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20"/>
  </p:notesMasterIdLst>
  <p:handoutMasterIdLst>
    <p:handoutMasterId r:id="rId21"/>
  </p:handoutMasterIdLst>
  <p:sldIdLst>
    <p:sldId id="256" r:id="rId4"/>
    <p:sldId id="257" r:id="rId5"/>
    <p:sldId id="270" r:id="rId6"/>
    <p:sldId id="274" r:id="rId7"/>
    <p:sldId id="271" r:id="rId8"/>
    <p:sldId id="273" r:id="rId9"/>
    <p:sldId id="275" r:id="rId10"/>
    <p:sldId id="276" r:id="rId11"/>
    <p:sldId id="277" r:id="rId12"/>
    <p:sldId id="278" r:id="rId13"/>
    <p:sldId id="280" r:id="rId14"/>
    <p:sldId id="279" r:id="rId15"/>
    <p:sldId id="281" r:id="rId16"/>
    <p:sldId id="283" r:id="rId17"/>
    <p:sldId id="272" r:id="rId18"/>
    <p:sldId id="268" r:id="rId19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7205" autoAdjust="0"/>
  </p:normalViewPr>
  <p:slideViewPr>
    <p:cSldViewPr>
      <p:cViewPr varScale="1">
        <p:scale>
          <a:sx n="101" d="100"/>
          <a:sy n="101" d="100"/>
        </p:scale>
        <p:origin x="1914" y="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3" Type="http://schemas.openxmlformats.org/officeDocument/2006/relationships/slideMaster" Target="slideMasters/slideMaster1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theme" Target="theme/theme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viewProps" Target="view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73" tIns="44887" rIns="89773" bIns="44887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73" tIns="44887" rIns="89773" bIns="44887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29/01/2018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73" tIns="44887" rIns="89773" bIns="44887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73" tIns="44887" rIns="89773" bIns="44887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89773" tIns="44887" rIns="89773" bIns="44887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73" tIns="44887" rIns="89773" bIns="44887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1/29/2018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73" tIns="44887" rIns="89773" bIns="44887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89773" tIns="44887" rIns="89773" bIns="44887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89773" tIns="44887" rIns="89773" bIns="44887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73" tIns="44887" rIns="89773" bIns="44887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30608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err="1"/>
              <a:t>PhoneGap</a:t>
            </a:r>
            <a:r>
              <a:rPr lang="en-GB" baseline="0" dirty="0"/>
              <a:t> was originally developed by </a:t>
            </a:r>
            <a:r>
              <a:rPr lang="en-GB" baseline="0" dirty="0" err="1"/>
              <a:t>Nitobi</a:t>
            </a:r>
            <a:r>
              <a:rPr lang="en-GB" baseline="0" dirty="0"/>
              <a:t>, a company that was later acquired by Adobe.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/>
              <a:t>Adobe donated the </a:t>
            </a:r>
            <a:r>
              <a:rPr lang="en-GB" baseline="0" dirty="0" err="1"/>
              <a:t>PhoneGap</a:t>
            </a:r>
            <a:r>
              <a:rPr lang="en-GB" baseline="0" dirty="0"/>
              <a:t> code base to the Apache Software Foundation (ASF) under the project name Cordova (which is the name of the street where </a:t>
            </a:r>
            <a:r>
              <a:rPr lang="en-GB" baseline="0" dirty="0" err="1"/>
              <a:t>Nitobi’s</a:t>
            </a:r>
            <a:r>
              <a:rPr lang="en-GB" baseline="0" dirty="0"/>
              <a:t> offices were located in Vancouver).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err="1"/>
              <a:t>PhoneGap</a:t>
            </a:r>
            <a:r>
              <a:rPr lang="en-GB" baseline="0" dirty="0"/>
              <a:t> simply adds additional features to Cordova.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875050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Image source: https://cordova.apache.org/docs/en/latest/guide/overview/index.html[accessed: 25-Jan-2018]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604564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Source: https://cordova.apache.org/docs/en/latest/guide/support/index.html#core-plugin-apis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392446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https://www.visualstudio.com/vs/cordova/</a:t>
            </a:r>
          </a:p>
          <a:p>
            <a:endParaRPr lang="en-GB" dirty="0"/>
          </a:p>
          <a:p>
            <a:r>
              <a:rPr lang="en-GB" dirty="0"/>
              <a:t>https://www.visualstudio.com/vs/support/selecting-workloads-visual-studio-2017/</a:t>
            </a:r>
          </a:p>
          <a:p>
            <a:r>
              <a:rPr lang="en-GB" dirty="0"/>
              <a:t>https://docs.microsoft.com/en-us/visualstudio/install/install-visual-studio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https://www.visualstudio.com/vs/visual-studio-workloads/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6289424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Visual Studio provides</a:t>
            </a:r>
            <a:r>
              <a:rPr lang="en-GB" baseline="0" dirty="0"/>
              <a:t> an easy-to-use GUI for the config.xml file.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973201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00370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1/29/2018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1/29/2018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1/29/2018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1/29/2018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1/29/2018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1/29/2018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1/29/2018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1/29/2018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1/29/2018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1/29/2018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1/29/2018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1/29/2018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cordova.apache.org/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phonegap.com/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cordova.apache.org/plugins/" TargetMode="External"/><Relationship Id="rId2" Type="http://schemas.openxmlformats.org/officeDocument/2006/relationships/hyperlink" Target="https://cordova.apache.org/docs/en/latest/guide/support/index.html#core-plugin-apis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cordova.apache.org/docs/en/latest/guide/hybrid/plugins/index.html" TargetMode="External"/><Relationship Id="rId4" Type="http://schemas.openxmlformats.org/officeDocument/2006/relationships/hyperlink" Target="https://www.npmjs.com/search?q=ecosystem:cordova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cordova.apache.org/docs/en/latest/guide/support/index.html#core-plugin-apis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s://cordova.apache.org/docs/en/latest/guide/overview/index.html#development-paths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taco.visualstudio.com/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png"/><Relationship Id="rId4" Type="http://schemas.openxmlformats.org/officeDocument/2006/relationships/hyperlink" Target="https://www.visualstudio.com/vs/cordova/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ordova.apache.org/docs/en/latest/config_ref/index.html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Cross-Platform Apps With Apache Cordova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dirty="0"/>
              <a:t>Lecture 7: Responsive Web Design and Development (RWDD)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/>
              <a:t>29-Jan-2018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Cross-Platform App Development</a:t>
            </a:r>
          </a:p>
          <a:p>
            <a:r>
              <a:rPr lang="en-GB" dirty="0"/>
              <a:t>Apache Cordova</a:t>
            </a:r>
          </a:p>
        </p:txBody>
      </p:sp>
    </p:spTree>
    <p:extLst>
      <p:ext uri="{BB962C8B-B14F-4D97-AF65-F5344CB8AC3E}">
        <p14:creationId xmlns:p14="http://schemas.microsoft.com/office/powerpoint/2010/main" val="38822057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Cross-platform App Development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One of the challenges of creating mobile apps for a business is that you need to support the different platforms and their Operating Systems.</a:t>
            </a:r>
          </a:p>
          <a:p>
            <a:r>
              <a:rPr lang="en-GB" dirty="0"/>
              <a:t>It means developing your apps multiple times.</a:t>
            </a:r>
          </a:p>
          <a:p>
            <a:r>
              <a:rPr lang="en-GB" dirty="0"/>
              <a:t>To simplify this process, cross-platform development solutions are becoming increasingly popular.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71352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When developing mobile apps, some common classifications include:</a:t>
            </a:r>
          </a:p>
          <a:p>
            <a:pPr lvl="1"/>
            <a:r>
              <a:rPr lang="en-GB" dirty="0"/>
              <a:t>Native apps</a:t>
            </a:r>
          </a:p>
          <a:p>
            <a:pPr lvl="1"/>
            <a:r>
              <a:rPr lang="en-GB" dirty="0"/>
              <a:t>Web apps</a:t>
            </a:r>
          </a:p>
          <a:p>
            <a:pPr lvl="1"/>
            <a:r>
              <a:rPr lang="en-GB" dirty="0"/>
              <a:t>Hybrid apps</a:t>
            </a:r>
          </a:p>
          <a:p>
            <a:pPr lvl="1"/>
            <a:r>
              <a:rPr lang="en-GB" dirty="0"/>
              <a:t>Progressive Web apps</a:t>
            </a:r>
          </a:p>
          <a:p>
            <a:r>
              <a:rPr lang="en-GB" dirty="0"/>
              <a:t>Use Google to find out the difference between them.</a:t>
            </a:r>
          </a:p>
        </p:txBody>
      </p:sp>
    </p:spTree>
    <p:extLst>
      <p:ext uri="{BB962C8B-B14F-4D97-AF65-F5344CB8AC3E}">
        <p14:creationId xmlns:p14="http://schemas.microsoft.com/office/powerpoint/2010/main" val="289993315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Use Google to find out what the </a:t>
            </a:r>
            <a:r>
              <a:rPr lang="en-GB" b="1" dirty="0"/>
              <a:t>current</a:t>
            </a:r>
            <a:r>
              <a:rPr lang="en-GB" dirty="0"/>
              <a:t>, and best, cross platform development tools are.</a:t>
            </a:r>
          </a:p>
        </p:txBody>
      </p:sp>
    </p:spTree>
    <p:extLst>
      <p:ext uri="{BB962C8B-B14F-4D97-AF65-F5344CB8AC3E}">
        <p14:creationId xmlns:p14="http://schemas.microsoft.com/office/powerpoint/2010/main" val="35738866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Apache Cordova (</a:t>
            </a:r>
            <a:r>
              <a:rPr lang="en-GB" dirty="0" err="1"/>
              <a:t>PhoneGap</a:t>
            </a:r>
            <a:r>
              <a:rPr lang="en-GB" dirty="0"/>
              <a:t>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>
                <a:hlinkClick r:id="rId3"/>
              </a:rPr>
              <a:t>Apache Cordova</a:t>
            </a:r>
            <a:r>
              <a:rPr lang="en-GB" dirty="0"/>
              <a:t> and </a:t>
            </a:r>
            <a:r>
              <a:rPr lang="en-GB" dirty="0" err="1">
                <a:hlinkClick r:id="rId4"/>
              </a:rPr>
              <a:t>PhoneGap</a:t>
            </a:r>
            <a:r>
              <a:rPr lang="en-GB" dirty="0"/>
              <a:t> are open-source </a:t>
            </a:r>
            <a:r>
              <a:rPr lang="en-GB" b="1" dirty="0"/>
              <a:t>hybrid</a:t>
            </a:r>
            <a:r>
              <a:rPr lang="en-GB" dirty="0"/>
              <a:t> app development frameworks.</a:t>
            </a:r>
          </a:p>
          <a:p>
            <a:r>
              <a:rPr lang="en-GB" dirty="0"/>
              <a:t>You build apps using HTML, JavaScript and CSS.</a:t>
            </a:r>
          </a:p>
          <a:p>
            <a:r>
              <a:rPr lang="en-GB" dirty="0"/>
              <a:t>They provide a JS Application Programming Interface (API) that allows you to access native features.</a:t>
            </a:r>
          </a:p>
          <a:p>
            <a:r>
              <a:rPr lang="en-GB" dirty="0" err="1"/>
              <a:t>PhoneGap</a:t>
            </a:r>
            <a:r>
              <a:rPr lang="en-GB" dirty="0"/>
              <a:t> is the original version of Apache Cordova developed by Adobe.</a:t>
            </a:r>
          </a:p>
          <a:p>
            <a:pPr lvl="1"/>
            <a:r>
              <a:rPr lang="en-GB" dirty="0"/>
              <a:t>Adobe have continued to develop </a:t>
            </a:r>
            <a:r>
              <a:rPr lang="en-GB" dirty="0" err="1"/>
              <a:t>PhoneGap</a:t>
            </a:r>
            <a:r>
              <a:rPr lang="en-GB" dirty="0"/>
              <a:t>, with the </a:t>
            </a:r>
            <a:r>
              <a:rPr lang="en-GB" dirty="0" err="1"/>
              <a:t>PhoneGap</a:t>
            </a:r>
            <a:r>
              <a:rPr lang="en-GB" dirty="0"/>
              <a:t> version having some minor Adobe additions.</a:t>
            </a:r>
          </a:p>
          <a:p>
            <a:pPr lvl="1"/>
            <a:r>
              <a:rPr lang="en-GB" dirty="0"/>
              <a:t>For now, people use the names interchangeably!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765460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</a:t>
            </a:r>
            <a:r>
              <a:rPr lang="en-GB" dirty="0" err="1"/>
              <a:t>WebView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Hybrid apps run inside a thin, native container called a </a:t>
            </a:r>
            <a:r>
              <a:rPr lang="en-GB" b="1" dirty="0" err="1"/>
              <a:t>WebView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Think of it as a browser window running full screen that can access device-level APIs.</a:t>
            </a:r>
          </a:p>
          <a:p>
            <a:r>
              <a:rPr lang="en-GB" dirty="0"/>
              <a:t>The locally installed app is launched and executed in the </a:t>
            </a:r>
            <a:r>
              <a:rPr lang="en-GB" dirty="0" err="1"/>
              <a:t>WebView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When the application is launched, it loads the start-up page (e.g. index.html) in the </a:t>
            </a:r>
            <a:r>
              <a:rPr lang="en-GB" dirty="0" err="1"/>
              <a:t>WebView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Interaction between the user and the application takes place via the </a:t>
            </a:r>
            <a:r>
              <a:rPr lang="en-GB" dirty="0" err="1"/>
              <a:t>WebView</a:t>
            </a:r>
            <a:r>
              <a:rPr lang="en-GB" dirty="0"/>
              <a:t>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257004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Architecture of a Cordova App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77518" y="1600200"/>
            <a:ext cx="6423660" cy="50825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427975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Architecture of a Cordova App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b="1" dirty="0" err="1"/>
              <a:t>WebView</a:t>
            </a:r>
            <a:endParaRPr lang="en-GB" dirty="0"/>
          </a:p>
          <a:p>
            <a:pPr lvl="1"/>
            <a:r>
              <a:rPr lang="en-GB" dirty="0"/>
              <a:t>Provides the application with its User Interface (UI) when launched.</a:t>
            </a:r>
          </a:p>
          <a:p>
            <a:r>
              <a:rPr lang="en-GB" b="1" dirty="0"/>
              <a:t>Web App</a:t>
            </a:r>
            <a:endParaRPr lang="en-GB" dirty="0"/>
          </a:p>
          <a:p>
            <a:pPr lvl="1"/>
            <a:r>
              <a:rPr lang="en-GB" dirty="0"/>
              <a:t>Where your application code (HTML, CSS and JS) lives.</a:t>
            </a:r>
          </a:p>
          <a:p>
            <a:r>
              <a:rPr lang="en-GB" b="1" dirty="0"/>
              <a:t>Plugins</a:t>
            </a:r>
          </a:p>
          <a:p>
            <a:pPr lvl="1"/>
            <a:r>
              <a:rPr lang="en-GB" dirty="0"/>
              <a:t>Provide the interface for Cordova and native components to communicate with each other and bindings to native device APIs.</a:t>
            </a:r>
          </a:p>
          <a:p>
            <a:pPr lvl="1"/>
            <a:r>
              <a:rPr lang="en-GB" dirty="0"/>
              <a:t>Enables you to invoke native code from JS</a:t>
            </a:r>
          </a:p>
        </p:txBody>
      </p:sp>
    </p:spTree>
    <p:extLst>
      <p:ext uri="{BB962C8B-B14F-4D97-AF65-F5344CB8AC3E}">
        <p14:creationId xmlns:p14="http://schemas.microsoft.com/office/powerpoint/2010/main" val="31767233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Cordova Plugins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Apache Cordova provides a set of </a:t>
            </a:r>
            <a:r>
              <a:rPr lang="en-GB" dirty="0">
                <a:hlinkClick r:id="rId2"/>
              </a:rPr>
              <a:t>Core Plugins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Provides access to device capabilities such as the battery, camera, contacts, etc.</a:t>
            </a:r>
          </a:p>
          <a:p>
            <a:r>
              <a:rPr lang="en-GB" dirty="0"/>
              <a:t>There are also lots of third-party plugins available for you to use, which you can search:</a:t>
            </a:r>
          </a:p>
          <a:p>
            <a:pPr lvl="1"/>
            <a:r>
              <a:rPr lang="en-GB" dirty="0">
                <a:hlinkClick r:id="rId3"/>
              </a:rPr>
              <a:t>Plugin search</a:t>
            </a:r>
            <a:endParaRPr lang="en-GB" dirty="0"/>
          </a:p>
          <a:p>
            <a:pPr lvl="1"/>
            <a:r>
              <a:rPr lang="en-GB" dirty="0" err="1">
                <a:hlinkClick r:id="rId4"/>
              </a:rPr>
              <a:t>npm</a:t>
            </a:r>
            <a:r>
              <a:rPr lang="en-GB" dirty="0"/>
              <a:t>, package manager for JavaScript</a:t>
            </a:r>
          </a:p>
          <a:p>
            <a:r>
              <a:rPr lang="en-GB" dirty="0"/>
              <a:t>For the more adventurous, you can also develop your own </a:t>
            </a:r>
            <a:r>
              <a:rPr lang="en-GB" dirty="0">
                <a:sym typeface="Wingdings" panose="05000000000000000000" pitchFamily="2" charset="2"/>
              </a:rPr>
              <a:t>. See the </a:t>
            </a:r>
            <a:r>
              <a:rPr lang="en-GB" dirty="0">
                <a:sym typeface="Wingdings" panose="05000000000000000000" pitchFamily="2" charset="2"/>
                <a:hlinkClick r:id="rId5"/>
              </a:rPr>
              <a:t>Plugin Development Guide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671549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Cordova Core Plugin APIs</a:t>
            </a:r>
          </a:p>
        </p:txBody>
      </p:sp>
      <p:pic>
        <p:nvPicPr>
          <p:cNvPr id="4" name="Picture 3">
            <a:hlinkClick r:id="rId3"/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46872" y="1600199"/>
            <a:ext cx="6996000" cy="525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948115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Development Workflows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Cordova provides two basic </a:t>
            </a:r>
            <a:r>
              <a:rPr lang="en-GB" dirty="0">
                <a:hlinkClick r:id="rId2"/>
              </a:rPr>
              <a:t>workflows</a:t>
            </a:r>
            <a:r>
              <a:rPr lang="en-GB" dirty="0"/>
              <a:t> for creating a mobile app:</a:t>
            </a:r>
          </a:p>
          <a:p>
            <a:r>
              <a:rPr lang="en-GB" dirty="0"/>
              <a:t>Cross-platform (CLI) workflow</a:t>
            </a:r>
          </a:p>
          <a:p>
            <a:pPr lvl="1"/>
            <a:r>
              <a:rPr lang="en-GB" dirty="0"/>
              <a:t>For apps you want to run on as many different mobile operating systems as possible, with little need for platform-specific development. </a:t>
            </a:r>
          </a:p>
          <a:p>
            <a:r>
              <a:rPr lang="en-GB" dirty="0"/>
              <a:t>Platform-centred workflow</a:t>
            </a:r>
          </a:p>
          <a:p>
            <a:pPr lvl="1"/>
            <a:r>
              <a:rPr lang="en-GB" dirty="0"/>
              <a:t>For apps you want to develop for a single platform and need to be able to modify it at a lower level.</a:t>
            </a:r>
          </a:p>
        </p:txBody>
      </p:sp>
    </p:spTree>
    <p:extLst>
      <p:ext uri="{BB962C8B-B14F-4D97-AF65-F5344CB8AC3E}">
        <p14:creationId xmlns:p14="http://schemas.microsoft.com/office/powerpoint/2010/main" val="16331320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TACO: Visual Studio </a:t>
            </a:r>
            <a:r>
              <a:rPr lang="en-GB" b="1" dirty="0"/>
              <a:t>T</a:t>
            </a:r>
            <a:r>
              <a:rPr lang="en-GB" dirty="0"/>
              <a:t>ools for </a:t>
            </a:r>
            <a:r>
              <a:rPr lang="en-GB" b="1" dirty="0"/>
              <a:t>A</a:t>
            </a:r>
            <a:r>
              <a:rPr lang="en-GB" dirty="0"/>
              <a:t>pache </a:t>
            </a:r>
            <a:r>
              <a:rPr lang="en-GB" b="1" dirty="0"/>
              <a:t>Co</a:t>
            </a:r>
            <a:r>
              <a:rPr lang="en-GB" dirty="0"/>
              <a:t>rdova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/>
          </a:bodyPr>
          <a:lstStyle/>
          <a:p>
            <a:r>
              <a:rPr lang="en-GB" dirty="0">
                <a:hlinkClick r:id="rId3"/>
              </a:rPr>
              <a:t>Tools for Apache Cordova</a:t>
            </a:r>
            <a:r>
              <a:rPr lang="en-GB" dirty="0"/>
              <a:t> (TACO):enables you to build apps for iOS, Android and Windows using web technologies. </a:t>
            </a:r>
            <a:r>
              <a:rPr lang="en-GB" i="1" dirty="0">
                <a:hlinkClick r:id="rId4"/>
              </a:rPr>
              <a:t>See more</a:t>
            </a:r>
            <a:endParaRPr lang="en-GB" i="1" dirty="0"/>
          </a:p>
          <a:p>
            <a:r>
              <a:rPr lang="en-GB" dirty="0"/>
              <a:t>All the tools required are fully integrated into Visual Studio (VS).</a:t>
            </a:r>
          </a:p>
          <a:p>
            <a:pPr lvl="1"/>
            <a:r>
              <a:rPr lang="en-GB" dirty="0"/>
              <a:t>In VS 2017, install the </a:t>
            </a:r>
            <a:r>
              <a:rPr lang="en-GB" b="1" i="1" dirty="0"/>
              <a:t>Mobile Development with JavaScript</a:t>
            </a:r>
            <a:r>
              <a:rPr lang="en-GB" dirty="0"/>
              <a:t> workload.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r>
              <a:rPr lang="en-GB" dirty="0"/>
              <a:t>In VS 2015, under features to install, select </a:t>
            </a:r>
            <a:r>
              <a:rPr lang="en-GB" b="1" i="1" dirty="0"/>
              <a:t>Cross Platform Mobile Development</a:t>
            </a:r>
            <a:r>
              <a:rPr lang="en-GB" dirty="0"/>
              <a:t>.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marL="320040" lvl="1" indent="0">
              <a:buNone/>
            </a:pPr>
            <a:endParaRPr lang="en-GB" dirty="0"/>
          </a:p>
          <a:p>
            <a:pPr marL="320040" lvl="1" indent="0">
              <a:buNone/>
            </a:pPr>
            <a:endParaRPr lang="en-GB" dirty="0"/>
          </a:p>
          <a:p>
            <a:pPr marL="320040" lvl="1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5"/>
          <a:srcRect b="32291"/>
          <a:stretch/>
        </p:blipFill>
        <p:spPr>
          <a:xfrm>
            <a:off x="1907704" y="4941168"/>
            <a:ext cx="6419048" cy="8640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04610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Structure of a Cordova app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/>
          </a:bodyPr>
          <a:lstStyle/>
          <a:p>
            <a:r>
              <a:rPr lang="en-GB" dirty="0"/>
              <a:t>Project is made up of the following folders:</a:t>
            </a:r>
          </a:p>
          <a:p>
            <a:pPr lvl="1"/>
            <a:r>
              <a:rPr lang="en-GB" b="1" dirty="0"/>
              <a:t>www</a:t>
            </a:r>
            <a:r>
              <a:rPr lang="en-GB" dirty="0"/>
              <a:t>: project source files, e.g. HTML, CSS &amp; JS</a:t>
            </a:r>
          </a:p>
          <a:p>
            <a:pPr lvl="1"/>
            <a:r>
              <a:rPr lang="en-GB" b="1" dirty="0"/>
              <a:t>platforms</a:t>
            </a:r>
            <a:r>
              <a:rPr lang="en-GB" dirty="0"/>
              <a:t>: source code and build scripts for platforms</a:t>
            </a:r>
          </a:p>
          <a:p>
            <a:pPr lvl="1"/>
            <a:r>
              <a:rPr lang="en-GB" b="1" dirty="0"/>
              <a:t>plugins</a:t>
            </a:r>
            <a:r>
              <a:rPr lang="en-GB" dirty="0"/>
              <a:t>: any added plugins</a:t>
            </a:r>
          </a:p>
          <a:p>
            <a:pPr lvl="1"/>
            <a:r>
              <a:rPr lang="en-GB" b="1" dirty="0"/>
              <a:t>hooks</a:t>
            </a:r>
            <a:r>
              <a:rPr lang="en-GB" dirty="0"/>
              <a:t>: for advanced use allows you to extend Cordova and customise commands.</a:t>
            </a:r>
          </a:p>
          <a:p>
            <a:pPr lvl="1"/>
            <a:r>
              <a:rPr lang="en-GB" b="1" dirty="0"/>
              <a:t>merges</a:t>
            </a:r>
            <a:r>
              <a:rPr lang="en-GB" dirty="0"/>
              <a:t>: web assets (HTML, CSS &amp; JS) for platform-specific  customisation</a:t>
            </a:r>
          </a:p>
          <a:p>
            <a:r>
              <a:rPr lang="en-GB" dirty="0"/>
              <a:t>It also contains a </a:t>
            </a:r>
            <a:r>
              <a:rPr lang="en-GB" dirty="0">
                <a:hlinkClick r:id="rId3"/>
              </a:rPr>
              <a:t>config.xml</a:t>
            </a:r>
            <a:r>
              <a:rPr lang="en-GB" dirty="0"/>
              <a:t> file for configuring your application and customise its behaviour.</a:t>
            </a:r>
          </a:p>
        </p:txBody>
      </p:sp>
    </p:spTree>
    <p:extLst>
      <p:ext uri="{BB962C8B-B14F-4D97-AF65-F5344CB8AC3E}">
        <p14:creationId xmlns:p14="http://schemas.microsoft.com/office/powerpoint/2010/main" val="3844027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Structure of a Cordova App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1840" y="1772816"/>
            <a:ext cx="3084494" cy="38884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365414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mtClean="0"/>
              <a:t>Demonstration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818126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2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Props1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14939</TotalTime>
  <Words>764</Words>
  <Application>Microsoft Office PowerPoint</Application>
  <PresentationFormat>On-screen Show (4:3)</PresentationFormat>
  <Paragraphs>99</Paragraphs>
  <Slides>16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Arial</vt:lpstr>
      <vt:lpstr>Calibri</vt:lpstr>
      <vt:lpstr>Cambria</vt:lpstr>
      <vt:lpstr>Wingdings</vt:lpstr>
      <vt:lpstr>Wingdings 2</vt:lpstr>
      <vt:lpstr>Median</vt:lpstr>
      <vt:lpstr>Cross-Platform Apps With Apache Cordova</vt:lpstr>
      <vt:lpstr>Today’s Lecture</vt:lpstr>
      <vt:lpstr>Cross-platform App Development</vt:lpstr>
      <vt:lpstr>Exercise</vt:lpstr>
      <vt:lpstr>Exercise</vt:lpstr>
      <vt:lpstr>Apache Cordova (PhoneGap)</vt:lpstr>
      <vt:lpstr>The WebView</vt:lpstr>
      <vt:lpstr>Architecture of a Cordova App</vt:lpstr>
      <vt:lpstr>Architecture of a Cordova App</vt:lpstr>
      <vt:lpstr>Cordova Plugins</vt:lpstr>
      <vt:lpstr>Cordova Core Plugin APIs</vt:lpstr>
      <vt:lpstr>Development Workflows</vt:lpstr>
      <vt:lpstr>TACO: Visual Studio Tools for Apache Cordova</vt:lpstr>
      <vt:lpstr>Structure of a Cordova app</vt:lpstr>
      <vt:lpstr>Structure of a Cordova App</vt:lpstr>
      <vt:lpstr>Lab Exercise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1438</cp:revision>
  <cp:lastPrinted>2017-10-30T06:43:17Z</cp:lastPrinted>
  <dcterms:created xsi:type="dcterms:W3CDTF">2013-09-18T07:00:31Z</dcterms:created>
  <dcterms:modified xsi:type="dcterms:W3CDTF">2018-01-29T07:13:41Z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