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67" r:id="rId2"/>
    <p:sldId id="256" r:id="rId3"/>
    <p:sldId id="257" r:id="rId4"/>
    <p:sldId id="265" r:id="rId5"/>
    <p:sldId id="258" r:id="rId6"/>
    <p:sldId id="259" r:id="rId7"/>
    <p:sldId id="260" r:id="rId8"/>
    <p:sldId id="268" r:id="rId9"/>
    <p:sldId id="262" r:id="rId10"/>
    <p:sldId id="263" r:id="rId11"/>
    <p:sldId id="266" r:id="rId12"/>
    <p:sldId id="264" r:id="rId13"/>
    <p:sldId id="269" r:id="rId14"/>
    <p:sldId id="270" r:id="rId15"/>
    <p:sldId id="271" r:id="rId16"/>
  </p:sldIdLst>
  <p:sldSz cx="12192000" cy="6858000"/>
  <p:notesSz cx="6881813" cy="100028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249" autoAdjust="0"/>
  </p:normalViewPr>
  <p:slideViewPr>
    <p:cSldViewPr snapToGrid="0" showGuides="1">
      <p:cViewPr varScale="1">
        <p:scale>
          <a:sx n="68" d="100"/>
          <a:sy n="68" d="100"/>
        </p:scale>
        <p:origin x="816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765B3A-F037-4D51-BAF4-38CDD5B05832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F079855-3616-4C3B-89AD-E10A103455CF}">
      <dgm:prSet/>
      <dgm:spPr/>
      <dgm:t>
        <a:bodyPr/>
        <a:lstStyle/>
        <a:p>
          <a:r>
            <a:rPr lang="en-GB" dirty="0"/>
            <a:t>MENTAL CAPACITY ACT 2005</a:t>
          </a:r>
          <a:endParaRPr lang="en-US" dirty="0"/>
        </a:p>
      </dgm:t>
    </dgm:pt>
    <dgm:pt modelId="{CC62023A-557F-4CA6-8C9D-4505F0369112}" type="parTrans" cxnId="{1C4E7E57-7234-4EFF-9D49-3B2B68F6AD3C}">
      <dgm:prSet/>
      <dgm:spPr/>
      <dgm:t>
        <a:bodyPr/>
        <a:lstStyle/>
        <a:p>
          <a:endParaRPr lang="en-US"/>
        </a:p>
      </dgm:t>
    </dgm:pt>
    <dgm:pt modelId="{405B079D-933E-4058-82E4-3ACF82A62493}" type="sibTrans" cxnId="{1C4E7E57-7234-4EFF-9D49-3B2B68F6AD3C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EF56F622-9E4B-40F0-9EDD-61C70501E1C9}">
      <dgm:prSet/>
      <dgm:spPr/>
      <dgm:t>
        <a:bodyPr/>
        <a:lstStyle/>
        <a:p>
          <a:r>
            <a:rPr lang="en-GB" dirty="0"/>
            <a:t>MENTAL HEALTH ACT 1983</a:t>
          </a:r>
          <a:endParaRPr lang="en-US" dirty="0"/>
        </a:p>
      </dgm:t>
    </dgm:pt>
    <dgm:pt modelId="{CE5AB490-E5E2-47BD-BF2C-E37580589A70}" type="parTrans" cxnId="{FD6B7456-2919-4D49-A413-0ED6CC83D799}">
      <dgm:prSet/>
      <dgm:spPr/>
      <dgm:t>
        <a:bodyPr/>
        <a:lstStyle/>
        <a:p>
          <a:endParaRPr lang="en-US"/>
        </a:p>
      </dgm:t>
    </dgm:pt>
    <dgm:pt modelId="{AE4EDA9E-26AA-43DC-BD5E-D9464630CFE8}" type="sibTrans" cxnId="{FD6B7456-2919-4D49-A413-0ED6CC83D799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B0653043-A4FC-410F-AA2A-B544BF0ECAEA}">
      <dgm:prSet/>
      <dgm:spPr/>
      <dgm:t>
        <a:bodyPr/>
        <a:lstStyle/>
        <a:p>
          <a:r>
            <a:rPr lang="en-GB" dirty="0"/>
            <a:t>EQUALITY ACT 2010</a:t>
          </a:r>
          <a:endParaRPr lang="en-US" dirty="0"/>
        </a:p>
      </dgm:t>
    </dgm:pt>
    <dgm:pt modelId="{D9BDF6A7-CBBD-404A-B116-5861F71A7B57}" type="parTrans" cxnId="{6BEB4B60-9E36-4B83-ABC1-CB2ADEBAF728}">
      <dgm:prSet/>
      <dgm:spPr/>
      <dgm:t>
        <a:bodyPr/>
        <a:lstStyle/>
        <a:p>
          <a:endParaRPr lang="en-US"/>
        </a:p>
      </dgm:t>
    </dgm:pt>
    <dgm:pt modelId="{3C3BC4B4-7616-47DB-8078-155680989629}" type="sibTrans" cxnId="{6BEB4B60-9E36-4B83-ABC1-CB2ADEBAF728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B0DC84EE-620E-4A7D-80DD-99C8D55C8A31}">
      <dgm:prSet/>
      <dgm:spPr/>
      <dgm:t>
        <a:bodyPr/>
        <a:lstStyle/>
        <a:p>
          <a:r>
            <a:rPr lang="en-GB"/>
            <a:t>HUMAN RIGHTS ACT 1998</a:t>
          </a:r>
          <a:endParaRPr lang="en-US"/>
        </a:p>
      </dgm:t>
    </dgm:pt>
    <dgm:pt modelId="{3BFC0643-1DB6-40B6-902A-B365506A0D6E}" type="parTrans" cxnId="{404F0B4B-80B3-4DB9-873F-51D800D8EB91}">
      <dgm:prSet/>
      <dgm:spPr/>
      <dgm:t>
        <a:bodyPr/>
        <a:lstStyle/>
        <a:p>
          <a:endParaRPr lang="en-US"/>
        </a:p>
      </dgm:t>
    </dgm:pt>
    <dgm:pt modelId="{2CDCF644-C7A6-4A47-9F3A-E6E9566A717F}" type="sibTrans" cxnId="{404F0B4B-80B3-4DB9-873F-51D800D8EB91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CCB9AE7B-994D-47E7-A542-75DF23179C1A}">
      <dgm:prSet/>
      <dgm:spPr/>
      <dgm:t>
        <a:bodyPr/>
        <a:lstStyle/>
        <a:p>
          <a:r>
            <a:rPr lang="en-GB"/>
            <a:t>DATA PROTECTION ACT 1998</a:t>
          </a:r>
          <a:endParaRPr lang="en-US"/>
        </a:p>
      </dgm:t>
    </dgm:pt>
    <dgm:pt modelId="{00006769-38CC-4A98-B596-6AFDD871E345}" type="parTrans" cxnId="{5D87D55B-D3EA-4C00-94C6-1FE8A5D9E6CE}">
      <dgm:prSet/>
      <dgm:spPr/>
      <dgm:t>
        <a:bodyPr/>
        <a:lstStyle/>
        <a:p>
          <a:endParaRPr lang="en-US"/>
        </a:p>
      </dgm:t>
    </dgm:pt>
    <dgm:pt modelId="{B5ACD91D-0AD0-47A7-9A92-DB6AE0687A51}" type="sibTrans" cxnId="{5D87D55B-D3EA-4C00-94C6-1FE8A5D9E6CE}">
      <dgm:prSet phldrT="5"/>
      <dgm:spPr/>
      <dgm:t>
        <a:bodyPr/>
        <a:lstStyle/>
        <a:p>
          <a:r>
            <a:rPr lang="en-US"/>
            <a:t>5</a:t>
          </a:r>
        </a:p>
      </dgm:t>
    </dgm:pt>
    <dgm:pt modelId="{F36EC68A-B5E6-4485-BF11-747FC496D9F6}" type="pres">
      <dgm:prSet presAssocID="{F4765B3A-F037-4D51-BAF4-38CDD5B05832}" presName="Name0" presStyleCnt="0">
        <dgm:presLayoutVars>
          <dgm:animLvl val="lvl"/>
          <dgm:resizeHandles val="exact"/>
        </dgm:presLayoutVars>
      </dgm:prSet>
      <dgm:spPr/>
    </dgm:pt>
    <dgm:pt modelId="{B831A518-DCE6-48CE-AFA4-28737A948B9D}" type="pres">
      <dgm:prSet presAssocID="{4F079855-3616-4C3B-89AD-E10A103455CF}" presName="compositeNode" presStyleCnt="0">
        <dgm:presLayoutVars>
          <dgm:bulletEnabled val="1"/>
        </dgm:presLayoutVars>
      </dgm:prSet>
      <dgm:spPr/>
    </dgm:pt>
    <dgm:pt modelId="{3DFFF694-958E-498C-9C58-38215CFEA21E}" type="pres">
      <dgm:prSet presAssocID="{4F079855-3616-4C3B-89AD-E10A103455CF}" presName="bgRect" presStyleLbl="bgAccFollowNode1" presStyleIdx="0" presStyleCnt="5"/>
      <dgm:spPr/>
    </dgm:pt>
    <dgm:pt modelId="{9700E808-8072-46B5-A6BC-65CDDE48DC22}" type="pres">
      <dgm:prSet presAssocID="{405B079D-933E-4058-82E4-3ACF82A62493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4AF63F61-8DC7-4AD7-82AC-059FE168B8C6}" type="pres">
      <dgm:prSet presAssocID="{4F079855-3616-4C3B-89AD-E10A103455CF}" presName="bottomLine" presStyleLbl="alignNode1" presStyleIdx="1" presStyleCnt="10">
        <dgm:presLayoutVars/>
      </dgm:prSet>
      <dgm:spPr/>
    </dgm:pt>
    <dgm:pt modelId="{AE62DC10-FEBB-4499-A46D-DD2F83E4A189}" type="pres">
      <dgm:prSet presAssocID="{4F079855-3616-4C3B-89AD-E10A103455CF}" presName="nodeText" presStyleLbl="bgAccFollowNode1" presStyleIdx="0" presStyleCnt="5">
        <dgm:presLayoutVars>
          <dgm:bulletEnabled val="1"/>
        </dgm:presLayoutVars>
      </dgm:prSet>
      <dgm:spPr/>
    </dgm:pt>
    <dgm:pt modelId="{DB00BED1-DBAC-4B51-85D1-F14A6F84093A}" type="pres">
      <dgm:prSet presAssocID="{405B079D-933E-4058-82E4-3ACF82A62493}" presName="sibTrans" presStyleCnt="0"/>
      <dgm:spPr/>
    </dgm:pt>
    <dgm:pt modelId="{98F794C1-7DF9-48FF-9D77-BC999BB17048}" type="pres">
      <dgm:prSet presAssocID="{EF56F622-9E4B-40F0-9EDD-61C70501E1C9}" presName="compositeNode" presStyleCnt="0">
        <dgm:presLayoutVars>
          <dgm:bulletEnabled val="1"/>
        </dgm:presLayoutVars>
      </dgm:prSet>
      <dgm:spPr/>
    </dgm:pt>
    <dgm:pt modelId="{686E6DF8-E598-46CC-AC13-A61BEA312D4E}" type="pres">
      <dgm:prSet presAssocID="{EF56F622-9E4B-40F0-9EDD-61C70501E1C9}" presName="bgRect" presStyleLbl="bgAccFollowNode1" presStyleIdx="1" presStyleCnt="5"/>
      <dgm:spPr/>
    </dgm:pt>
    <dgm:pt modelId="{3F29BFDD-4E70-4E03-911F-83E6FE69B4DA}" type="pres">
      <dgm:prSet presAssocID="{AE4EDA9E-26AA-43DC-BD5E-D9464630CFE8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4BAE9699-C77E-4233-B40E-FB38E208741F}" type="pres">
      <dgm:prSet presAssocID="{EF56F622-9E4B-40F0-9EDD-61C70501E1C9}" presName="bottomLine" presStyleLbl="alignNode1" presStyleIdx="3" presStyleCnt="10">
        <dgm:presLayoutVars/>
      </dgm:prSet>
      <dgm:spPr/>
    </dgm:pt>
    <dgm:pt modelId="{496C450C-9E76-4B3F-BCF3-44F0AECC1106}" type="pres">
      <dgm:prSet presAssocID="{EF56F622-9E4B-40F0-9EDD-61C70501E1C9}" presName="nodeText" presStyleLbl="bgAccFollowNode1" presStyleIdx="1" presStyleCnt="5">
        <dgm:presLayoutVars>
          <dgm:bulletEnabled val="1"/>
        </dgm:presLayoutVars>
      </dgm:prSet>
      <dgm:spPr/>
    </dgm:pt>
    <dgm:pt modelId="{7B40114E-7328-40C2-9478-3B4F1F0280DE}" type="pres">
      <dgm:prSet presAssocID="{AE4EDA9E-26AA-43DC-BD5E-D9464630CFE8}" presName="sibTrans" presStyleCnt="0"/>
      <dgm:spPr/>
    </dgm:pt>
    <dgm:pt modelId="{DDA82145-2B59-4830-AC17-0827B122FE50}" type="pres">
      <dgm:prSet presAssocID="{B0653043-A4FC-410F-AA2A-B544BF0ECAEA}" presName="compositeNode" presStyleCnt="0">
        <dgm:presLayoutVars>
          <dgm:bulletEnabled val="1"/>
        </dgm:presLayoutVars>
      </dgm:prSet>
      <dgm:spPr/>
    </dgm:pt>
    <dgm:pt modelId="{A35E95DB-EDC3-4692-A86E-31305C633207}" type="pres">
      <dgm:prSet presAssocID="{B0653043-A4FC-410F-AA2A-B544BF0ECAEA}" presName="bgRect" presStyleLbl="bgAccFollowNode1" presStyleIdx="2" presStyleCnt="5"/>
      <dgm:spPr/>
    </dgm:pt>
    <dgm:pt modelId="{B69B13F6-783C-4F11-AFF9-45B29BE73F04}" type="pres">
      <dgm:prSet presAssocID="{3C3BC4B4-7616-47DB-8078-155680989629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6D73DAB5-BF96-4257-B41E-DBC49D156143}" type="pres">
      <dgm:prSet presAssocID="{B0653043-A4FC-410F-AA2A-B544BF0ECAEA}" presName="bottomLine" presStyleLbl="alignNode1" presStyleIdx="5" presStyleCnt="10">
        <dgm:presLayoutVars/>
      </dgm:prSet>
      <dgm:spPr/>
    </dgm:pt>
    <dgm:pt modelId="{53C3385E-E307-495E-A9B2-743005A37DED}" type="pres">
      <dgm:prSet presAssocID="{B0653043-A4FC-410F-AA2A-B544BF0ECAEA}" presName="nodeText" presStyleLbl="bgAccFollowNode1" presStyleIdx="2" presStyleCnt="5">
        <dgm:presLayoutVars>
          <dgm:bulletEnabled val="1"/>
        </dgm:presLayoutVars>
      </dgm:prSet>
      <dgm:spPr/>
    </dgm:pt>
    <dgm:pt modelId="{D1A3C292-01D1-4160-8500-78703A42FA3E}" type="pres">
      <dgm:prSet presAssocID="{3C3BC4B4-7616-47DB-8078-155680989629}" presName="sibTrans" presStyleCnt="0"/>
      <dgm:spPr/>
    </dgm:pt>
    <dgm:pt modelId="{C47CE11A-31F4-4B32-A425-AD59D42D7A84}" type="pres">
      <dgm:prSet presAssocID="{B0DC84EE-620E-4A7D-80DD-99C8D55C8A31}" presName="compositeNode" presStyleCnt="0">
        <dgm:presLayoutVars>
          <dgm:bulletEnabled val="1"/>
        </dgm:presLayoutVars>
      </dgm:prSet>
      <dgm:spPr/>
    </dgm:pt>
    <dgm:pt modelId="{962B0DEB-AF51-4E15-AB1A-4ED23A9C809A}" type="pres">
      <dgm:prSet presAssocID="{B0DC84EE-620E-4A7D-80DD-99C8D55C8A31}" presName="bgRect" presStyleLbl="bgAccFollowNode1" presStyleIdx="3" presStyleCnt="5"/>
      <dgm:spPr/>
    </dgm:pt>
    <dgm:pt modelId="{CF10AB87-CEC3-4868-B369-1A0E2A384080}" type="pres">
      <dgm:prSet presAssocID="{2CDCF644-C7A6-4A47-9F3A-E6E9566A717F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A3698480-30B8-4332-9FC1-306BEDA2E5A6}" type="pres">
      <dgm:prSet presAssocID="{B0DC84EE-620E-4A7D-80DD-99C8D55C8A31}" presName="bottomLine" presStyleLbl="alignNode1" presStyleIdx="7" presStyleCnt="10">
        <dgm:presLayoutVars/>
      </dgm:prSet>
      <dgm:spPr/>
    </dgm:pt>
    <dgm:pt modelId="{3460276C-2946-44C9-8F22-6DD666506705}" type="pres">
      <dgm:prSet presAssocID="{B0DC84EE-620E-4A7D-80DD-99C8D55C8A31}" presName="nodeText" presStyleLbl="bgAccFollowNode1" presStyleIdx="3" presStyleCnt="5">
        <dgm:presLayoutVars>
          <dgm:bulletEnabled val="1"/>
        </dgm:presLayoutVars>
      </dgm:prSet>
      <dgm:spPr/>
    </dgm:pt>
    <dgm:pt modelId="{30EE4C2C-A9D0-449A-BF72-5E1B5E9999F6}" type="pres">
      <dgm:prSet presAssocID="{2CDCF644-C7A6-4A47-9F3A-E6E9566A717F}" presName="sibTrans" presStyleCnt="0"/>
      <dgm:spPr/>
    </dgm:pt>
    <dgm:pt modelId="{A5D268D3-B27A-4D05-B364-BD1C431FDD5E}" type="pres">
      <dgm:prSet presAssocID="{CCB9AE7B-994D-47E7-A542-75DF23179C1A}" presName="compositeNode" presStyleCnt="0">
        <dgm:presLayoutVars>
          <dgm:bulletEnabled val="1"/>
        </dgm:presLayoutVars>
      </dgm:prSet>
      <dgm:spPr/>
    </dgm:pt>
    <dgm:pt modelId="{44583E4E-8985-4238-AFB9-634D819F3CC1}" type="pres">
      <dgm:prSet presAssocID="{CCB9AE7B-994D-47E7-A542-75DF23179C1A}" presName="bgRect" presStyleLbl="bgAccFollowNode1" presStyleIdx="4" presStyleCnt="5"/>
      <dgm:spPr/>
    </dgm:pt>
    <dgm:pt modelId="{6FC41171-C94B-417D-BB0A-6DCDCE86A91F}" type="pres">
      <dgm:prSet presAssocID="{B5ACD91D-0AD0-47A7-9A92-DB6AE0687A51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06E7A968-D11E-4E8E-AD0C-DE416BE80931}" type="pres">
      <dgm:prSet presAssocID="{CCB9AE7B-994D-47E7-A542-75DF23179C1A}" presName="bottomLine" presStyleLbl="alignNode1" presStyleIdx="9" presStyleCnt="10">
        <dgm:presLayoutVars/>
      </dgm:prSet>
      <dgm:spPr/>
    </dgm:pt>
    <dgm:pt modelId="{1FA7DA3E-F2A0-4BC4-A265-285BED873E20}" type="pres">
      <dgm:prSet presAssocID="{CCB9AE7B-994D-47E7-A542-75DF23179C1A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4B968C05-FF5E-4880-901A-5C8A5DB70B11}" type="presOf" srcId="{4F079855-3616-4C3B-89AD-E10A103455CF}" destId="{AE62DC10-FEBB-4499-A46D-DD2F83E4A189}" srcOrd="1" destOrd="0" presId="urn:microsoft.com/office/officeart/2016/7/layout/BasicLinearProcessNumbered"/>
    <dgm:cxn modelId="{5D87D55B-D3EA-4C00-94C6-1FE8A5D9E6CE}" srcId="{F4765B3A-F037-4D51-BAF4-38CDD5B05832}" destId="{CCB9AE7B-994D-47E7-A542-75DF23179C1A}" srcOrd="4" destOrd="0" parTransId="{00006769-38CC-4A98-B596-6AFDD871E345}" sibTransId="{B5ACD91D-0AD0-47A7-9A92-DB6AE0687A51}"/>
    <dgm:cxn modelId="{28D23C5F-AB3E-4BC2-99DB-FD3C0C3D791B}" type="presOf" srcId="{CCB9AE7B-994D-47E7-A542-75DF23179C1A}" destId="{44583E4E-8985-4238-AFB9-634D819F3CC1}" srcOrd="0" destOrd="0" presId="urn:microsoft.com/office/officeart/2016/7/layout/BasicLinearProcessNumbered"/>
    <dgm:cxn modelId="{6BEB4B60-9E36-4B83-ABC1-CB2ADEBAF728}" srcId="{F4765B3A-F037-4D51-BAF4-38CDD5B05832}" destId="{B0653043-A4FC-410F-AA2A-B544BF0ECAEA}" srcOrd="2" destOrd="0" parTransId="{D9BDF6A7-CBBD-404A-B116-5861F71A7B57}" sibTransId="{3C3BC4B4-7616-47DB-8078-155680989629}"/>
    <dgm:cxn modelId="{97CBCE64-7131-420A-8250-96607EA90FDE}" type="presOf" srcId="{B0DC84EE-620E-4A7D-80DD-99C8D55C8A31}" destId="{3460276C-2946-44C9-8F22-6DD666506705}" srcOrd="1" destOrd="0" presId="urn:microsoft.com/office/officeart/2016/7/layout/BasicLinearProcessNumbered"/>
    <dgm:cxn modelId="{9A5F7B4A-5BE1-48B0-8067-EFA3058299B1}" type="presOf" srcId="{405B079D-933E-4058-82E4-3ACF82A62493}" destId="{9700E808-8072-46B5-A6BC-65CDDE48DC22}" srcOrd="0" destOrd="0" presId="urn:microsoft.com/office/officeart/2016/7/layout/BasicLinearProcessNumbered"/>
    <dgm:cxn modelId="{404F0B4B-80B3-4DB9-873F-51D800D8EB91}" srcId="{F4765B3A-F037-4D51-BAF4-38CDD5B05832}" destId="{B0DC84EE-620E-4A7D-80DD-99C8D55C8A31}" srcOrd="3" destOrd="0" parTransId="{3BFC0643-1DB6-40B6-902A-B365506A0D6E}" sibTransId="{2CDCF644-C7A6-4A47-9F3A-E6E9566A717F}"/>
    <dgm:cxn modelId="{EB73634C-C04B-4C3D-9CB2-3652C2AAF61C}" type="presOf" srcId="{AE4EDA9E-26AA-43DC-BD5E-D9464630CFE8}" destId="{3F29BFDD-4E70-4E03-911F-83E6FE69B4DA}" srcOrd="0" destOrd="0" presId="urn:microsoft.com/office/officeart/2016/7/layout/BasicLinearProcessNumbered"/>
    <dgm:cxn modelId="{FD6B7456-2919-4D49-A413-0ED6CC83D799}" srcId="{F4765B3A-F037-4D51-BAF4-38CDD5B05832}" destId="{EF56F622-9E4B-40F0-9EDD-61C70501E1C9}" srcOrd="1" destOrd="0" parTransId="{CE5AB490-E5E2-47BD-BF2C-E37580589A70}" sibTransId="{AE4EDA9E-26AA-43DC-BD5E-D9464630CFE8}"/>
    <dgm:cxn modelId="{1C4E7E57-7234-4EFF-9D49-3B2B68F6AD3C}" srcId="{F4765B3A-F037-4D51-BAF4-38CDD5B05832}" destId="{4F079855-3616-4C3B-89AD-E10A103455CF}" srcOrd="0" destOrd="0" parTransId="{CC62023A-557F-4CA6-8C9D-4505F0369112}" sibTransId="{405B079D-933E-4058-82E4-3ACF82A62493}"/>
    <dgm:cxn modelId="{92D5D779-B256-4202-AF05-79B5C031A49F}" type="presOf" srcId="{2CDCF644-C7A6-4A47-9F3A-E6E9566A717F}" destId="{CF10AB87-CEC3-4868-B369-1A0E2A384080}" srcOrd="0" destOrd="0" presId="urn:microsoft.com/office/officeart/2016/7/layout/BasicLinearProcessNumbered"/>
    <dgm:cxn modelId="{285AF359-DA37-4C67-9498-0CFF1CD075EE}" type="presOf" srcId="{F4765B3A-F037-4D51-BAF4-38CDD5B05832}" destId="{F36EC68A-B5E6-4485-BF11-747FC496D9F6}" srcOrd="0" destOrd="0" presId="urn:microsoft.com/office/officeart/2016/7/layout/BasicLinearProcessNumbered"/>
    <dgm:cxn modelId="{A7B19F8B-93AA-466C-BEBF-C45775B4FE7C}" type="presOf" srcId="{EF56F622-9E4B-40F0-9EDD-61C70501E1C9}" destId="{496C450C-9E76-4B3F-BCF3-44F0AECC1106}" srcOrd="1" destOrd="0" presId="urn:microsoft.com/office/officeart/2016/7/layout/BasicLinearProcessNumbered"/>
    <dgm:cxn modelId="{D0959F8F-452B-44B7-A313-226430022A22}" type="presOf" srcId="{B0653043-A4FC-410F-AA2A-B544BF0ECAEA}" destId="{A35E95DB-EDC3-4692-A86E-31305C633207}" srcOrd="0" destOrd="0" presId="urn:microsoft.com/office/officeart/2016/7/layout/BasicLinearProcessNumbered"/>
    <dgm:cxn modelId="{1EF7F894-FB94-40A8-8AF2-61A1853BED70}" type="presOf" srcId="{3C3BC4B4-7616-47DB-8078-155680989629}" destId="{B69B13F6-783C-4F11-AFF9-45B29BE73F04}" srcOrd="0" destOrd="0" presId="urn:microsoft.com/office/officeart/2016/7/layout/BasicLinearProcessNumbered"/>
    <dgm:cxn modelId="{1A3DFF96-4264-44F4-8003-2437DE4B3877}" type="presOf" srcId="{B5ACD91D-0AD0-47A7-9A92-DB6AE0687A51}" destId="{6FC41171-C94B-417D-BB0A-6DCDCE86A91F}" srcOrd="0" destOrd="0" presId="urn:microsoft.com/office/officeart/2016/7/layout/BasicLinearProcessNumbered"/>
    <dgm:cxn modelId="{B41436A1-D7D2-46E7-B387-9F6A0DAB721C}" type="presOf" srcId="{EF56F622-9E4B-40F0-9EDD-61C70501E1C9}" destId="{686E6DF8-E598-46CC-AC13-A61BEA312D4E}" srcOrd="0" destOrd="0" presId="urn:microsoft.com/office/officeart/2016/7/layout/BasicLinearProcessNumbered"/>
    <dgm:cxn modelId="{823D9CCA-F094-4032-A4A8-25CC1D1E8BEB}" type="presOf" srcId="{B0653043-A4FC-410F-AA2A-B544BF0ECAEA}" destId="{53C3385E-E307-495E-A9B2-743005A37DED}" srcOrd="1" destOrd="0" presId="urn:microsoft.com/office/officeart/2016/7/layout/BasicLinearProcessNumbered"/>
    <dgm:cxn modelId="{EAF075DD-ADFE-4411-A93D-4F60049DDEAA}" type="presOf" srcId="{B0DC84EE-620E-4A7D-80DD-99C8D55C8A31}" destId="{962B0DEB-AF51-4E15-AB1A-4ED23A9C809A}" srcOrd="0" destOrd="0" presId="urn:microsoft.com/office/officeart/2016/7/layout/BasicLinearProcessNumbered"/>
    <dgm:cxn modelId="{5A79F3F7-4FB6-4C46-97B9-940A21826EF2}" type="presOf" srcId="{4F079855-3616-4C3B-89AD-E10A103455CF}" destId="{3DFFF694-958E-498C-9C58-38215CFEA21E}" srcOrd="0" destOrd="0" presId="urn:microsoft.com/office/officeart/2016/7/layout/BasicLinearProcessNumbered"/>
    <dgm:cxn modelId="{BD908DFB-2113-45A2-91BF-9E44519964D4}" type="presOf" srcId="{CCB9AE7B-994D-47E7-A542-75DF23179C1A}" destId="{1FA7DA3E-F2A0-4BC4-A265-285BED873E20}" srcOrd="1" destOrd="0" presId="urn:microsoft.com/office/officeart/2016/7/layout/BasicLinearProcessNumbered"/>
    <dgm:cxn modelId="{4067BB1D-EBF7-41D1-A64B-FA8395E7F47C}" type="presParOf" srcId="{F36EC68A-B5E6-4485-BF11-747FC496D9F6}" destId="{B831A518-DCE6-48CE-AFA4-28737A948B9D}" srcOrd="0" destOrd="0" presId="urn:microsoft.com/office/officeart/2016/7/layout/BasicLinearProcessNumbered"/>
    <dgm:cxn modelId="{B1952446-5BAB-4954-817A-C3EC28FEEAC3}" type="presParOf" srcId="{B831A518-DCE6-48CE-AFA4-28737A948B9D}" destId="{3DFFF694-958E-498C-9C58-38215CFEA21E}" srcOrd="0" destOrd="0" presId="urn:microsoft.com/office/officeart/2016/7/layout/BasicLinearProcessNumbered"/>
    <dgm:cxn modelId="{D9A9C17C-E16B-4BF2-B130-1C6CF00B23DA}" type="presParOf" srcId="{B831A518-DCE6-48CE-AFA4-28737A948B9D}" destId="{9700E808-8072-46B5-A6BC-65CDDE48DC22}" srcOrd="1" destOrd="0" presId="urn:microsoft.com/office/officeart/2016/7/layout/BasicLinearProcessNumbered"/>
    <dgm:cxn modelId="{6450D9F9-B5BB-473A-99A0-71BADB0CC8AD}" type="presParOf" srcId="{B831A518-DCE6-48CE-AFA4-28737A948B9D}" destId="{4AF63F61-8DC7-4AD7-82AC-059FE168B8C6}" srcOrd="2" destOrd="0" presId="urn:microsoft.com/office/officeart/2016/7/layout/BasicLinearProcessNumbered"/>
    <dgm:cxn modelId="{56CFCC7E-B8EB-4F46-AF3F-F7EC818588A2}" type="presParOf" srcId="{B831A518-DCE6-48CE-AFA4-28737A948B9D}" destId="{AE62DC10-FEBB-4499-A46D-DD2F83E4A189}" srcOrd="3" destOrd="0" presId="urn:microsoft.com/office/officeart/2016/7/layout/BasicLinearProcessNumbered"/>
    <dgm:cxn modelId="{B4C5C600-7EE6-4A6A-9830-666F1C65496E}" type="presParOf" srcId="{F36EC68A-B5E6-4485-BF11-747FC496D9F6}" destId="{DB00BED1-DBAC-4B51-85D1-F14A6F84093A}" srcOrd="1" destOrd="0" presId="urn:microsoft.com/office/officeart/2016/7/layout/BasicLinearProcessNumbered"/>
    <dgm:cxn modelId="{8EFAF7DA-5F34-41B6-9843-B49F6378C6EE}" type="presParOf" srcId="{F36EC68A-B5E6-4485-BF11-747FC496D9F6}" destId="{98F794C1-7DF9-48FF-9D77-BC999BB17048}" srcOrd="2" destOrd="0" presId="urn:microsoft.com/office/officeart/2016/7/layout/BasicLinearProcessNumbered"/>
    <dgm:cxn modelId="{D21110C7-C3D7-481A-A59E-AC52C914FD1A}" type="presParOf" srcId="{98F794C1-7DF9-48FF-9D77-BC999BB17048}" destId="{686E6DF8-E598-46CC-AC13-A61BEA312D4E}" srcOrd="0" destOrd="0" presId="urn:microsoft.com/office/officeart/2016/7/layout/BasicLinearProcessNumbered"/>
    <dgm:cxn modelId="{76ADAFD0-677B-46F4-9E1C-547258BB6EEE}" type="presParOf" srcId="{98F794C1-7DF9-48FF-9D77-BC999BB17048}" destId="{3F29BFDD-4E70-4E03-911F-83E6FE69B4DA}" srcOrd="1" destOrd="0" presId="urn:microsoft.com/office/officeart/2016/7/layout/BasicLinearProcessNumbered"/>
    <dgm:cxn modelId="{E4C737B1-D063-4EA1-9DC9-BF315582A54E}" type="presParOf" srcId="{98F794C1-7DF9-48FF-9D77-BC999BB17048}" destId="{4BAE9699-C77E-4233-B40E-FB38E208741F}" srcOrd="2" destOrd="0" presId="urn:microsoft.com/office/officeart/2016/7/layout/BasicLinearProcessNumbered"/>
    <dgm:cxn modelId="{710884C0-FA1E-48EF-9627-BFD1F5599E4F}" type="presParOf" srcId="{98F794C1-7DF9-48FF-9D77-BC999BB17048}" destId="{496C450C-9E76-4B3F-BCF3-44F0AECC1106}" srcOrd="3" destOrd="0" presId="urn:microsoft.com/office/officeart/2016/7/layout/BasicLinearProcessNumbered"/>
    <dgm:cxn modelId="{A3D13369-DC89-4A9F-BCDE-1A65C1F98CB9}" type="presParOf" srcId="{F36EC68A-B5E6-4485-BF11-747FC496D9F6}" destId="{7B40114E-7328-40C2-9478-3B4F1F0280DE}" srcOrd="3" destOrd="0" presId="urn:microsoft.com/office/officeart/2016/7/layout/BasicLinearProcessNumbered"/>
    <dgm:cxn modelId="{A1E89AF8-7746-41B4-BDAA-5ED517CDAB20}" type="presParOf" srcId="{F36EC68A-B5E6-4485-BF11-747FC496D9F6}" destId="{DDA82145-2B59-4830-AC17-0827B122FE50}" srcOrd="4" destOrd="0" presId="urn:microsoft.com/office/officeart/2016/7/layout/BasicLinearProcessNumbered"/>
    <dgm:cxn modelId="{9419E784-AE6E-43C0-B7E0-F8AAC8935F97}" type="presParOf" srcId="{DDA82145-2B59-4830-AC17-0827B122FE50}" destId="{A35E95DB-EDC3-4692-A86E-31305C633207}" srcOrd="0" destOrd="0" presId="urn:microsoft.com/office/officeart/2016/7/layout/BasicLinearProcessNumbered"/>
    <dgm:cxn modelId="{36FA7ABA-BAA6-4D2F-9F24-F4112CEE1957}" type="presParOf" srcId="{DDA82145-2B59-4830-AC17-0827B122FE50}" destId="{B69B13F6-783C-4F11-AFF9-45B29BE73F04}" srcOrd="1" destOrd="0" presId="urn:microsoft.com/office/officeart/2016/7/layout/BasicLinearProcessNumbered"/>
    <dgm:cxn modelId="{57C14907-F67F-4152-92F3-3A99796D3FE9}" type="presParOf" srcId="{DDA82145-2B59-4830-AC17-0827B122FE50}" destId="{6D73DAB5-BF96-4257-B41E-DBC49D156143}" srcOrd="2" destOrd="0" presId="urn:microsoft.com/office/officeart/2016/7/layout/BasicLinearProcessNumbered"/>
    <dgm:cxn modelId="{E0D825F0-ED7E-413D-A6B5-C9D7C0E7B3E6}" type="presParOf" srcId="{DDA82145-2B59-4830-AC17-0827B122FE50}" destId="{53C3385E-E307-495E-A9B2-743005A37DED}" srcOrd="3" destOrd="0" presId="urn:microsoft.com/office/officeart/2016/7/layout/BasicLinearProcessNumbered"/>
    <dgm:cxn modelId="{3C8725EE-0329-46A3-85D7-8E52678BFD0C}" type="presParOf" srcId="{F36EC68A-B5E6-4485-BF11-747FC496D9F6}" destId="{D1A3C292-01D1-4160-8500-78703A42FA3E}" srcOrd="5" destOrd="0" presId="urn:microsoft.com/office/officeart/2016/7/layout/BasicLinearProcessNumbered"/>
    <dgm:cxn modelId="{6680C9D9-CA78-45C4-8C15-4B9194DBBB97}" type="presParOf" srcId="{F36EC68A-B5E6-4485-BF11-747FC496D9F6}" destId="{C47CE11A-31F4-4B32-A425-AD59D42D7A84}" srcOrd="6" destOrd="0" presId="urn:microsoft.com/office/officeart/2016/7/layout/BasicLinearProcessNumbered"/>
    <dgm:cxn modelId="{540078C0-5F77-46D8-8C39-835A3F5724F0}" type="presParOf" srcId="{C47CE11A-31F4-4B32-A425-AD59D42D7A84}" destId="{962B0DEB-AF51-4E15-AB1A-4ED23A9C809A}" srcOrd="0" destOrd="0" presId="urn:microsoft.com/office/officeart/2016/7/layout/BasicLinearProcessNumbered"/>
    <dgm:cxn modelId="{19DB9444-AFD8-439A-BD98-AAE18AB8DEFD}" type="presParOf" srcId="{C47CE11A-31F4-4B32-A425-AD59D42D7A84}" destId="{CF10AB87-CEC3-4868-B369-1A0E2A384080}" srcOrd="1" destOrd="0" presId="urn:microsoft.com/office/officeart/2016/7/layout/BasicLinearProcessNumbered"/>
    <dgm:cxn modelId="{FC1509EE-EDAB-44F1-80AB-EB5A04D00468}" type="presParOf" srcId="{C47CE11A-31F4-4B32-A425-AD59D42D7A84}" destId="{A3698480-30B8-4332-9FC1-306BEDA2E5A6}" srcOrd="2" destOrd="0" presId="urn:microsoft.com/office/officeart/2016/7/layout/BasicLinearProcessNumbered"/>
    <dgm:cxn modelId="{4FEAD949-15DA-4123-8881-816DFCEB0D3B}" type="presParOf" srcId="{C47CE11A-31F4-4B32-A425-AD59D42D7A84}" destId="{3460276C-2946-44C9-8F22-6DD666506705}" srcOrd="3" destOrd="0" presId="urn:microsoft.com/office/officeart/2016/7/layout/BasicLinearProcessNumbered"/>
    <dgm:cxn modelId="{28B6B303-6747-4792-8837-9C41F78FE86A}" type="presParOf" srcId="{F36EC68A-B5E6-4485-BF11-747FC496D9F6}" destId="{30EE4C2C-A9D0-449A-BF72-5E1B5E9999F6}" srcOrd="7" destOrd="0" presId="urn:microsoft.com/office/officeart/2016/7/layout/BasicLinearProcessNumbered"/>
    <dgm:cxn modelId="{FDC6D0D4-89C1-4F44-BC60-1CFB75A3AA7C}" type="presParOf" srcId="{F36EC68A-B5E6-4485-BF11-747FC496D9F6}" destId="{A5D268D3-B27A-4D05-B364-BD1C431FDD5E}" srcOrd="8" destOrd="0" presId="urn:microsoft.com/office/officeart/2016/7/layout/BasicLinearProcessNumbered"/>
    <dgm:cxn modelId="{04B9E09D-CF6F-4898-8D63-9AB3F7BEF7EB}" type="presParOf" srcId="{A5D268D3-B27A-4D05-B364-BD1C431FDD5E}" destId="{44583E4E-8985-4238-AFB9-634D819F3CC1}" srcOrd="0" destOrd="0" presId="urn:microsoft.com/office/officeart/2016/7/layout/BasicLinearProcessNumbered"/>
    <dgm:cxn modelId="{7FFEC55D-C470-4880-A1AF-08D9701AA031}" type="presParOf" srcId="{A5D268D3-B27A-4D05-B364-BD1C431FDD5E}" destId="{6FC41171-C94B-417D-BB0A-6DCDCE86A91F}" srcOrd="1" destOrd="0" presId="urn:microsoft.com/office/officeart/2016/7/layout/BasicLinearProcessNumbered"/>
    <dgm:cxn modelId="{8BEAC834-60BA-4D35-ACC2-DD6BF57F8037}" type="presParOf" srcId="{A5D268D3-B27A-4D05-B364-BD1C431FDD5E}" destId="{06E7A968-D11E-4E8E-AD0C-DE416BE80931}" srcOrd="2" destOrd="0" presId="urn:microsoft.com/office/officeart/2016/7/layout/BasicLinearProcessNumbered"/>
    <dgm:cxn modelId="{2580D13C-2C22-4FBA-A322-07E5582A609C}" type="presParOf" srcId="{A5D268D3-B27A-4D05-B364-BD1C431FDD5E}" destId="{1FA7DA3E-F2A0-4BC4-A265-285BED873E2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FFF694-958E-498C-9C58-38215CFEA21E}">
      <dsp:nvSpPr>
        <dsp:cNvPr id="0" name=""/>
        <dsp:cNvSpPr/>
      </dsp:nvSpPr>
      <dsp:spPr>
        <a:xfrm>
          <a:off x="3385" y="288127"/>
          <a:ext cx="1833190" cy="256646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23" tIns="330200" rIns="14292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MENTAL CAPACITY ACT 2005</a:t>
          </a:r>
          <a:endParaRPr lang="en-US" sz="2200" kern="1200" dirty="0"/>
        </a:p>
      </dsp:txBody>
      <dsp:txXfrm>
        <a:off x="3385" y="1263384"/>
        <a:ext cx="1833190" cy="1539879"/>
      </dsp:txXfrm>
    </dsp:sp>
    <dsp:sp modelId="{9700E808-8072-46B5-A6BC-65CDDE48DC22}">
      <dsp:nvSpPr>
        <dsp:cNvPr id="0" name=""/>
        <dsp:cNvSpPr/>
      </dsp:nvSpPr>
      <dsp:spPr>
        <a:xfrm>
          <a:off x="535011" y="544773"/>
          <a:ext cx="769939" cy="769939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28" tIns="12700" rIns="60028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1</a:t>
          </a:r>
        </a:p>
      </dsp:txBody>
      <dsp:txXfrm>
        <a:off x="647766" y="657528"/>
        <a:ext cx="544429" cy="544429"/>
      </dsp:txXfrm>
    </dsp:sp>
    <dsp:sp modelId="{4AF63F61-8DC7-4AD7-82AC-059FE168B8C6}">
      <dsp:nvSpPr>
        <dsp:cNvPr id="0" name=""/>
        <dsp:cNvSpPr/>
      </dsp:nvSpPr>
      <dsp:spPr>
        <a:xfrm>
          <a:off x="3385" y="2854521"/>
          <a:ext cx="1833190" cy="7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6E6DF8-E598-46CC-AC13-A61BEA312D4E}">
      <dsp:nvSpPr>
        <dsp:cNvPr id="0" name=""/>
        <dsp:cNvSpPr/>
      </dsp:nvSpPr>
      <dsp:spPr>
        <a:xfrm>
          <a:off x="2019895" y="288127"/>
          <a:ext cx="1833190" cy="256646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23" tIns="330200" rIns="14292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MENTAL HEALTH ACT 1983</a:t>
          </a:r>
          <a:endParaRPr lang="en-US" sz="2200" kern="1200" dirty="0"/>
        </a:p>
      </dsp:txBody>
      <dsp:txXfrm>
        <a:off x="2019895" y="1263384"/>
        <a:ext cx="1833190" cy="1539879"/>
      </dsp:txXfrm>
    </dsp:sp>
    <dsp:sp modelId="{3F29BFDD-4E70-4E03-911F-83E6FE69B4DA}">
      <dsp:nvSpPr>
        <dsp:cNvPr id="0" name=""/>
        <dsp:cNvSpPr/>
      </dsp:nvSpPr>
      <dsp:spPr>
        <a:xfrm>
          <a:off x="2551520" y="544773"/>
          <a:ext cx="769939" cy="769939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28" tIns="12700" rIns="60028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2</a:t>
          </a:r>
        </a:p>
      </dsp:txBody>
      <dsp:txXfrm>
        <a:off x="2664275" y="657528"/>
        <a:ext cx="544429" cy="544429"/>
      </dsp:txXfrm>
    </dsp:sp>
    <dsp:sp modelId="{4BAE9699-C77E-4233-B40E-FB38E208741F}">
      <dsp:nvSpPr>
        <dsp:cNvPr id="0" name=""/>
        <dsp:cNvSpPr/>
      </dsp:nvSpPr>
      <dsp:spPr>
        <a:xfrm>
          <a:off x="2019895" y="2854521"/>
          <a:ext cx="1833190" cy="7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5E95DB-EDC3-4692-A86E-31305C633207}">
      <dsp:nvSpPr>
        <dsp:cNvPr id="0" name=""/>
        <dsp:cNvSpPr/>
      </dsp:nvSpPr>
      <dsp:spPr>
        <a:xfrm>
          <a:off x="4036404" y="288127"/>
          <a:ext cx="1833190" cy="256646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23" tIns="330200" rIns="14292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EQUALITY ACT 2010</a:t>
          </a:r>
          <a:endParaRPr lang="en-US" sz="2200" kern="1200" dirty="0"/>
        </a:p>
      </dsp:txBody>
      <dsp:txXfrm>
        <a:off x="4036404" y="1263384"/>
        <a:ext cx="1833190" cy="1539879"/>
      </dsp:txXfrm>
    </dsp:sp>
    <dsp:sp modelId="{B69B13F6-783C-4F11-AFF9-45B29BE73F04}">
      <dsp:nvSpPr>
        <dsp:cNvPr id="0" name=""/>
        <dsp:cNvSpPr/>
      </dsp:nvSpPr>
      <dsp:spPr>
        <a:xfrm>
          <a:off x="4568030" y="544773"/>
          <a:ext cx="769939" cy="769939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28" tIns="12700" rIns="60028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3</a:t>
          </a:r>
        </a:p>
      </dsp:txBody>
      <dsp:txXfrm>
        <a:off x="4680785" y="657528"/>
        <a:ext cx="544429" cy="544429"/>
      </dsp:txXfrm>
    </dsp:sp>
    <dsp:sp modelId="{6D73DAB5-BF96-4257-B41E-DBC49D156143}">
      <dsp:nvSpPr>
        <dsp:cNvPr id="0" name=""/>
        <dsp:cNvSpPr/>
      </dsp:nvSpPr>
      <dsp:spPr>
        <a:xfrm>
          <a:off x="4036404" y="2854521"/>
          <a:ext cx="1833190" cy="7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2B0DEB-AF51-4E15-AB1A-4ED23A9C809A}">
      <dsp:nvSpPr>
        <dsp:cNvPr id="0" name=""/>
        <dsp:cNvSpPr/>
      </dsp:nvSpPr>
      <dsp:spPr>
        <a:xfrm>
          <a:off x="6052914" y="288127"/>
          <a:ext cx="1833190" cy="256646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23" tIns="330200" rIns="14292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HUMAN RIGHTS ACT 1998</a:t>
          </a:r>
          <a:endParaRPr lang="en-US" sz="2200" kern="1200"/>
        </a:p>
      </dsp:txBody>
      <dsp:txXfrm>
        <a:off x="6052914" y="1263384"/>
        <a:ext cx="1833190" cy="1539879"/>
      </dsp:txXfrm>
    </dsp:sp>
    <dsp:sp modelId="{CF10AB87-CEC3-4868-B369-1A0E2A384080}">
      <dsp:nvSpPr>
        <dsp:cNvPr id="0" name=""/>
        <dsp:cNvSpPr/>
      </dsp:nvSpPr>
      <dsp:spPr>
        <a:xfrm>
          <a:off x="6584539" y="544773"/>
          <a:ext cx="769939" cy="769939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28" tIns="12700" rIns="60028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4</a:t>
          </a:r>
        </a:p>
      </dsp:txBody>
      <dsp:txXfrm>
        <a:off x="6697294" y="657528"/>
        <a:ext cx="544429" cy="544429"/>
      </dsp:txXfrm>
    </dsp:sp>
    <dsp:sp modelId="{A3698480-30B8-4332-9FC1-306BEDA2E5A6}">
      <dsp:nvSpPr>
        <dsp:cNvPr id="0" name=""/>
        <dsp:cNvSpPr/>
      </dsp:nvSpPr>
      <dsp:spPr>
        <a:xfrm>
          <a:off x="6052914" y="2854521"/>
          <a:ext cx="1833190" cy="7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583E4E-8985-4238-AFB9-634D819F3CC1}">
      <dsp:nvSpPr>
        <dsp:cNvPr id="0" name=""/>
        <dsp:cNvSpPr/>
      </dsp:nvSpPr>
      <dsp:spPr>
        <a:xfrm>
          <a:off x="8069423" y="288127"/>
          <a:ext cx="1833190" cy="256646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23" tIns="330200" rIns="14292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DATA PROTECTION ACT 1998</a:t>
          </a:r>
          <a:endParaRPr lang="en-US" sz="2200" kern="1200"/>
        </a:p>
      </dsp:txBody>
      <dsp:txXfrm>
        <a:off x="8069423" y="1263384"/>
        <a:ext cx="1833190" cy="1539879"/>
      </dsp:txXfrm>
    </dsp:sp>
    <dsp:sp modelId="{6FC41171-C94B-417D-BB0A-6DCDCE86A91F}">
      <dsp:nvSpPr>
        <dsp:cNvPr id="0" name=""/>
        <dsp:cNvSpPr/>
      </dsp:nvSpPr>
      <dsp:spPr>
        <a:xfrm>
          <a:off x="8601048" y="544773"/>
          <a:ext cx="769939" cy="769939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28" tIns="12700" rIns="60028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5</a:t>
          </a:r>
        </a:p>
      </dsp:txBody>
      <dsp:txXfrm>
        <a:off x="8713803" y="657528"/>
        <a:ext cx="544429" cy="544429"/>
      </dsp:txXfrm>
    </dsp:sp>
    <dsp:sp modelId="{06E7A968-D11E-4E8E-AD0C-DE416BE80931}">
      <dsp:nvSpPr>
        <dsp:cNvPr id="0" name=""/>
        <dsp:cNvSpPr/>
      </dsp:nvSpPr>
      <dsp:spPr>
        <a:xfrm>
          <a:off x="8069423" y="2854521"/>
          <a:ext cx="1833190" cy="7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>
              <a:defRPr sz="1300"/>
            </a:lvl1pPr>
          </a:lstStyle>
          <a:p>
            <a:fld id="{4C6117EC-D2AD-460C-8186-920C0AC4567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2913" y="1250950"/>
            <a:ext cx="5997575" cy="33750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78" tIns="48239" rIns="96478" bIns="4823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182" y="4813866"/>
            <a:ext cx="5505450" cy="3938617"/>
          </a:xfrm>
          <a:prstGeom prst="rect">
            <a:avLst/>
          </a:prstGeom>
        </p:spPr>
        <p:txBody>
          <a:bodyPr vert="horz" lIns="96478" tIns="48239" rIns="96478" bIns="48239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8102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r">
              <a:defRPr sz="1300"/>
            </a:lvl1pPr>
          </a:lstStyle>
          <a:p>
            <a:fld id="{53358B40-4DEF-4E37-8C77-88959C278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281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358B40-4DEF-4E37-8C77-88959C27841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678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F5D13680-402C-40E2-B531-5BFB220F9795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C5801-6F98-4A5D-A70D-9D04F5992092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4C9A9-65CF-403D-824E-6E2D4C5CC2BA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694FC-452D-4059-AF84-7735C2C6FDC6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DC198-AABD-41DD-93CD-7E99376028EB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145A9-2D3C-44F9-9DCE-986A319CE6FF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D7B8-B7F6-48B1-9BC3-2809460A4943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5980-E5F2-4778-995A-E4727018EF21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239A-B7F8-4389-B972-24B1729E51A9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0B85B-8266-46D4-9596-CB1EE7A414BA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3E3F-6ED2-4C59-BD5E-132DBA37535D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88420-3515-49DC-9F47-7F2FF4EBB85C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41D44-2479-4B87-B1A7-25B137E84D11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05292-53EE-45E4-B9B2-0A45AE846577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29884-7B0E-4E1F-B635-DDD95E9B2478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72C2E-FC0B-40A9-ABC9-B05885142DB7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68534-F3CE-4F93-8C75-8656310590DE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404FD-E579-470E-B5BA-FA4A2D1D5A49}" type="datetime1">
              <a:rPr lang="en-US" smtClean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nCJr1HIygVs" TargetMode="Externa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3337683-C422-4417-8FE2-08E744879C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4" y="1378634"/>
            <a:ext cx="8791575" cy="5479366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bg2"/>
                </a:solidFill>
              </a:rPr>
              <a:t>Ba SINGLE HONOURS COUNSELLING SKILL &amp; Interdisciplinary studies</a:t>
            </a:r>
          </a:p>
          <a:p>
            <a:pPr algn="ctr"/>
            <a:endParaRPr lang="en-GB" sz="3600" dirty="0">
              <a:solidFill>
                <a:schemeClr val="bg2"/>
              </a:solidFill>
            </a:endParaRPr>
          </a:p>
          <a:p>
            <a:pPr algn="ctr"/>
            <a:r>
              <a:rPr lang="en-GB" sz="3600" dirty="0">
                <a:solidFill>
                  <a:schemeClr val="bg2"/>
                </a:solidFill>
              </a:rPr>
              <a:t>Applied mental health advocacy skills</a:t>
            </a:r>
          </a:p>
          <a:p>
            <a:pPr algn="ctr"/>
            <a:r>
              <a:rPr lang="en-GB" sz="3600" dirty="0">
                <a:solidFill>
                  <a:schemeClr val="bg2"/>
                </a:solidFill>
              </a:rPr>
              <a:t>Rachel Campbell</a:t>
            </a:r>
          </a:p>
          <a:p>
            <a:pPr algn="ctr"/>
            <a:r>
              <a:rPr lang="en-GB" sz="3600" dirty="0">
                <a:solidFill>
                  <a:schemeClr val="bg2"/>
                </a:solidFill>
              </a:rPr>
              <a:t>M5x00961</a:t>
            </a:r>
          </a:p>
          <a:p>
            <a:pPr algn="ctr"/>
            <a:endParaRPr lang="en-GB" sz="3600" dirty="0">
              <a:solidFill>
                <a:schemeClr val="bg2"/>
              </a:solidFill>
            </a:endParaRPr>
          </a:p>
          <a:p>
            <a:endParaRPr lang="en-GB" dirty="0">
              <a:solidFill>
                <a:schemeClr val="bg2"/>
              </a:solidFill>
            </a:endParaRPr>
          </a:p>
          <a:p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87D231-CB31-4241-91FF-8B1164887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2944531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A838DBA2-246D-4087-AE0A-6EA2B4B65AF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9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41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4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5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9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9" name="Picture Placeholder 8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8A9589AF-3E62-4F2B-B897-A2EB71A6290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l="1551" r="-1" b="-1"/>
          <a:stretch/>
        </p:blipFill>
        <p:spPr>
          <a:xfrm>
            <a:off x="3800761" y="2745582"/>
            <a:ext cx="4606259" cy="3549650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682C8D-67D6-4159-B108-34E3854F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dirty="0">
                <a:solidFill>
                  <a:srgbClr val="002060"/>
                </a:solidFill>
              </a:rPr>
              <a:t>Advocacy &amp; the services of</a:t>
            </a:r>
            <a:br>
              <a:rPr lang="en-US" sz="3300" dirty="0">
                <a:solidFill>
                  <a:srgbClr val="002060"/>
                </a:solidFill>
              </a:rPr>
            </a:br>
            <a:br>
              <a:rPr lang="en-US" sz="3300" dirty="0">
                <a:solidFill>
                  <a:srgbClr val="002060"/>
                </a:solidFill>
              </a:rPr>
            </a:br>
            <a:r>
              <a:rPr lang="en-US" sz="3300" dirty="0">
                <a:solidFill>
                  <a:srgbClr val="002060"/>
                </a:solidFill>
              </a:rPr>
              <a:t>“rethink mental illness”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BCEF128-C722-4070-8E03-0B76F0F1C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508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A838DBA2-246D-4087-AE0A-6EA2B4B65AF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7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9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7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7" name="Picture Placeholder 6" descr="A picture containing text, newspaper&#10;&#10;Description generated with very high confidence">
            <a:extLst>
              <a:ext uri="{FF2B5EF4-FFF2-40B4-BE49-F238E27FC236}">
                <a16:creationId xmlns:a16="http://schemas.microsoft.com/office/drawing/2014/main" id="{72B1F0F5-E8DD-4887-819C-EDE4B0B79CB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 t="1670" r="1" b="2756"/>
          <a:stretch/>
        </p:blipFill>
        <p:spPr>
          <a:xfrm>
            <a:off x="7619998" y="780235"/>
            <a:ext cx="3425199" cy="5636440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F7A228-D5EE-4360-8A9C-64CC956B3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618518"/>
            <a:ext cx="5894387" cy="14785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dirty="0">
                <a:solidFill>
                  <a:srgbClr val="002060"/>
                </a:solidFill>
              </a:rPr>
              <a:t>It all began with 1 letter....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C7CD65-8AA9-43A8-A659-347F6AC22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0524" y="2357438"/>
            <a:ext cx="6645275" cy="3802062"/>
          </a:xfr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6000" dirty="0">
                <a:solidFill>
                  <a:srgbClr val="002060"/>
                </a:solidFill>
              </a:rPr>
              <a:t> </a:t>
            </a:r>
            <a:r>
              <a:rPr lang="en-US" sz="7000" dirty="0">
                <a:solidFill>
                  <a:srgbClr val="002060"/>
                </a:solidFill>
              </a:rPr>
              <a:t>Registered charity</a:t>
            </a:r>
          </a:p>
          <a:p>
            <a:endParaRPr lang="en-US" sz="70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7000" dirty="0">
                <a:solidFill>
                  <a:srgbClr val="002060"/>
                </a:solidFill>
              </a:rPr>
              <a:t> Supporting people with mental illness</a:t>
            </a:r>
          </a:p>
          <a:p>
            <a:endParaRPr lang="en-US" sz="70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7000" dirty="0">
                <a:solidFill>
                  <a:srgbClr val="002060"/>
                </a:solidFill>
              </a:rPr>
              <a:t> History of how the organisation was      founded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FEC02A-79D7-49C6-8556-EF1C8157C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661243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2CAF8-10BA-4D91-824B-0BF64994E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6119446"/>
          </a:xfrm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r>
              <a:rPr lang="en-GB" u="sng" dirty="0">
                <a:solidFill>
                  <a:srgbClr val="002060"/>
                </a:solidFill>
              </a:rPr>
              <a:t>Defining advocacy:</a:t>
            </a:r>
            <a:br>
              <a:rPr lang="en-GB" u="sng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r>
              <a:rPr lang="en-GB" dirty="0">
                <a:solidFill>
                  <a:srgbClr val="002060"/>
                </a:solidFill>
              </a:rPr>
              <a:t>* Advocacy is a process</a:t>
            </a: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r>
              <a:rPr lang="en-GB" dirty="0">
                <a:solidFill>
                  <a:srgbClr val="002060"/>
                </a:solidFill>
              </a:rPr>
              <a:t>* Represents a person’s best interests</a:t>
            </a: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r>
              <a:rPr lang="en-GB" dirty="0">
                <a:solidFill>
                  <a:srgbClr val="002060"/>
                </a:solidFill>
              </a:rPr>
              <a:t>* purpose of advocacy</a:t>
            </a: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6BB48E-5812-47F7-8C06-C570943A8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297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59FACE42-44B0-4185-8ED4-9043A78C86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3" name="Group 122">
            <a:extLst>
              <a:ext uri="{FF2B5EF4-FFF2-40B4-BE49-F238E27FC236}">
                <a16:creationId xmlns:a16="http://schemas.microsoft.com/office/drawing/2014/main" id="{A838DBA2-246D-4087-AE0A-6EA2B4B65AF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36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37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8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9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0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1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2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3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4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5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6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7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48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9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0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1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2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53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4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5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6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7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8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9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0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1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2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25" name="Group 124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26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7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8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9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0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1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2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3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4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5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7" name="Picture Placeholder 6" descr="A bird flying in the sky&#10;&#10;Description generated with very high confidence">
            <a:extLst>
              <a:ext uri="{FF2B5EF4-FFF2-40B4-BE49-F238E27FC236}">
                <a16:creationId xmlns:a16="http://schemas.microsoft.com/office/drawing/2014/main" id="{F57B3EEB-7540-4E1B-B9A2-BF7292F79CE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 l="4543" r="4" b="4"/>
          <a:stretch/>
        </p:blipFill>
        <p:spPr>
          <a:xfrm>
            <a:off x="6392335" y="2497720"/>
            <a:ext cx="4655075" cy="3047892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442CCF-91C9-4B1D-8F6B-7C21A6201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/>
              <a:t> </a:t>
            </a:r>
            <a:r>
              <a:rPr lang="en-US" sz="3600" dirty="0">
                <a:solidFill>
                  <a:srgbClr val="002060"/>
                </a:solidFill>
              </a:rPr>
              <a:t>“rethink” advocacy services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15B1FF-D83A-4B9A-87DD-EA699047A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450" y="1858963"/>
            <a:ext cx="5306483" cy="3932239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571500" indent="-22860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002060"/>
              </a:solidFill>
            </a:endParaRP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 Independent Advocacy for vulnerable people in need of  support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002060"/>
              </a:solidFill>
            </a:endParaRP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Encourages self advocacy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002060"/>
              </a:solidFill>
            </a:endParaRP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Person centered approach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ECFA6-E87D-4F5A-A0FA-26BDAEFB3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3199767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5FF7B57D-FF7B-48B3-9F60-9BCEEECF9E7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71" name="Group 170">
            <a:extLst>
              <a:ext uri="{FF2B5EF4-FFF2-40B4-BE49-F238E27FC236}">
                <a16:creationId xmlns:a16="http://schemas.microsoft.com/office/drawing/2014/main" id="{EB95AFDF-FA7D-4311-9C65-6D507D92F47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72" name="Group 171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84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85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6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7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8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9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0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1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2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3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4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5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96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7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8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9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0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01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2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3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4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5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6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7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8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9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0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73" name="Group 172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74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5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6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7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8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9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0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1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2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3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7" name="Picture Placeholder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198EE0A4-0B91-4BE7-AFAB-8940E483F49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/>
          <a:stretch/>
        </p:blipFill>
        <p:spPr>
          <a:xfrm>
            <a:off x="1383018" y="2249487"/>
            <a:ext cx="3011383" cy="3549650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A1E3AB-1DD4-46F6-8F23-D16A008A1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Main principles of “rethink’s” advocacy policy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B50AC9-7667-47F1-A012-AC9DA2C4AA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034579" y="2249487"/>
            <a:ext cx="6012832" cy="3541714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Independence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Empowerment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Fairness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Confidentiality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Inclusion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Free access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75B2DF-FD7C-4B07-B8F8-437E59AE0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09360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101821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52" name="Group 151">
            <a:extLst>
              <a:ext uri="{FF2B5EF4-FFF2-40B4-BE49-F238E27FC236}">
                <a16:creationId xmlns:a16="http://schemas.microsoft.com/office/drawing/2014/main" id="{EB95AFDF-FA7D-4311-9C65-6D507D92F47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53" name="Group 152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65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66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7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8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9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0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1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2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3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4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5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6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77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8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9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0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1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82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3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4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5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6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7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8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9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0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1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55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6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7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8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9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0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1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2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3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4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7" name="Picture Placeholder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8050B9B4-1FE9-42F7-9D8A-3664B55B757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/>
          <a:stretch/>
        </p:blipFill>
        <p:spPr>
          <a:xfrm>
            <a:off x="902328" y="1849438"/>
            <a:ext cx="4689234" cy="420274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47ECD5-891D-4DD1-8A90-50A2F753C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0616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Mission statement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CDFA36-93C8-4FEB-B848-B9569BF54D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63063" y="1858963"/>
            <a:ext cx="4884348" cy="4984750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Raising awareness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Delivering quality advice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Continually strive to  meet  people’s needs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Strive to continue to    improve and  develop services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D20B7-499F-4E0A-B1E3-958CFD069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09360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3295233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9FA4B-E2F0-4093-BA7C-1F8B58083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/>
              <a:t>Advocacy and legislation</a:t>
            </a:r>
          </a:p>
        </p:txBody>
      </p:sp>
      <p:graphicFrame>
        <p:nvGraphicFramePr>
          <p:cNvPr id="6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0356866"/>
              </p:ext>
            </p:extLst>
          </p:nvPr>
        </p:nvGraphicFramePr>
        <p:xfrm>
          <a:off x="1141413" y="2418820"/>
          <a:ext cx="9906000" cy="3142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3033C2-07ED-4AA4-B8BA-4A3237AC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623930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3047282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40CF4-560A-410F-A459-E9140F54F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care act 2014: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E1C1C99-8AD4-463E-8F9A-B50270A0D15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41411" y="2580922"/>
            <a:ext cx="4216221" cy="2970916"/>
          </a:xfrm>
          <a:ln>
            <a:solidFill>
              <a:schemeClr val="accent5">
                <a:lumMod val="75000"/>
              </a:schemeClr>
            </a:solidFill>
          </a:ln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7E41A8-9B65-49C5-B215-3A7D657945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49485"/>
            <a:ext cx="4875211" cy="4096723"/>
          </a:xfrm>
        </p:spPr>
        <p:txBody>
          <a:bodyPr>
            <a:normAutofit fontScale="92500"/>
          </a:bodyPr>
          <a:lstStyle/>
          <a:p>
            <a:pPr algn="ctr"/>
            <a:r>
              <a:rPr lang="en-GB" u="sng" dirty="0">
                <a:solidFill>
                  <a:srgbClr val="002060"/>
                </a:solidFill>
              </a:rPr>
              <a:t>Local Authorities must comply by the Care Act 2014 by:</a:t>
            </a:r>
          </a:p>
          <a:p>
            <a:r>
              <a:rPr lang="en-GB" dirty="0">
                <a:solidFill>
                  <a:srgbClr val="002060"/>
                </a:solidFill>
              </a:rPr>
              <a:t>Carrying out assessments</a:t>
            </a:r>
          </a:p>
          <a:p>
            <a:r>
              <a:rPr lang="en-GB" dirty="0">
                <a:solidFill>
                  <a:srgbClr val="002060"/>
                </a:solidFill>
              </a:rPr>
              <a:t>Focus on the client and protect their wellbeing</a:t>
            </a:r>
          </a:p>
          <a:p>
            <a:r>
              <a:rPr lang="en-GB" dirty="0">
                <a:solidFill>
                  <a:srgbClr val="002060"/>
                </a:solidFill>
              </a:rPr>
              <a:t>Autonomy – letting the client lead where possible</a:t>
            </a:r>
          </a:p>
          <a:p>
            <a:r>
              <a:rPr lang="en-GB" dirty="0">
                <a:solidFill>
                  <a:srgbClr val="002060"/>
                </a:solidFill>
              </a:rPr>
              <a:t>Provide an advocate, where necessary  </a:t>
            </a:r>
          </a:p>
          <a:p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477826-1DBA-49C1-8BC2-C39011F3D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1293031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2" name="Group 111">
            <a:extLst>
              <a:ext uri="{FF2B5EF4-FFF2-40B4-BE49-F238E27FC236}">
                <a16:creationId xmlns:a16="http://schemas.microsoft.com/office/drawing/2014/main" id="{EB95AFDF-FA7D-4311-9C65-6D507D92F47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25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26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7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8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9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0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1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2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3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4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5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6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37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8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9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0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1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42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3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4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5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6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7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8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9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0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1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5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6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7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8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9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0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1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2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3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4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 useBgFill="1">
        <p:nvSpPr>
          <p:cNvPr id="153" name="Rectangle 152">
            <a:extLst>
              <a:ext uri="{FF2B5EF4-FFF2-40B4-BE49-F238E27FC236}">
                <a16:creationId xmlns:a16="http://schemas.microsoft.com/office/drawing/2014/main" id="{C2E4E997-8672-4FFD-B8EC-9932A8E4714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5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4574195-E7F3-4B82-80A6-A7DF60C592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911184" y="435086"/>
            <a:ext cx="4459285" cy="2828703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57" name="Group 156">
            <a:extLst>
              <a:ext uri="{FF2B5EF4-FFF2-40B4-BE49-F238E27FC236}">
                <a16:creationId xmlns:a16="http://schemas.microsoft.com/office/drawing/2014/main" id="{453E4DEE-E996-40F8-8635-0FF43D7348F9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8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9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70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5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2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3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4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A24601-F821-4936-879B-8DA08D839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459286" cy="147857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Raising awareness: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en-US" dirty="0">
                <a:solidFill>
                  <a:srgbClr val="002060"/>
                </a:solidFill>
              </a:rPr>
              <a:t>“time to change” campaign </a:t>
            </a:r>
            <a:br>
              <a:rPr lang="en-US" dirty="0"/>
            </a:b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7F4C8-3045-4E56-8C15-E4D7369D9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40473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  <p:pic>
        <p:nvPicPr>
          <p:cNvPr id="3" name="Online Media 2">
            <a:hlinkClick r:id="" action="ppaction://media"/>
            <a:extLst>
              <a:ext uri="{FF2B5EF4-FFF2-40B4-BE49-F238E27FC236}">
                <a16:creationId xmlns:a16="http://schemas.microsoft.com/office/drawing/2014/main" id="{567096BE-0B6D-4BF8-8D0D-FED656CB471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2088754" y="1981145"/>
            <a:ext cx="3048000" cy="2286000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047DC4B-DB9B-4130-B583-3EAD4AE2C7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6706" y="4867275"/>
            <a:ext cx="7040692" cy="1728787"/>
          </a:xfrm>
        </p:spPr>
        <p:txBody>
          <a:bodyPr>
            <a:normAutofit fontScale="70000" lnSpcReduction="20000"/>
          </a:bodyPr>
          <a:lstStyle/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2060"/>
                </a:solidFill>
              </a:rPr>
              <a:t>Raising awareness of mental health</a:t>
            </a:r>
          </a:p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2060"/>
                </a:solidFill>
              </a:rPr>
              <a:t>Successful ongoing campaign “Time to Change”</a:t>
            </a:r>
          </a:p>
          <a:p>
            <a:pPr marL="571500" indent="-34290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2060"/>
                </a:solidFill>
              </a:rPr>
              <a:t>Funding</a:t>
            </a:r>
          </a:p>
          <a:p>
            <a:pPr marL="571500" indent="-34290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2060"/>
                </a:solidFill>
              </a:rPr>
              <a:t>Altering attitudes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823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0" name="Group 59">
            <a:extLst>
              <a:ext uri="{FF2B5EF4-FFF2-40B4-BE49-F238E27FC236}">
                <a16:creationId xmlns:a16="http://schemas.microsoft.com/office/drawing/2014/main" id="{EB95AFDF-FA7D-4311-9C65-6D507D92F47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73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74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5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6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7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8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9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0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1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2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3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4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85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6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7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8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9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90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1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2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3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4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5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6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7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8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9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63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4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5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6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7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8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9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0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1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2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101" name="Rectangle 100">
            <a:extLst>
              <a:ext uri="{FF2B5EF4-FFF2-40B4-BE49-F238E27FC236}">
                <a16:creationId xmlns:a16="http://schemas.microsoft.com/office/drawing/2014/main" id="{046B922C-5BA7-4973-B12F-71A509E4BF1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96D34D8D-9EE9-4659-8C22-7551A95F96FA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104" name="Group 103">
              <a:extLst>
                <a:ext uri="{FF2B5EF4-FFF2-40B4-BE49-F238E27FC236}">
                  <a16:creationId xmlns:a16="http://schemas.microsoft.com/office/drawing/2014/main" id="{3CA93C16-1147-4EB3-B4E7-3C43102494D0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6" name="Rectangle 5">
                <a:extLst>
                  <a:ext uri="{FF2B5EF4-FFF2-40B4-BE49-F238E27FC236}">
                    <a16:creationId xmlns:a16="http://schemas.microsoft.com/office/drawing/2014/main" id="{C4779968-92AF-4B85-8C27-EBBFE1D69904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17" name="Freeform 6">
                <a:extLst>
                  <a:ext uri="{FF2B5EF4-FFF2-40B4-BE49-F238E27FC236}">
                    <a16:creationId xmlns:a16="http://schemas.microsoft.com/office/drawing/2014/main" id="{2C43E18D-7024-4F17-A664-E23BFBC12B79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8" name="Freeform 7">
                <a:extLst>
                  <a:ext uri="{FF2B5EF4-FFF2-40B4-BE49-F238E27FC236}">
                    <a16:creationId xmlns:a16="http://schemas.microsoft.com/office/drawing/2014/main" id="{CA2ACEBA-081B-4B0B-AFB1-C596B834FDA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9" name="Freeform 8">
                <a:extLst>
                  <a:ext uri="{FF2B5EF4-FFF2-40B4-BE49-F238E27FC236}">
                    <a16:creationId xmlns:a16="http://schemas.microsoft.com/office/drawing/2014/main" id="{2AFBB163-514B-493A-983F-8BE96848F9B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0" name="Freeform 9">
                <a:extLst>
                  <a:ext uri="{FF2B5EF4-FFF2-40B4-BE49-F238E27FC236}">
                    <a16:creationId xmlns:a16="http://schemas.microsoft.com/office/drawing/2014/main" id="{7720326C-7DB1-4745-9015-3FA6990855B9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1" name="Freeform 10">
                <a:extLst>
                  <a:ext uri="{FF2B5EF4-FFF2-40B4-BE49-F238E27FC236}">
                    <a16:creationId xmlns:a16="http://schemas.microsoft.com/office/drawing/2014/main" id="{01D5FBDC-A284-440B-8D5F-84287B0A25D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2" name="Freeform 11">
                <a:extLst>
                  <a:ext uri="{FF2B5EF4-FFF2-40B4-BE49-F238E27FC236}">
                    <a16:creationId xmlns:a16="http://schemas.microsoft.com/office/drawing/2014/main" id="{517CE611-1CB0-442B-8998-98487209B0E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3" name="Freeform 12">
                <a:extLst>
                  <a:ext uri="{FF2B5EF4-FFF2-40B4-BE49-F238E27FC236}">
                    <a16:creationId xmlns:a16="http://schemas.microsoft.com/office/drawing/2014/main" id="{EF0F0E46-9222-4FCF-A79E-9B4953C6F07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4" name="Freeform 13">
                <a:extLst>
                  <a:ext uri="{FF2B5EF4-FFF2-40B4-BE49-F238E27FC236}">
                    <a16:creationId xmlns:a16="http://schemas.microsoft.com/office/drawing/2014/main" id="{371A87C3-0804-4AB9-8EAD-FBFF597ED82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5" name="Freeform 14">
                <a:extLst>
                  <a:ext uri="{FF2B5EF4-FFF2-40B4-BE49-F238E27FC236}">
                    <a16:creationId xmlns:a16="http://schemas.microsoft.com/office/drawing/2014/main" id="{89F39433-8BC3-48D6-B705-F951DBDAABD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6" name="Freeform 15">
                <a:extLst>
                  <a:ext uri="{FF2B5EF4-FFF2-40B4-BE49-F238E27FC236}">
                    <a16:creationId xmlns:a16="http://schemas.microsoft.com/office/drawing/2014/main" id="{AE671C9D-E91C-4143-A422-273B2F53F69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7" name="Line 16">
                <a:extLst>
                  <a:ext uri="{FF2B5EF4-FFF2-40B4-BE49-F238E27FC236}">
                    <a16:creationId xmlns:a16="http://schemas.microsoft.com/office/drawing/2014/main" id="{83A72EA3-8833-41C6-9333-6A04C1C08DFB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28" name="Freeform 17">
                <a:extLst>
                  <a:ext uri="{FF2B5EF4-FFF2-40B4-BE49-F238E27FC236}">
                    <a16:creationId xmlns:a16="http://schemas.microsoft.com/office/drawing/2014/main" id="{2C0D7AAB-DC9C-4B37-A50E-A7185DE92E4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9" name="Freeform 18">
                <a:extLst>
                  <a:ext uri="{FF2B5EF4-FFF2-40B4-BE49-F238E27FC236}">
                    <a16:creationId xmlns:a16="http://schemas.microsoft.com/office/drawing/2014/main" id="{6E7D9D6B-3455-4363-934B-FA2D68293168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0" name="Freeform 19">
                <a:extLst>
                  <a:ext uri="{FF2B5EF4-FFF2-40B4-BE49-F238E27FC236}">
                    <a16:creationId xmlns:a16="http://schemas.microsoft.com/office/drawing/2014/main" id="{FFFFCA54-2217-4DAE-B791-4A6CA7DE0BD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1" name="Freeform 20">
                <a:extLst>
                  <a:ext uri="{FF2B5EF4-FFF2-40B4-BE49-F238E27FC236}">
                    <a16:creationId xmlns:a16="http://schemas.microsoft.com/office/drawing/2014/main" id="{BAE43BA5-C104-4FBB-B1C6-C210D3CC532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2" name="Rectangle 21">
                <a:extLst>
                  <a:ext uri="{FF2B5EF4-FFF2-40B4-BE49-F238E27FC236}">
                    <a16:creationId xmlns:a16="http://schemas.microsoft.com/office/drawing/2014/main" id="{3BDB2330-DF01-460D-83FB-00C37965CD5A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33" name="Freeform 22">
                <a:extLst>
                  <a:ext uri="{FF2B5EF4-FFF2-40B4-BE49-F238E27FC236}">
                    <a16:creationId xmlns:a16="http://schemas.microsoft.com/office/drawing/2014/main" id="{51261093-9B7F-4406-B2F8-0F5BE7676A2A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4" name="Freeform 23">
                <a:extLst>
                  <a:ext uri="{FF2B5EF4-FFF2-40B4-BE49-F238E27FC236}">
                    <a16:creationId xmlns:a16="http://schemas.microsoft.com/office/drawing/2014/main" id="{9971E195-2AB6-4CB6-9BD7-A8407B5C809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5" name="Freeform 24">
                <a:extLst>
                  <a:ext uri="{FF2B5EF4-FFF2-40B4-BE49-F238E27FC236}">
                    <a16:creationId xmlns:a16="http://schemas.microsoft.com/office/drawing/2014/main" id="{A3D843E7-8A86-4676-9C98-DECE0DFF6740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6" name="Freeform 25">
                <a:extLst>
                  <a:ext uri="{FF2B5EF4-FFF2-40B4-BE49-F238E27FC236}">
                    <a16:creationId xmlns:a16="http://schemas.microsoft.com/office/drawing/2014/main" id="{FAF42817-AB3E-40FA-997F-EAC1411F465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7" name="Freeform 26">
                <a:extLst>
                  <a:ext uri="{FF2B5EF4-FFF2-40B4-BE49-F238E27FC236}">
                    <a16:creationId xmlns:a16="http://schemas.microsoft.com/office/drawing/2014/main" id="{50ED3298-A6DC-4825-93B1-68DB8CB629A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8" name="Freeform 27">
                <a:extLst>
                  <a:ext uri="{FF2B5EF4-FFF2-40B4-BE49-F238E27FC236}">
                    <a16:creationId xmlns:a16="http://schemas.microsoft.com/office/drawing/2014/main" id="{2B951778-3B6B-4BB9-9D89-2ED650C8204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9" name="Freeform 28">
                <a:extLst>
                  <a:ext uri="{FF2B5EF4-FFF2-40B4-BE49-F238E27FC236}">
                    <a16:creationId xmlns:a16="http://schemas.microsoft.com/office/drawing/2014/main" id="{8F3ED9A8-A83F-463A-8C2E-E83977D9A9C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0" name="Freeform 29">
                <a:extLst>
                  <a:ext uri="{FF2B5EF4-FFF2-40B4-BE49-F238E27FC236}">
                    <a16:creationId xmlns:a16="http://schemas.microsoft.com/office/drawing/2014/main" id="{9A0C113E-781D-4083-86C0-EC936092D27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1" name="Freeform 30">
                <a:extLst>
                  <a:ext uri="{FF2B5EF4-FFF2-40B4-BE49-F238E27FC236}">
                    <a16:creationId xmlns:a16="http://schemas.microsoft.com/office/drawing/2014/main" id="{B63D60EF-1E99-4D4C-BF11-AAF8ABEB86E6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2" name="Freeform 31">
                <a:extLst>
                  <a:ext uri="{FF2B5EF4-FFF2-40B4-BE49-F238E27FC236}">
                    <a16:creationId xmlns:a16="http://schemas.microsoft.com/office/drawing/2014/main" id="{50403E41-7079-49EA-8D0B-4F678552D9B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5" name="Group 104">
              <a:extLst>
                <a:ext uri="{FF2B5EF4-FFF2-40B4-BE49-F238E27FC236}">
                  <a16:creationId xmlns:a16="http://schemas.microsoft.com/office/drawing/2014/main" id="{E3B2C458-4D37-49A0-A94E-D516E05C3CC4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06" name="Freeform 32">
                <a:extLst>
                  <a:ext uri="{FF2B5EF4-FFF2-40B4-BE49-F238E27FC236}">
                    <a16:creationId xmlns:a16="http://schemas.microsoft.com/office/drawing/2014/main" id="{C1B10016-E0C4-4526-A466-9911541D26E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7" name="Freeform 33">
                <a:extLst>
                  <a:ext uri="{FF2B5EF4-FFF2-40B4-BE49-F238E27FC236}">
                    <a16:creationId xmlns:a16="http://schemas.microsoft.com/office/drawing/2014/main" id="{D574C3F0-FC2B-43A3-94B2-75D305FBF7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8" name="Freeform 34">
                <a:extLst>
                  <a:ext uri="{FF2B5EF4-FFF2-40B4-BE49-F238E27FC236}">
                    <a16:creationId xmlns:a16="http://schemas.microsoft.com/office/drawing/2014/main" id="{D92A5F66-F404-433B-BDBE-5E0DFF40D65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9" name="Freeform 35">
                <a:extLst>
                  <a:ext uri="{FF2B5EF4-FFF2-40B4-BE49-F238E27FC236}">
                    <a16:creationId xmlns:a16="http://schemas.microsoft.com/office/drawing/2014/main" id="{0A0BDF81-64CC-431D-81B1-A21938C0543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0" name="Freeform 36">
                <a:extLst>
                  <a:ext uri="{FF2B5EF4-FFF2-40B4-BE49-F238E27FC236}">
                    <a16:creationId xmlns:a16="http://schemas.microsoft.com/office/drawing/2014/main" id="{42871530-50EC-42C2-879A-AE8154DADC0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1" name="Freeform 37">
                <a:extLst>
                  <a:ext uri="{FF2B5EF4-FFF2-40B4-BE49-F238E27FC236}">
                    <a16:creationId xmlns:a16="http://schemas.microsoft.com/office/drawing/2014/main" id="{53AF2F2A-B148-4906-B90D-6E222397845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2" name="Freeform 38">
                <a:extLst>
                  <a:ext uri="{FF2B5EF4-FFF2-40B4-BE49-F238E27FC236}">
                    <a16:creationId xmlns:a16="http://schemas.microsoft.com/office/drawing/2014/main" id="{9A79EAA4-6F5D-4A2C-B688-CD29C2217C0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3" name="Freeform 39">
                <a:extLst>
                  <a:ext uri="{FF2B5EF4-FFF2-40B4-BE49-F238E27FC236}">
                    <a16:creationId xmlns:a16="http://schemas.microsoft.com/office/drawing/2014/main" id="{B9CE5833-22CF-4408-9338-4B7749FEA3D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4" name="Freeform 40">
                <a:extLst>
                  <a:ext uri="{FF2B5EF4-FFF2-40B4-BE49-F238E27FC236}">
                    <a16:creationId xmlns:a16="http://schemas.microsoft.com/office/drawing/2014/main" id="{316A985A-7ADD-4BEE-A7B6-E5B49E1839E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5" name="Rectangle 41">
                <a:extLst>
                  <a:ext uri="{FF2B5EF4-FFF2-40B4-BE49-F238E27FC236}">
                    <a16:creationId xmlns:a16="http://schemas.microsoft.com/office/drawing/2014/main" id="{352CFA3F-5CFE-412E-9196-C966F34579DC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144" name="Picture 2">
            <a:extLst>
              <a:ext uri="{FF2B5EF4-FFF2-40B4-BE49-F238E27FC236}">
                <a16:creationId xmlns:a16="http://schemas.microsoft.com/office/drawing/2014/main" id="{2FB01CCF-839B-4126-9BF9-132C64D8A1A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46" name="Round Diagonal Corner Rectangle 6">
            <a:extLst>
              <a:ext uri="{FF2B5EF4-FFF2-40B4-BE49-F238E27FC236}">
                <a16:creationId xmlns:a16="http://schemas.microsoft.com/office/drawing/2014/main" id="{F2B1468C-8227-4785-8776-7BDBDDF08F8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579" y="808057"/>
            <a:ext cx="3821429" cy="5234394"/>
          </a:xfrm>
          <a:prstGeom prst="round2DiagRect">
            <a:avLst>
              <a:gd name="adj1" fmla="val 11323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EDAF93FD-4833-46EB-9701-BFDBC47296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26617" y="1169098"/>
            <a:ext cx="3178638" cy="45143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F609FD-749C-40E8-9CFB-C3A8F968E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8643" y="618518"/>
            <a:ext cx="6188402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Mental health taskforce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FAF605-4432-4401-B2F3-555C19C846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28643" y="1730375"/>
            <a:ext cx="6188402" cy="4638676"/>
          </a:xfrm>
        </p:spPr>
        <p:txBody>
          <a:bodyPr vert="horz" lIns="91440" tIns="45720" rIns="91440" bIns="45720" rtlCol="0">
            <a:noAutofit/>
          </a:bodyPr>
          <a:lstStyle/>
          <a:p>
            <a:pPr algn="ctr"/>
            <a:r>
              <a:rPr lang="en-US" sz="2400" u="sng" dirty="0">
                <a:solidFill>
                  <a:srgbClr val="002060"/>
                </a:solidFill>
              </a:rPr>
              <a:t>KEY RECOMMENDATIONS</a:t>
            </a:r>
            <a:r>
              <a:rPr lang="en-US" sz="2400" dirty="0">
                <a:solidFill>
                  <a:srgbClr val="002060"/>
                </a:solidFill>
              </a:rPr>
              <a:t>:</a:t>
            </a:r>
          </a:p>
          <a:p>
            <a:endParaRPr lang="en-US" sz="2400" dirty="0">
              <a:solidFill>
                <a:srgbClr val="002060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By 2020/21 – support extended to an extra </a:t>
            </a:r>
            <a:r>
              <a:rPr lang="en-US" sz="2400">
                <a:solidFill>
                  <a:srgbClr val="002060"/>
                </a:solidFill>
              </a:rPr>
              <a:t>1     million </a:t>
            </a:r>
            <a:r>
              <a:rPr lang="en-US" sz="2400" dirty="0">
                <a:solidFill>
                  <a:srgbClr val="002060"/>
                </a:solidFill>
              </a:rPr>
              <a:t>people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24/7 Access to care &amp; treatment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Fairness and balance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Holistic approach from society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Diversity &amp; Equality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050B3-6C43-4327-926E-E743CD0D9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09360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2219414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C7DDC-0FA8-4071-AF62-98DF37D87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Equality, Diversity &amp; Inclusion</a:t>
            </a:r>
          </a:p>
        </p:txBody>
      </p:sp>
      <p:pic>
        <p:nvPicPr>
          <p:cNvPr id="7" name="Content Placeholder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F9FC6770-9DB1-47BB-907D-7F510CA54D8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533934" y="2816344"/>
            <a:ext cx="7124131" cy="3541712"/>
          </a:xfr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9F9B8-4F8E-4FED-8073-92C82FA98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520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A838DBA2-246D-4087-AE0A-6EA2B4B65AF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7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9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7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7" name="Picture Placeholder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A64222D3-C5F4-4245-AE80-0FA17E3BB8C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 r="1550" b="-1"/>
          <a:stretch/>
        </p:blipFill>
        <p:spPr>
          <a:xfrm>
            <a:off x="2122319" y="2097088"/>
            <a:ext cx="7980704" cy="3887788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DD3F60-F8FE-4640-AAF9-74DB1698E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bg2"/>
                </a:solidFill>
              </a:rPr>
              <a:t>conclusion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3C2D3-DED1-4129-AC43-B7DB88604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09360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38988076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91C6A-BF38-4E2B-BC76-117312417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6752492"/>
          </a:xfrm>
        </p:spPr>
        <p:txBody>
          <a:bodyPr>
            <a:noAutofit/>
          </a:bodyPr>
          <a:lstStyle/>
          <a:p>
            <a:r>
              <a:rPr lang="en-GB" sz="1800" u="sng" cap="none" dirty="0">
                <a:solidFill>
                  <a:schemeClr val="bg1"/>
                </a:solidFill>
              </a:rPr>
              <a:t>Reference List: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 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Bateman, N. (2000) </a:t>
            </a:r>
            <a:r>
              <a:rPr lang="en-GB" sz="1800" i="1" cap="none" dirty="0">
                <a:solidFill>
                  <a:schemeClr val="bg1"/>
                </a:solidFill>
              </a:rPr>
              <a:t>Advocacy Skills for Health and Social Care Professionals</a:t>
            </a:r>
            <a:r>
              <a:rPr lang="en-GB" sz="1800" cap="none" dirty="0">
                <a:solidFill>
                  <a:schemeClr val="bg1"/>
                </a:solidFill>
              </a:rPr>
              <a:t>. London: Jessica Kingsley publishers.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 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Davenport, S. (2006). </a:t>
            </a:r>
            <a:r>
              <a:rPr lang="en-GB" sz="1800" i="1" cap="none" dirty="0">
                <a:solidFill>
                  <a:schemeClr val="bg1"/>
                </a:solidFill>
              </a:rPr>
              <a:t>‘Ensuring the community cares: Assessment and evaluation of social care needs in long-term mental illness’</a:t>
            </a:r>
            <a:r>
              <a:rPr lang="en-GB" sz="1800" cap="none" dirty="0">
                <a:solidFill>
                  <a:schemeClr val="bg1"/>
                </a:solidFill>
              </a:rPr>
              <a:t>, </a:t>
            </a:r>
            <a:r>
              <a:rPr lang="en-GB" sz="1800" i="1" cap="none" dirty="0">
                <a:solidFill>
                  <a:schemeClr val="bg1"/>
                </a:solidFill>
              </a:rPr>
              <a:t>advances in psychiatric treatment</a:t>
            </a:r>
            <a:r>
              <a:rPr lang="en-GB" sz="1800" cap="none" dirty="0">
                <a:solidFill>
                  <a:schemeClr val="bg1"/>
                </a:solidFill>
              </a:rPr>
              <a:t>, 12(1), pp.45-53.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 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i="1" cap="none" dirty="0">
                <a:solidFill>
                  <a:schemeClr val="bg1"/>
                </a:solidFill>
              </a:rPr>
              <a:t>Nhs England » Mental Health Taskforce</a:t>
            </a:r>
            <a:r>
              <a:rPr lang="en-GB" sz="1800" cap="none" dirty="0">
                <a:solidFill>
                  <a:schemeClr val="bg1"/>
                </a:solidFill>
              </a:rPr>
              <a:t>. [online] england.nhs.uk. available at: https://www.england.nhs.uk/mental-health/taskforce/ [accessed 6 Nov. 2017].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 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Evans-Lacko, S. Corker, E. Williams, P. Henderson, C. and Thornicroft, G. (2014). </a:t>
            </a:r>
            <a:r>
              <a:rPr lang="en-GB" sz="1800" i="1" cap="none" dirty="0">
                <a:solidFill>
                  <a:schemeClr val="bg1"/>
                </a:solidFill>
              </a:rPr>
              <a:t>‘Effect of the time to change anti-stigma campaign on trends in mental-illness-related public stigma among the english population in 2003–13’, an analysis of survey data.</a:t>
            </a:r>
            <a:r>
              <a:rPr lang="en-GB" sz="1800" cap="none" dirty="0">
                <a:solidFill>
                  <a:schemeClr val="bg1"/>
                </a:solidFill>
              </a:rPr>
              <a:t> </a:t>
            </a:r>
            <a:r>
              <a:rPr lang="en-GB" sz="1800" i="1" cap="none">
                <a:solidFill>
                  <a:schemeClr val="bg1"/>
                </a:solidFill>
              </a:rPr>
              <a:t>The Lancet </a:t>
            </a:r>
            <a:r>
              <a:rPr lang="en-GB" sz="1800" i="1" cap="none" dirty="0">
                <a:solidFill>
                  <a:schemeClr val="bg1"/>
                </a:solidFill>
              </a:rPr>
              <a:t>P</a:t>
            </a:r>
            <a:r>
              <a:rPr lang="en-GB" sz="1800" i="1" cap="none">
                <a:solidFill>
                  <a:schemeClr val="bg1"/>
                </a:solidFill>
              </a:rPr>
              <a:t>sychiatry</a:t>
            </a:r>
            <a:r>
              <a:rPr lang="en-GB" sz="1800" cap="none" dirty="0">
                <a:solidFill>
                  <a:schemeClr val="bg1"/>
                </a:solidFill>
              </a:rPr>
              <a:t>, 1(2), pp.121-128.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 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Henderson, C., Corker, E., Lewis Holmes, E., Hamilton, S., Flach, C., Rose, D., Williams, P., Pinfold, V. and Thornicroft, G. (2012). </a:t>
            </a:r>
            <a:r>
              <a:rPr lang="en-GB" sz="1800" i="1" cap="none" dirty="0">
                <a:solidFill>
                  <a:schemeClr val="bg1"/>
                </a:solidFill>
              </a:rPr>
              <a:t>‘England's time to change antistigma campaign: One-Year Outcomes of Service User-Rated experiences of Discrimination’</a:t>
            </a:r>
            <a:r>
              <a:rPr lang="en-GB" sz="1800" cap="none" dirty="0">
                <a:solidFill>
                  <a:schemeClr val="bg1"/>
                </a:solidFill>
              </a:rPr>
              <a:t>. </a:t>
            </a:r>
            <a:r>
              <a:rPr lang="en-GB" sz="1800" i="1" cap="none" dirty="0">
                <a:solidFill>
                  <a:schemeClr val="bg1"/>
                </a:solidFill>
              </a:rPr>
              <a:t>psychiatric services</a:t>
            </a:r>
            <a:r>
              <a:rPr lang="en-GB" sz="1800" cap="none" dirty="0">
                <a:solidFill>
                  <a:schemeClr val="bg1"/>
                </a:solidFill>
              </a:rPr>
              <a:t>, 63(5), pp.451-457.</a:t>
            </a:r>
            <a:br>
              <a:rPr lang="en-GB" sz="1800" cap="none" dirty="0">
                <a:solidFill>
                  <a:schemeClr val="bg1"/>
                </a:solidFill>
              </a:rPr>
            </a:b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i="1" cap="none" dirty="0">
                <a:solidFill>
                  <a:schemeClr val="bg1"/>
                </a:solidFill>
              </a:rPr>
              <a:t>rethink mental illness</a:t>
            </a:r>
            <a:r>
              <a:rPr lang="en-GB" sz="1800" cap="none" dirty="0">
                <a:solidFill>
                  <a:schemeClr val="bg1"/>
                </a:solidFill>
              </a:rPr>
              <a:t>. [online] rethink.org. available at: http://www.rethink.org [accessed 6 Nov. 2017].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 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legislation.gov.uk. (2017). </a:t>
            </a:r>
            <a:r>
              <a:rPr lang="en-GB" sz="1800" i="1" cap="none" dirty="0">
                <a:solidFill>
                  <a:schemeClr val="bg1"/>
                </a:solidFill>
              </a:rPr>
              <a:t>care act 2014</a:t>
            </a:r>
            <a:r>
              <a:rPr lang="en-GB" sz="1800" cap="none" dirty="0">
                <a:solidFill>
                  <a:schemeClr val="bg1"/>
                </a:solidFill>
              </a:rPr>
              <a:t>. [online] available at: http://www.legislation.gov.uk/ukpga/2014/23/contents/enacted [accessed 6 nov. 2017</a:t>
            </a:r>
            <a:r>
              <a:rPr lang="en-GB" sz="1800" cap="none" dirty="0">
                <a:solidFill>
                  <a:schemeClr val="bg2"/>
                </a:solidFill>
              </a:rPr>
              <a:t>].</a:t>
            </a:r>
            <a:br>
              <a:rPr lang="en-GB" sz="1800" cap="none" dirty="0">
                <a:solidFill>
                  <a:schemeClr val="bg2"/>
                </a:solidFill>
              </a:rPr>
            </a:br>
            <a:endParaRPr lang="en-GB" sz="1800" cap="none" dirty="0">
              <a:solidFill>
                <a:schemeClr val="bg2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C7DA2C-B813-4ABF-9242-184AA37C2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880228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006F6-0144-4DD6-951C-E8C836DB1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267286"/>
            <a:ext cx="9905998" cy="6316394"/>
          </a:xfrm>
        </p:spPr>
        <p:txBody>
          <a:bodyPr>
            <a:normAutofit/>
          </a:bodyPr>
          <a:lstStyle/>
          <a:p>
            <a:r>
              <a:rPr lang="en-GB" sz="1800" cap="none" dirty="0">
                <a:solidFill>
                  <a:schemeClr val="bg1"/>
                </a:solidFill>
              </a:rPr>
              <a:t>References continued</a:t>
            </a:r>
            <a:br>
              <a:rPr lang="en-GB" sz="1800" cap="none" dirty="0">
                <a:solidFill>
                  <a:schemeClr val="bg1"/>
                </a:solidFill>
              </a:rPr>
            </a:br>
            <a:br>
              <a:rPr lang="en-GB" sz="1800" cap="none" dirty="0">
                <a:solidFill>
                  <a:schemeClr val="bg1"/>
                </a:solidFill>
              </a:rPr>
            </a:br>
            <a:br>
              <a:rPr lang="en-GB" sz="1800" cap="none" dirty="0">
                <a:solidFill>
                  <a:schemeClr val="bg1"/>
                </a:solidFill>
              </a:rPr>
            </a:b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Newbigging, K., Ridley, J., Mckeown, M., Machin, K. And Poursanidou, K. (2014). </a:t>
            </a:r>
            <a:r>
              <a:rPr lang="en-GB" sz="1800" i="1" cap="none" dirty="0">
                <a:solidFill>
                  <a:schemeClr val="bg1"/>
                </a:solidFill>
              </a:rPr>
              <a:t>‘When You Haven't Got Much Of A Voice’: An Evaluation Of The Quality Of Independent Mental Health Advocate (IMHA) Services In England</a:t>
            </a:r>
            <a:r>
              <a:rPr lang="en-GB" sz="1800" cap="none" dirty="0">
                <a:solidFill>
                  <a:schemeClr val="bg1"/>
                </a:solidFill>
              </a:rPr>
              <a:t>’. </a:t>
            </a:r>
            <a:r>
              <a:rPr lang="en-GB" sz="1800" i="1" cap="none" dirty="0">
                <a:solidFill>
                  <a:schemeClr val="bg1"/>
                </a:solidFill>
              </a:rPr>
              <a:t>Health &amp; Social Care In The Community</a:t>
            </a:r>
            <a:r>
              <a:rPr lang="en-GB" sz="1800" cap="none" dirty="0">
                <a:solidFill>
                  <a:schemeClr val="bg1"/>
                </a:solidFill>
              </a:rPr>
              <a:t>, 23(3), Pp.313-324.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 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Newbigging, K., Ridley, J., Mckeown, M., Sadd, J., Machin, K., Cruse, K., De La Haye, S., Able, L., Poursanidou, K. And Brandon, T. (2015). </a:t>
            </a:r>
            <a:r>
              <a:rPr lang="en-GB" sz="1800" i="1" cap="none" dirty="0">
                <a:solidFill>
                  <a:schemeClr val="bg1"/>
                </a:solidFill>
              </a:rPr>
              <a:t>Independent Mental Health Advocacy</a:t>
            </a:r>
            <a:r>
              <a:rPr lang="en-GB" sz="1800" cap="none" dirty="0">
                <a:solidFill>
                  <a:schemeClr val="bg1"/>
                </a:solidFill>
              </a:rPr>
              <a:t>. London: Jessica Kingsley Publishers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 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 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Stroul, B. (1989). ‘</a:t>
            </a:r>
            <a:r>
              <a:rPr lang="en-GB" sz="1800" i="1" cap="none" dirty="0">
                <a:solidFill>
                  <a:schemeClr val="bg1"/>
                </a:solidFill>
              </a:rPr>
              <a:t>Community Support Systems For Persons With Long-term Mental Illness: A Conceptual Framework’</a:t>
            </a:r>
            <a:r>
              <a:rPr lang="en-GB" sz="1800" cap="none" dirty="0">
                <a:solidFill>
                  <a:schemeClr val="bg1"/>
                </a:solidFill>
              </a:rPr>
              <a:t>, </a:t>
            </a:r>
            <a:r>
              <a:rPr lang="en-GB" sz="1800" i="1" cap="none" dirty="0">
                <a:solidFill>
                  <a:schemeClr val="bg1"/>
                </a:solidFill>
              </a:rPr>
              <a:t>Psychosocial Rehabilitation Journal</a:t>
            </a:r>
            <a:r>
              <a:rPr lang="en-GB" sz="1800" cap="none" dirty="0">
                <a:solidFill>
                  <a:schemeClr val="bg1"/>
                </a:solidFill>
              </a:rPr>
              <a:t>, 12(3), Pp.9-26.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 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Stylianos, S. And Kehyayan, V. (2012</a:t>
            </a:r>
            <a:r>
              <a:rPr lang="en-GB" sz="1800" i="1" cap="none" dirty="0">
                <a:solidFill>
                  <a:schemeClr val="bg1"/>
                </a:solidFill>
              </a:rPr>
              <a:t>). ‘Advocacy: Critical Component In</a:t>
            </a:r>
            <a:r>
              <a:rPr lang="en-GB" sz="1800" cap="none" dirty="0">
                <a:solidFill>
                  <a:schemeClr val="bg1"/>
                </a:solidFill>
              </a:rPr>
              <a:t> </a:t>
            </a:r>
            <a:r>
              <a:rPr lang="en-GB" sz="1800" i="1" cap="none" dirty="0">
                <a:solidFill>
                  <a:schemeClr val="bg1"/>
                </a:solidFill>
              </a:rPr>
              <a:t>A Comprehensive Mental Health System</a:t>
            </a:r>
            <a:r>
              <a:rPr lang="en-GB" sz="1800" cap="none" dirty="0">
                <a:solidFill>
                  <a:schemeClr val="bg1"/>
                </a:solidFill>
              </a:rPr>
              <a:t>. </a:t>
            </a:r>
            <a:r>
              <a:rPr lang="en-GB" sz="1800" i="1" cap="none" dirty="0">
                <a:solidFill>
                  <a:schemeClr val="bg1"/>
                </a:solidFill>
              </a:rPr>
              <a:t>American Journal Of Orthopsychiatry’</a:t>
            </a:r>
            <a:r>
              <a:rPr lang="en-GB" sz="1800" cap="none" dirty="0">
                <a:solidFill>
                  <a:schemeClr val="bg1"/>
                </a:solidFill>
              </a:rPr>
              <a:t>, 82(1), Pp.115-120.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 </a:t>
            </a:r>
            <a:br>
              <a:rPr lang="en-GB" sz="1800" cap="none" dirty="0">
                <a:solidFill>
                  <a:schemeClr val="bg1"/>
                </a:solidFill>
              </a:rPr>
            </a:br>
            <a:r>
              <a:rPr lang="en-GB" sz="1800" cap="none" dirty="0">
                <a:solidFill>
                  <a:schemeClr val="bg1"/>
                </a:solidFill>
              </a:rPr>
              <a:t>Www.Guardian.Com. (2017). </a:t>
            </a:r>
            <a:r>
              <a:rPr lang="en-GB" sz="1800" i="1" cap="none" dirty="0">
                <a:solidFill>
                  <a:schemeClr val="bg1"/>
                </a:solidFill>
              </a:rPr>
              <a:t>Mental Health Anti-stigma Campaign Fails To Shift Health Care Professionals' Attitudes</a:t>
            </a:r>
            <a:r>
              <a:rPr lang="en-GB" sz="1800" cap="none" dirty="0">
                <a:solidFill>
                  <a:schemeClr val="bg1"/>
                </a:solidFill>
              </a:rPr>
              <a:t>. [Online] Available At: Http://Www.Guardian.Com/Healthcare-network/2013/Apr/03/Mentalhealth [Accessed 6 Nov. 2017].</a:t>
            </a:r>
            <a:br>
              <a:rPr lang="en-GB" sz="1800" cap="none" dirty="0">
                <a:solidFill>
                  <a:schemeClr val="bg1"/>
                </a:solidFill>
              </a:rPr>
            </a:br>
            <a:endParaRPr lang="en-GB" sz="1800" cap="none" dirty="0">
              <a:solidFill>
                <a:schemeClr val="bg1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936922-A1DB-4CFC-B201-2E74EB553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17653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4358</TotalTime>
  <Words>250</Words>
  <Application>Microsoft Office PowerPoint</Application>
  <PresentationFormat>Widescreen</PresentationFormat>
  <Paragraphs>83</Paragraphs>
  <Slides>15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Trebuchet MS</vt:lpstr>
      <vt:lpstr>Tw Cen MT</vt:lpstr>
      <vt:lpstr>Wingdings</vt:lpstr>
      <vt:lpstr>Circuit</vt:lpstr>
      <vt:lpstr>PowerPoint Presentation</vt:lpstr>
      <vt:lpstr>Advocacy &amp; the services of  “rethink mental illness”</vt:lpstr>
      <vt:lpstr>It all began with 1 letter....</vt:lpstr>
      <vt:lpstr>     Defining advocacy:  * Advocacy is a process  * Represents a person’s best interests  * purpose of advocacy    </vt:lpstr>
      <vt:lpstr> “rethink” advocacy services</vt:lpstr>
      <vt:lpstr>Main principles of “rethink’s” advocacy policy</vt:lpstr>
      <vt:lpstr>Mission statement</vt:lpstr>
      <vt:lpstr>Advocacy and legislation</vt:lpstr>
      <vt:lpstr>care act 2014:</vt:lpstr>
      <vt:lpstr>Raising awareness: “time to change” campaign  </vt:lpstr>
      <vt:lpstr>Mental health taskforce</vt:lpstr>
      <vt:lpstr>Equality, Diversity &amp; Inclusion</vt:lpstr>
      <vt:lpstr>conclusion</vt:lpstr>
      <vt:lpstr>Reference List:   Bateman, N. (2000) Advocacy Skills for Health and Social Care Professionals. London: Jessica Kingsley publishers.   Davenport, S. (2006). ‘Ensuring the community cares: Assessment and evaluation of social care needs in long-term mental illness’, advances in psychiatric treatment, 12(1), pp.45-53.   Nhs England » Mental Health Taskforce. [online] england.nhs.uk. available at: https://www.england.nhs.uk/mental-health/taskforce/ [accessed 6 Nov. 2017].   Evans-Lacko, S. Corker, E. Williams, P. Henderson, C. and Thornicroft, G. (2014). ‘Effect of the time to change anti-stigma campaign on trends in mental-illness-related public stigma among the english population in 2003–13’, an analysis of survey data. The Lancet Psychiatry, 1(2), pp.121-128.   Henderson, C., Corker, E., Lewis Holmes, E., Hamilton, S., Flach, C., Rose, D., Williams, P., Pinfold, V. and Thornicroft, G. (2012). ‘England's time to change antistigma campaign: One-Year Outcomes of Service User-Rated experiences of Discrimination’. psychiatric services, 63(5), pp.451-457.  rethink mental illness. [online] rethink.org. available at: http://www.rethink.org [accessed 6 Nov. 2017].   legislation.gov.uk. (2017). care act 2014. [online] available at: http://www.legislation.gov.uk/ukpga/2014/23/contents/enacted [accessed 6 nov. 2017]. </vt:lpstr>
      <vt:lpstr>References continued    Newbigging, K., Ridley, J., Mckeown, M., Machin, K. And Poursanidou, K. (2014). ‘When You Haven't Got Much Of A Voice’: An Evaluation Of The Quality Of Independent Mental Health Advocate (IMHA) Services In England’. Health &amp; Social Care In The Community, 23(3), Pp.313-324.   Newbigging, K., Ridley, J., Mckeown, M., Sadd, J., Machin, K., Cruse, K., De La Haye, S., Able, L., Poursanidou, K. And Brandon, T. (2015). Independent Mental Health Advocacy. London: Jessica Kingsley Publishers     Stroul, B. (1989). ‘Community Support Systems For Persons With Long-term Mental Illness: A Conceptual Framework’, Psychosocial Rehabilitation Journal, 12(3), Pp.9-26.   Stylianos, S. And Kehyayan, V. (2012). ‘Advocacy: Critical Component In A Comprehensive Mental Health System. American Journal Of Orthopsychiatry’, 82(1), Pp.115-120.   Www.Guardian.Com. (2017). Mental Health Anti-stigma Campaign Fails To Shift Health Care Professionals' Attitudes. [Online] Available At: Http://Www.Guardian.Com/Healthcare-network/2013/Apr/03/Mentalhealth [Accessed 6 Nov. 2017].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Advocacy &amp; the services of  “rethink mental illness”</dc:title>
  <dc:creator>rachelh1908@yahoo.co.uk</dc:creator>
  <cp:lastModifiedBy>rachelh1908@yahoo.co.uk</cp:lastModifiedBy>
  <cp:revision>46</cp:revision>
  <cp:lastPrinted>2017-11-07T08:59:21Z</cp:lastPrinted>
  <dcterms:created xsi:type="dcterms:W3CDTF">2017-10-25T17:41:48Z</dcterms:created>
  <dcterms:modified xsi:type="dcterms:W3CDTF">2017-11-07T09:15:34Z</dcterms:modified>
</cp:coreProperties>
</file>