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56" r:id="rId2"/>
    <p:sldId id="257" r:id="rId3"/>
    <p:sldId id="261" r:id="rId4"/>
    <p:sldId id="259" r:id="rId5"/>
    <p:sldId id="258" r:id="rId6"/>
    <p:sldId id="260" r:id="rId7"/>
    <p:sldId id="265" r:id="rId8"/>
    <p:sldId id="264" r:id="rId9"/>
    <p:sldId id="266"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4" autoAdjust="0"/>
    <p:restoredTop sz="91061" autoAdjust="0"/>
  </p:normalViewPr>
  <p:slideViewPr>
    <p:cSldViewPr snapToGrid="0">
      <p:cViewPr>
        <p:scale>
          <a:sx n="106" d="100"/>
          <a:sy n="106" d="100"/>
        </p:scale>
        <p:origin x="78"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87D9986-7954-498B-8323-F70AD03D669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9A283CC-5012-41CF-B6E7-507BD06DA46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400E4C5-DA11-47AF-8A85-C76C1846364C}" type="datetimeFigureOut">
              <a:rPr lang="en-GB" smtClean="0"/>
              <a:t>03/12/2018</a:t>
            </a:fld>
            <a:endParaRPr lang="en-GB"/>
          </a:p>
        </p:txBody>
      </p:sp>
      <p:sp>
        <p:nvSpPr>
          <p:cNvPr id="4" name="Footer Placeholder 3">
            <a:extLst>
              <a:ext uri="{FF2B5EF4-FFF2-40B4-BE49-F238E27FC236}">
                <a16:creationId xmlns:a16="http://schemas.microsoft.com/office/drawing/2014/main" id="{4B80DE49-7E2D-4152-8ADF-592C51C398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BrendanParker; 1802865</a:t>
            </a:r>
          </a:p>
        </p:txBody>
      </p:sp>
      <p:sp>
        <p:nvSpPr>
          <p:cNvPr id="5" name="Slide Number Placeholder 4">
            <a:extLst>
              <a:ext uri="{FF2B5EF4-FFF2-40B4-BE49-F238E27FC236}">
                <a16:creationId xmlns:a16="http://schemas.microsoft.com/office/drawing/2014/main" id="{FAFE2CBE-88D8-4D67-BC36-9AC07CE657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B17EBD7-47EE-42CA-9FAB-7AD160107CBC}" type="slidenum">
              <a:rPr lang="en-GB" smtClean="0"/>
              <a:t>‹#›</a:t>
            </a:fld>
            <a:endParaRPr lang="en-GB"/>
          </a:p>
        </p:txBody>
      </p:sp>
    </p:spTree>
    <p:extLst>
      <p:ext uri="{BB962C8B-B14F-4D97-AF65-F5344CB8AC3E}">
        <p14:creationId xmlns:p14="http://schemas.microsoft.com/office/powerpoint/2010/main" val="1577671490"/>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D62146-2C3E-461B-A8E3-4C75D2816270}"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BrendanParker; 1802865</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DDC84-2C28-45CA-89DA-22BF058D1A1D}" type="slidenum">
              <a:rPr lang="en-GB" smtClean="0"/>
              <a:t>‹#›</a:t>
            </a:fld>
            <a:endParaRPr lang="en-GB"/>
          </a:p>
        </p:txBody>
      </p:sp>
    </p:spTree>
    <p:extLst>
      <p:ext uri="{BB962C8B-B14F-4D97-AF65-F5344CB8AC3E}">
        <p14:creationId xmlns:p14="http://schemas.microsoft.com/office/powerpoint/2010/main" val="284188555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Sustainability is about learning and maintaining progress potentially to better the present,  and future. Social progress, is crucial to sustaining  an organisation especially in Fairtrade. Whilst  working together to better the use of natural resources, the smarter  system  we create. Meaning the more sustainable we become. </a:t>
            </a:r>
          </a:p>
          <a:p>
            <a:endParaRPr lang="en-GB" dirty="0"/>
          </a:p>
        </p:txBody>
      </p:sp>
      <p:sp>
        <p:nvSpPr>
          <p:cNvPr id="4" name="Slide Number Placeholder 3"/>
          <p:cNvSpPr>
            <a:spLocks noGrp="1"/>
          </p:cNvSpPr>
          <p:nvPr>
            <p:ph type="sldNum" sz="quarter" idx="5"/>
          </p:nvPr>
        </p:nvSpPr>
        <p:spPr/>
        <p:txBody>
          <a:bodyPr/>
          <a:lstStyle/>
          <a:p>
            <a:fld id="{2CFDDC84-2C28-45CA-89DA-22BF058D1A1D}" type="slidenum">
              <a:rPr lang="en-GB" smtClean="0"/>
              <a:t>2</a:t>
            </a:fld>
            <a:endParaRPr lang="en-GB" dirty="0"/>
          </a:p>
        </p:txBody>
      </p:sp>
      <p:sp>
        <p:nvSpPr>
          <p:cNvPr id="5" name="Footer Placeholder 4">
            <a:extLst>
              <a:ext uri="{FF2B5EF4-FFF2-40B4-BE49-F238E27FC236}">
                <a16:creationId xmlns:a16="http://schemas.microsoft.com/office/drawing/2014/main" id="{BE57E1E0-CE73-40AA-A074-9BE2DBBF0C71}"/>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2615245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That’s correct Fairtrade produces </a:t>
            </a:r>
            <a:r>
              <a:rPr lang="en-GB" sz="1200" b="1" dirty="0"/>
              <a:t>cotton, </a:t>
            </a:r>
            <a:r>
              <a:rPr lang="en-GB" b="1" dirty="0"/>
              <a:t>coffee, oranges, honey, bananas, sugar, rice, alcohol, gold.  </a:t>
            </a:r>
            <a:r>
              <a:rPr lang="en-GB" b="0" dirty="0"/>
              <a:t>Fairtrade gold is crafted from a range of jewellers, whom are registered with goldsmithing (Fairtrade).  </a:t>
            </a:r>
            <a:endParaRPr lang="en-GB" dirty="0"/>
          </a:p>
        </p:txBody>
      </p:sp>
      <p:sp>
        <p:nvSpPr>
          <p:cNvPr id="4" name="Slide Number Placeholder 3"/>
          <p:cNvSpPr>
            <a:spLocks noGrp="1"/>
          </p:cNvSpPr>
          <p:nvPr>
            <p:ph type="sldNum" sz="quarter" idx="5"/>
          </p:nvPr>
        </p:nvSpPr>
        <p:spPr/>
        <p:txBody>
          <a:bodyPr/>
          <a:lstStyle/>
          <a:p>
            <a:fld id="{2CFDDC84-2C28-45CA-89DA-22BF058D1A1D}" type="slidenum">
              <a:rPr lang="en-GB" smtClean="0"/>
              <a:t>3</a:t>
            </a:fld>
            <a:endParaRPr lang="en-GB"/>
          </a:p>
        </p:txBody>
      </p:sp>
      <p:sp>
        <p:nvSpPr>
          <p:cNvPr id="5" name="Footer Placeholder 4">
            <a:extLst>
              <a:ext uri="{FF2B5EF4-FFF2-40B4-BE49-F238E27FC236}">
                <a16:creationId xmlns:a16="http://schemas.microsoft.com/office/drawing/2014/main" id="{7E160462-16CA-4DF2-B648-DE6ABF6341C4}"/>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1799734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Fairtrade has opened opportunities in  poor areas across the world such as Colombia banana sector, Ecuadorian flower implantation, Malawi and many more. These  jobs are a meaning of success in the environmental industry (Fairtrade,2018). </a:t>
            </a:r>
          </a:p>
          <a:p>
            <a:endParaRPr lang="en-GB" dirty="0"/>
          </a:p>
        </p:txBody>
      </p:sp>
      <p:sp>
        <p:nvSpPr>
          <p:cNvPr id="4" name="Footer Placeholder 3"/>
          <p:cNvSpPr>
            <a:spLocks noGrp="1"/>
          </p:cNvSpPr>
          <p:nvPr>
            <p:ph type="ftr" sz="quarter" idx="4"/>
          </p:nvPr>
        </p:nvSpPr>
        <p:spPr/>
        <p:txBody>
          <a:bodyPr/>
          <a:lstStyle/>
          <a:p>
            <a:r>
              <a:rPr lang="en-GB"/>
              <a:t>BrendanParker; 1802865</a:t>
            </a:r>
          </a:p>
        </p:txBody>
      </p:sp>
      <p:sp>
        <p:nvSpPr>
          <p:cNvPr id="5" name="Slide Number Placeholder 4"/>
          <p:cNvSpPr>
            <a:spLocks noGrp="1"/>
          </p:cNvSpPr>
          <p:nvPr>
            <p:ph type="sldNum" sz="quarter" idx="5"/>
          </p:nvPr>
        </p:nvSpPr>
        <p:spPr/>
        <p:txBody>
          <a:bodyPr/>
          <a:lstStyle/>
          <a:p>
            <a:fld id="{2CFDDC84-2C28-45CA-89DA-22BF058D1A1D}" type="slidenum">
              <a:rPr lang="en-GB" smtClean="0"/>
              <a:t>4</a:t>
            </a:fld>
            <a:endParaRPr lang="en-GB"/>
          </a:p>
        </p:txBody>
      </p:sp>
    </p:spTree>
    <p:extLst>
      <p:ext uri="{BB962C8B-B14F-4D97-AF65-F5344CB8AC3E}">
        <p14:creationId xmlns:p14="http://schemas.microsoft.com/office/powerpoint/2010/main" val="841248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During the video from Fairtrade website, it acknowledges the viewer more about Fairtrade and how its sustainable (Fairtrade,</a:t>
            </a:r>
            <a:r>
              <a:rPr lang="en-GB"/>
              <a:t>2018).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CFDDC84-2C28-45CA-89DA-22BF058D1A1D}" type="slidenum">
              <a:rPr lang="en-GB" smtClean="0"/>
              <a:t>5</a:t>
            </a:fld>
            <a:endParaRPr lang="en-GB"/>
          </a:p>
        </p:txBody>
      </p:sp>
      <p:sp>
        <p:nvSpPr>
          <p:cNvPr id="5" name="Footer Placeholder 4">
            <a:extLst>
              <a:ext uri="{FF2B5EF4-FFF2-40B4-BE49-F238E27FC236}">
                <a16:creationId xmlns:a16="http://schemas.microsoft.com/office/drawing/2014/main" id="{4DA1340A-B3EA-43BB-BDBD-0B1DCC95437F}"/>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3675755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Fairtrade has been connected to helping improve quality in management throughout environmental sectors, like water, energy, waste, food, pest management.  This shows how Fairtrade collaborates together to form a loving society to help protect the planet, to potentially better the world.</a:t>
            </a:r>
          </a:p>
        </p:txBody>
      </p:sp>
      <p:sp>
        <p:nvSpPr>
          <p:cNvPr id="4" name="Footer Placeholder 3"/>
          <p:cNvSpPr>
            <a:spLocks noGrp="1"/>
          </p:cNvSpPr>
          <p:nvPr>
            <p:ph type="ftr" sz="quarter" idx="4"/>
          </p:nvPr>
        </p:nvSpPr>
        <p:spPr/>
        <p:txBody>
          <a:bodyPr/>
          <a:lstStyle/>
          <a:p>
            <a:r>
              <a:rPr lang="en-GB"/>
              <a:t>BrendanParker; 1802865</a:t>
            </a:r>
          </a:p>
        </p:txBody>
      </p:sp>
      <p:sp>
        <p:nvSpPr>
          <p:cNvPr id="5" name="Slide Number Placeholder 4"/>
          <p:cNvSpPr>
            <a:spLocks noGrp="1"/>
          </p:cNvSpPr>
          <p:nvPr>
            <p:ph type="sldNum" sz="quarter" idx="5"/>
          </p:nvPr>
        </p:nvSpPr>
        <p:spPr/>
        <p:txBody>
          <a:bodyPr/>
          <a:lstStyle/>
          <a:p>
            <a:fld id="{2CFDDC84-2C28-45CA-89DA-22BF058D1A1D}" type="slidenum">
              <a:rPr lang="en-GB" smtClean="0"/>
              <a:t>6</a:t>
            </a:fld>
            <a:endParaRPr lang="en-GB"/>
          </a:p>
        </p:txBody>
      </p:sp>
    </p:spTree>
    <p:extLst>
      <p:ext uri="{BB962C8B-B14F-4D97-AF65-F5344CB8AC3E}">
        <p14:creationId xmlns:p14="http://schemas.microsoft.com/office/powerpoint/2010/main" val="3311093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 the Fairtrade website it states that Fairtrade has more to offer than just fair food prices “Fairtrade is about better prices, decent working conditions, local sustainability”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FDDC84-2C28-45CA-89DA-22BF058D1A1D}" type="slidenum">
              <a:rPr lang="en-GB" smtClean="0"/>
              <a:t>7</a:t>
            </a:fld>
            <a:endParaRPr lang="en-GB"/>
          </a:p>
        </p:txBody>
      </p:sp>
      <p:sp>
        <p:nvSpPr>
          <p:cNvPr id="5" name="Footer Placeholder 4">
            <a:extLst>
              <a:ext uri="{FF2B5EF4-FFF2-40B4-BE49-F238E27FC236}">
                <a16:creationId xmlns:a16="http://schemas.microsoft.com/office/drawing/2014/main" id="{4D2AEA02-5BD6-4830-B660-6BCBBCBC794D}"/>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3987303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Fairtrade contribute to the community by changing peoples lives to potentially create a better world.</a:t>
            </a:r>
          </a:p>
          <a:p>
            <a:r>
              <a:rPr lang="en-GB" dirty="0"/>
              <a:t>Growing and harvesting crops is the highlight of Fairtrade, however Fairtrade deals within multiple different sectors such as Fairtrade clothing or Fairtrade gold. Fairtrade offer sustainability for their employees, and their customers. </a:t>
            </a:r>
          </a:p>
        </p:txBody>
      </p:sp>
      <p:sp>
        <p:nvSpPr>
          <p:cNvPr id="4" name="Slide Number Placeholder 3"/>
          <p:cNvSpPr>
            <a:spLocks noGrp="1"/>
          </p:cNvSpPr>
          <p:nvPr>
            <p:ph type="sldNum" sz="quarter" idx="5"/>
          </p:nvPr>
        </p:nvSpPr>
        <p:spPr/>
        <p:txBody>
          <a:bodyPr/>
          <a:lstStyle/>
          <a:p>
            <a:fld id="{2CFDDC84-2C28-45CA-89DA-22BF058D1A1D}" type="slidenum">
              <a:rPr lang="en-GB" smtClean="0"/>
              <a:t>8</a:t>
            </a:fld>
            <a:endParaRPr lang="en-GB"/>
          </a:p>
        </p:txBody>
      </p:sp>
      <p:sp>
        <p:nvSpPr>
          <p:cNvPr id="5" name="Footer Placeholder 4">
            <a:extLst>
              <a:ext uri="{FF2B5EF4-FFF2-40B4-BE49-F238E27FC236}">
                <a16:creationId xmlns:a16="http://schemas.microsoft.com/office/drawing/2014/main" id="{7A0FEADF-A0D6-45D0-A131-3D2EE9DA1B62}"/>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2279595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facts are from Fairtrade website, this proves the positive attitude  Fairtrade has towards saving and protecting our environment as </a:t>
            </a:r>
            <a:r>
              <a:rPr lang="en-GB" dirty="0" err="1"/>
              <a:t>wel</a:t>
            </a:r>
            <a:r>
              <a:rPr lang="en-GB" dirty="0"/>
              <a:t> as helping sustaining living conditions. </a:t>
            </a:r>
          </a:p>
        </p:txBody>
      </p:sp>
      <p:sp>
        <p:nvSpPr>
          <p:cNvPr id="4" name="Footer Placeholder 3"/>
          <p:cNvSpPr>
            <a:spLocks noGrp="1"/>
          </p:cNvSpPr>
          <p:nvPr>
            <p:ph type="ftr" sz="quarter" idx="4"/>
          </p:nvPr>
        </p:nvSpPr>
        <p:spPr/>
        <p:txBody>
          <a:bodyPr/>
          <a:lstStyle/>
          <a:p>
            <a:r>
              <a:rPr lang="en-GB"/>
              <a:t>BrendanParker; 1802865</a:t>
            </a:r>
          </a:p>
        </p:txBody>
      </p:sp>
      <p:sp>
        <p:nvSpPr>
          <p:cNvPr id="5" name="Slide Number Placeholder 4"/>
          <p:cNvSpPr>
            <a:spLocks noGrp="1"/>
          </p:cNvSpPr>
          <p:nvPr>
            <p:ph type="sldNum" sz="quarter" idx="5"/>
          </p:nvPr>
        </p:nvSpPr>
        <p:spPr/>
        <p:txBody>
          <a:bodyPr/>
          <a:lstStyle/>
          <a:p>
            <a:fld id="{2CFDDC84-2C28-45CA-89DA-22BF058D1A1D}" type="slidenum">
              <a:rPr lang="en-GB" smtClean="0"/>
              <a:t>9</a:t>
            </a:fld>
            <a:endParaRPr lang="en-GB"/>
          </a:p>
        </p:txBody>
      </p:sp>
    </p:spTree>
    <p:extLst>
      <p:ext uri="{BB962C8B-B14F-4D97-AF65-F5344CB8AC3E}">
        <p14:creationId xmlns:p14="http://schemas.microsoft.com/office/powerpoint/2010/main" val="3486197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FDDC84-2C28-45CA-89DA-22BF058D1A1D}" type="slidenum">
              <a:rPr lang="en-GB" smtClean="0"/>
              <a:t>10</a:t>
            </a:fld>
            <a:endParaRPr lang="en-GB"/>
          </a:p>
        </p:txBody>
      </p:sp>
      <p:sp>
        <p:nvSpPr>
          <p:cNvPr id="5" name="Footer Placeholder 4">
            <a:extLst>
              <a:ext uri="{FF2B5EF4-FFF2-40B4-BE49-F238E27FC236}">
                <a16:creationId xmlns:a16="http://schemas.microsoft.com/office/drawing/2014/main" id="{215AC23E-E51E-4B39-84F7-2B7239C048F0}"/>
              </a:ext>
            </a:extLst>
          </p:cNvPr>
          <p:cNvSpPr>
            <a:spLocks noGrp="1"/>
          </p:cNvSpPr>
          <p:nvPr>
            <p:ph type="ftr" sz="quarter" idx="4"/>
          </p:nvPr>
        </p:nvSpPr>
        <p:spPr/>
        <p:txBody>
          <a:bodyPr/>
          <a:lstStyle/>
          <a:p>
            <a:r>
              <a:rPr lang="en-GB"/>
              <a:t>BrendanParker; 1802865</a:t>
            </a:r>
          </a:p>
        </p:txBody>
      </p:sp>
    </p:spTree>
    <p:extLst>
      <p:ext uri="{BB962C8B-B14F-4D97-AF65-F5344CB8AC3E}">
        <p14:creationId xmlns:p14="http://schemas.microsoft.com/office/powerpoint/2010/main" val="166332958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B583AC-6620-4FC3-89B5-78064AC15FA6}"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0411FD7-20FA-4074-9C81-8AF65FC2BEB7}" type="slidenum">
              <a:rPr lang="en-GB" smtClean="0"/>
              <a:t>‹#›</a:t>
            </a:fld>
            <a:endParaRPr lang="en-GB"/>
          </a:p>
        </p:txBody>
      </p:sp>
    </p:spTree>
    <p:extLst>
      <p:ext uri="{BB962C8B-B14F-4D97-AF65-F5344CB8AC3E}">
        <p14:creationId xmlns:p14="http://schemas.microsoft.com/office/powerpoint/2010/main" val="343790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583AC-6620-4FC3-89B5-78064AC15FA6}"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213106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DBB583AC-6620-4FC3-89B5-78064AC15FA6}" type="datetimeFigureOut">
              <a:rPr lang="en-GB" smtClean="0"/>
              <a:t>03/12/2018</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0411FD7-20FA-4074-9C81-8AF65FC2BEB7}" type="slidenum">
              <a:rPr lang="en-GB" smtClean="0"/>
              <a:t>‹#›</a:t>
            </a:fld>
            <a:endParaRPr lang="en-GB"/>
          </a:p>
        </p:txBody>
      </p:sp>
    </p:spTree>
    <p:extLst>
      <p:ext uri="{BB962C8B-B14F-4D97-AF65-F5344CB8AC3E}">
        <p14:creationId xmlns:p14="http://schemas.microsoft.com/office/powerpoint/2010/main" val="130819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B583AC-6620-4FC3-89B5-78064AC15FA6}"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2189095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B583AC-6620-4FC3-89B5-78064AC15FA6}"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1915278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B583AC-6620-4FC3-89B5-78064AC15FA6}"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3749238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583AC-6620-4FC3-89B5-78064AC15FA6}"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1997578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B583AC-6620-4FC3-89B5-78064AC15FA6}"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393063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BB583AC-6620-4FC3-89B5-78064AC15FA6}" type="datetimeFigureOut">
              <a:rPr lang="en-GB" smtClean="0"/>
              <a:t>03/12/2018</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789361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583AC-6620-4FC3-89B5-78064AC15FA6}"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777300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583AC-6620-4FC3-89B5-78064AC15FA6}"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11FD7-20FA-4074-9C81-8AF65FC2BEB7}" type="slidenum">
              <a:rPr lang="en-GB" smtClean="0"/>
              <a:t>‹#›</a:t>
            </a:fld>
            <a:endParaRPr lang="en-GB"/>
          </a:p>
        </p:txBody>
      </p:sp>
    </p:spTree>
    <p:extLst>
      <p:ext uri="{BB962C8B-B14F-4D97-AF65-F5344CB8AC3E}">
        <p14:creationId xmlns:p14="http://schemas.microsoft.com/office/powerpoint/2010/main" val="571063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BB583AC-6620-4FC3-89B5-78064AC15FA6}" type="datetimeFigureOut">
              <a:rPr lang="en-GB" smtClean="0"/>
              <a:t>03/12/2018</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0411FD7-20FA-4074-9C81-8AF65FC2BEB7}" type="slidenum">
              <a:rPr lang="en-GB" smtClean="0"/>
              <a:t>‹#›</a:t>
            </a:fld>
            <a:endParaRPr lang="en-GB"/>
          </a:p>
        </p:txBody>
      </p:sp>
    </p:spTree>
    <p:extLst>
      <p:ext uri="{BB962C8B-B14F-4D97-AF65-F5344CB8AC3E}">
        <p14:creationId xmlns:p14="http://schemas.microsoft.com/office/powerpoint/2010/main" val="10565079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airtrade.org.uk/en/what-is-fairtrade/fairtrade-and-sustainabilit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1.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hyperlink" Target="https://www.fairtrade.org.uk/en/what-is-fairtrad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fairtrade.org.uk/en/what-is-fairtrade/fairtrade-and-sustainability" TargetMode="External"/><Relationship Id="rId5" Type="http://schemas.openxmlformats.org/officeDocument/2006/relationships/hyperlink" Target="http://assignmentfairtrade.blogspot.com/" TargetMode="External"/><Relationship Id="rId4" Type="http://schemas.openxmlformats.org/officeDocument/2006/relationships/hyperlink" Target="https://www.fairtrade.org.uk/What-is-Fairtrade%20/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886B-8D52-4D0F-AA29-C4EE635F3C93}"/>
              </a:ext>
            </a:extLst>
          </p:cNvPr>
          <p:cNvSpPr>
            <a:spLocks noGrp="1"/>
          </p:cNvSpPr>
          <p:nvPr>
            <p:ph type="ctrTitle"/>
          </p:nvPr>
        </p:nvSpPr>
        <p:spPr/>
        <p:txBody>
          <a:bodyPr/>
          <a:lstStyle/>
          <a:p>
            <a:r>
              <a:rPr lang="en-GB" dirty="0"/>
              <a:t>Understanding Sustainability within Fairtrade</a:t>
            </a:r>
          </a:p>
        </p:txBody>
      </p:sp>
      <p:sp>
        <p:nvSpPr>
          <p:cNvPr id="3" name="Subtitle 2">
            <a:extLst>
              <a:ext uri="{FF2B5EF4-FFF2-40B4-BE49-F238E27FC236}">
                <a16:creationId xmlns:a16="http://schemas.microsoft.com/office/drawing/2014/main" id="{F8331A16-1C50-4F6B-9CDE-9C0D57FE9212}"/>
              </a:ext>
            </a:extLst>
          </p:cNvPr>
          <p:cNvSpPr>
            <a:spLocks noGrp="1"/>
          </p:cNvSpPr>
          <p:nvPr>
            <p:ph type="subTitle" idx="1"/>
          </p:nvPr>
        </p:nvSpPr>
        <p:spPr/>
        <p:txBody>
          <a:bodyPr/>
          <a:lstStyle/>
          <a:p>
            <a:r>
              <a:rPr lang="en-GB" dirty="0"/>
              <a:t>By; Brendan Parker</a:t>
            </a:r>
          </a:p>
        </p:txBody>
      </p:sp>
    </p:spTree>
    <p:extLst>
      <p:ext uri="{BB962C8B-B14F-4D97-AF65-F5344CB8AC3E}">
        <p14:creationId xmlns:p14="http://schemas.microsoft.com/office/powerpoint/2010/main" val="17141321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1153-1F64-4767-ADA2-D566BF1A7C13}"/>
              </a:ext>
            </a:extLst>
          </p:cNvPr>
          <p:cNvSpPr>
            <a:spLocks noGrp="1"/>
          </p:cNvSpPr>
          <p:nvPr>
            <p:ph type="title"/>
          </p:nvPr>
        </p:nvSpPr>
        <p:spPr/>
        <p:txBody>
          <a:bodyPr/>
          <a:lstStyle/>
          <a:p>
            <a:r>
              <a:rPr lang="en-GB" dirty="0"/>
              <a:t>What is sustainability?</a:t>
            </a:r>
          </a:p>
        </p:txBody>
      </p:sp>
      <p:sp>
        <p:nvSpPr>
          <p:cNvPr id="3" name="Content Placeholder 2">
            <a:extLst>
              <a:ext uri="{FF2B5EF4-FFF2-40B4-BE49-F238E27FC236}">
                <a16:creationId xmlns:a16="http://schemas.microsoft.com/office/drawing/2014/main" id="{F5F0E6C3-1C70-45F3-8215-F9A9105F5287}"/>
              </a:ext>
            </a:extLst>
          </p:cNvPr>
          <p:cNvSpPr>
            <a:spLocks noGrp="1"/>
          </p:cNvSpPr>
          <p:nvPr>
            <p:ph idx="1"/>
          </p:nvPr>
        </p:nvSpPr>
        <p:spPr>
          <a:xfrm>
            <a:off x="1069848" y="2121408"/>
            <a:ext cx="10058400" cy="4050792"/>
          </a:xfrm>
        </p:spPr>
        <p:txBody>
          <a:bodyPr>
            <a:normAutofit/>
          </a:bodyPr>
          <a:lstStyle/>
          <a:p>
            <a:r>
              <a:rPr lang="en-GB" dirty="0"/>
              <a:t>Sustainability is the process of maintaining balanced resources at the same level.</a:t>
            </a:r>
          </a:p>
          <a:p>
            <a:r>
              <a:rPr lang="en-GB" dirty="0"/>
              <a:t>Sustainability is upholding an organisation at the same rate of institutional change without lacking behind against economical  changes such as time, money or effort.</a:t>
            </a:r>
          </a:p>
          <a:p>
            <a:endParaRPr lang="en-GB" dirty="0"/>
          </a:p>
          <a:p>
            <a:r>
              <a:rPr lang="en-GB" dirty="0"/>
              <a:t>To be sustainable you must:</a:t>
            </a:r>
          </a:p>
          <a:p>
            <a:pPr marL="457200" indent="-457200">
              <a:buFont typeface="+mj-lt"/>
              <a:buAutoNum type="arabicPeriod"/>
            </a:pPr>
            <a:r>
              <a:rPr lang="en-GB" dirty="0"/>
              <a:t>Maintain</a:t>
            </a:r>
          </a:p>
          <a:p>
            <a:pPr marL="457200" indent="-457200">
              <a:buFont typeface="+mj-lt"/>
              <a:buAutoNum type="arabicPeriod"/>
            </a:pPr>
            <a:r>
              <a:rPr lang="en-GB" dirty="0"/>
              <a:t>support </a:t>
            </a:r>
          </a:p>
          <a:p>
            <a:pPr marL="457200" indent="-457200">
              <a:buFont typeface="+mj-lt"/>
              <a:buAutoNum type="arabicPeriod"/>
            </a:pPr>
            <a:r>
              <a:rPr lang="en-GB" dirty="0"/>
              <a:t>Upstand</a:t>
            </a:r>
          </a:p>
          <a:p>
            <a:endParaRPr lang="en-GB" dirty="0"/>
          </a:p>
          <a:p>
            <a:pPr marL="0" indent="0">
              <a:buNone/>
            </a:pPr>
            <a:endParaRPr lang="en-GB" dirty="0"/>
          </a:p>
        </p:txBody>
      </p:sp>
      <p:pic>
        <p:nvPicPr>
          <p:cNvPr id="3074" name="Picture 2" descr="Image result for Environmental Sustainability">
            <a:extLst>
              <a:ext uri="{FF2B5EF4-FFF2-40B4-BE49-F238E27FC236}">
                <a16:creationId xmlns:a16="http://schemas.microsoft.com/office/drawing/2014/main" id="{B91F8CFE-EAB5-4415-9F66-A0E2CFB553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9477" y="236601"/>
            <a:ext cx="2352675" cy="1857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4553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6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60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60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600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6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ircle(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600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E416-A894-4C47-9810-40B1385861EB}"/>
              </a:ext>
            </a:extLst>
          </p:cNvPr>
          <p:cNvSpPr>
            <a:spLocks noGrp="1"/>
          </p:cNvSpPr>
          <p:nvPr>
            <p:ph type="title"/>
          </p:nvPr>
        </p:nvSpPr>
        <p:spPr>
          <a:xfrm>
            <a:off x="634000" y="484632"/>
            <a:ext cx="6578921" cy="1609344"/>
          </a:xfrm>
        </p:spPr>
        <p:txBody>
          <a:bodyPr>
            <a:normAutofit/>
          </a:bodyPr>
          <a:lstStyle/>
          <a:p>
            <a:r>
              <a:rPr lang="en-GB"/>
              <a:t>What is fairtrade?</a:t>
            </a:r>
          </a:p>
        </p:txBody>
      </p:sp>
      <p:sp>
        <p:nvSpPr>
          <p:cNvPr id="3" name="Content Placeholder 2">
            <a:extLst>
              <a:ext uri="{FF2B5EF4-FFF2-40B4-BE49-F238E27FC236}">
                <a16:creationId xmlns:a16="http://schemas.microsoft.com/office/drawing/2014/main" id="{17C75588-124C-4092-8A30-3E9A8B010298}"/>
              </a:ext>
            </a:extLst>
          </p:cNvPr>
          <p:cNvSpPr>
            <a:spLocks noGrp="1"/>
          </p:cNvSpPr>
          <p:nvPr>
            <p:ph idx="1"/>
          </p:nvPr>
        </p:nvSpPr>
        <p:spPr>
          <a:xfrm>
            <a:off x="634000" y="2121408"/>
            <a:ext cx="6578921" cy="4050792"/>
          </a:xfrm>
        </p:spPr>
        <p:txBody>
          <a:bodyPr>
            <a:normAutofit fontScale="92500" lnSpcReduction="10000"/>
          </a:bodyPr>
          <a:lstStyle/>
          <a:p>
            <a:r>
              <a:rPr lang="en-GB" sz="1900" dirty="0"/>
              <a:t>Fairtrade was founded in 1998 and is now a multi-national organisation, which offers fair trading prices for customers, farmers and food consumers.</a:t>
            </a:r>
          </a:p>
          <a:p>
            <a:r>
              <a:rPr lang="en-GB" sz="1900" dirty="0"/>
              <a:t>Fairtrade is a fair trading company based around the farming industry. Fairtrade is also a safety net for farmers, however this is to benefit the producers and protect them from vulnerability. However to it is difficult to calculate </a:t>
            </a:r>
            <a:r>
              <a:rPr lang="en-GB" dirty="0"/>
              <a:t>how much the farmers receive because of market prices  the farmers receive, can rise or fall irregularly.</a:t>
            </a:r>
          </a:p>
          <a:p>
            <a:r>
              <a:rPr lang="en-GB" dirty="0"/>
              <a:t>because market prices </a:t>
            </a:r>
            <a:r>
              <a:rPr lang="en-GB" sz="1900" dirty="0"/>
              <a:t>Fairtrade is being aware of what we purchase and how it is produced. Keeping the farmers estates running allowing more productivity in the food industry. </a:t>
            </a:r>
          </a:p>
          <a:p>
            <a:r>
              <a:rPr lang="en-GB" sz="1900" dirty="0"/>
              <a:t>Fairtrade produce cotton, </a:t>
            </a:r>
            <a:r>
              <a:rPr lang="en-GB" b="1" dirty="0"/>
              <a:t>coffee, oranges, honey, bananas, sugar, rice, alcohol, gold and more.</a:t>
            </a:r>
            <a:endParaRPr lang="en-GB" sz="1900" b="1" dirty="0"/>
          </a:p>
          <a:p>
            <a:endParaRPr lang="en-GB" sz="1900" dirty="0"/>
          </a:p>
        </p:txBody>
      </p:sp>
      <p:pic>
        <p:nvPicPr>
          <p:cNvPr id="1026" name="Picture 2" descr="See the source image">
            <a:extLst>
              <a:ext uri="{FF2B5EF4-FFF2-40B4-BE49-F238E27FC236}">
                <a16:creationId xmlns:a16="http://schemas.microsoft.com/office/drawing/2014/main" id="{9D70E0D4-650A-4C75-BC6D-2E2FE511B9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33" r="9836" b="-6"/>
          <a:stretch/>
        </p:blipFill>
        <p:spPr bwMode="auto">
          <a:xfrm>
            <a:off x="7534656" y="484633"/>
            <a:ext cx="2294753" cy="333858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1D944CA-71BB-4347-B30C-55F712EDBB15}"/>
              </a:ext>
            </a:extLst>
          </p:cNvPr>
          <p:cNvPicPr>
            <a:picLocks noChangeAspect="1"/>
          </p:cNvPicPr>
          <p:nvPr/>
        </p:nvPicPr>
        <p:blipFill rotWithShape="1">
          <a:blip r:embed="rId4"/>
          <a:srcRect l="1934" r="21690" b="2"/>
          <a:stretch/>
        </p:blipFill>
        <p:spPr>
          <a:xfrm>
            <a:off x="9931883" y="484632"/>
            <a:ext cx="1594129" cy="2040196"/>
          </a:xfrm>
          <a:prstGeom prst="rect">
            <a:avLst/>
          </a:prstGeom>
        </p:spPr>
      </p:pic>
      <p:sp>
        <p:nvSpPr>
          <p:cNvPr id="138" name="Rectangle 137">
            <a:extLst>
              <a:ext uri="{FF2B5EF4-FFF2-40B4-BE49-F238E27FC236}">
                <a16:creationId xmlns:a16="http://schemas.microsoft.com/office/drawing/2014/main" id="{F9B711A9-140B-4E9A-A368-E31D9A528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1883" y="2636525"/>
            <a:ext cx="1594129" cy="1186695"/>
          </a:xfrm>
          <a:prstGeom prst="rect">
            <a:avLst/>
          </a:prstGeom>
          <a:blipFill dpi="0" rotWithShape="1">
            <a:blip r:embed="rId5">
              <a:duotone>
                <a:schemeClr val="bg2">
                  <a:shade val="45000"/>
                  <a:satMod val="135000"/>
                </a:schemeClr>
                <a:prstClr val="white"/>
              </a:duotone>
              <a:extLst/>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pic>
        <p:nvPicPr>
          <p:cNvPr id="5" name="Picture 4">
            <a:extLst>
              <a:ext uri="{FF2B5EF4-FFF2-40B4-BE49-F238E27FC236}">
                <a16:creationId xmlns:a16="http://schemas.microsoft.com/office/drawing/2014/main" id="{7492390E-96BE-466D-9654-4FBA430DD7B0}"/>
              </a:ext>
            </a:extLst>
          </p:cNvPr>
          <p:cNvPicPr>
            <a:picLocks noChangeAspect="1"/>
          </p:cNvPicPr>
          <p:nvPr/>
        </p:nvPicPr>
        <p:blipFill rotWithShape="1">
          <a:blip r:embed="rId6"/>
          <a:srcRect t="27784" r="-4" b="15002"/>
          <a:stretch/>
        </p:blipFill>
        <p:spPr>
          <a:xfrm>
            <a:off x="7534655" y="3934327"/>
            <a:ext cx="3991357" cy="2237873"/>
          </a:xfrm>
          <a:prstGeom prst="rect">
            <a:avLst/>
          </a:prstGeom>
        </p:spPr>
      </p:pic>
    </p:spTree>
    <p:extLst>
      <p:ext uri="{BB962C8B-B14F-4D97-AF65-F5344CB8AC3E}">
        <p14:creationId xmlns:p14="http://schemas.microsoft.com/office/powerpoint/2010/main" val="1616383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BFE9E-CAAA-449C-BFAD-ADD0E9D0DB91}"/>
              </a:ext>
            </a:extLst>
          </p:cNvPr>
          <p:cNvSpPr>
            <a:spLocks noGrp="1"/>
          </p:cNvSpPr>
          <p:nvPr>
            <p:ph type="title"/>
          </p:nvPr>
        </p:nvSpPr>
        <p:spPr>
          <a:xfrm>
            <a:off x="1069848" y="484632"/>
            <a:ext cx="10058400" cy="1609344"/>
          </a:xfrm>
        </p:spPr>
        <p:txBody>
          <a:bodyPr>
            <a:normAutofit/>
          </a:bodyPr>
          <a:lstStyle/>
          <a:p>
            <a:r>
              <a:rPr lang="en-GB" sz="5000" dirty="0"/>
              <a:t>How has Fairtrade changed our world?</a:t>
            </a:r>
            <a:br>
              <a:rPr lang="en-GB" sz="5000" dirty="0"/>
            </a:br>
            <a:endParaRPr lang="en-GB" sz="5000" dirty="0"/>
          </a:p>
        </p:txBody>
      </p:sp>
      <p:sp>
        <p:nvSpPr>
          <p:cNvPr id="3" name="Content Placeholder 2">
            <a:extLst>
              <a:ext uri="{FF2B5EF4-FFF2-40B4-BE49-F238E27FC236}">
                <a16:creationId xmlns:a16="http://schemas.microsoft.com/office/drawing/2014/main" id="{4FB16C09-71D9-4B74-9D04-049D8D221D91}"/>
              </a:ext>
            </a:extLst>
          </p:cNvPr>
          <p:cNvSpPr>
            <a:spLocks noGrp="1"/>
          </p:cNvSpPr>
          <p:nvPr>
            <p:ph idx="1"/>
          </p:nvPr>
        </p:nvSpPr>
        <p:spPr>
          <a:xfrm>
            <a:off x="1069848" y="2121408"/>
            <a:ext cx="4773168" cy="4050792"/>
          </a:xfrm>
        </p:spPr>
        <p:txBody>
          <a:bodyPr>
            <a:normAutofit fontScale="92500" lnSpcReduction="10000"/>
          </a:bodyPr>
          <a:lstStyle/>
          <a:p>
            <a:r>
              <a:rPr lang="en-GB" dirty="0"/>
              <a:t>Fairtrade has opened opportunities in  poor areas across the world such as Colombia banana sector, Ecuadorian flower implantation, Malawi and many more. Fairtrade has businesses in 76  countries that Fairtrade help to These  jobs are a meaning of success in the environmental industry (Fairtrade,2018). </a:t>
            </a:r>
          </a:p>
          <a:p>
            <a:r>
              <a:rPr lang="en-GB" dirty="0"/>
              <a:t>Fairtrade has impacted on poverty reduction through farming development (Basel, December 2012)</a:t>
            </a:r>
          </a:p>
          <a:p>
            <a:r>
              <a:rPr lang="en-GB" dirty="0"/>
              <a:t>Fairtrade has changed our environment and the offered our community a wider understanding in farming for ever.</a:t>
            </a:r>
          </a:p>
        </p:txBody>
      </p:sp>
      <p:pic>
        <p:nvPicPr>
          <p:cNvPr id="4" name="Picture 3">
            <a:extLst>
              <a:ext uri="{FF2B5EF4-FFF2-40B4-BE49-F238E27FC236}">
                <a16:creationId xmlns:a16="http://schemas.microsoft.com/office/drawing/2014/main" id="{330866D0-7EAD-47AE-849F-CB54C8474AB7}"/>
              </a:ext>
            </a:extLst>
          </p:cNvPr>
          <p:cNvPicPr>
            <a:picLocks noChangeAspect="1"/>
          </p:cNvPicPr>
          <p:nvPr/>
        </p:nvPicPr>
        <p:blipFill>
          <a:blip r:embed="rId3"/>
          <a:stretch>
            <a:fillRect/>
          </a:stretch>
        </p:blipFill>
        <p:spPr>
          <a:xfrm>
            <a:off x="6355080" y="2790092"/>
            <a:ext cx="4773168" cy="2121195"/>
          </a:xfrm>
          <a:prstGeom prst="rect">
            <a:avLst/>
          </a:prstGeom>
        </p:spPr>
      </p:pic>
    </p:spTree>
    <p:extLst>
      <p:ext uri="{BB962C8B-B14F-4D97-AF65-F5344CB8AC3E}">
        <p14:creationId xmlns:p14="http://schemas.microsoft.com/office/powerpoint/2010/main" val="335971793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D7E63-62F7-44E1-88CF-7BFA443CD4F2}"/>
              </a:ext>
            </a:extLst>
          </p:cNvPr>
          <p:cNvSpPr>
            <a:spLocks noGrp="1"/>
          </p:cNvSpPr>
          <p:nvPr>
            <p:ph type="title"/>
          </p:nvPr>
        </p:nvSpPr>
        <p:spPr/>
        <p:txBody>
          <a:bodyPr/>
          <a:lstStyle/>
          <a:p>
            <a:r>
              <a:rPr lang="en-GB" dirty="0"/>
              <a:t>Why does Fairtrade mean sustainable trade?</a:t>
            </a:r>
          </a:p>
        </p:txBody>
      </p:sp>
      <p:sp>
        <p:nvSpPr>
          <p:cNvPr id="3" name="Content Placeholder 2">
            <a:extLst>
              <a:ext uri="{FF2B5EF4-FFF2-40B4-BE49-F238E27FC236}">
                <a16:creationId xmlns:a16="http://schemas.microsoft.com/office/drawing/2014/main" id="{FFA9C2CB-C47C-447B-8C83-C1F3AC7D4532}"/>
              </a:ext>
            </a:extLst>
          </p:cNvPr>
          <p:cNvSpPr>
            <a:spLocks noGrp="1"/>
          </p:cNvSpPr>
          <p:nvPr>
            <p:ph idx="1"/>
          </p:nvPr>
        </p:nvSpPr>
        <p:spPr/>
        <p:txBody>
          <a:bodyPr/>
          <a:lstStyle/>
          <a:p>
            <a:r>
              <a:rPr lang="en-GB" dirty="0"/>
              <a:t>Here is a quick  video to better the perception of Fairtrade and how sustainable the organisation can be.</a:t>
            </a:r>
          </a:p>
          <a:p>
            <a:r>
              <a:rPr lang="en-GB" dirty="0">
                <a:hlinkClick r:id="rId3"/>
              </a:rPr>
              <a:t>https://www.fairtrade.org.uk/en/what-is-fairtrade/fairtrade-and-sustainability</a:t>
            </a:r>
            <a:r>
              <a:rPr lang="en-GB" dirty="0"/>
              <a:t> </a:t>
            </a:r>
          </a:p>
          <a:p>
            <a:endParaRPr lang="en-GB" dirty="0"/>
          </a:p>
        </p:txBody>
      </p:sp>
    </p:spTree>
    <p:extLst>
      <p:ext uri="{BB962C8B-B14F-4D97-AF65-F5344CB8AC3E}">
        <p14:creationId xmlns:p14="http://schemas.microsoft.com/office/powerpoint/2010/main" val="316574193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B9A7-B066-42C9-9976-59DDB5866C11}"/>
              </a:ext>
            </a:extLst>
          </p:cNvPr>
          <p:cNvSpPr>
            <a:spLocks noGrp="1"/>
          </p:cNvSpPr>
          <p:nvPr>
            <p:ph type="title"/>
          </p:nvPr>
        </p:nvSpPr>
        <p:spPr/>
        <p:txBody>
          <a:bodyPr>
            <a:normAutofit/>
          </a:bodyPr>
          <a:lstStyle/>
          <a:p>
            <a:r>
              <a:rPr lang="en-GB" dirty="0"/>
              <a:t>Evaluation of contribution Fairtrade offers our community</a:t>
            </a:r>
          </a:p>
        </p:txBody>
      </p:sp>
      <p:sp>
        <p:nvSpPr>
          <p:cNvPr id="3" name="Content Placeholder 2">
            <a:extLst>
              <a:ext uri="{FF2B5EF4-FFF2-40B4-BE49-F238E27FC236}">
                <a16:creationId xmlns:a16="http://schemas.microsoft.com/office/drawing/2014/main" id="{B63D634B-6A8F-4588-9AC2-039AF7FA28FE}"/>
              </a:ext>
            </a:extLst>
          </p:cNvPr>
          <p:cNvSpPr>
            <a:spLocks noGrp="1"/>
          </p:cNvSpPr>
          <p:nvPr>
            <p:ph idx="1"/>
          </p:nvPr>
        </p:nvSpPr>
        <p:spPr/>
        <p:txBody>
          <a:bodyPr>
            <a:normAutofit/>
          </a:bodyPr>
          <a:lstStyle/>
          <a:p>
            <a:pPr marL="0" indent="0">
              <a:buNone/>
            </a:pPr>
            <a:r>
              <a:rPr lang="en-GB" dirty="0"/>
              <a:t>Fairtrade offers environmental protection which relates to sustainability. This requires Fairtrade organisations and  hired labours to comply in important  area’s such as </a:t>
            </a:r>
          </a:p>
          <a:p>
            <a:r>
              <a:rPr lang="en-GB" dirty="0"/>
              <a:t>Water quality</a:t>
            </a:r>
          </a:p>
          <a:p>
            <a:r>
              <a:rPr lang="en-GB" dirty="0"/>
              <a:t>Pest management</a:t>
            </a:r>
          </a:p>
          <a:p>
            <a:r>
              <a:rPr lang="en-GB" dirty="0"/>
              <a:t>Food management </a:t>
            </a:r>
          </a:p>
          <a:p>
            <a:r>
              <a:rPr lang="en-GB" dirty="0"/>
              <a:t>Waste management </a:t>
            </a:r>
          </a:p>
          <a:p>
            <a:r>
              <a:rPr lang="en-GB" dirty="0"/>
              <a:t>Energy and green house emissions</a:t>
            </a:r>
          </a:p>
          <a:p>
            <a:pPr marL="0" indent="0">
              <a:buNone/>
            </a:pPr>
            <a:r>
              <a:rPr lang="en-GB" dirty="0"/>
              <a:t>Fairtrade is here to help the public and the community to be able to afford food, and to help protect the planet. Fairtrade is all based around our eco-system and ensuring farmers and  retailers gain value in  stock produced (Fairtade,2018).</a:t>
            </a:r>
          </a:p>
        </p:txBody>
      </p:sp>
    </p:spTree>
    <p:extLst>
      <p:ext uri="{BB962C8B-B14F-4D97-AF65-F5344CB8AC3E}">
        <p14:creationId xmlns:p14="http://schemas.microsoft.com/office/powerpoint/2010/main" val="101213242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72">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Rectangle 74">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5" name="Group 76">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78" name="Oval 77">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9" name="Oval 78">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2056" name="Rectangle 80">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Rectangle 82">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84">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DA081-DA3C-4247-909C-8D1108FE437E}"/>
              </a:ext>
            </a:extLst>
          </p:cNvPr>
          <p:cNvSpPr>
            <a:spLocks noGrp="1"/>
          </p:cNvSpPr>
          <p:nvPr>
            <p:ph type="title"/>
          </p:nvPr>
        </p:nvSpPr>
        <p:spPr>
          <a:xfrm>
            <a:off x="1048174" y="1069254"/>
            <a:ext cx="9020014" cy="1383192"/>
          </a:xfrm>
        </p:spPr>
        <p:txBody>
          <a:bodyPr vert="horz" lIns="91440" tIns="45720" rIns="91440" bIns="45720" rtlCol="0" anchor="ctr">
            <a:normAutofit/>
          </a:bodyPr>
          <a:lstStyle/>
          <a:p>
            <a:pPr>
              <a:lnSpc>
                <a:spcPct val="80000"/>
              </a:lnSpc>
            </a:pPr>
            <a:r>
              <a:rPr lang="en-US" sz="8000" dirty="0">
                <a:blipFill dpi="0" rotWithShape="1">
                  <a:blip r:embed="rId5">
                    <a:extLst/>
                  </a:blip>
                  <a:srcRect/>
                  <a:tile tx="6350" ty="-127000" sx="65000" sy="64000" flip="none" algn="tl"/>
                </a:blipFill>
              </a:rPr>
              <a:t>Fairtrade offers</a:t>
            </a:r>
          </a:p>
        </p:txBody>
      </p:sp>
      <p:sp>
        <p:nvSpPr>
          <p:cNvPr id="3" name="Content Placeholder 2">
            <a:extLst>
              <a:ext uri="{FF2B5EF4-FFF2-40B4-BE49-F238E27FC236}">
                <a16:creationId xmlns:a16="http://schemas.microsoft.com/office/drawing/2014/main" id="{50282E2B-3A8A-43B1-9A3C-C788297726C7}"/>
              </a:ext>
            </a:extLst>
          </p:cNvPr>
          <p:cNvSpPr>
            <a:spLocks noGrp="1"/>
          </p:cNvSpPr>
          <p:nvPr>
            <p:ph idx="1"/>
          </p:nvPr>
        </p:nvSpPr>
        <p:spPr>
          <a:xfrm>
            <a:off x="919673" y="2311309"/>
            <a:ext cx="6631431" cy="3109631"/>
          </a:xfrm>
        </p:spPr>
        <p:txBody>
          <a:bodyPr vert="horz" lIns="91440" tIns="45720" rIns="91440" bIns="45720" rtlCol="0">
            <a:normAutofit lnSpcReduction="10000"/>
          </a:bodyPr>
          <a:lstStyle/>
          <a:p>
            <a:r>
              <a:rPr lang="en-US" dirty="0">
                <a:solidFill>
                  <a:srgbClr val="000000"/>
                </a:solidFill>
              </a:rPr>
              <a:t>Fair food prices </a:t>
            </a:r>
          </a:p>
          <a:p>
            <a:r>
              <a:rPr lang="en-US" dirty="0">
                <a:solidFill>
                  <a:srgbClr val="000000"/>
                </a:solidFill>
              </a:rPr>
              <a:t>Better trade for money </a:t>
            </a:r>
          </a:p>
          <a:p>
            <a:r>
              <a:rPr lang="en-US" dirty="0">
                <a:solidFill>
                  <a:srgbClr val="000000"/>
                </a:solidFill>
              </a:rPr>
              <a:t>Jobs</a:t>
            </a:r>
          </a:p>
          <a:p>
            <a:r>
              <a:rPr lang="en-US" dirty="0">
                <a:solidFill>
                  <a:srgbClr val="000000"/>
                </a:solidFill>
              </a:rPr>
              <a:t>Income for lower class families</a:t>
            </a:r>
          </a:p>
          <a:p>
            <a:r>
              <a:rPr lang="en-US" dirty="0">
                <a:solidFill>
                  <a:srgbClr val="000000"/>
                </a:solidFill>
              </a:rPr>
              <a:t>Better working conditions </a:t>
            </a:r>
          </a:p>
          <a:p>
            <a:r>
              <a:rPr lang="en-US" dirty="0">
                <a:solidFill>
                  <a:srgbClr val="000000"/>
                </a:solidFill>
              </a:rPr>
              <a:t>Local sustainability</a:t>
            </a:r>
          </a:p>
          <a:p>
            <a:r>
              <a:rPr lang="en-US" dirty="0">
                <a:solidFill>
                  <a:srgbClr val="000000"/>
                </a:solidFill>
              </a:rPr>
              <a:t>Environmental benefit</a:t>
            </a:r>
          </a:p>
          <a:p>
            <a:r>
              <a:rPr lang="en-US" dirty="0">
                <a:solidFill>
                  <a:srgbClr val="000000"/>
                </a:solidFill>
              </a:rPr>
              <a:t>A greater</a:t>
            </a:r>
            <a:r>
              <a:rPr lang="en-GB" dirty="0"/>
              <a:t> understanding of the farming industry.</a:t>
            </a:r>
          </a:p>
          <a:p>
            <a:endParaRPr lang="en-US" dirty="0">
              <a:solidFill>
                <a:srgbClr val="000000"/>
              </a:solidFill>
            </a:endParaRPr>
          </a:p>
          <a:p>
            <a:pPr marL="0" indent="0">
              <a:buNone/>
            </a:pPr>
            <a:endParaRPr lang="en-US" dirty="0">
              <a:solidFill>
                <a:srgbClr val="000000"/>
              </a:solidFill>
            </a:endParaRPr>
          </a:p>
        </p:txBody>
      </p:sp>
      <p:pic>
        <p:nvPicPr>
          <p:cNvPr id="2050" name="Picture 2" descr="Image result for fairtrade">
            <a:extLst>
              <a:ext uri="{FF2B5EF4-FFF2-40B4-BE49-F238E27FC236}">
                <a16:creationId xmlns:a16="http://schemas.microsoft.com/office/drawing/2014/main" id="{38D28249-2856-40FC-B1E1-0741AD45C62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55117" y="2311309"/>
            <a:ext cx="3416725" cy="2198172"/>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86">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0" name="Group 88">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90" name="Oval 89">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1" name="Oval 90">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9928991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30972-44B5-40D0-85FA-C73438AD06D1}"/>
              </a:ext>
            </a:extLst>
          </p:cNvPr>
          <p:cNvSpPr>
            <a:spLocks noGrp="1"/>
          </p:cNvSpPr>
          <p:nvPr>
            <p:ph type="title"/>
          </p:nvPr>
        </p:nvSpPr>
        <p:spPr>
          <a:xfrm>
            <a:off x="7883612" y="484632"/>
            <a:ext cx="3816774" cy="1609344"/>
          </a:xfrm>
          <a:ln>
            <a:noFill/>
          </a:ln>
        </p:spPr>
        <p:txBody>
          <a:bodyPr>
            <a:normAutofit fontScale="90000"/>
          </a:bodyPr>
          <a:lstStyle/>
          <a:p>
            <a:br>
              <a:rPr lang="en-GB" sz="2700" dirty="0"/>
            </a:br>
            <a:r>
              <a:rPr lang="en-GB" sz="2700" dirty="0"/>
              <a:t>CONTRIBUTION TO DEVELOP  employees career: they offer</a:t>
            </a:r>
            <a:br>
              <a:rPr lang="en-GB" sz="2700" dirty="0"/>
            </a:br>
            <a:endParaRPr lang="en-GB" sz="2700" dirty="0"/>
          </a:p>
        </p:txBody>
      </p:sp>
      <p:pic>
        <p:nvPicPr>
          <p:cNvPr id="4" name="Picture 3">
            <a:extLst>
              <a:ext uri="{FF2B5EF4-FFF2-40B4-BE49-F238E27FC236}">
                <a16:creationId xmlns:a16="http://schemas.microsoft.com/office/drawing/2014/main" id="{48C91E53-C143-464F-AEC8-1CB16650F226}"/>
              </a:ext>
            </a:extLst>
          </p:cNvPr>
          <p:cNvPicPr>
            <a:picLocks noChangeAspect="1"/>
          </p:cNvPicPr>
          <p:nvPr/>
        </p:nvPicPr>
        <p:blipFill rotWithShape="1">
          <a:blip r:embed="rId5"/>
          <a:srcRect l="19928" r="15679" b="1"/>
          <a:stretch/>
        </p:blipFill>
        <p:spPr>
          <a:xfrm>
            <a:off x="3343" y="10"/>
            <a:ext cx="7548923" cy="6857990"/>
          </a:xfrm>
          <a:prstGeom prst="rect">
            <a:avLst/>
          </a:prstGeom>
        </p:spPr>
      </p:pic>
      <p:sp>
        <p:nvSpPr>
          <p:cNvPr id="3" name="Content Placeholder 2">
            <a:extLst>
              <a:ext uri="{FF2B5EF4-FFF2-40B4-BE49-F238E27FC236}">
                <a16:creationId xmlns:a16="http://schemas.microsoft.com/office/drawing/2014/main" id="{98CAE7FA-E983-4937-B9D6-A781B5FA0A34}"/>
              </a:ext>
            </a:extLst>
          </p:cNvPr>
          <p:cNvSpPr>
            <a:spLocks noGrp="1"/>
          </p:cNvSpPr>
          <p:nvPr>
            <p:ph idx="1"/>
          </p:nvPr>
        </p:nvSpPr>
        <p:spPr>
          <a:xfrm>
            <a:off x="7883611" y="2121408"/>
            <a:ext cx="3816774" cy="4050792"/>
          </a:xfrm>
        </p:spPr>
        <p:txBody>
          <a:bodyPr>
            <a:normAutofit/>
          </a:bodyPr>
          <a:lstStyle/>
          <a:p>
            <a:r>
              <a:rPr lang="en-GB" sz="1400" dirty="0"/>
              <a:t>Security </a:t>
            </a:r>
          </a:p>
          <a:p>
            <a:r>
              <a:rPr lang="en-GB" sz="1400" dirty="0"/>
              <a:t>Strong income</a:t>
            </a:r>
          </a:p>
          <a:p>
            <a:r>
              <a:rPr lang="en-GB" sz="1400" dirty="0"/>
              <a:t>Equality </a:t>
            </a:r>
          </a:p>
          <a:p>
            <a:r>
              <a:rPr lang="en-GB" sz="1400" dirty="0"/>
              <a:t>Fairtrade premium</a:t>
            </a:r>
          </a:p>
          <a:p>
            <a:r>
              <a:rPr lang="en-GB" sz="1400" dirty="0"/>
              <a:t>Fairtrade premium supports  employees and encourages them to become more independent also giving females support and funding to help increase there productivity. </a:t>
            </a:r>
          </a:p>
          <a:p>
            <a:r>
              <a:rPr lang="en-GB" sz="1400" dirty="0"/>
              <a:t>Fairtrade has the sustainability to offer these simple desires for a career, this shows that or the people, ever so slightly changing the vast world we live in.</a:t>
            </a:r>
          </a:p>
          <a:p>
            <a:endParaRPr lang="en-GB" sz="1400" dirty="0"/>
          </a:p>
          <a:p>
            <a:endParaRPr lang="en-GB" sz="1400" dirty="0"/>
          </a:p>
          <a:p>
            <a:endParaRPr lang="en-GB" sz="1400" dirty="0"/>
          </a:p>
        </p:txBody>
      </p:sp>
      <p:grpSp>
        <p:nvGrpSpPr>
          <p:cNvPr id="18" name="Group 10">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2">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226207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A66B-6DC3-41A8-B895-6965266F2C87}"/>
              </a:ext>
            </a:extLst>
          </p:cNvPr>
          <p:cNvSpPr>
            <a:spLocks noGrp="1"/>
          </p:cNvSpPr>
          <p:nvPr>
            <p:ph type="title"/>
          </p:nvPr>
        </p:nvSpPr>
        <p:spPr>
          <a:xfrm>
            <a:off x="4935793" y="484632"/>
            <a:ext cx="6607277" cy="1609344"/>
          </a:xfrm>
        </p:spPr>
        <p:txBody>
          <a:bodyPr>
            <a:normAutofit/>
          </a:bodyPr>
          <a:lstStyle/>
          <a:p>
            <a:r>
              <a:rPr lang="en-GB" dirty="0"/>
              <a:t>FAIRTRADE FACTS N FIGURES</a:t>
            </a:r>
          </a:p>
        </p:txBody>
      </p:sp>
      <p:pic>
        <p:nvPicPr>
          <p:cNvPr id="6" name="Picture 5">
            <a:extLst>
              <a:ext uri="{FF2B5EF4-FFF2-40B4-BE49-F238E27FC236}">
                <a16:creationId xmlns:a16="http://schemas.microsoft.com/office/drawing/2014/main" id="{EA10E0C8-8961-4791-94BE-40EE1CE33E03}"/>
              </a:ext>
            </a:extLst>
          </p:cNvPr>
          <p:cNvPicPr/>
          <p:nvPr/>
        </p:nvPicPr>
        <p:blipFill rotWithShape="1">
          <a:blip r:embed="rId3"/>
          <a:srcRect l="6580" t="34802" r="37781" b="17298"/>
          <a:stretch/>
        </p:blipFill>
        <p:spPr bwMode="auto">
          <a:xfrm>
            <a:off x="633999" y="1519363"/>
            <a:ext cx="4001315" cy="1834333"/>
          </a:xfrm>
          <a:prstGeom prst="rect">
            <a:avLst/>
          </a:prstGeom>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86A3848B-9D4E-4EE8-8F83-78C7E8EC731D}"/>
              </a:ext>
            </a:extLst>
          </p:cNvPr>
          <p:cNvPicPr/>
          <p:nvPr/>
        </p:nvPicPr>
        <p:blipFill rotWithShape="1">
          <a:blip r:embed="rId4"/>
          <a:srcRect l="6980" t="18710" r="37780" b="33389"/>
          <a:stretch/>
        </p:blipFill>
        <p:spPr bwMode="auto">
          <a:xfrm>
            <a:off x="633999" y="3514563"/>
            <a:ext cx="4001315" cy="1847622"/>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40822153-0D6C-4033-84E1-0C8CB64594E8}"/>
              </a:ext>
            </a:extLst>
          </p:cNvPr>
          <p:cNvSpPr>
            <a:spLocks noGrp="1"/>
          </p:cNvSpPr>
          <p:nvPr>
            <p:ph idx="1"/>
          </p:nvPr>
        </p:nvSpPr>
        <p:spPr>
          <a:xfrm>
            <a:off x="5180754" y="2159290"/>
            <a:ext cx="6607276" cy="4050792"/>
          </a:xfrm>
        </p:spPr>
        <p:txBody>
          <a:bodyPr>
            <a:normAutofit/>
          </a:bodyPr>
          <a:lstStyle/>
          <a:p>
            <a:r>
              <a:rPr lang="en-GB" dirty="0"/>
              <a:t>Fairtrade works within 73 countries.</a:t>
            </a:r>
          </a:p>
          <a:p>
            <a:r>
              <a:rPr lang="en-GB" dirty="0"/>
              <a:t>Fairtrade works with over 1.66 million farmers every year.</a:t>
            </a:r>
          </a:p>
          <a:p>
            <a:r>
              <a:rPr lang="en-GB" dirty="0"/>
              <a:t>48 percent of Fairtrade premium was spent on Farmer training.</a:t>
            </a:r>
          </a:p>
          <a:p>
            <a:r>
              <a:rPr lang="en-GB" dirty="0"/>
              <a:t>Fairtrade also supports thousands of workers on large plantations to improve there confidence and standard of living, they also get the funding o fund there community.</a:t>
            </a:r>
          </a:p>
          <a:p>
            <a:endParaRPr lang="en-GB" dirty="0"/>
          </a:p>
        </p:txBody>
      </p:sp>
    </p:spTree>
    <p:extLst>
      <p:ext uri="{BB962C8B-B14F-4D97-AF65-F5344CB8AC3E}">
        <p14:creationId xmlns:p14="http://schemas.microsoft.com/office/powerpoint/2010/main" val="3044571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6BFA9-6644-47BE-99FB-B0ED6983F1AF}"/>
              </a:ext>
            </a:extLst>
          </p:cNvPr>
          <p:cNvSpPr>
            <a:spLocks noGrp="1"/>
          </p:cNvSpPr>
          <p:nvPr>
            <p:ph type="title"/>
          </p:nvPr>
        </p:nvSpPr>
        <p:spPr>
          <a:xfrm>
            <a:off x="1069848" y="484632"/>
            <a:ext cx="10058400" cy="1609344"/>
          </a:xfrm>
        </p:spPr>
        <p:txBody>
          <a:bodyPr/>
          <a:lstStyle/>
          <a:p>
            <a:r>
              <a:rPr lang="en-GB" dirty="0"/>
              <a:t>bibliography</a:t>
            </a:r>
          </a:p>
        </p:txBody>
      </p:sp>
      <p:sp>
        <p:nvSpPr>
          <p:cNvPr id="3" name="Content Placeholder 2">
            <a:extLst>
              <a:ext uri="{FF2B5EF4-FFF2-40B4-BE49-F238E27FC236}">
                <a16:creationId xmlns:a16="http://schemas.microsoft.com/office/drawing/2014/main" id="{11B96A91-8044-4D0C-8C09-F02C51B23549}"/>
              </a:ext>
            </a:extLst>
          </p:cNvPr>
          <p:cNvSpPr>
            <a:spLocks noGrp="1"/>
          </p:cNvSpPr>
          <p:nvPr>
            <p:ph idx="1"/>
          </p:nvPr>
        </p:nvSpPr>
        <p:spPr/>
        <p:txBody>
          <a:bodyPr>
            <a:normAutofit lnSpcReduction="10000"/>
          </a:bodyPr>
          <a:lstStyle/>
          <a:p>
            <a:r>
              <a:rPr lang="en-GB" sz="1200" dirty="0">
                <a:solidFill>
                  <a:srgbClr val="0070C0"/>
                </a:solidFill>
                <a:hlinkClick r:id="rId3">
                  <a:extLst>
                    <a:ext uri="{A12FA001-AC4F-418D-AE19-62706E023703}">
                      <ahyp:hlinkClr xmlns:ahyp="http://schemas.microsoft.com/office/drawing/2018/hyperlinkcolor" val="tx"/>
                    </a:ext>
                  </a:extLst>
                </a:hlinkClick>
              </a:rPr>
              <a:t>https://www.fairtrade.org.uk/en/what-is-fairtrade</a:t>
            </a:r>
            <a:r>
              <a:rPr lang="en-GB" sz="1200" dirty="0">
                <a:solidFill>
                  <a:srgbClr val="0070C0"/>
                </a:solidFill>
              </a:rPr>
              <a:t> </a:t>
            </a:r>
            <a:r>
              <a:rPr lang="en-GB" sz="1200" dirty="0"/>
              <a:t>(Fairtrade, 2018)</a:t>
            </a:r>
          </a:p>
          <a:p>
            <a:r>
              <a:rPr lang="en-GB" sz="1200" dirty="0">
                <a:solidFill>
                  <a:srgbClr val="0070C0"/>
                </a:solidFill>
              </a:rPr>
              <a:t>fairtrade_impact_study_response_from_the_commissioning_agencies_en   </a:t>
            </a:r>
            <a:r>
              <a:rPr lang="en-GB" sz="1200" dirty="0"/>
              <a:t>(Basel, December 2012).</a:t>
            </a:r>
          </a:p>
          <a:p>
            <a:r>
              <a:rPr lang="en-GB" sz="1200" dirty="0">
                <a:solidFill>
                  <a:srgbClr val="0070C0"/>
                </a:solidFill>
                <a:hlinkClick r:id="rId4">
                  <a:extLst>
                    <a:ext uri="{A12FA001-AC4F-418D-AE19-62706E023703}">
                      <ahyp:hlinkClr xmlns:ahyp="http://schemas.microsoft.com/office/drawing/2018/hyperlinkcolor" val="tx"/>
                    </a:ext>
                  </a:extLst>
                </a:hlinkClick>
              </a:rPr>
              <a:t>https://www.fairtrade.org.uk/What-is-Fairtrade /2018</a:t>
            </a:r>
            <a:r>
              <a:rPr lang="en-GB" sz="1200" dirty="0">
                <a:solidFill>
                  <a:srgbClr val="0070C0"/>
                </a:solidFill>
              </a:rPr>
              <a:t> </a:t>
            </a:r>
            <a:r>
              <a:rPr lang="en-GB" sz="1200" dirty="0"/>
              <a:t>(Fairtrade, 2018)</a:t>
            </a:r>
          </a:p>
          <a:p>
            <a:r>
              <a:rPr lang="en-GB" sz="1200" dirty="0">
                <a:solidFill>
                  <a:srgbClr val="0070C0"/>
                </a:solidFill>
                <a:hlinkClick r:id="rId5">
                  <a:extLst>
                    <a:ext uri="{A12FA001-AC4F-418D-AE19-62706E023703}">
                      <ahyp:hlinkClr xmlns:ahyp="http://schemas.microsoft.com/office/drawing/2018/hyperlinkcolor" val="tx"/>
                    </a:ext>
                  </a:extLst>
                </a:hlinkClick>
              </a:rPr>
              <a:t> http://assignmentfairtrade.blogspot.com/</a:t>
            </a:r>
            <a:r>
              <a:rPr lang="en-GB" sz="1200" dirty="0"/>
              <a:t> ( </a:t>
            </a:r>
            <a:r>
              <a:rPr lang="en-GB" sz="1200" b="1" dirty="0" err="1"/>
              <a:t>maandag</a:t>
            </a:r>
            <a:r>
              <a:rPr lang="en-GB" sz="1200" b="1" dirty="0"/>
              <a:t> 29 </a:t>
            </a:r>
            <a:r>
              <a:rPr lang="en-GB" sz="1200" b="1" dirty="0" err="1"/>
              <a:t>november</a:t>
            </a:r>
            <a:r>
              <a:rPr lang="en-GB" sz="1200" b="1" dirty="0"/>
              <a:t> 2010)</a:t>
            </a:r>
            <a:endParaRPr lang="en-GB" sz="1200" dirty="0">
              <a:solidFill>
                <a:srgbClr val="0070C0"/>
              </a:solidFill>
            </a:endParaRPr>
          </a:p>
          <a:p>
            <a:r>
              <a:rPr lang="en-GB" sz="1200" dirty="0">
                <a:solidFill>
                  <a:srgbClr val="0070C0"/>
                </a:solidFill>
                <a:hlinkClick r:id="rId6">
                  <a:extLst>
                    <a:ext uri="{A12FA001-AC4F-418D-AE19-62706E023703}">
                      <ahyp:hlinkClr xmlns:ahyp="http://schemas.microsoft.com/office/drawing/2018/hyperlinkcolor" val="tx"/>
                    </a:ext>
                  </a:extLst>
                </a:hlinkClick>
              </a:rPr>
              <a:t>https://www.fairtrade.org.uk/en/what-is-fairtrade/fairtrade-and-sustainability</a:t>
            </a:r>
            <a:r>
              <a:rPr lang="en-GB" sz="1200" dirty="0">
                <a:solidFill>
                  <a:srgbClr val="0070C0"/>
                </a:solidFill>
              </a:rPr>
              <a:t> </a:t>
            </a:r>
            <a:r>
              <a:rPr lang="en-GB" sz="1200" dirty="0"/>
              <a:t>(FAIRTRADE, SUSTAINABILITY 2018).</a:t>
            </a:r>
          </a:p>
          <a:p>
            <a:r>
              <a:rPr lang="en-GB" sz="1200" u="sng" dirty="0"/>
              <a:t>Picture’s </a:t>
            </a:r>
            <a:r>
              <a:rPr lang="en-GB" sz="1200" dirty="0">
                <a:solidFill>
                  <a:srgbClr val="0070C0"/>
                </a:solidFill>
              </a:rPr>
              <a:t>https://www.bing.com/images/search?view=detailV2&amp;ccid=x9mr%2fo%2fl&amp;id=74B7B15D48A2CF2E658BE96866586AE73D949B3E&amp;thid=OIP.x9mr_o_lB5fIRfNQuFmEmQHaE2&amp;mediaurl=http%3a%2f%2f1.bp.blogspot.com%2f_yhauwf_QJzo%2fTPtQGLTl7NI%2fAAAAAAAAAAs%2fnInUJn6Y5O0%2fs1600%2f100.jpg&amp;exph=744&amp;expw=1134&amp;q=fairtrade+pictures&amp;simid=607995049208122791&amp;selectedIndex=80&amp;ajaxhist=0   </a:t>
            </a:r>
          </a:p>
          <a:p>
            <a:r>
              <a:rPr lang="en-GB" sz="1200" dirty="0">
                <a:solidFill>
                  <a:srgbClr val="0070C0"/>
                </a:solidFill>
              </a:rPr>
              <a:t>https://www.bing.com/images/search?view=detailV2&amp;ccid=Ha54wXUl&amp;id=A9578ACC6650F59C79D6B7C2A851B5B38A9E127B&amp;thid=OIP.cNaKxRbf-PIc4V-FXcCXZgHaIs&amp;mediaurl=http%3a%2f%2ffinlayallardicercc.files.wordpress.com%2f2011%2f02%2ffairtrade.png&amp;exph=1175&amp;expw=1000&amp;q=fairtrade+pictures&amp;simid=608046223701640261&amp;selectedIndex=0&amp;ajaxhist=0</a:t>
            </a:r>
          </a:p>
          <a:p>
            <a:r>
              <a:rPr lang="en-GB" sz="1200" dirty="0">
                <a:solidFill>
                  <a:srgbClr val="0070C0"/>
                </a:solidFill>
              </a:rPr>
              <a:t>https://www.bing.com/images/search?view=detailV2&amp;ccid=gVB5OqkD&amp;id=1920B5B287899EB58AF8F7EE95766609D5FF1935&amp;thid=OIP.gVB5OqkDhXTcNuEWc4bRVwHaFB&amp;mediaurl=http%3a%2f%2fwww.liverpoolexpress.co.uk%2fwp-content%2fuploads%2f2016%2f02%2fFairtrade-Fortnight-product-illustrations-thumbnail-575x390.jpg&amp;exph=390&amp;expw=575&amp;q=fairtrade+pictures&amp;simid=608021789680274406&amp;selectedIndex=81&amp;ajaxhist=0</a:t>
            </a:r>
          </a:p>
          <a:p>
            <a:endParaRPr lang="en-GB" sz="1200" dirty="0">
              <a:solidFill>
                <a:srgbClr val="0070C0"/>
              </a:solidFill>
            </a:endParaRPr>
          </a:p>
          <a:p>
            <a:endParaRPr lang="en-GB" sz="1200" dirty="0"/>
          </a:p>
        </p:txBody>
      </p:sp>
    </p:spTree>
    <p:extLst>
      <p:ext uri="{BB962C8B-B14F-4D97-AF65-F5344CB8AC3E}">
        <p14:creationId xmlns:p14="http://schemas.microsoft.com/office/powerpoint/2010/main" val="33698521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3297</TotalTime>
  <Words>1268</Words>
  <Application>Microsoft Office PowerPoint</Application>
  <PresentationFormat>Widescreen</PresentationFormat>
  <Paragraphs>88</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Rockwell</vt:lpstr>
      <vt:lpstr>Rockwell Condensed</vt:lpstr>
      <vt:lpstr>Rockwell Extra Bold</vt:lpstr>
      <vt:lpstr>Wingdings</vt:lpstr>
      <vt:lpstr>Wood Type</vt:lpstr>
      <vt:lpstr>Understanding Sustainability within Fairtrade</vt:lpstr>
      <vt:lpstr>What is sustainability?</vt:lpstr>
      <vt:lpstr>What is fairtrade?</vt:lpstr>
      <vt:lpstr>How has Fairtrade changed our world? </vt:lpstr>
      <vt:lpstr>Why does Fairtrade mean sustainable trade?</vt:lpstr>
      <vt:lpstr>Evaluation of contribution Fairtrade offers our community</vt:lpstr>
      <vt:lpstr>Fairtrade offers</vt:lpstr>
      <vt:lpstr> CONTRIBUTION TO DEVELOP  employees career: they offer </vt:lpstr>
      <vt:lpstr>FAIRTRADE FACTS N FIGURES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Sustainability within Fairtrade</dc:title>
  <dc:creator>Brendan Parker</dc:creator>
  <cp:lastModifiedBy>Brendan Parker</cp:lastModifiedBy>
  <cp:revision>24</cp:revision>
  <dcterms:created xsi:type="dcterms:W3CDTF">2018-11-26T18:03:24Z</dcterms:created>
  <dcterms:modified xsi:type="dcterms:W3CDTF">2018-12-03T23:14:05Z</dcterms:modified>
</cp:coreProperties>
</file>