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9.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11.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1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1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1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tags/tag1.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4"/>
    <p:sldMasterId id="2147483663" r:id="rId5"/>
    <p:sldMasterId id="2147483666" r:id="rId6"/>
    <p:sldMasterId id="2147483668" r:id="rId7"/>
    <p:sldMasterId id="2147483669" r:id="rId8"/>
    <p:sldMasterId id="2147483672" r:id="rId9"/>
    <p:sldMasterId id="2147483674" r:id="rId10"/>
    <p:sldMasterId id="2147483676" r:id="rId11"/>
    <p:sldMasterId id="2147483680" r:id="rId12"/>
    <p:sldMasterId id="2147483692" r:id="rId13"/>
    <p:sldMasterId id="2147483704" r:id="rId14"/>
    <p:sldMasterId id="2147483724" r:id="rId15"/>
    <p:sldMasterId id="2147483712" r:id="rId16"/>
    <p:sldMasterId id="2147483728" r:id="rId17"/>
    <p:sldMasterId id="2147483740" r:id="rId18"/>
  </p:sldMasterIdLst>
  <p:notesMasterIdLst>
    <p:notesMasterId r:id="rId26"/>
  </p:notesMasterIdLst>
  <p:sldIdLst>
    <p:sldId id="257" r:id="rId19"/>
    <p:sldId id="334" r:id="rId20"/>
    <p:sldId id="335" r:id="rId21"/>
    <p:sldId id="337" r:id="rId22"/>
    <p:sldId id="338" r:id="rId23"/>
    <p:sldId id="339" r:id="rId24"/>
    <p:sldId id="336"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6D894C-D10F-4455-8187-2B81C8BC6866}" v="52" dt="2023-01-09T08:20:35.5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71" autoAdjust="0"/>
    <p:restoredTop sz="94660"/>
  </p:normalViewPr>
  <p:slideViewPr>
    <p:cSldViewPr snapToGrid="0">
      <p:cViewPr varScale="1">
        <p:scale>
          <a:sx n="73" d="100"/>
          <a:sy n="73" d="100"/>
        </p:scale>
        <p:origin x="106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3.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7.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2.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5.xml"/><Relationship Id="rId28" Type="http://schemas.openxmlformats.org/officeDocument/2006/relationships/viewProps" Target="viewProps.xml"/><Relationship Id="rId10" Type="http://schemas.openxmlformats.org/officeDocument/2006/relationships/slideMaster" Target="slideMasters/slideMaster7.xml"/><Relationship Id="rId19" Type="http://schemas.openxmlformats.org/officeDocument/2006/relationships/slide" Target="slides/slide1.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4.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2/6/2023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0486492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8680802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866627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7619563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34401840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6857530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39426483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41236284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2727421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571949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195173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01024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2347472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758150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17432412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6456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296405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957403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482583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58923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603621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474443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071179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457832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429282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33174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0641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7.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9.pn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9.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4.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image" Target="../media/image11.png"/><Relationship Id="rId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image" Target="../media/image13.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1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image" Target="../media/image14.png"/><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14.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9" Type="http://schemas.openxmlformats.org/officeDocument/2006/relationships/theme" Target="../theme/theme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52"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53"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19471356"/>
      </p:ext>
    </p:extLst>
  </p:cSld>
  <p:clrMap bg1="lt1" tx1="dk1" bg2="lt2" tx2="dk2" accent1="accent1" accent2="accent2" accent3="accent3" accent4="accent4" accent5="accent5" accent6="accent6" hlink="hlink" folHlink="folHlink"/>
  <p:sldLayoutIdLst>
    <p:sldLayoutId id="2147483673"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7895613"/>
      </p:ext>
    </p:extLst>
  </p:cSld>
  <p:clrMap bg1="lt1" tx1="dk1" bg2="lt2" tx2="dk2" accent1="accent1" accent2="accent2" accent3="accent3" accent4="accent4" accent5="accent5" accent6="accent6" hlink="hlink" folHlink="folHlink"/>
  <p:sldLayoutIdLst>
    <p:sldLayoutId id="2147483677"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847168410"/>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9" r:id="rId3"/>
    <p:sldLayoutId id="2147483701" r:id="rId4"/>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915559488"/>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11" r:id="rId3"/>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8984617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8" Type="http://schemas.openxmlformats.org/officeDocument/2006/relationships/hyperlink" Target="https://www.glassdoor.com/Career/guest-services-career_KO0,14.htm" TargetMode="External"/><Relationship Id="rId3" Type="http://schemas.openxmlformats.org/officeDocument/2006/relationships/hyperlink" Target="https://www.hiltonfoundation.org/about/history/" TargetMode="External"/><Relationship Id="rId7" Type="http://schemas.openxmlformats.org/officeDocument/2006/relationships/hyperlink" Target="https://research-methodology.net/hilton-hotels-segmentation/" TargetMode="External"/><Relationship Id="rId2" Type="http://schemas.openxmlformats.org/officeDocument/2006/relationships/hyperlink" Target="https://www.hilton.com/en/corporate/" TargetMode="External"/><Relationship Id="rId1" Type="http://schemas.openxmlformats.org/officeDocument/2006/relationships/slideLayout" Target="../slideLayouts/slideLayout11.xml"/><Relationship Id="rId6" Type="http://schemas.openxmlformats.org/officeDocument/2006/relationships/hyperlink" Target="https://www.hospitalitynet.org/organization/17000754.html" TargetMode="External"/><Relationship Id="rId5" Type="http://schemas.openxmlformats.org/officeDocument/2006/relationships/hyperlink" Target="https://www.statista.com/topics/1880/hilton-worldwide" TargetMode="External"/><Relationship Id="rId10" Type="http://schemas.openxmlformats.org/officeDocument/2006/relationships/hyperlink" Target="https://www.blog.shopjackie.com/blog/why-hospitality-matters" TargetMode="External"/><Relationship Id="rId4" Type="http://schemas.openxmlformats.org/officeDocument/2006/relationships/hyperlink" Target="https://www.organimi.com/organizational-structures/hilton/" TargetMode="External"/><Relationship Id="rId9" Type="http://schemas.openxmlformats.org/officeDocument/2006/relationships/hyperlink" Target="https://www.cloudbeds.com/articles/guest-expecta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275C2A-1D8C-ABFD-CBA2-EC2FDDC2D700}"/>
              </a:ext>
            </a:extLst>
          </p:cNvPr>
          <p:cNvSpPr txBox="1"/>
          <p:nvPr/>
        </p:nvSpPr>
        <p:spPr>
          <a:xfrm>
            <a:off x="370118" y="2116869"/>
            <a:ext cx="5071130" cy="2062103"/>
          </a:xfrm>
          <a:prstGeom prst="rect">
            <a:avLst/>
          </a:prstGeom>
          <a:noFill/>
        </p:spPr>
        <p:txBody>
          <a:bodyPr wrap="square" rtlCol="0">
            <a:spAutoFit/>
          </a:bodyPr>
          <a:lstStyle/>
          <a:p>
            <a:r>
              <a:rPr lang="en-GB" sz="2800" dirty="0">
                <a:solidFill>
                  <a:schemeClr val="bg1"/>
                </a:solidFill>
              </a:rPr>
              <a:t>Hospitality &amp; Guest Services</a:t>
            </a:r>
          </a:p>
          <a:p>
            <a:r>
              <a:rPr lang="en-GB" sz="2800" dirty="0">
                <a:solidFill>
                  <a:schemeClr val="bg1"/>
                </a:solidFill>
              </a:rPr>
              <a:t>in the Hotel Industry</a:t>
            </a:r>
          </a:p>
          <a:p>
            <a:pPr>
              <a:lnSpc>
                <a:spcPct val="150000"/>
              </a:lnSpc>
            </a:pPr>
            <a:r>
              <a:rPr lang="en-GB" sz="2800" dirty="0">
                <a:solidFill>
                  <a:schemeClr val="bg1"/>
                </a:solidFill>
              </a:rPr>
              <a:t>[BMIH4003]</a:t>
            </a:r>
          </a:p>
          <a:p>
            <a:endParaRPr lang="en-GB" sz="3000" dirty="0">
              <a:solidFill>
                <a:schemeClr val="bg1"/>
              </a:solidFill>
            </a:endParaRPr>
          </a:p>
        </p:txBody>
      </p:sp>
      <p:sp>
        <p:nvSpPr>
          <p:cNvPr id="4" name="TextBox 3">
            <a:extLst>
              <a:ext uri="{FF2B5EF4-FFF2-40B4-BE49-F238E27FC236}">
                <a16:creationId xmlns:a16="http://schemas.microsoft.com/office/drawing/2014/main" id="{99042483-E171-D46B-184F-10986136BEF0}"/>
              </a:ext>
            </a:extLst>
          </p:cNvPr>
          <p:cNvSpPr txBox="1"/>
          <p:nvPr/>
        </p:nvSpPr>
        <p:spPr>
          <a:xfrm>
            <a:off x="426563" y="4066308"/>
            <a:ext cx="3728357" cy="1477328"/>
          </a:xfrm>
          <a:prstGeom prst="rect">
            <a:avLst/>
          </a:prstGeom>
          <a:noFill/>
        </p:spPr>
        <p:txBody>
          <a:bodyPr wrap="square" rtlCol="0">
            <a:spAutoFit/>
          </a:bodyPr>
          <a:lstStyle/>
          <a:p>
            <a:r>
              <a:rPr lang="en-GB" sz="2400" dirty="0">
                <a:solidFill>
                  <a:schemeClr val="bg1"/>
                </a:solidFill>
              </a:rPr>
              <a:t>Week 1</a:t>
            </a:r>
          </a:p>
          <a:p>
            <a:r>
              <a:rPr lang="en-GB" sz="2400" dirty="0">
                <a:solidFill>
                  <a:schemeClr val="bg1"/>
                </a:solidFill>
              </a:rPr>
              <a:t>Introduction to Hospitality &amp; Guest Services</a:t>
            </a:r>
          </a:p>
          <a:p>
            <a:endParaRPr lang="en-GB" dirty="0">
              <a:solidFill>
                <a:schemeClr val="bg1"/>
              </a:solidFill>
            </a:endParaRPr>
          </a:p>
        </p:txBody>
      </p:sp>
      <p:sp>
        <p:nvSpPr>
          <p:cNvPr id="2" name="Rectangle 1">
            <a:extLst>
              <a:ext uri="{FF2B5EF4-FFF2-40B4-BE49-F238E27FC236}">
                <a16:creationId xmlns:a16="http://schemas.microsoft.com/office/drawing/2014/main" id="{D605C2A0-AB9E-4DCB-83E9-BE353BBD2559}"/>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3706002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86316-74B6-2FE3-A8F5-937DBD585181}"/>
              </a:ext>
            </a:extLst>
          </p:cNvPr>
          <p:cNvSpPr>
            <a:spLocks noGrp="1"/>
          </p:cNvSpPr>
          <p:nvPr>
            <p:ph type="title"/>
          </p:nvPr>
        </p:nvSpPr>
        <p:spPr/>
        <p:txBody>
          <a:bodyPr/>
          <a:lstStyle/>
          <a:p>
            <a:r>
              <a:rPr lang="en-US" sz="3600" b="1" spc="-10" dirty="0">
                <a:effectLst/>
                <a:latin typeface="Arial" panose="020B0604020202020204" pitchFamily="34" charset="0"/>
                <a:ea typeface="Arial" panose="020B0604020202020204" pitchFamily="34" charset="0"/>
              </a:rPr>
              <a:t>Introduce of </a:t>
            </a:r>
            <a:r>
              <a:rPr lang="en-US" sz="3600" b="1" dirty="0">
                <a:effectLst/>
                <a:latin typeface="Calibri" panose="020F0502020204030204" pitchFamily="34" charset="0"/>
                <a:ea typeface="Calibri" panose="020F0502020204030204" pitchFamily="34" charset="0"/>
                <a:cs typeface="Times New Roman" panose="02020603050405020304" pitchFamily="18" charset="0"/>
              </a:rPr>
              <a:t>Hilton Worldwide </a:t>
            </a:r>
            <a:endParaRPr lang="en-US" sz="3600" b="1" dirty="0"/>
          </a:p>
        </p:txBody>
      </p:sp>
      <p:sp>
        <p:nvSpPr>
          <p:cNvPr id="3" name="Content Placeholder 2">
            <a:extLst>
              <a:ext uri="{FF2B5EF4-FFF2-40B4-BE49-F238E27FC236}">
                <a16:creationId xmlns:a16="http://schemas.microsoft.com/office/drawing/2014/main" id="{8907CF70-F653-D5B8-BE10-0A86C5AABA96}"/>
              </a:ext>
            </a:extLst>
          </p:cNvPr>
          <p:cNvSpPr>
            <a:spLocks noGrp="1"/>
          </p:cNvSpPr>
          <p:nvPr>
            <p:ph idx="1"/>
          </p:nvPr>
        </p:nvSpPr>
        <p:spPr/>
        <p:txBody>
          <a:bodyPr/>
          <a:lstStyle/>
          <a:p>
            <a:pPr marL="0" indent="0">
              <a:buNone/>
            </a:pPr>
            <a:r>
              <a:rPr lang="en-US" sz="1800" dirty="0">
                <a:effectLst/>
                <a:latin typeface="Arial" panose="020B0604020202020204" pitchFamily="34" charset="0"/>
                <a:ea typeface="Calibri" panose="020F0502020204030204" pitchFamily="34" charset="0"/>
                <a:cs typeface="Arial" panose="020B0604020202020204" pitchFamily="34" charset="0"/>
              </a:rPr>
              <a:t>In 1925, Hilton Hotels founder Conrad N. Hilton founded a charitable trust known as the Conrad N. Hilton Foundation</a:t>
            </a:r>
            <a:r>
              <a:rPr lang="en-US" sz="1800" dirty="0">
                <a:effectLst/>
                <a:latin typeface="Arial" panose="020B0604020202020204" pitchFamily="34" charset="0"/>
                <a:cs typeface="Arial" panose="020B0604020202020204" pitchFamily="34" charset="0"/>
              </a:rPr>
              <a:t>(hiltonfoundation.org, no date)</a:t>
            </a:r>
            <a:r>
              <a:rPr lang="en-US" sz="1800" dirty="0">
                <a:effectLst/>
                <a:latin typeface="Arial" panose="020B0604020202020204" pitchFamily="34" charset="0"/>
                <a:ea typeface="Calibri" panose="020F0502020204030204" pitchFamily="34" charset="0"/>
                <a:cs typeface="Arial" panose="020B0604020202020204" pitchFamily="34" charset="0"/>
              </a:rPr>
              <a:t>. when Conrad Hilton founded the first Hilton hotel, he set out to run the finest establishment of its kind in Texas. Because of his dedication, leadership, and creativity, the Hilton name has become one of the most recognizable in the world</a:t>
            </a:r>
            <a:r>
              <a:rPr lang="en-US" sz="1800" dirty="0">
                <a:effectLst/>
                <a:latin typeface="Arial" panose="020B0604020202020204" pitchFamily="34" charset="0"/>
                <a:cs typeface="Arial" panose="020B0604020202020204" pitchFamily="34" charset="0"/>
              </a:rPr>
              <a:t>(hilton.com, 2023)</a:t>
            </a:r>
            <a:r>
              <a:rPr lang="en-US" sz="1800" dirty="0">
                <a:effectLst/>
                <a:latin typeface="Arial" panose="020B0604020202020204" pitchFamily="34" charset="0"/>
                <a:ea typeface="Calibri" panose="020F0502020204030204" pitchFamily="34" charset="0"/>
                <a:cs typeface="Arial" panose="020B0604020202020204" pitchFamily="34" charset="0"/>
              </a:rPr>
              <a:t>. Hilton Worldwide controlled around 5,000 US properties by 2021. Hilton Worldwide has 18 hotel brands, including Hampton, Embassy Suites, Waldorf Astoria, and DoubleTree. Hampton has the most hotels. The corporation now dominates the worldwide hotel sector</a:t>
            </a:r>
            <a:r>
              <a:rPr lang="en-US" sz="1800" dirty="0">
                <a:effectLst/>
                <a:latin typeface="Arial" panose="020B0604020202020204" pitchFamily="34" charset="0"/>
                <a:cs typeface="Arial" panose="020B0604020202020204" pitchFamily="34" charset="0"/>
              </a:rPr>
              <a:t>(statista.com, 2023)</a:t>
            </a:r>
            <a:r>
              <a:rPr lang="en-US" sz="1800" dirty="0">
                <a:effectLst/>
                <a:latin typeface="Arial" panose="020B0604020202020204" pitchFamily="34" charset="0"/>
                <a:ea typeface="Calibri" panose="020F0502020204030204" pitchFamily="34" charset="0"/>
                <a:cs typeface="Arial" panose="020B0604020202020204" pitchFamily="34" charset="0"/>
              </a:rPr>
              <a:t>. More than 100 million members have access to quick perks including digital check-in with room selection, Digital Key, and Connected Room when they book directly with Hilton via the award-winning guest loyalty program Hilton Honors</a:t>
            </a:r>
            <a:r>
              <a:rPr lang="en-US" sz="1800" dirty="0">
                <a:effectLst/>
                <a:latin typeface="Arial" panose="020B0604020202020204" pitchFamily="34" charset="0"/>
                <a:cs typeface="Arial" panose="020B0604020202020204" pitchFamily="34" charset="0"/>
              </a:rPr>
              <a:t>(hospitalitynet.org, 2023)</a:t>
            </a:r>
            <a:r>
              <a:rPr lang="en-US" sz="1800" dirty="0">
                <a:effectLst/>
                <a:latin typeface="Arial" panose="020B0604020202020204" pitchFamily="34" charset="0"/>
                <a:ea typeface="Calibri" panose="020F0502020204030204" pitchFamily="34" charset="0"/>
                <a:cs typeface="Arial" panose="020B0604020202020204" pitchFamily="34" charset="0"/>
              </a:rPr>
              <a:t>.</a:t>
            </a:r>
          </a:p>
          <a:p>
            <a:pPr marL="0" indent="0">
              <a:buNone/>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00920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E8EF1-281F-C428-D72B-6E1495186485}"/>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Identify the hotel brand’s main consumers</a:t>
            </a:r>
            <a:br>
              <a:rPr lang="en-GB" sz="44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776C7828-4786-1417-FE88-A012D88F7A9C}"/>
              </a:ext>
            </a:extLst>
          </p:cNvPr>
          <p:cNvSpPr>
            <a:spLocks noGrp="1"/>
          </p:cNvSpPr>
          <p:nvPr>
            <p:ph idx="1"/>
          </p:nvPr>
        </p:nvSpPr>
        <p:spPr/>
        <p:txBody>
          <a:bodyPr/>
          <a:lstStyle/>
          <a:p>
            <a:pPr marL="0" indent="0">
              <a:buNone/>
            </a:pPr>
            <a:r>
              <a:rPr lang="en-US" sz="1800" dirty="0">
                <a:latin typeface="Arial" panose="020B0604020202020204" pitchFamily="34" charset="0"/>
                <a:cs typeface="Arial" panose="020B0604020202020204" pitchFamily="34" charset="0"/>
              </a:rPr>
              <a:t>Hilton Worldwide operates and franchises hotels and resorts under numerous names, reaching a large audience. Luxury, full-service, and extended-stay choices attract diverse guests. Hilton Worldwide clients include</a:t>
            </a:r>
          </a:p>
          <a:p>
            <a:r>
              <a:rPr lang="en-US" sz="1800" dirty="0">
                <a:latin typeface="Arial" panose="020B0604020202020204" pitchFamily="34" charset="0"/>
                <a:cs typeface="Arial" panose="020B0604020202020204" pitchFamily="34" charset="0"/>
              </a:rPr>
              <a:t>Business and leisure visitors from middle-class households and above make up the bulk of Hilton's clientele (DUDOVSKIY, J., 2016).</a:t>
            </a:r>
          </a:p>
          <a:p>
            <a:r>
              <a:rPr lang="en-US" sz="1800" dirty="0">
                <a:latin typeface="Arial" panose="020B0604020202020204" pitchFamily="34" charset="0"/>
                <a:cs typeface="Arial" panose="020B0604020202020204" pitchFamily="34" charset="0"/>
              </a:rPr>
              <a:t>Hilton hotels may be found in many of the world's most popular urban and tourist centers.</a:t>
            </a:r>
          </a:p>
          <a:p>
            <a:r>
              <a:rPr lang="en-US" sz="1800" dirty="0">
                <a:latin typeface="Arial" panose="020B0604020202020204" pitchFamily="34" charset="0"/>
                <a:cs typeface="Arial" panose="020B0604020202020204" pitchFamily="34" charset="0"/>
              </a:rPr>
              <a:t>The majority of Hilton's customers are often wealthy, intelligent, and price-conscious individuals</a:t>
            </a:r>
            <a:r>
              <a:rPr lang="en-US" sz="1800" b="0" i="0" dirty="0">
                <a:solidFill>
                  <a:srgbClr val="222222"/>
                </a:solidFill>
                <a:effectLst/>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Gürlek</a:t>
            </a:r>
            <a:r>
              <a:rPr lang="en-US" sz="1800" dirty="0">
                <a:latin typeface="Arial" panose="020B0604020202020204" pitchFamily="34" charset="0"/>
                <a:cs typeface="Arial" panose="020B0604020202020204" pitchFamily="34" charset="0"/>
              </a:rPr>
              <a:t>, M., </a:t>
            </a:r>
            <a:r>
              <a:rPr lang="en-US" sz="1800" dirty="0" err="1">
                <a:latin typeface="Arial" panose="020B0604020202020204" pitchFamily="34" charset="0"/>
                <a:cs typeface="Arial" panose="020B0604020202020204" pitchFamily="34" charset="0"/>
              </a:rPr>
              <a:t>Düzgün</a:t>
            </a:r>
            <a:r>
              <a:rPr lang="en-US" sz="1800" dirty="0">
                <a:latin typeface="Arial" panose="020B0604020202020204" pitchFamily="34" charset="0"/>
                <a:cs typeface="Arial" panose="020B0604020202020204" pitchFamily="34" charset="0"/>
              </a:rPr>
              <a:t>, E. &amp; Uygur, S.M., 2017).</a:t>
            </a:r>
          </a:p>
          <a:p>
            <a:r>
              <a:rPr lang="en-US" sz="1800" dirty="0">
                <a:latin typeface="Arial" panose="020B0604020202020204" pitchFamily="34" charset="0"/>
                <a:cs typeface="Arial" panose="020B0604020202020204" pitchFamily="34" charset="0"/>
              </a:rPr>
              <a:t>Hilton's status as a high-end hotel chain offering convenient accommodations for both business and leisure tourists has allowed it to stand out from the crowd and maintain a consistent flow of clients.</a:t>
            </a:r>
          </a:p>
          <a:p>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16848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A12E7-B9E9-D569-1868-727FD0FB8CCD}"/>
              </a:ext>
            </a:extLst>
          </p:cNvPr>
          <p:cNvSpPr>
            <a:spLocks noGrp="1"/>
          </p:cNvSpPr>
          <p:nvPr>
            <p:ph type="title"/>
          </p:nvPr>
        </p:nvSpPr>
        <p:spPr/>
        <p:txBody>
          <a:bodyPr/>
          <a:lstStyle/>
          <a:p>
            <a:r>
              <a:rPr lang="en-US" sz="2800" b="1" dirty="0">
                <a:latin typeface="Arial" panose="020B0604020202020204" pitchFamily="34" charset="0"/>
                <a:cs typeface="Arial" panose="020B0604020202020204" pitchFamily="34" charset="0"/>
              </a:rPr>
              <a:t>Outline the nature, scope, and role of the guest services and facilities that </a:t>
            </a:r>
            <a:r>
              <a:rPr lang="en-US" sz="2800" b="1" dirty="0">
                <a:effectLst/>
                <a:latin typeface="Arial" panose="020B0604020202020204" pitchFamily="34" charset="0"/>
                <a:ea typeface="Calibri" panose="020F0502020204030204" pitchFamily="34" charset="0"/>
                <a:cs typeface="Arial" panose="020B0604020202020204" pitchFamily="34" charset="0"/>
              </a:rPr>
              <a:t>Hilton</a:t>
            </a:r>
            <a:r>
              <a:rPr lang="en-US" sz="2800" b="1" dirty="0">
                <a:latin typeface="Arial" panose="020B0604020202020204" pitchFamily="34" charset="0"/>
                <a:cs typeface="Arial" panose="020B0604020202020204" pitchFamily="34" charset="0"/>
              </a:rPr>
              <a:t> provides to these guests by the hotel brand</a:t>
            </a:r>
            <a:br>
              <a:rPr lang="en-GB" sz="44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4264249A-8F37-CEE6-E3DC-9A71E6183C94}"/>
              </a:ext>
            </a:extLst>
          </p:cNvPr>
          <p:cNvSpPr>
            <a:spLocks noGrp="1"/>
          </p:cNvSpPr>
          <p:nvPr>
            <p:ph idx="1"/>
          </p:nvPr>
        </p:nvSpPr>
        <p:spPr/>
        <p:txBody>
          <a:bodyPr/>
          <a:lstStyle/>
          <a:p>
            <a:r>
              <a:rPr lang="en-US" sz="1800" b="0" i="0" dirty="0">
                <a:solidFill>
                  <a:srgbClr val="374151"/>
                </a:solidFill>
                <a:effectLst/>
                <a:latin typeface="Arial" panose="020B0604020202020204" pitchFamily="34" charset="0"/>
                <a:cs typeface="Arial" panose="020B0604020202020204" pitchFamily="34" charset="0"/>
              </a:rPr>
              <a:t>All of Hilton's rooms, whether they are regular, suite, or executive, provide contemporary conveniences like free high-speed Internet access, flat-screen televisions, and plush bedding.</a:t>
            </a:r>
          </a:p>
          <a:p>
            <a:r>
              <a:rPr lang="en-US" sz="1800" dirty="0">
                <a:latin typeface="Arial" panose="020B0604020202020204" pitchFamily="34" charset="0"/>
                <a:cs typeface="Arial" panose="020B0604020202020204" pitchFamily="34" charset="0"/>
              </a:rPr>
              <a:t>Numerous Hilton hotels provide onsite dining establishments and bars with a wide variety of beverages and foods. When staying at a hotel, you may have the option of ordering room service if you'd rather eat in the privacy of your own room.</a:t>
            </a:r>
          </a:p>
          <a:p>
            <a:r>
              <a:rPr lang="en-US" sz="1800" dirty="0">
                <a:latin typeface="Arial" panose="020B0604020202020204" pitchFamily="34" charset="0"/>
                <a:cs typeface="Arial" panose="020B0604020202020204" pitchFamily="34" charset="0"/>
              </a:rPr>
              <a:t>Hilton hotels cater to the demands of business visitors by providing a number of business amenities, including meeting and conference rooms, business centers, fax and photocopy services, and more.</a:t>
            </a:r>
          </a:p>
          <a:p>
            <a:r>
              <a:rPr lang="en-US" sz="1800" dirty="0">
                <a:latin typeface="Arial" panose="020B0604020202020204" pitchFamily="34" charset="0"/>
                <a:cs typeface="Arial" panose="020B0604020202020204" pitchFamily="34" charset="0"/>
              </a:rPr>
              <a:t>To ensure its customers have a pleasant stay, Hilton hotels additionally provide amenities including valet parking, concierge assistance, and laundry facilities.</a:t>
            </a:r>
          </a:p>
        </p:txBody>
      </p:sp>
    </p:spTree>
    <p:extLst>
      <p:ext uri="{BB962C8B-B14F-4D97-AF65-F5344CB8AC3E}">
        <p14:creationId xmlns:p14="http://schemas.microsoft.com/office/powerpoint/2010/main" val="35760804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C46CD-E2AB-0D39-18B5-C75CB38F7514}"/>
              </a:ext>
            </a:extLst>
          </p:cNvPr>
          <p:cNvSpPr>
            <a:spLocks noGrp="1"/>
          </p:cNvSpPr>
          <p:nvPr>
            <p:ph type="title"/>
          </p:nvPr>
        </p:nvSpPr>
        <p:spPr/>
        <p:txBody>
          <a:bodyPr/>
          <a:lstStyle/>
          <a:p>
            <a:r>
              <a:rPr lang="en-US" sz="3200" dirty="0">
                <a:latin typeface="Arial" panose="020B0604020202020204" pitchFamily="34" charset="0"/>
                <a:cs typeface="Arial" panose="020B0604020202020204" pitchFamily="34" charset="0"/>
              </a:rPr>
              <a:t>Explain the need to consider the role and function of guest services in general</a:t>
            </a:r>
            <a:br>
              <a:rPr lang="en-GB" sz="3200"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82889E1-EC1D-6048-98AE-B47263304B9F}"/>
              </a:ext>
            </a:extLst>
          </p:cNvPr>
          <p:cNvSpPr>
            <a:spLocks noGrp="1"/>
          </p:cNvSpPr>
          <p:nvPr>
            <p:ph idx="1"/>
          </p:nvPr>
        </p:nvSpPr>
        <p:spPr/>
        <p:txBody>
          <a:bodyPr/>
          <a:lstStyle/>
          <a:p>
            <a:pPr marL="0" indent="0">
              <a:buNone/>
            </a:pPr>
            <a:r>
              <a:rPr lang="en-US" sz="2000" dirty="0">
                <a:latin typeface="Arial" panose="020B0604020202020204" pitchFamily="34" charset="0"/>
                <a:cs typeface="Arial" panose="020B0604020202020204" pitchFamily="34" charset="0"/>
              </a:rPr>
              <a:t>A company's success is on the satisfaction of its customers, and a key part of that is providing excellent guest services. They help with everything from check-in and out to complaint resolution and directing guests and answering their queries. Businesses may win over customers and increase repeat business by going above and beyond their customer’s expectations in terms of service. In addition, excellent customer service may help attract and retain repeat visitors by making their stay more enjoyable. In order to provide their customers, with the finest service possible, companies must consider the importance of guest services. The Guest Services Representative will take care of everything to guarantee that the visitors have a wonderful time</a:t>
            </a:r>
            <a:r>
              <a:rPr lang="en-US" sz="2000" dirty="0">
                <a:effectLst/>
                <a:latin typeface="Arial" panose="020B0604020202020204" pitchFamily="34" charset="0"/>
                <a:cs typeface="Arial" panose="020B0604020202020204" pitchFamily="34" charset="0"/>
              </a:rPr>
              <a:t> (glassdoor.com, no date).</a:t>
            </a:r>
          </a:p>
          <a:p>
            <a:pPr marL="0" indent="0">
              <a:buNone/>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53221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33F9B-91DE-339C-0472-3094B94BE607}"/>
              </a:ext>
            </a:extLst>
          </p:cNvPr>
          <p:cNvSpPr>
            <a:spLocks noGrp="1"/>
          </p:cNvSpPr>
          <p:nvPr>
            <p:ph type="title"/>
          </p:nvPr>
        </p:nvSpPr>
        <p:spPr/>
        <p:txBody>
          <a:bodyPr/>
          <a:lstStyle/>
          <a:p>
            <a:r>
              <a:rPr lang="en-US" sz="2800" b="1" dirty="0">
                <a:latin typeface="Arial" panose="020B0604020202020204" pitchFamily="34" charset="0"/>
                <a:cs typeface="Arial" panose="020B0604020202020204" pitchFamily="34" charset="0"/>
              </a:rPr>
              <a:t>Discuss the importance of hospitality and how hotels meet/exceed guest expectations</a:t>
            </a:r>
            <a:br>
              <a:rPr lang="en-GB" sz="4400" b="1" dirty="0">
                <a:effectLst/>
                <a:latin typeface="Arial" panose="020B0604020202020204" pitchFamily="34" charset="0"/>
                <a:ea typeface="Arial" panose="020B0604020202020204" pitchFamily="34" charset="0"/>
                <a:cs typeface="Arial" panose="020B0604020202020204" pitchFamily="34" charset="0"/>
              </a:rPr>
            </a:br>
            <a:endParaRPr lang="en-US"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E0DBACF-BB82-161C-8345-A2A111202509}"/>
              </a:ext>
            </a:extLst>
          </p:cNvPr>
          <p:cNvSpPr>
            <a:spLocks noGrp="1"/>
          </p:cNvSpPr>
          <p:nvPr>
            <p:ph idx="1"/>
          </p:nvPr>
        </p:nvSpPr>
        <p:spPr>
          <a:xfrm>
            <a:off x="628650" y="1366576"/>
            <a:ext cx="7886700" cy="4810387"/>
          </a:xfrm>
        </p:spPr>
        <p:txBody>
          <a:bodyPr/>
          <a:lstStyle/>
          <a:p>
            <a:pPr marL="0" indent="0">
              <a:buNone/>
            </a:pPr>
            <a:r>
              <a:rPr lang="en-US" sz="1600" dirty="0">
                <a:latin typeface="Arial" panose="020B0604020202020204" pitchFamily="34" charset="0"/>
                <a:cs typeface="Arial" panose="020B0604020202020204" pitchFamily="34" charset="0"/>
              </a:rPr>
              <a:t>Achieving high levels of customer satisfaction requires a firm grasp of how events and services are related to the expectations of visitors. If you can meet or surpass customers' expectations, they will be impressed and return </a:t>
            </a:r>
            <a:r>
              <a:rPr lang="en-US" sz="1600" dirty="0">
                <a:effectLst/>
                <a:latin typeface="Arial" panose="020B0604020202020204" pitchFamily="34" charset="0"/>
                <a:cs typeface="Arial" panose="020B0604020202020204" pitchFamily="34" charset="0"/>
              </a:rPr>
              <a:t>(cloudbeds.com,no date). The importance of hospitality stems from the fact that it fosters the development of both long-standing bonds and promising new connections. We all have a fundamental desire to be accepted and loved, and hospitality fulfills this need. That's not trivial to consider (shopjackie.com, 2018). </a:t>
            </a:r>
          </a:p>
          <a:p>
            <a:pPr marL="0" indent="0">
              <a:buNone/>
            </a:pPr>
            <a:r>
              <a:rPr lang="en-US" sz="1600" dirty="0">
                <a:effectLst/>
                <a:latin typeface="Arial" panose="020B0604020202020204" pitchFamily="34" charset="0"/>
                <a:cs typeface="Arial" panose="020B0604020202020204" pitchFamily="34" charset="0"/>
              </a:rPr>
              <a:t>In example how Hilton wide playing role here is </a:t>
            </a:r>
          </a:p>
          <a:p>
            <a:r>
              <a:rPr lang="en-US" sz="1600" dirty="0">
                <a:effectLst/>
                <a:latin typeface="Arial" panose="020B0604020202020204" pitchFamily="34" charset="0"/>
                <a:cs typeface="Arial" panose="020B0604020202020204" pitchFamily="34" charset="0"/>
              </a:rPr>
              <a:t>Hilton Worldwide hotels constantly surpass visitor expectations with excellent hospitality. The organization prioritizes customer service and worker training. Hilton Worldwide hotels also provide spacious guest rooms, on-site restaurants, fitness facilities, and business centers to accommodate visitors' different </a:t>
            </a:r>
            <a:r>
              <a:rPr lang="en-US" sz="1600" dirty="0" err="1">
                <a:effectLst/>
                <a:latin typeface="Arial" panose="020B0604020202020204" pitchFamily="34" charset="0"/>
                <a:cs typeface="Arial" panose="020B0604020202020204" pitchFamily="34" charset="0"/>
              </a:rPr>
              <a:t>demands.Hilton</a:t>
            </a:r>
            <a:r>
              <a:rPr lang="en-US" sz="1600" dirty="0">
                <a:effectLst/>
                <a:latin typeface="Arial" panose="020B0604020202020204" pitchFamily="34" charset="0"/>
                <a:cs typeface="Arial" panose="020B0604020202020204" pitchFamily="34" charset="0"/>
              </a:rPr>
              <a:t> Worldwide also has a brand standard for each hotel brand and a reward program, Honors, that offers room upgrades, late check-out, and free internet. Hilton Worldwide hotels are clean and safe, which is important for customers seeking comfort and </a:t>
            </a:r>
            <a:r>
              <a:rPr lang="en-US" sz="1600" dirty="0" err="1">
                <a:effectLst/>
                <a:latin typeface="Arial" panose="020B0604020202020204" pitchFamily="34" charset="0"/>
                <a:cs typeface="Arial" panose="020B0604020202020204" pitchFamily="34" charset="0"/>
              </a:rPr>
              <a:t>security.Hilton</a:t>
            </a:r>
            <a:r>
              <a:rPr lang="en-US" sz="1600" dirty="0">
                <a:effectLst/>
                <a:latin typeface="Arial" panose="020B0604020202020204" pitchFamily="34" charset="0"/>
                <a:cs typeface="Arial" panose="020B0604020202020204" pitchFamily="34" charset="0"/>
              </a:rPr>
              <a:t> Worldwide hotels provide a variety of facilities, courteous and helpful personnel, and a strong focus on customer service.</a:t>
            </a:r>
          </a:p>
          <a:p>
            <a:pPr marL="0" indent="0">
              <a:buNone/>
            </a:pP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1375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3BB-BBAF-68E7-83B3-AE93885D7B48}"/>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Reference </a:t>
            </a:r>
          </a:p>
        </p:txBody>
      </p:sp>
      <p:sp>
        <p:nvSpPr>
          <p:cNvPr id="3" name="Content Placeholder 2">
            <a:extLst>
              <a:ext uri="{FF2B5EF4-FFF2-40B4-BE49-F238E27FC236}">
                <a16:creationId xmlns:a16="http://schemas.microsoft.com/office/drawing/2014/main" id="{866C51A4-06D4-CB40-EA13-424224F9EA62}"/>
              </a:ext>
            </a:extLst>
          </p:cNvPr>
          <p:cNvSpPr>
            <a:spLocks noGrp="1"/>
          </p:cNvSpPr>
          <p:nvPr>
            <p:ph idx="1"/>
          </p:nvPr>
        </p:nvSpPr>
        <p:spPr>
          <a:xfrm>
            <a:off x="628650" y="1245997"/>
            <a:ext cx="7886700" cy="4471516"/>
          </a:xfrm>
        </p:spPr>
        <p:txBody>
          <a:bodyPr/>
          <a:lstStyle/>
          <a:p>
            <a:pPr>
              <a:buFont typeface="+mj-lt"/>
              <a:buAutoNum type="arabicPeriod"/>
            </a:pPr>
            <a:r>
              <a:rPr lang="en-US" sz="1050" dirty="0">
                <a:latin typeface="Arial" panose="020B0604020202020204" pitchFamily="34" charset="0"/>
                <a:cs typeface="Arial" panose="020B0604020202020204" pitchFamily="34" charset="0"/>
              </a:rPr>
              <a:t>HILTON.COM, 2023. Hilton Brands | Global Hospitality Company. Hilton Brands | Global Hospitality Company [online]. Available from: </a:t>
            </a:r>
            <a:r>
              <a:rPr lang="en-US" sz="1050" dirty="0">
                <a:latin typeface="Arial" panose="020B0604020202020204" pitchFamily="34" charset="0"/>
                <a:cs typeface="Arial" panose="020B0604020202020204" pitchFamily="34" charset="0"/>
                <a:hlinkClick r:id="rId2"/>
              </a:rPr>
              <a:t>https://www.hilton.com/en/corporate/</a:t>
            </a:r>
            <a:r>
              <a:rPr lang="en-US" sz="1050" dirty="0">
                <a:latin typeface="Arial" panose="020B0604020202020204" pitchFamily="34" charset="0"/>
                <a:cs typeface="Arial" panose="020B0604020202020204" pitchFamily="34" charset="0"/>
              </a:rPr>
              <a:t>  [Accessed 22 Jan 2023].</a:t>
            </a:r>
          </a:p>
          <a:p>
            <a:pPr>
              <a:buFont typeface="+mj-lt"/>
              <a:buAutoNum type="arabicPeriod"/>
            </a:pPr>
            <a:r>
              <a:rPr lang="en-US" sz="1050" dirty="0">
                <a:latin typeface="Arial" panose="020B0604020202020204" pitchFamily="34" charset="0"/>
                <a:cs typeface="Arial" panose="020B0604020202020204" pitchFamily="34" charset="0"/>
              </a:rPr>
              <a:t>HILTONFOUNDATION.ORG, 2023. History - Hilton Foundation. Hilton Foundation [online]. Available from: </a:t>
            </a:r>
            <a:r>
              <a:rPr lang="en-US" sz="1050" dirty="0">
                <a:latin typeface="Arial" panose="020B0604020202020204" pitchFamily="34" charset="0"/>
                <a:cs typeface="Arial" panose="020B0604020202020204" pitchFamily="34" charset="0"/>
                <a:hlinkClick r:id="rId3"/>
              </a:rPr>
              <a:t>https://www.hiltonfoundation.org/about/history/</a:t>
            </a:r>
            <a:r>
              <a:rPr lang="en-US" sz="1050" dirty="0">
                <a:latin typeface="Arial" panose="020B0604020202020204" pitchFamily="34" charset="0"/>
                <a:cs typeface="Arial" panose="020B0604020202020204" pitchFamily="34" charset="0"/>
              </a:rPr>
              <a:t>  [Accessed 22 Jan 2023].</a:t>
            </a:r>
          </a:p>
          <a:p>
            <a:pPr>
              <a:buFont typeface="+mj-lt"/>
              <a:buAutoNum type="arabicPeriod"/>
            </a:pPr>
            <a:r>
              <a:rPr lang="en-US" sz="1050" dirty="0">
                <a:latin typeface="Arial" panose="020B0604020202020204" pitchFamily="34" charset="0"/>
                <a:cs typeface="Arial" panose="020B0604020202020204" pitchFamily="34" charset="0"/>
              </a:rPr>
              <a:t>ORGANIMI.COM, 2023. Hilton’s Organizational Structure. Hilton’s Organizational Structure [online]. Available from: </a:t>
            </a:r>
            <a:r>
              <a:rPr lang="en-US" sz="1050" dirty="0">
                <a:latin typeface="Arial" panose="020B0604020202020204" pitchFamily="34" charset="0"/>
                <a:cs typeface="Arial" panose="020B0604020202020204" pitchFamily="34" charset="0"/>
                <a:hlinkClick r:id="rId4"/>
              </a:rPr>
              <a:t>https://www.organimi.com/organizational-structures/hilton/</a:t>
            </a:r>
            <a:r>
              <a:rPr lang="en-US" sz="1050" dirty="0">
                <a:latin typeface="Arial" panose="020B0604020202020204" pitchFamily="34" charset="0"/>
                <a:cs typeface="Arial" panose="020B0604020202020204" pitchFamily="34" charset="0"/>
              </a:rPr>
              <a:t>  [Accessed 22 Jan 2023].</a:t>
            </a:r>
          </a:p>
          <a:p>
            <a:pPr>
              <a:buFont typeface="+mj-lt"/>
              <a:buAutoNum type="arabicPeriod"/>
            </a:pPr>
            <a:r>
              <a:rPr lang="en-US" sz="1050" dirty="0">
                <a:latin typeface="Arial" panose="020B0604020202020204" pitchFamily="34" charset="0"/>
                <a:cs typeface="Arial" panose="020B0604020202020204" pitchFamily="34" charset="0"/>
              </a:rPr>
              <a:t>STATISTA.COM, 2023. Topic: Hilton Worldwide Holdings. Statista [online]. Available from: </a:t>
            </a:r>
            <a:r>
              <a:rPr lang="en-US" sz="1050" dirty="0">
                <a:latin typeface="Arial" panose="020B0604020202020204" pitchFamily="34" charset="0"/>
                <a:cs typeface="Arial" panose="020B0604020202020204" pitchFamily="34" charset="0"/>
                <a:hlinkClick r:id="rId5"/>
              </a:rPr>
              <a:t>https://www.statista.com/topics/1880/hilton-worldwide</a:t>
            </a:r>
            <a:r>
              <a:rPr lang="en-US" sz="1050" dirty="0">
                <a:latin typeface="Arial" panose="020B0604020202020204" pitchFamily="34" charset="0"/>
                <a:cs typeface="Arial" panose="020B0604020202020204" pitchFamily="34" charset="0"/>
              </a:rPr>
              <a:t> / [Accessed 22 Jan 2023].</a:t>
            </a:r>
          </a:p>
          <a:p>
            <a:pPr>
              <a:buFont typeface="+mj-lt"/>
              <a:buAutoNum type="arabicPeriod"/>
            </a:pPr>
            <a:r>
              <a:rPr lang="en-US" sz="1050" dirty="0">
                <a:latin typeface="Arial" panose="020B0604020202020204" pitchFamily="34" charset="0"/>
                <a:cs typeface="Arial" panose="020B0604020202020204" pitchFamily="34" charset="0"/>
              </a:rPr>
              <a:t>HOSPITALITYNET.ORG, 2023. Hilton. Hospitality Net [online]. Available from: </a:t>
            </a:r>
            <a:r>
              <a:rPr lang="en-US" sz="1050" dirty="0">
                <a:latin typeface="Arial" panose="020B0604020202020204" pitchFamily="34" charset="0"/>
                <a:cs typeface="Arial" panose="020B0604020202020204" pitchFamily="34" charset="0"/>
                <a:hlinkClick r:id="rId6"/>
              </a:rPr>
              <a:t>https://www.hospitalitynet.org/organization/17000754.html</a:t>
            </a:r>
            <a:r>
              <a:rPr lang="en-US" sz="1050" dirty="0">
                <a:latin typeface="Arial" panose="020B0604020202020204" pitchFamily="34" charset="0"/>
                <a:cs typeface="Arial" panose="020B0604020202020204" pitchFamily="34" charset="0"/>
              </a:rPr>
              <a:t> [Accessed 22 Jan 2023].</a:t>
            </a:r>
          </a:p>
          <a:p>
            <a:pPr>
              <a:buFont typeface="+mj-lt"/>
              <a:buAutoNum type="arabicPeriod"/>
            </a:pPr>
            <a:r>
              <a:rPr lang="en-US" sz="1050" b="0" i="0" dirty="0" err="1">
                <a:solidFill>
                  <a:srgbClr val="222222"/>
                </a:solidFill>
                <a:effectLst/>
                <a:latin typeface="Arial" panose="020B0604020202020204" pitchFamily="34" charset="0"/>
                <a:cs typeface="Arial" panose="020B0604020202020204" pitchFamily="34" charset="0"/>
              </a:rPr>
              <a:t>Gürlek</a:t>
            </a:r>
            <a:r>
              <a:rPr lang="en-US" sz="1050" b="0" i="0" dirty="0">
                <a:solidFill>
                  <a:srgbClr val="222222"/>
                </a:solidFill>
                <a:effectLst/>
                <a:latin typeface="Arial" panose="020B0604020202020204" pitchFamily="34" charset="0"/>
                <a:cs typeface="Arial" panose="020B0604020202020204" pitchFamily="34" charset="0"/>
              </a:rPr>
              <a:t>, M., </a:t>
            </a:r>
            <a:r>
              <a:rPr lang="en-US" sz="1050" b="0" i="0" dirty="0" err="1">
                <a:solidFill>
                  <a:srgbClr val="222222"/>
                </a:solidFill>
                <a:effectLst/>
                <a:latin typeface="Arial" panose="020B0604020202020204" pitchFamily="34" charset="0"/>
                <a:cs typeface="Arial" panose="020B0604020202020204" pitchFamily="34" charset="0"/>
              </a:rPr>
              <a:t>Düzgün</a:t>
            </a:r>
            <a:r>
              <a:rPr lang="en-US" sz="1050" b="0" i="0" dirty="0">
                <a:solidFill>
                  <a:srgbClr val="222222"/>
                </a:solidFill>
                <a:effectLst/>
                <a:latin typeface="Arial" panose="020B0604020202020204" pitchFamily="34" charset="0"/>
                <a:cs typeface="Arial" panose="020B0604020202020204" pitchFamily="34" charset="0"/>
              </a:rPr>
              <a:t>, E. and Uygur, S.M., 2017. How does corporate social responsibility create customer loyalty? The role of corporate image. </a:t>
            </a:r>
            <a:r>
              <a:rPr lang="en-US" sz="1050" b="0" i="1" dirty="0">
                <a:solidFill>
                  <a:srgbClr val="222222"/>
                </a:solidFill>
                <a:effectLst/>
                <a:latin typeface="Arial" panose="020B0604020202020204" pitchFamily="34" charset="0"/>
                <a:cs typeface="Arial" panose="020B0604020202020204" pitchFamily="34" charset="0"/>
              </a:rPr>
              <a:t>Social Responsibility Journal</a:t>
            </a:r>
            <a:r>
              <a:rPr lang="en-US" sz="1050" b="0" i="0" dirty="0">
                <a:solidFill>
                  <a:srgbClr val="222222"/>
                </a:solidFill>
                <a:effectLst/>
                <a:latin typeface="Arial" panose="020B0604020202020204" pitchFamily="34" charset="0"/>
                <a:cs typeface="Arial" panose="020B0604020202020204" pitchFamily="34" charset="0"/>
              </a:rPr>
              <a:t>.</a:t>
            </a:r>
            <a:endParaRPr lang="en-US" sz="1050" dirty="0">
              <a:latin typeface="Arial" panose="020B0604020202020204" pitchFamily="34" charset="0"/>
              <a:cs typeface="Arial" panose="020B0604020202020204" pitchFamily="34" charset="0"/>
            </a:endParaRPr>
          </a:p>
          <a:p>
            <a:pPr>
              <a:buFont typeface="+mj-lt"/>
              <a:buAutoNum type="arabicPeriod"/>
            </a:pPr>
            <a:r>
              <a:rPr lang="en-US" sz="1050" dirty="0">
                <a:latin typeface="Arial" panose="020B0604020202020204" pitchFamily="34" charset="0"/>
                <a:cs typeface="Arial" panose="020B0604020202020204" pitchFamily="34" charset="0"/>
              </a:rPr>
              <a:t>DUDOVSKIY, J., 2016. Hilton Hotels Segmentation, Targeting and Positioning - Research-Methodology. Research-Methodology [online]. Available from: </a:t>
            </a:r>
            <a:r>
              <a:rPr lang="en-US" sz="1050" dirty="0">
                <a:latin typeface="Arial" panose="020B0604020202020204" pitchFamily="34" charset="0"/>
                <a:cs typeface="Arial" panose="020B0604020202020204" pitchFamily="34" charset="0"/>
                <a:hlinkClick r:id="rId7"/>
              </a:rPr>
              <a:t>https://research-methodology.net/hilton-hotels-segmentation/</a:t>
            </a:r>
            <a:r>
              <a:rPr lang="en-US" sz="1050" dirty="0">
                <a:latin typeface="Arial" panose="020B0604020202020204" pitchFamily="34" charset="0"/>
                <a:cs typeface="Arial" panose="020B0604020202020204" pitchFamily="34" charset="0"/>
              </a:rPr>
              <a:t>  [Accessed 22 Jan 2023].</a:t>
            </a:r>
          </a:p>
          <a:p>
            <a:pPr>
              <a:buFont typeface="+mj-lt"/>
              <a:buAutoNum type="arabicPeriod"/>
            </a:pPr>
            <a:r>
              <a:rPr lang="en-US" sz="1050" dirty="0">
                <a:latin typeface="Arial" panose="020B0604020202020204" pitchFamily="34" charset="0"/>
                <a:cs typeface="Arial" panose="020B0604020202020204" pitchFamily="34" charset="0"/>
              </a:rPr>
              <a:t>GLASSDOOR.COM, 2023. What does a Guest Services do? Role &amp; Responsibilities. What does a Guest Services do? Role &amp; Responsibilities | Glassdoor [online]. Available from: </a:t>
            </a:r>
            <a:r>
              <a:rPr lang="en-US" sz="1050" dirty="0">
                <a:latin typeface="Arial" panose="020B0604020202020204" pitchFamily="34" charset="0"/>
                <a:cs typeface="Arial" panose="020B0604020202020204" pitchFamily="34" charset="0"/>
                <a:hlinkClick r:id="rId8"/>
              </a:rPr>
              <a:t>https://www.glassdoor.com/Career/guest-services-career_KO0,14.htm</a:t>
            </a:r>
            <a:r>
              <a:rPr lang="en-US" sz="1050" dirty="0">
                <a:latin typeface="Arial" panose="020B0604020202020204" pitchFamily="34" charset="0"/>
                <a:cs typeface="Arial" panose="020B0604020202020204" pitchFamily="34" charset="0"/>
              </a:rPr>
              <a:t>  [Accessed 22 Jan 2023].</a:t>
            </a:r>
          </a:p>
          <a:p>
            <a:pPr>
              <a:buFont typeface="+mj-lt"/>
              <a:buAutoNum type="arabicPeriod"/>
            </a:pPr>
            <a:r>
              <a:rPr lang="en-US" sz="1050" dirty="0">
                <a:latin typeface="Arial" panose="020B0604020202020204" pitchFamily="34" charset="0"/>
                <a:cs typeface="Arial" panose="020B0604020202020204" pitchFamily="34" charset="0"/>
              </a:rPr>
              <a:t>CLOUDBEDS.COM, no date. How to meet - and exceed - guest expectations in 2023. </a:t>
            </a:r>
            <a:r>
              <a:rPr lang="en-US" sz="1050" dirty="0" err="1">
                <a:latin typeface="Arial" panose="020B0604020202020204" pitchFamily="34" charset="0"/>
                <a:cs typeface="Arial" panose="020B0604020202020204" pitchFamily="34" charset="0"/>
              </a:rPr>
              <a:t>Cloudbeds</a:t>
            </a:r>
            <a:r>
              <a:rPr lang="en-US" sz="1050" dirty="0">
                <a:latin typeface="Arial" panose="020B0604020202020204" pitchFamily="34" charset="0"/>
                <a:cs typeface="Arial" panose="020B0604020202020204" pitchFamily="34" charset="0"/>
              </a:rPr>
              <a:t> [online]. Available from: </a:t>
            </a:r>
            <a:r>
              <a:rPr lang="en-US" sz="1050" dirty="0">
                <a:latin typeface="Arial" panose="020B0604020202020204" pitchFamily="34" charset="0"/>
                <a:cs typeface="Arial" panose="020B0604020202020204" pitchFamily="34" charset="0"/>
                <a:hlinkClick r:id="rId9"/>
              </a:rPr>
              <a:t>https://www.cloudbeds.com/articles/guest-expectations/</a:t>
            </a:r>
            <a:r>
              <a:rPr lang="en-US" sz="1050" dirty="0">
                <a:latin typeface="Arial" panose="020B0604020202020204" pitchFamily="34" charset="0"/>
                <a:cs typeface="Arial" panose="020B0604020202020204" pitchFamily="34" charset="0"/>
              </a:rPr>
              <a:t>  [Accessed 22 Jan 2023].</a:t>
            </a:r>
          </a:p>
          <a:p>
            <a:pPr>
              <a:buFont typeface="+mj-lt"/>
              <a:buAutoNum type="arabicPeriod"/>
            </a:pPr>
            <a:r>
              <a:rPr lang="en-US" sz="1050" dirty="0">
                <a:latin typeface="Arial" panose="020B0604020202020204" pitchFamily="34" charset="0"/>
                <a:cs typeface="Arial" panose="020B0604020202020204" pitchFamily="34" charset="0"/>
              </a:rPr>
              <a:t>SHOPJACKIE.COM, 2018. Why Being Hospitable Matters &amp;</a:t>
            </a:r>
            <a:r>
              <a:rPr lang="en-US" sz="1050" dirty="0" err="1">
                <a:latin typeface="Arial" panose="020B0604020202020204" pitchFamily="34" charset="0"/>
                <a:cs typeface="Arial" panose="020B0604020202020204" pitchFamily="34" charset="0"/>
              </a:rPr>
              <a:t>mdash</a:t>
            </a:r>
            <a:r>
              <a:rPr lang="en-US" sz="1050" dirty="0">
                <a:latin typeface="Arial" panose="020B0604020202020204" pitchFamily="34" charset="0"/>
                <a:cs typeface="Arial" panose="020B0604020202020204" pitchFamily="34" charset="0"/>
              </a:rPr>
              <a:t>; Jackie. Jackie [online]. Available from: </a:t>
            </a:r>
            <a:r>
              <a:rPr lang="en-US" sz="1050" dirty="0">
                <a:latin typeface="Arial" panose="020B0604020202020204" pitchFamily="34" charset="0"/>
                <a:cs typeface="Arial" panose="020B0604020202020204" pitchFamily="34" charset="0"/>
                <a:hlinkClick r:id="rId10"/>
              </a:rPr>
              <a:t>https://www.blog.shopjackie.com/blog/why-hospitality-matters</a:t>
            </a:r>
            <a:r>
              <a:rPr lang="en-US" sz="1050" dirty="0">
                <a:latin typeface="Arial" panose="020B0604020202020204" pitchFamily="34" charset="0"/>
                <a:cs typeface="Arial" panose="020B0604020202020204" pitchFamily="34" charset="0"/>
              </a:rPr>
              <a:t>  [Accessed 22 Jan 2023].</a:t>
            </a:r>
          </a:p>
          <a:p>
            <a:pPr>
              <a:buFont typeface="+mj-lt"/>
              <a:buAutoNum type="arabicPeriod"/>
            </a:pPr>
            <a:endParaRPr lang="en-US" sz="1050" dirty="0">
              <a:latin typeface="Arial" panose="020B0604020202020204" pitchFamily="34" charset="0"/>
              <a:cs typeface="Arial" panose="020B0604020202020204" pitchFamily="34" charset="0"/>
            </a:endParaRPr>
          </a:p>
          <a:p>
            <a:pPr>
              <a:buFont typeface="+mj-lt"/>
              <a:buAutoNum type="arabicPeriod"/>
            </a:pPr>
            <a:endParaRPr lang="en-US" sz="1050" dirty="0">
              <a:latin typeface="Arial" panose="020B0604020202020204" pitchFamily="34" charset="0"/>
              <a:cs typeface="Arial" panose="020B0604020202020204" pitchFamily="34" charset="0"/>
            </a:endParaRPr>
          </a:p>
          <a:p>
            <a:pPr>
              <a:buFont typeface="+mj-lt"/>
              <a:buAutoNum type="arabicPeriod"/>
            </a:pPr>
            <a:endParaRPr lang="en-US" sz="1050" dirty="0">
              <a:latin typeface="Arial" panose="020B0604020202020204" pitchFamily="34" charset="0"/>
              <a:cs typeface="Arial" panose="020B0604020202020204" pitchFamily="34" charset="0"/>
            </a:endParaRPr>
          </a:p>
          <a:p>
            <a:pPr marL="0" indent="0">
              <a:buNone/>
            </a:pPr>
            <a:endParaRPr lang="en-US" sz="1050" dirty="0">
              <a:latin typeface="Arial" panose="020B0604020202020204" pitchFamily="34" charset="0"/>
              <a:cs typeface="Arial" panose="020B0604020202020204" pitchFamily="34" charset="0"/>
            </a:endParaRPr>
          </a:p>
          <a:p>
            <a:pPr>
              <a:buFont typeface="+mj-lt"/>
              <a:buAutoNum type="arabicPeriod"/>
            </a:pPr>
            <a:endParaRPr lang="en-US" sz="1050" dirty="0">
              <a:latin typeface="Arial" panose="020B0604020202020204" pitchFamily="34" charset="0"/>
              <a:cs typeface="Arial" panose="020B0604020202020204" pitchFamily="34" charset="0"/>
            </a:endParaRPr>
          </a:p>
          <a:p>
            <a:endParaRPr lang="en-US" sz="10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67460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VEVOX.ALERT.PANEL" val="0"/>
</p:tagLst>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88"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CE4A3170-A96C-45ED-8E08-5C6374A84587}">
  <we:reference id="3e0fcce7-415c-4081-926c-b4e449c650e4" version="1.0.0.2" store="EXCatalog" storeType="EXCatalog"/>
  <we:alternateReferences>
    <we:reference id="WA200004709" version="1.0.0.2"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1D3DB7307EE1944BCC16F12556F44EF" ma:contentTypeVersion="9" ma:contentTypeDescription="Create a new document." ma:contentTypeScope="" ma:versionID="8da0605527499ed8dfa58d496b8f279b">
  <xsd:schema xmlns:xsd="http://www.w3.org/2001/XMLSchema" xmlns:xs="http://www.w3.org/2001/XMLSchema" xmlns:p="http://schemas.microsoft.com/office/2006/metadata/properties" xmlns:ns2="95a96852-b131-4598-b7ec-a8e94bbe3ddd" xmlns:ns3="f8d1b9f2-fed3-4e8f-8f36-1fbf8a3a319c" targetNamespace="http://schemas.microsoft.com/office/2006/metadata/properties" ma:root="true" ma:fieldsID="92104ff9468428c1def4b8d6873a1044" ns2:_="" ns3:_="">
    <xsd:import namespace="95a96852-b131-4598-b7ec-a8e94bbe3ddd"/>
    <xsd:import namespace="f8d1b9f2-fed3-4e8f-8f36-1fbf8a3a319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96852-b131-4598-b7ec-a8e94bbe3d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8d1b9f2-fed3-4e8f-8f36-1fbf8a3a319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E1112E-EDC2-4AC9-9B76-EB457A03CEA7}">
  <ds:schemaRefs>
    <ds:schemaRef ds:uri="http://schemas.microsoft.com/sharepoint/v3/contenttype/forms"/>
  </ds:schemaRefs>
</ds:datastoreItem>
</file>

<file path=customXml/itemProps2.xml><?xml version="1.0" encoding="utf-8"?>
<ds:datastoreItem xmlns:ds="http://schemas.openxmlformats.org/officeDocument/2006/customXml" ds:itemID="{A547D3B3-2CEC-47BE-8F2F-5C3164EBC5A8}">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A58CF72-8854-4EC4-BBD5-BF63E7EE2830}">
  <ds:schemaRefs>
    <ds:schemaRef ds:uri="95a96852-b131-4598-b7ec-a8e94bbe3ddd"/>
    <ds:schemaRef ds:uri="f8d1b9f2-fed3-4e8f-8f36-1fbf8a3a319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1002</TotalTime>
  <Words>1294</Words>
  <Application>Microsoft Office PowerPoint</Application>
  <PresentationFormat>On-screen Show (4:3)</PresentationFormat>
  <Paragraphs>39</Paragraphs>
  <Slides>7</Slides>
  <Notes>0</Notes>
  <HiddenSlides>0</HiddenSlides>
  <MMClips>0</MMClips>
  <ScaleCrop>false</ScaleCrop>
  <HeadingPairs>
    <vt:vector size="6" baseType="variant">
      <vt:variant>
        <vt:lpstr>Fonts Used</vt:lpstr>
      </vt:variant>
      <vt:variant>
        <vt:i4>3</vt:i4>
      </vt:variant>
      <vt:variant>
        <vt:lpstr>Theme</vt:lpstr>
      </vt:variant>
      <vt:variant>
        <vt:i4>15</vt:i4>
      </vt:variant>
      <vt:variant>
        <vt:lpstr>Slide Titles</vt:lpstr>
      </vt:variant>
      <vt:variant>
        <vt:i4>7</vt:i4>
      </vt:variant>
    </vt:vector>
  </HeadingPairs>
  <TitlesOfParts>
    <vt:vector size="25" baseType="lpstr">
      <vt:lpstr>Arial</vt:lpstr>
      <vt:lpstr>Calibri</vt:lpstr>
      <vt:lpstr>Calibri Light</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PowerPoint Presentation</vt:lpstr>
      <vt:lpstr>Introduce of Hilton Worldwide </vt:lpstr>
      <vt:lpstr>Identify the hotel brand’s main consumers </vt:lpstr>
      <vt:lpstr>Outline the nature, scope, and role of the guest services and facilities that Hilton provides to these guests by the hotel brand </vt:lpstr>
      <vt:lpstr>Explain the need to consider the role and function of guest services in general </vt:lpstr>
      <vt:lpstr>Discuss the importance of hospitality and how hotels meet/exceed guest expectations </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Swizel D SOUZA</cp:lastModifiedBy>
  <cp:revision>11</cp:revision>
  <dcterms:created xsi:type="dcterms:W3CDTF">2021-03-10T12:10:47Z</dcterms:created>
  <dcterms:modified xsi:type="dcterms:W3CDTF">2023-02-06T14:46:21Z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0x010100E1D3DB7307EE1944BCC16F12556F44EF</vt:lpwstr>
  </property>
</Properties>
</file>