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9"/>
  </p:notesMasterIdLst>
  <p:sldIdLst>
    <p:sldId id="262" r:id="rId2"/>
    <p:sldId id="256" r:id="rId3"/>
    <p:sldId id="257" r:id="rId4"/>
    <p:sldId id="258" r:id="rId5"/>
    <p:sldId id="259" r:id="rId6"/>
    <p:sldId id="260" r:id="rId7"/>
    <p:sldId id="261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3" d="100"/>
          <a:sy n="93" d="100"/>
        </p:scale>
        <p:origin x="108" y="4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00ED25-3AB4-42A5-856F-45E9DD173C10}" type="datetimeFigureOut">
              <a:rPr lang="en-GB" smtClean="0"/>
              <a:t>06/06/2018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6C6E49-9C94-46F2-AEDC-A650282D5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98674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089390" y="1792223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fld id="{F39041E0-5F0F-4924-843E-3345D81A2774}" type="datetime1">
              <a:rPr lang="en-US" smtClean="0"/>
              <a:t>6/6/2018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9592" y="3226820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r>
              <a:rPr lang="en-US"/>
              <a:t>p151680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>
                <a:latin typeface="+mj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4725C-4D4D-4565-A039-826854D43284}" type="datetime1">
              <a:rPr lang="en-US" smtClean="0"/>
              <a:t>6/6/2018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p151680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7645"/>
            <a:ext cx="4351023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8" y="2677644"/>
            <a:ext cx="3755379" cy="2283823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7C637-726F-4446-93CF-11EB10A7ED15}" type="datetime1">
              <a:rPr lang="en-US" smtClean="0"/>
              <a:t>6/6/2018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p151680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CBB2B-18A6-4CED-BFF5-2A62B83560DC}" type="datetime1">
              <a:rPr lang="en-US" smtClean="0"/>
              <a:t>6/6/2018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p151680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0" y="3179762"/>
            <a:ext cx="4825159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EB8B-C98C-4756-8966-A278C9CD2482}" type="datetime1">
              <a:rPr lang="en-US" smtClean="0"/>
              <a:t>6/6/2018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p151680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429A9-3412-4411-8DE1-875E552D8AAC}" type="datetime1">
              <a:rPr lang="en-US" smtClean="0"/>
              <a:t>6/6/2018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p151680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5BBE8-88DB-49BA-B2C1-B90ACA3653C7}" type="datetime1">
              <a:rPr lang="en-US" smtClean="0"/>
              <a:t>6/6/2018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p151680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295400"/>
            <a:ext cx="2793159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5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2895600"/>
            <a:ext cx="2793158" cy="312927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2AC9B9-5045-44AB-BBB1-B87C0A0A8CC0}" type="datetime1">
              <a:rPr lang="en-US" smtClean="0"/>
              <a:t>6/6/2018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p151680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60" cy="173566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00F4A-0928-4378-AFFA-8817A1595419}" type="datetime1">
              <a:rPr lang="en-US" smtClean="0"/>
              <a:t>6/6/2018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p151680</a:t>
            </a:r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966674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6" y="553666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E845D-9889-4D95-9F8F-3ACD3CE9BEF7}" type="datetime1">
              <a:rPr lang="en-US" smtClean="0"/>
              <a:t>6/6/2018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p151680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3416"/>
            <a:ext cx="8825659" cy="1379755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01309-354A-48B2-912A-CCDDFEEF72FD}" type="datetime1">
              <a:rPr lang="en-US" smtClean="0"/>
              <a:t>6/6/2018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p151680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3" name="TextBox 12"/>
          <p:cNvSpPr txBox="1"/>
          <p:nvPr/>
        </p:nvSpPr>
        <p:spPr>
          <a:xfrm>
            <a:off x="9719438" y="2631815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”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98295" y="591093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0517"/>
            <a:ext cx="8453906" cy="2698249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25772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63A06-15D1-4C9A-BBFC-E6B5A0CF0E94}" type="datetime1">
              <a:rPr lang="en-US" smtClean="0"/>
              <a:t>6/6/2018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p151680</a:t>
            </a:r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33068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F67B1-AD9D-4BD5-B7A3-0CDA26A0D54C}" type="datetime1">
              <a:rPr lang="en-US" smtClean="0"/>
              <a:t>6/6/2018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p151680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17299"/>
            <a:ext cx="312916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93561"/>
            <a:ext cx="3129168" cy="283349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2"/>
            <a:ext cx="31453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93561"/>
            <a:ext cx="3145380" cy="283349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0" y="2617299"/>
            <a:ext cx="3161029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93561"/>
            <a:ext cx="3164719" cy="28334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A2650-C581-4098-A505-600E6A6D487D}" type="datetime1">
              <a:rPr lang="en-US" smtClean="0"/>
              <a:t>6/6/2018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p151680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2" y="4532845"/>
            <a:ext cx="30504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3" y="5109107"/>
            <a:ext cx="3050437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2537" y="4532846"/>
            <a:ext cx="3046766" cy="651156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03500"/>
            <a:ext cx="2691241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84002"/>
            <a:ext cx="3050438" cy="84305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4" y="4532847"/>
            <a:ext cx="3050438" cy="65115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4" y="5184001"/>
            <a:ext cx="3050437" cy="843054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8153" y="2603500"/>
            <a:ext cx="0" cy="3517594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801905" y="2603500"/>
            <a:ext cx="0" cy="34925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033EA-5773-432B-B319-F46E65209CB9}" type="datetime1">
              <a:rPr lang="en-US" smtClean="0"/>
              <a:t>6/6/2018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p151680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973668"/>
            <a:ext cx="8825660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1DAA7-0C6D-4295-BE7F-7DDA2BDDEA0B}" type="datetime1">
              <a:rPr lang="en-US" smtClean="0"/>
              <a:t>6/6/2018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p151680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76756" y="1278468"/>
            <a:ext cx="1413933" cy="4748589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8"/>
            <a:ext cx="6247546" cy="474859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C504E-5A7E-4B4A-B0D0-BCD0F2D73A08}" type="datetime1">
              <a:rPr lang="en-US" smtClean="0"/>
              <a:t>6/6/2018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p151680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0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3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2603500"/>
            <a:ext cx="8761412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0938" y="639406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A4787DF7-8328-4652-9920-61D26591B8B5}" type="datetime1">
              <a:rPr lang="en-US" smtClean="0"/>
              <a:t>6/6/2018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28358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 b="1" i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p151680</a:t>
            </a:r>
            <a:endParaRPr lang="en-US" dirty="0"/>
          </a:p>
        </p:txBody>
      </p:sp>
      <p:sp>
        <p:nvSpPr>
          <p:cNvPr id="22" name="Rectangle 2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2F2314-83BC-4E46-AEAE-9B33447180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4954" y="443344"/>
            <a:ext cx="8825658" cy="4821381"/>
          </a:xfrm>
        </p:spPr>
        <p:txBody>
          <a:bodyPr/>
          <a:lstStyle/>
          <a:p>
            <a:r>
              <a:rPr lang="en-GB" sz="3200" dirty="0">
                <a:solidFill>
                  <a:schemeClr val="tx1"/>
                </a:solidFill>
              </a:rPr>
              <a:t/>
            </a:r>
            <a:br>
              <a:rPr lang="en-GB" sz="3200" dirty="0">
                <a:solidFill>
                  <a:schemeClr val="tx1"/>
                </a:solidFill>
              </a:rPr>
            </a:br>
            <a:r>
              <a:rPr lang="en-GB" sz="3200" dirty="0">
                <a:solidFill>
                  <a:schemeClr val="tx1"/>
                </a:solidFill>
              </a:rPr>
              <a:t/>
            </a:r>
            <a:br>
              <a:rPr lang="en-GB" sz="3200" dirty="0">
                <a:solidFill>
                  <a:schemeClr val="tx1"/>
                </a:solidFill>
              </a:rPr>
            </a:br>
            <a:r>
              <a:rPr lang="en-GB" sz="3200" dirty="0">
                <a:solidFill>
                  <a:schemeClr val="tx1"/>
                </a:solidFill>
              </a:rPr>
              <a:t/>
            </a:r>
            <a:br>
              <a:rPr lang="en-GB" sz="3200" dirty="0">
                <a:solidFill>
                  <a:schemeClr val="tx1"/>
                </a:solidFill>
              </a:rPr>
            </a:br>
            <a:r>
              <a:rPr lang="en-GB" sz="3200" dirty="0">
                <a:solidFill>
                  <a:schemeClr val="tx1"/>
                </a:solidFill>
              </a:rPr>
              <a:t/>
            </a:r>
            <a:br>
              <a:rPr lang="en-GB" sz="3200" dirty="0">
                <a:solidFill>
                  <a:schemeClr val="tx1"/>
                </a:solidFill>
              </a:rPr>
            </a:br>
            <a:r>
              <a:rPr lang="en-GB" sz="3200" dirty="0">
                <a:solidFill>
                  <a:schemeClr val="tx1"/>
                </a:solidFill>
              </a:rPr>
              <a:t/>
            </a:r>
            <a:br>
              <a:rPr lang="en-GB" sz="3200" dirty="0">
                <a:solidFill>
                  <a:schemeClr val="tx1"/>
                </a:solidFill>
              </a:rPr>
            </a:br>
            <a:r>
              <a:rPr lang="en-GB" sz="3200" dirty="0">
                <a:solidFill>
                  <a:schemeClr val="tx1"/>
                </a:solidFill>
              </a:rPr>
              <a:t/>
            </a:r>
            <a:br>
              <a:rPr lang="en-GB" sz="3200" dirty="0">
                <a:solidFill>
                  <a:schemeClr val="tx1"/>
                </a:solidFill>
              </a:rPr>
            </a:br>
            <a:r>
              <a:rPr lang="en-GB" sz="3200" dirty="0">
                <a:solidFill>
                  <a:schemeClr val="tx1"/>
                </a:solidFill>
              </a:rPr>
              <a:t>Module Code: M5X00962</a:t>
            </a:r>
            <a:br>
              <a:rPr lang="en-GB" sz="3200" dirty="0">
                <a:solidFill>
                  <a:schemeClr val="tx1"/>
                </a:solidFill>
              </a:rPr>
            </a:br>
            <a:r>
              <a:rPr lang="en-GB" sz="3200" dirty="0">
                <a:solidFill>
                  <a:schemeClr val="tx1"/>
                </a:solidFill>
              </a:rPr>
              <a:t/>
            </a:r>
            <a:br>
              <a:rPr lang="en-GB" sz="3200" dirty="0">
                <a:solidFill>
                  <a:schemeClr val="tx1"/>
                </a:solidFill>
              </a:rPr>
            </a:br>
            <a:r>
              <a:rPr lang="en-GB" sz="3200" dirty="0">
                <a:solidFill>
                  <a:schemeClr val="tx1"/>
                </a:solidFill>
              </a:rPr>
              <a:t>Embedded Counselling Practices</a:t>
            </a:r>
            <a:br>
              <a:rPr lang="en-GB" sz="3200" dirty="0">
                <a:solidFill>
                  <a:schemeClr val="tx1"/>
                </a:solidFill>
              </a:rPr>
            </a:br>
            <a:r>
              <a:rPr lang="en-GB" sz="3200" dirty="0">
                <a:solidFill>
                  <a:schemeClr val="tx1"/>
                </a:solidFill>
              </a:rPr>
              <a:t>Level 5 – semester 2</a:t>
            </a:r>
            <a:br>
              <a:rPr lang="en-GB" sz="3200" dirty="0">
                <a:solidFill>
                  <a:schemeClr val="tx1"/>
                </a:solidFill>
              </a:rPr>
            </a:br>
            <a:r>
              <a:rPr lang="en-GB" sz="3200" dirty="0">
                <a:solidFill>
                  <a:schemeClr val="tx1"/>
                </a:solidFill>
              </a:rPr>
              <a:t/>
            </a:r>
            <a:br>
              <a:rPr lang="en-GB" sz="3200" dirty="0">
                <a:solidFill>
                  <a:schemeClr val="tx1"/>
                </a:solidFill>
              </a:rPr>
            </a:br>
            <a:r>
              <a:rPr lang="en-GB" sz="3200" dirty="0">
                <a:solidFill>
                  <a:schemeClr val="tx1"/>
                </a:solidFill>
              </a:rPr>
              <a:t>Assessment component: 3</a:t>
            </a:r>
            <a:br>
              <a:rPr lang="en-GB" sz="3200" dirty="0">
                <a:solidFill>
                  <a:schemeClr val="tx1"/>
                </a:solidFill>
              </a:rPr>
            </a:br>
            <a:r>
              <a:rPr lang="en-GB" sz="3200" dirty="0">
                <a:solidFill>
                  <a:schemeClr val="tx1"/>
                </a:solidFill>
              </a:rPr>
              <a:t>Powerpoint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BE0945-31AD-4167-A429-72C4D6A3F9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54955" y="928255"/>
            <a:ext cx="8825658" cy="5195454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94B462-AC02-43C1-9577-96DF224CD6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p151680</a:t>
            </a:r>
          </a:p>
        </p:txBody>
      </p:sp>
    </p:spTree>
    <p:extLst>
      <p:ext uri="{BB962C8B-B14F-4D97-AF65-F5344CB8AC3E}">
        <p14:creationId xmlns:p14="http://schemas.microsoft.com/office/powerpoint/2010/main" val="39578084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C8AC6ED-8238-40E5-A0D4-886B58415F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9763" y="1615588"/>
            <a:ext cx="6470907" cy="3623707"/>
          </a:xfrm>
          <a:prstGeom prst="roundRect">
            <a:avLst>
              <a:gd name="adj" fmla="val 1858"/>
            </a:avLst>
          </a:prstGeom>
          <a:solidFill>
            <a:srgbClr val="FFFFFF">
              <a:shade val="85000"/>
            </a:srgbClr>
          </a:solidFill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4441AF2-20A9-466C-9003-0CAC5F293B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60773" y="1113062"/>
            <a:ext cx="3382297" cy="3281957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4200" b="1"/>
              <a:t>Embedded Counselling skills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81AC15F-0196-4E36-A416-26567BD219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160773" y="4591665"/>
            <a:ext cx="3382298" cy="1150156"/>
          </a:xfrm>
        </p:spPr>
        <p:txBody>
          <a:bodyPr>
            <a:normAutofit/>
          </a:bodyPr>
          <a:lstStyle/>
          <a:p>
            <a:r>
              <a:rPr lang="en-GB"/>
              <a:t>My personal and professional development 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CD44E0F-FA8A-43D6-BB18-15DF7E8F48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p151680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44349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 up of a couple of street signs on a pole&#10;&#10;Description generated with very high confidence">
            <a:extLst>
              <a:ext uri="{FF2B5EF4-FFF2-40B4-BE49-F238E27FC236}">
                <a16:creationId xmlns:a16="http://schemas.microsoft.com/office/drawing/2014/main" id="{0F1EE60A-B23B-418A-BCCF-E88BA4D2EE7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379" r="35216"/>
          <a:stretch/>
        </p:blipFill>
        <p:spPr>
          <a:xfrm>
            <a:off x="1109764" y="1113063"/>
            <a:ext cx="3531062" cy="4628758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ADE01CB-E172-46EF-92DB-223B68FC08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74825" y="1143000"/>
            <a:ext cx="6268246" cy="1268144"/>
          </a:xfrm>
        </p:spPr>
        <p:txBody>
          <a:bodyPr>
            <a:normAutofit/>
          </a:bodyPr>
          <a:lstStyle/>
          <a:p>
            <a:r>
              <a:rPr lang="en-GB" sz="3600" dirty="0"/>
              <a:t>What is embedded counselling?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F30A94B-7738-4B5D-B80E-7988D0119A1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65336" y="2793370"/>
            <a:ext cx="6268246" cy="2921630"/>
          </a:xfrm>
        </p:spPr>
        <p:txBody>
          <a:bodyPr>
            <a:noAutofit/>
          </a:bodyPr>
          <a:lstStyle/>
          <a:p>
            <a:pPr marL="742950" lvl="1" indent="-285750" algn="l">
              <a:lnSpc>
                <a:spcPct val="90000"/>
              </a:lnSpc>
              <a:buFont typeface="Wingdings" panose="05000000000000000000" pitchFamily="2" charset="2"/>
              <a:buChar char="v"/>
            </a:pPr>
            <a:r>
              <a:rPr lang="en-GB" sz="2000" b="1" dirty="0">
                <a:solidFill>
                  <a:schemeClr val="tx1"/>
                </a:solidFill>
              </a:rPr>
              <a:t>Secondary role </a:t>
            </a:r>
          </a:p>
          <a:p>
            <a:pPr marL="742950" lvl="1" indent="-285750" algn="l">
              <a:lnSpc>
                <a:spcPct val="90000"/>
              </a:lnSpc>
              <a:buFont typeface="Wingdings" panose="05000000000000000000" pitchFamily="2" charset="2"/>
              <a:buChar char="v"/>
            </a:pPr>
            <a:endParaRPr lang="en-GB" sz="2000" b="1" dirty="0">
              <a:solidFill>
                <a:schemeClr val="tx1"/>
              </a:solidFill>
            </a:endParaRPr>
          </a:p>
          <a:p>
            <a:pPr marL="742950" lvl="1" indent="-285750" algn="l">
              <a:lnSpc>
                <a:spcPct val="90000"/>
              </a:lnSpc>
              <a:buFont typeface="Wingdings" panose="05000000000000000000" pitchFamily="2" charset="2"/>
              <a:buChar char="v"/>
            </a:pPr>
            <a:r>
              <a:rPr lang="en-GB" sz="2000" b="1" dirty="0">
                <a:solidFill>
                  <a:schemeClr val="tx1"/>
                </a:solidFill>
              </a:rPr>
              <a:t>Empathic opportunity</a:t>
            </a:r>
          </a:p>
          <a:p>
            <a:pPr marL="742950" lvl="1" indent="-285750" algn="l">
              <a:lnSpc>
                <a:spcPct val="90000"/>
              </a:lnSpc>
              <a:buFont typeface="Wingdings" panose="05000000000000000000" pitchFamily="2" charset="2"/>
              <a:buChar char="v"/>
            </a:pPr>
            <a:endParaRPr lang="en-GB" sz="2000" b="1" dirty="0">
              <a:solidFill>
                <a:schemeClr val="tx1"/>
              </a:solidFill>
            </a:endParaRPr>
          </a:p>
          <a:p>
            <a:pPr marL="742950" lvl="1" indent="-285750" algn="l">
              <a:lnSpc>
                <a:spcPct val="90000"/>
              </a:lnSpc>
              <a:buFont typeface="Wingdings" panose="05000000000000000000" pitchFamily="2" charset="2"/>
              <a:buChar char="v"/>
            </a:pPr>
            <a:r>
              <a:rPr lang="en-GB" sz="2000" b="1" dirty="0">
                <a:solidFill>
                  <a:schemeClr val="tx1"/>
                </a:solidFill>
              </a:rPr>
              <a:t>Time restricted – normally lasting 8 to 10 minutes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3A1A078-1853-4D9D-8E72-DF8A085205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p151680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89950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E01CB-E172-46EF-92DB-223B68FC08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4955" y="1219201"/>
            <a:ext cx="8825658" cy="1066799"/>
          </a:xfrm>
        </p:spPr>
        <p:txBody>
          <a:bodyPr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Where does embedded counselling occur?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F30A94B-7738-4B5D-B80E-7988D0119A1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50473" y="2826327"/>
            <a:ext cx="7930140" cy="2812473"/>
          </a:xfrm>
        </p:spPr>
        <p:txBody>
          <a:bodyPr>
            <a:noAutofit/>
          </a:bodyPr>
          <a:lstStyle/>
          <a:p>
            <a:pPr marL="800100" lvl="1" indent="-342900" algn="l">
              <a:buFont typeface="Wingdings" panose="05000000000000000000" pitchFamily="2" charset="2"/>
              <a:buChar char="v"/>
            </a:pPr>
            <a:r>
              <a:rPr lang="en-GB" sz="2000" dirty="0">
                <a:solidFill>
                  <a:schemeClr val="tx1"/>
                </a:solidFill>
              </a:rPr>
              <a:t>Informal workplace settings</a:t>
            </a:r>
          </a:p>
          <a:p>
            <a:pPr marL="800100" lvl="1" indent="-342900" algn="l">
              <a:buFont typeface="Wingdings" panose="05000000000000000000" pitchFamily="2" charset="2"/>
              <a:buChar char="v"/>
            </a:pPr>
            <a:endParaRPr lang="en-GB" sz="2000" dirty="0">
              <a:solidFill>
                <a:schemeClr val="tx1"/>
              </a:solidFill>
            </a:endParaRPr>
          </a:p>
          <a:p>
            <a:pPr marL="800100" lvl="1" indent="-342900" algn="l">
              <a:buFont typeface="Wingdings" panose="05000000000000000000" pitchFamily="2" charset="2"/>
              <a:buChar char="v"/>
            </a:pPr>
            <a:r>
              <a:rPr lang="en-GB" sz="2000" dirty="0">
                <a:solidFill>
                  <a:schemeClr val="tx1"/>
                </a:solidFill>
              </a:rPr>
              <a:t>Home life – amongst family and friends</a:t>
            </a:r>
          </a:p>
          <a:p>
            <a:pPr marL="800100" lvl="1" indent="-342900" algn="l">
              <a:buFont typeface="Wingdings" panose="05000000000000000000" pitchFamily="2" charset="2"/>
              <a:buChar char="v"/>
            </a:pPr>
            <a:endParaRPr lang="en-GB" sz="2000" dirty="0">
              <a:solidFill>
                <a:schemeClr val="tx1"/>
              </a:solidFill>
            </a:endParaRPr>
          </a:p>
          <a:p>
            <a:pPr marL="800100" lvl="1" indent="-342900" algn="l">
              <a:buFont typeface="Wingdings" panose="05000000000000000000" pitchFamily="2" charset="2"/>
              <a:buChar char="v"/>
            </a:pPr>
            <a:r>
              <a:rPr lang="en-GB" sz="2000" dirty="0">
                <a:solidFill>
                  <a:schemeClr val="tx1"/>
                </a:solidFill>
              </a:rPr>
              <a:t>Anywhere!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B80746F-3478-4FBE-8DA1-1CCA08A06A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p151680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82139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B3B1ED-C173-4B1C-B042-AD5FB8DAAE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4955" y="1371601"/>
            <a:ext cx="8825658" cy="1066800"/>
          </a:xfrm>
        </p:spPr>
        <p:txBody>
          <a:bodyPr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Principles of embedded counselling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2C25A54-5555-4A1C-BB76-E7749FF005C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07127" y="2826327"/>
            <a:ext cx="7980218" cy="2812473"/>
          </a:xfrm>
        </p:spPr>
        <p:txBody>
          <a:bodyPr/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>
                <a:solidFill>
                  <a:schemeClr val="tx1"/>
                </a:solidFill>
              </a:rPr>
              <a:t>Set of interpersonal communication skills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GB" dirty="0">
              <a:solidFill>
                <a:schemeClr val="tx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>
                <a:solidFill>
                  <a:schemeClr val="tx1"/>
                </a:solidFill>
              </a:rPr>
              <a:t>Core conditions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GB" dirty="0">
              <a:solidFill>
                <a:schemeClr val="tx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>
                <a:solidFill>
                  <a:schemeClr val="tx1"/>
                </a:solidFill>
              </a:rPr>
              <a:t>Enhances primary role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7298E7E-0969-4F9D-B2F9-B2D38DC226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p151680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01928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9E7D15-A302-4186-A80C-2B98A2D8DA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4955" y="1052946"/>
            <a:ext cx="8825658" cy="1177636"/>
          </a:xfrm>
        </p:spPr>
        <p:txBody>
          <a:bodyPr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Aims of embedded counselling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1420475-BB5B-4DEB-8E44-528AC9783F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92036" y="2604655"/>
            <a:ext cx="7675420" cy="3491345"/>
          </a:xfrm>
        </p:spPr>
        <p:txBody>
          <a:bodyPr>
            <a:no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400" b="1" dirty="0">
                <a:solidFill>
                  <a:schemeClr val="tx1"/>
                </a:solidFill>
              </a:rPr>
              <a:t>Provide an environment for embedded counselling to take place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GB" sz="2400" b="1" dirty="0">
              <a:solidFill>
                <a:schemeClr val="tx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400" b="1" dirty="0">
                <a:solidFill>
                  <a:schemeClr val="tx1"/>
                </a:solidFill>
              </a:rPr>
              <a:t>Reach people who wouldn’t otherwise have access to counselling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GB" sz="2400" b="1" dirty="0">
              <a:solidFill>
                <a:schemeClr val="tx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400" b="1" dirty="0">
                <a:solidFill>
                  <a:schemeClr val="tx1"/>
                </a:solidFill>
              </a:rPr>
              <a:t>Enriches the primary profession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BEE0D3FE-B914-4884-8076-ED8BD822E5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p151680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58703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E5A5D0-E499-4A2D-88E1-7DF0F5754A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22762" y="803565"/>
            <a:ext cx="8180863" cy="1330036"/>
          </a:xfrm>
        </p:spPr>
        <p:txBody>
          <a:bodyPr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Personal and professional development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BADA918-72A3-480F-93A6-E3320AC097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22763" y="3048000"/>
            <a:ext cx="7957849" cy="2590800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7" name="Picture 6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A8472D2A-6CC6-4B0C-A99B-72CDF20F11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5568" y="3048000"/>
            <a:ext cx="8180863" cy="3255818"/>
          </a:xfrm>
          <a:prstGeom prst="rect">
            <a:avLst/>
          </a:prstGeom>
        </p:spPr>
      </p:pic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7B2E0C1-D3E3-42B8-9E40-1D0EC56A07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p151680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400836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A3AB87EF-B655-4FFF-8D05-F333AD7F278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7549</TotalTime>
  <Words>95</Words>
  <Application>Microsoft Office PowerPoint</Application>
  <PresentationFormat>Widescreen</PresentationFormat>
  <Paragraphs>35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Century Gothic</vt:lpstr>
      <vt:lpstr>Wingdings</vt:lpstr>
      <vt:lpstr>Wingdings 3</vt:lpstr>
      <vt:lpstr>Ion Boardroom</vt:lpstr>
      <vt:lpstr>      Module Code: M5X00962  Embedded Counselling Practices Level 5 – semester 2  Assessment component: 3 Powerpoint presentation</vt:lpstr>
      <vt:lpstr>Embedded Counselling skills</vt:lpstr>
      <vt:lpstr>What is embedded counselling?</vt:lpstr>
      <vt:lpstr>Where does embedded counselling occur?</vt:lpstr>
      <vt:lpstr>Principles of embedded counselling</vt:lpstr>
      <vt:lpstr>Aims of embedded counselling</vt:lpstr>
      <vt:lpstr>Personal and professional development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Embedded Counselling skills</dc:title>
  <dc:creator>Rachel Campbell (P151680)</dc:creator>
  <cp:lastModifiedBy>Mike Swanson</cp:lastModifiedBy>
  <cp:revision>15</cp:revision>
  <dcterms:created xsi:type="dcterms:W3CDTF">2018-05-10T15:55:33Z</dcterms:created>
  <dcterms:modified xsi:type="dcterms:W3CDTF">2018-06-06T10:56:28Z</dcterms:modified>
</cp:coreProperties>
</file>