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70" r:id="rId7"/>
    <p:sldId id="262" r:id="rId8"/>
    <p:sldId id="263" r:id="rId9"/>
    <p:sldId id="267" r:id="rId10"/>
    <p:sldId id="265" r:id="rId11"/>
    <p:sldId id="264" r:id="rId12"/>
    <p:sldId id="268" r:id="rId13"/>
    <p:sldId id="269" r:id="rId14"/>
    <p:sldId id="271" r:id="rId15"/>
    <p:sldId id="272" r:id="rId16"/>
    <p:sldId id="273" r:id="rId17"/>
    <p:sldId id="26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3/9/2023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8" Type="http://schemas.openxmlformats.org/officeDocument/2006/relationships/hyperlink" Target="https://www.museumofyouthculture.com/" TargetMode="External"/><Relationship Id="rId3" Type="http://schemas.openxmlformats.org/officeDocument/2006/relationships/hyperlink" Target="https://www.museumofyouthculture.com/skinheads/" TargetMode="External"/><Relationship Id="rId7" Type="http://schemas.openxmlformats.org/officeDocument/2006/relationships/hyperlink" Target="https://www.independent.co.uk/news/media/forty-years-ago-pictures-of-mods-and-rockers-shocked-polite-society-but-were-they-staged-by-the-press" TargetMode="External"/><Relationship Id="rId2" Type="http://schemas.openxmlformats.org/officeDocument/2006/relationships/hyperlink" Target="https://www.historic-uk.com/CultureUK/Mods-1960s/" TargetMode="External"/><Relationship Id="rId1" Type="http://schemas.openxmlformats.org/officeDocument/2006/relationships/slideLayout" Target="../slideLayouts/slideLayout3.xml"/><Relationship Id="rId6" Type="http://schemas.openxmlformats.org/officeDocument/2006/relationships/hyperlink" Target="https://www.journals.sagepub.com/" TargetMode="External"/><Relationship Id="rId5" Type="http://schemas.openxmlformats.org/officeDocument/2006/relationships/hyperlink" Target="https://www.express.co.uk/news/uk/1568647/Violent-crime-canterbury-feral-youth-British-city-attack-antisocial-behaviour" TargetMode="External"/><Relationship Id="rId4" Type="http://schemas.openxmlformats.org/officeDocument/2006/relationships/hyperlink" Target="https://www.infed.org/the-albemarle-report-and-the-development-of-youth-work-in-england-and-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23750" y="354875"/>
            <a:ext cx="8915399" cy="2262781"/>
          </a:xfrm>
        </p:spPr>
        <p:txBody>
          <a:bodyPr>
            <a:normAutofit/>
          </a:bodyPr>
          <a:lstStyle/>
          <a:p>
            <a:r>
              <a:rPr lang="en-GB" sz="3600" dirty="0"/>
              <a:t>Principles and Contexts of Work with Young </a:t>
            </a:r>
            <a:r>
              <a:rPr lang="en-GB" sz="3600" dirty="0" smtClean="0"/>
              <a:t>People, Level 4 Seminar</a:t>
            </a:r>
            <a:endParaRPr lang="en-GB" sz="3600" dirty="0"/>
          </a:p>
        </p:txBody>
      </p:sp>
      <p:sp>
        <p:nvSpPr>
          <p:cNvPr id="3" name="Subtitle 2"/>
          <p:cNvSpPr>
            <a:spLocks noGrp="1"/>
          </p:cNvSpPr>
          <p:nvPr>
            <p:ph type="subTitle" idx="1"/>
          </p:nvPr>
        </p:nvSpPr>
        <p:spPr>
          <a:xfrm>
            <a:off x="2510836" y="3035664"/>
            <a:ext cx="8915399" cy="1126283"/>
          </a:xfrm>
        </p:spPr>
        <p:txBody>
          <a:bodyPr/>
          <a:lstStyle/>
          <a:p>
            <a:r>
              <a:rPr lang="en-GB" dirty="0" smtClean="0">
                <a:solidFill>
                  <a:schemeClr val="tx1">
                    <a:lumMod val="50000"/>
                    <a:lumOff val="50000"/>
                  </a:schemeClr>
                </a:solidFill>
              </a:rPr>
              <a:t>Jimmy Wilson – Tier 4 Outreach Support, Pembrokeshire Youth Services</a:t>
            </a:r>
          </a:p>
          <a:p>
            <a:endParaRPr lang="en-GB" dirty="0" smtClean="0">
              <a:solidFill>
                <a:schemeClr val="tx1">
                  <a:lumMod val="50000"/>
                  <a:lumOff val="50000"/>
                </a:schemeClr>
              </a:solidFill>
            </a:endParaRPr>
          </a:p>
          <a:p>
            <a:endParaRPr lang="en-GB" dirty="0"/>
          </a:p>
        </p:txBody>
      </p:sp>
    </p:spTree>
    <p:extLst>
      <p:ext uri="{BB962C8B-B14F-4D97-AF65-F5344CB8AC3E}">
        <p14:creationId xmlns:p14="http://schemas.microsoft.com/office/powerpoint/2010/main" val="11593691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46811" y="687977"/>
            <a:ext cx="8969829" cy="1107996"/>
          </a:xfrm>
          <a:prstGeom prst="rect">
            <a:avLst/>
          </a:prstGeom>
          <a:noFill/>
        </p:spPr>
        <p:txBody>
          <a:bodyPr wrap="square" rtlCol="0">
            <a:spAutoFit/>
          </a:bodyPr>
          <a:lstStyle/>
          <a:p>
            <a:pPr algn="ctr"/>
            <a:r>
              <a:rPr lang="en-GB" sz="6600" dirty="0" smtClean="0">
                <a:solidFill>
                  <a:schemeClr val="tx1">
                    <a:lumMod val="50000"/>
                    <a:lumOff val="50000"/>
                  </a:schemeClr>
                </a:solidFill>
                <a:latin typeface="Bodoni MT Black" panose="02070A03080606020203" pitchFamily="18" charset="0"/>
              </a:rPr>
              <a:t>The 1960s</a:t>
            </a:r>
            <a:endParaRPr lang="en-GB" sz="6600" dirty="0">
              <a:solidFill>
                <a:schemeClr val="tx1">
                  <a:lumMod val="50000"/>
                  <a:lumOff val="50000"/>
                </a:schemeClr>
              </a:solidFill>
              <a:latin typeface="Bodoni MT Black" panose="02070A03080606020203" pitchFamily="18"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7440" y="1645920"/>
            <a:ext cx="8212184" cy="4528457"/>
          </a:xfrm>
          <a:prstGeom prst="rect">
            <a:avLst/>
          </a:prstGeom>
        </p:spPr>
      </p:pic>
      <p:sp>
        <p:nvSpPr>
          <p:cNvPr id="4" name="TextBox 3"/>
          <p:cNvSpPr txBox="1"/>
          <p:nvPr/>
        </p:nvSpPr>
        <p:spPr>
          <a:xfrm>
            <a:off x="2377440" y="6174377"/>
            <a:ext cx="4528458"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Lee, V. (2020)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67199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Key Events </a:t>
            </a:r>
            <a:endParaRPr lang="en-GB" dirty="0"/>
          </a:p>
        </p:txBody>
      </p:sp>
      <p:sp>
        <p:nvSpPr>
          <p:cNvPr id="3" name="Text Placeholder 2"/>
          <p:cNvSpPr>
            <a:spLocks noGrp="1"/>
          </p:cNvSpPr>
          <p:nvPr>
            <p:ph type="body" idx="1"/>
          </p:nvPr>
        </p:nvSpPr>
        <p:spPr>
          <a:xfrm>
            <a:off x="2232159" y="1727453"/>
            <a:ext cx="8915399" cy="4220501"/>
          </a:xfrm>
        </p:spPr>
        <p:txBody>
          <a:bodyPr>
            <a:normAutofit/>
          </a:bodyPr>
          <a:lstStyle/>
          <a:p>
            <a:pPr marL="342900" indent="-342900">
              <a:buFont typeface="Arial" panose="020B0604020202020204" pitchFamily="34" charset="0"/>
              <a:buChar char="•"/>
            </a:pPr>
            <a:r>
              <a:rPr lang="en-GB" b="1" dirty="0" smtClean="0">
                <a:solidFill>
                  <a:schemeClr val="tx1">
                    <a:lumMod val="50000"/>
                    <a:lumOff val="50000"/>
                  </a:schemeClr>
                </a:solidFill>
              </a:rPr>
              <a:t>Albemarle Report (1960)</a:t>
            </a:r>
          </a:p>
          <a:p>
            <a:endParaRPr lang="en-GB" dirty="0" smtClean="0">
              <a:solidFill>
                <a:schemeClr val="tx1">
                  <a:lumMod val="50000"/>
                  <a:lumOff val="50000"/>
                </a:schemeClr>
              </a:solidFill>
            </a:endParaRPr>
          </a:p>
          <a:p>
            <a:pPr marL="342900" indent="-342900">
              <a:buFont typeface="Arial" panose="020B0604020202020204" pitchFamily="34" charset="0"/>
              <a:buChar char="•"/>
            </a:pPr>
            <a:r>
              <a:rPr lang="en-GB" b="1" dirty="0" smtClean="0">
                <a:solidFill>
                  <a:schemeClr val="tx1">
                    <a:lumMod val="50000"/>
                    <a:lumOff val="50000"/>
                  </a:schemeClr>
                </a:solidFill>
              </a:rPr>
              <a:t>Sub-Cultures (Mods, Rockers, Skin Heads)</a:t>
            </a:r>
          </a:p>
          <a:p>
            <a:pPr marL="342900" indent="-342900">
              <a:buFont typeface="Arial" panose="020B0604020202020204" pitchFamily="34" charset="0"/>
              <a:buChar char="•"/>
            </a:pPr>
            <a:endParaRPr lang="en-GB" b="1" dirty="0" smtClean="0">
              <a:solidFill>
                <a:schemeClr val="tx1">
                  <a:lumMod val="50000"/>
                  <a:lumOff val="50000"/>
                </a:schemeClr>
              </a:solidFill>
            </a:endParaRPr>
          </a:p>
          <a:p>
            <a:pPr marL="342900" indent="-342900">
              <a:buFont typeface="Arial" panose="020B0604020202020204" pitchFamily="34" charset="0"/>
              <a:buChar char="•"/>
            </a:pPr>
            <a:r>
              <a:rPr lang="en-GB" b="1" dirty="0" smtClean="0">
                <a:solidFill>
                  <a:schemeClr val="tx1">
                    <a:lumMod val="50000"/>
                    <a:lumOff val="50000"/>
                  </a:schemeClr>
                </a:solidFill>
              </a:rPr>
              <a:t>End of National service (31</a:t>
            </a:r>
            <a:r>
              <a:rPr lang="en-GB" b="1" baseline="30000" dirty="0" smtClean="0">
                <a:solidFill>
                  <a:schemeClr val="tx1">
                    <a:lumMod val="50000"/>
                    <a:lumOff val="50000"/>
                  </a:schemeClr>
                </a:solidFill>
              </a:rPr>
              <a:t>st</a:t>
            </a:r>
            <a:r>
              <a:rPr lang="en-GB" b="1" dirty="0" smtClean="0">
                <a:solidFill>
                  <a:schemeClr val="tx1">
                    <a:lumMod val="50000"/>
                    <a:lumOff val="50000"/>
                  </a:schemeClr>
                </a:solidFill>
              </a:rPr>
              <a:t> December1960)</a:t>
            </a:r>
          </a:p>
          <a:p>
            <a:endParaRPr lang="en-GB" b="1" dirty="0">
              <a:solidFill>
                <a:schemeClr val="tx1">
                  <a:lumMod val="50000"/>
                  <a:lumOff val="50000"/>
                </a:schemeClr>
              </a:solidFill>
            </a:endParaRPr>
          </a:p>
          <a:p>
            <a:pPr marL="342900" indent="-342900">
              <a:buFont typeface="Arial" panose="020B0604020202020204" pitchFamily="34" charset="0"/>
              <a:buChar char="•"/>
            </a:pPr>
            <a:r>
              <a:rPr lang="en-GB" dirty="0" smtClean="0">
                <a:solidFill>
                  <a:schemeClr val="tx1">
                    <a:lumMod val="50000"/>
                    <a:lumOff val="50000"/>
                  </a:schemeClr>
                </a:solidFill>
              </a:rPr>
              <a:t>World Cup (1966)</a:t>
            </a:r>
          </a:p>
          <a:p>
            <a:pPr marL="342900" indent="-342900">
              <a:buFont typeface="Arial" panose="020B0604020202020204" pitchFamily="34" charset="0"/>
              <a:buChar char="•"/>
            </a:pPr>
            <a:endParaRPr lang="en-GB" dirty="0" smtClean="0"/>
          </a:p>
          <a:p>
            <a:endParaRPr lang="en-GB" dirty="0"/>
          </a:p>
        </p:txBody>
      </p:sp>
    </p:spTree>
    <p:extLst>
      <p:ext uri="{BB962C8B-B14F-4D97-AF65-F5344CB8AC3E}">
        <p14:creationId xmlns:p14="http://schemas.microsoft.com/office/powerpoint/2010/main" val="4604216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Albemarle Report </a:t>
            </a:r>
            <a:endParaRPr lang="en-GB" dirty="0"/>
          </a:p>
        </p:txBody>
      </p:sp>
      <p:sp>
        <p:nvSpPr>
          <p:cNvPr id="4" name="Text Placeholder 3"/>
          <p:cNvSpPr>
            <a:spLocks noGrp="1"/>
          </p:cNvSpPr>
          <p:nvPr>
            <p:ph type="body" idx="1"/>
          </p:nvPr>
        </p:nvSpPr>
        <p:spPr>
          <a:xfrm>
            <a:off x="2232158" y="1827603"/>
            <a:ext cx="8915399" cy="5030397"/>
          </a:xfrm>
        </p:spPr>
        <p:txBody>
          <a:bodyPr>
            <a:normAutofit/>
          </a:bodyPr>
          <a:lstStyle/>
          <a:p>
            <a:r>
              <a:rPr lang="en-GB" dirty="0" smtClean="0"/>
              <a:t>The Albemarle Report was an influential report published in 1960 which looked to address some of the issues and challenges faced by youth services in England and Wales. As mentioned in my introduction, the report considered social, cultural and economic changes and how these changes impacted and could continue to impact young people and youth work.</a:t>
            </a:r>
          </a:p>
          <a:p>
            <a:endParaRPr lang="en-GB" dirty="0" smtClean="0"/>
          </a:p>
          <a:p>
            <a:endParaRPr lang="en-GB" dirty="0"/>
          </a:p>
          <a:p>
            <a:r>
              <a:rPr lang="en-GB" dirty="0" smtClean="0"/>
              <a:t>Ord and Davies (2022) Suggest that the report significantly re-energised youth services in Wales and England and recognised a more demanding, self aware and vocal teenage youth culture.</a:t>
            </a:r>
          </a:p>
          <a:p>
            <a:endParaRPr lang="en-GB" sz="2800" dirty="0"/>
          </a:p>
          <a:p>
            <a:endParaRPr lang="en-GB" dirty="0"/>
          </a:p>
        </p:txBody>
      </p:sp>
    </p:spTree>
    <p:extLst>
      <p:ext uri="{BB962C8B-B14F-4D97-AF65-F5344CB8AC3E}">
        <p14:creationId xmlns:p14="http://schemas.microsoft.com/office/powerpoint/2010/main" val="25741281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Albemarle Report </a:t>
            </a:r>
            <a:endParaRPr lang="en-GB" dirty="0"/>
          </a:p>
        </p:txBody>
      </p:sp>
      <p:sp>
        <p:nvSpPr>
          <p:cNvPr id="4" name="Text Placeholder 3"/>
          <p:cNvSpPr>
            <a:spLocks noGrp="1"/>
          </p:cNvSpPr>
          <p:nvPr>
            <p:ph type="body" idx="1"/>
          </p:nvPr>
        </p:nvSpPr>
        <p:spPr>
          <a:xfrm>
            <a:off x="2232158" y="1396528"/>
            <a:ext cx="8915399" cy="5030397"/>
          </a:xfrm>
        </p:spPr>
        <p:txBody>
          <a:bodyPr>
            <a:normAutofit/>
          </a:bodyPr>
          <a:lstStyle/>
          <a:p>
            <a:r>
              <a:rPr lang="en-GB" dirty="0" smtClean="0"/>
              <a:t>There were significant influences on the social and cultural habits of young people during the 1960s including the end to National Service, the ‘Swinging Sixties’ and a rise in youth employment. The Albemarle Report recognised some of these influences and over the next few slides I will discuss these in more detail.</a:t>
            </a:r>
          </a:p>
          <a:p>
            <a:r>
              <a:rPr lang="en-GB" dirty="0" smtClean="0"/>
              <a:t>The emerging ‘teenage culture’ was expected to be more demanding of the opportunities and provisions available to them and this was addressed in the report. As a result, a significant investment was made into youth service provisions, full time youth workers, youth clubs and youth projects.</a:t>
            </a:r>
          </a:p>
          <a:p>
            <a:r>
              <a:rPr lang="en-GB" dirty="0" smtClean="0"/>
              <a:t>Infed.org (2019) suggest that twenty eight million pounds (£28,000,000) was spent on three thousand youth buildings by 1968 and roughly half of the newly trained, full time youth workers were trained at the National College for the Training of Youth Leaders.</a:t>
            </a:r>
            <a:endParaRPr lang="en-GB" dirty="0"/>
          </a:p>
        </p:txBody>
      </p:sp>
    </p:spTree>
    <p:extLst>
      <p:ext uri="{BB962C8B-B14F-4D97-AF65-F5344CB8AC3E}">
        <p14:creationId xmlns:p14="http://schemas.microsoft.com/office/powerpoint/2010/main" val="33701109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Albemarle Report </a:t>
            </a:r>
            <a:endParaRPr lang="en-GB" dirty="0"/>
          </a:p>
        </p:txBody>
      </p:sp>
      <p:sp>
        <p:nvSpPr>
          <p:cNvPr id="4" name="Text Placeholder 3"/>
          <p:cNvSpPr>
            <a:spLocks noGrp="1"/>
          </p:cNvSpPr>
          <p:nvPr>
            <p:ph type="body" idx="1"/>
          </p:nvPr>
        </p:nvSpPr>
        <p:spPr>
          <a:xfrm>
            <a:off x="2232158" y="1553281"/>
            <a:ext cx="8915399" cy="5030397"/>
          </a:xfrm>
        </p:spPr>
        <p:txBody>
          <a:bodyPr>
            <a:normAutofit/>
          </a:bodyPr>
          <a:lstStyle/>
          <a:p>
            <a:r>
              <a:rPr lang="en-GB" dirty="0" smtClean="0"/>
              <a:t>Some of the post war conservative governments main concerns which led to the Albemarle Report were </a:t>
            </a:r>
            <a:r>
              <a:rPr lang="en-GB" dirty="0" err="1" smtClean="0"/>
              <a:t>centered</a:t>
            </a:r>
            <a:r>
              <a:rPr lang="en-GB" dirty="0" smtClean="0"/>
              <a:t> around attitudes and influences on young people, such as the emerging teenage sub-cultures, end of National service thus a perceived lack of discipline amongst young men and the belief that young people were less likely to seek out previously influential adults for direction and guidance. (</a:t>
            </a:r>
            <a:r>
              <a:rPr lang="en-GB" dirty="0" err="1" smtClean="0"/>
              <a:t>Batsleer</a:t>
            </a:r>
            <a:r>
              <a:rPr lang="en-GB" dirty="0" smtClean="0"/>
              <a:t> and Davies, 2010, p.8).</a:t>
            </a:r>
          </a:p>
          <a:p>
            <a:endParaRPr lang="en-GB" dirty="0" smtClean="0"/>
          </a:p>
          <a:p>
            <a:r>
              <a:rPr lang="en-GB" dirty="0"/>
              <a:t> </a:t>
            </a:r>
            <a:r>
              <a:rPr lang="en-GB" dirty="0" smtClean="0"/>
              <a:t>The youth service was now seen as a key part of the education system through social education, non formal and informal learning. Unlike compulsory, traditional schooling, young people would choose to participate in youth clubs and youth provisions and have a voice when it came to what they wanted and why.</a:t>
            </a:r>
          </a:p>
          <a:p>
            <a:endParaRPr lang="en-GB" dirty="0" smtClean="0"/>
          </a:p>
        </p:txBody>
      </p:sp>
    </p:spTree>
    <p:extLst>
      <p:ext uri="{BB962C8B-B14F-4D97-AF65-F5344CB8AC3E}">
        <p14:creationId xmlns:p14="http://schemas.microsoft.com/office/powerpoint/2010/main" val="9125854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Swinging Sixties and Sub Culture</a:t>
            </a:r>
            <a:endParaRPr lang="en-GB" dirty="0"/>
          </a:p>
        </p:txBody>
      </p:sp>
      <p:sp>
        <p:nvSpPr>
          <p:cNvPr id="4" name="Text Placeholder 3"/>
          <p:cNvSpPr>
            <a:spLocks noGrp="1"/>
          </p:cNvSpPr>
          <p:nvPr>
            <p:ph type="body" idx="1"/>
          </p:nvPr>
        </p:nvSpPr>
        <p:spPr>
          <a:xfrm>
            <a:off x="2232158" y="1396528"/>
            <a:ext cx="8915399" cy="5030397"/>
          </a:xfrm>
        </p:spPr>
        <p:txBody>
          <a:bodyPr>
            <a:normAutofit/>
          </a:bodyPr>
          <a:lstStyle/>
          <a:p>
            <a:r>
              <a:rPr lang="en-GB" dirty="0" smtClean="0"/>
              <a:t>Much like the previous decade, fashion and music had a significant impact upon young people during the 1960s. Teddy Boys were replaced with Beatlemania, Rockers, Mods, Skin Heads and the beginning of Hippy Culture.</a:t>
            </a:r>
          </a:p>
          <a:p>
            <a:endParaRPr lang="en-GB" dirty="0"/>
          </a:p>
          <a:p>
            <a:endParaRPr lang="en-GB" dirty="0" smtClean="0"/>
          </a:p>
          <a:p>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09257" y="2883026"/>
            <a:ext cx="6609806" cy="3012678"/>
          </a:xfrm>
          <a:prstGeom prst="rect">
            <a:avLst/>
          </a:prstGeom>
        </p:spPr>
      </p:pic>
      <p:sp>
        <p:nvSpPr>
          <p:cNvPr id="5" name="TextBox 4"/>
          <p:cNvSpPr txBox="1"/>
          <p:nvPr/>
        </p:nvSpPr>
        <p:spPr>
          <a:xfrm>
            <a:off x="3270361" y="5895704"/>
            <a:ext cx="4841966" cy="276999"/>
          </a:xfrm>
          <a:prstGeom prst="rect">
            <a:avLst/>
          </a:prstGeom>
          <a:noFill/>
        </p:spPr>
        <p:txBody>
          <a:bodyPr wrap="square" rtlCol="0">
            <a:spAutoFit/>
          </a:bodyPr>
          <a:lstStyle/>
          <a:p>
            <a:r>
              <a:rPr lang="en-GB" sz="1200" dirty="0" err="1" smtClean="0"/>
              <a:t>Baran</a:t>
            </a:r>
            <a:r>
              <a:rPr lang="en-GB" sz="1200" dirty="0" smtClean="0"/>
              <a:t>, H. (2023) </a:t>
            </a:r>
            <a:endParaRPr lang="en-GB" sz="1200" dirty="0"/>
          </a:p>
        </p:txBody>
      </p:sp>
    </p:spTree>
    <p:extLst>
      <p:ext uri="{BB962C8B-B14F-4D97-AF65-F5344CB8AC3E}">
        <p14:creationId xmlns:p14="http://schemas.microsoft.com/office/powerpoint/2010/main" val="21445117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Swinging Sixties and Sub Culture </a:t>
            </a:r>
            <a:endParaRPr lang="en-GB" dirty="0"/>
          </a:p>
        </p:txBody>
      </p:sp>
      <p:sp>
        <p:nvSpPr>
          <p:cNvPr id="3" name="Text Placeholder 2"/>
          <p:cNvSpPr>
            <a:spLocks noGrp="1"/>
          </p:cNvSpPr>
          <p:nvPr>
            <p:ph type="body" idx="1"/>
          </p:nvPr>
        </p:nvSpPr>
        <p:spPr>
          <a:xfrm>
            <a:off x="2232159" y="1820091"/>
            <a:ext cx="8915399" cy="5451565"/>
          </a:xfrm>
        </p:spPr>
        <p:txBody>
          <a:bodyPr>
            <a:normAutofit/>
          </a:bodyPr>
          <a:lstStyle/>
          <a:p>
            <a:r>
              <a:rPr lang="en-GB" sz="1800" dirty="0" smtClean="0"/>
              <a:t>Each sub culture had their own unique identity. Mods were well dressed, had disposable income and frequented dance halls and nightclubs. Evans (2022) notes that Mods gained an exaggerated reputation for drugs use, drunkenness and anti social behaviour due to an unsavoury incident with another sub-culture, The Rockers which would make mainstream tabloid headlines.</a:t>
            </a:r>
          </a:p>
          <a:p>
            <a:endParaRPr lang="en-GB" sz="1800" dirty="0" smtClean="0"/>
          </a:p>
          <a:p>
            <a:pPr marL="540000">
              <a:tabLst>
                <a:tab pos="720000" algn="r"/>
              </a:tabLst>
            </a:pPr>
            <a:r>
              <a:rPr lang="en-GB" sz="1800" i="1" dirty="0" smtClean="0"/>
              <a:t>The </a:t>
            </a:r>
            <a:r>
              <a:rPr lang="en-GB" sz="1800" i="1" dirty="0"/>
              <a:t>attitude peaked in responses to the 'battles' between mods and rockers </a:t>
            </a:r>
            <a:r>
              <a:rPr lang="en-GB" sz="1800" i="1" dirty="0" smtClean="0"/>
              <a:t>at </a:t>
            </a:r>
            <a:r>
              <a:rPr lang="en-GB" sz="1800" i="1" dirty="0"/>
              <a:t>British seaside resorts in 1964. The amount of violence that </a:t>
            </a:r>
            <a:r>
              <a:rPr lang="en-GB" sz="1800" i="1" dirty="0" smtClean="0"/>
              <a:t>   took </a:t>
            </a:r>
            <a:r>
              <a:rPr lang="en-GB" sz="1800" i="1" dirty="0"/>
              <a:t>place was relatively small-scale, but the disturbances were sensationalised by the press and presented as moments of wholesale havoc.</a:t>
            </a:r>
            <a:endParaRPr lang="en-GB" sz="1800" i="1" dirty="0"/>
          </a:p>
          <a:p>
            <a:pPr marL="540000"/>
            <a:r>
              <a:rPr lang="en-GB" sz="1800" i="1" dirty="0" smtClean="0"/>
              <a:t>                           </a:t>
            </a:r>
            <a:r>
              <a:rPr lang="en-GB" sz="1800" i="1" dirty="0" smtClean="0">
                <a:solidFill>
                  <a:schemeClr val="tx1"/>
                </a:solidFill>
              </a:rPr>
              <a:t>                     </a:t>
            </a:r>
            <a:r>
              <a:rPr lang="en-GB" sz="1400" dirty="0" smtClean="0">
                <a:solidFill>
                  <a:schemeClr val="tx1"/>
                </a:solidFill>
              </a:rPr>
              <a:t>(</a:t>
            </a:r>
            <a:r>
              <a:rPr lang="en-GB" sz="1400" dirty="0" err="1" smtClean="0">
                <a:solidFill>
                  <a:schemeClr val="tx1"/>
                </a:solidFill>
              </a:rPr>
              <a:t>Osgerby</a:t>
            </a:r>
            <a:r>
              <a:rPr lang="en-GB" sz="1400" dirty="0" smtClean="0">
                <a:solidFill>
                  <a:schemeClr val="tx1"/>
                </a:solidFill>
              </a:rPr>
              <a:t>, </a:t>
            </a:r>
            <a:r>
              <a:rPr lang="en-GB" sz="1400" dirty="0">
                <a:solidFill>
                  <a:schemeClr val="tx1"/>
                </a:solidFill>
              </a:rPr>
              <a:t>2011, https://</a:t>
            </a:r>
            <a:r>
              <a:rPr lang="en-GB" sz="1400" dirty="0" smtClean="0">
                <a:solidFill>
                  <a:schemeClr val="tx1"/>
                </a:solidFill>
              </a:rPr>
              <a:t>museumofyouthculture.com)</a:t>
            </a:r>
          </a:p>
        </p:txBody>
      </p:sp>
    </p:spTree>
    <p:extLst>
      <p:ext uri="{BB962C8B-B14F-4D97-AF65-F5344CB8AC3E}">
        <p14:creationId xmlns:p14="http://schemas.microsoft.com/office/powerpoint/2010/main" val="22744800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Swinging Sixties and Sub Culture</a:t>
            </a:r>
            <a:endParaRPr lang="en-GB" dirty="0"/>
          </a:p>
        </p:txBody>
      </p:sp>
      <p:sp>
        <p:nvSpPr>
          <p:cNvPr id="3" name="Text Placeholder 2"/>
          <p:cNvSpPr>
            <a:spLocks noGrp="1"/>
          </p:cNvSpPr>
          <p:nvPr>
            <p:ph type="body" idx="1"/>
          </p:nvPr>
        </p:nvSpPr>
        <p:spPr>
          <a:xfrm>
            <a:off x="2232159" y="1262743"/>
            <a:ext cx="8915399" cy="766354"/>
          </a:xfrm>
        </p:spPr>
        <p:txBody>
          <a:bodyPr>
            <a:normAutofit/>
          </a:bodyPr>
          <a:lstStyle/>
          <a:p>
            <a:r>
              <a:rPr lang="en-GB" dirty="0" smtClean="0"/>
              <a:t>Each sub culture would not only be identified by their insignia and musical preference but also their ideologies and habits. </a:t>
            </a:r>
          </a:p>
          <a:p>
            <a:endParaRPr lang="en-GB" dirty="0"/>
          </a:p>
        </p:txBody>
      </p:sp>
      <p:sp>
        <p:nvSpPr>
          <p:cNvPr id="4" name="TextBox 3"/>
          <p:cNvSpPr txBox="1"/>
          <p:nvPr/>
        </p:nvSpPr>
        <p:spPr>
          <a:xfrm>
            <a:off x="2232159" y="2193981"/>
            <a:ext cx="2699658" cy="4678204"/>
          </a:xfrm>
          <a:prstGeom prst="rect">
            <a:avLst/>
          </a:prstGeom>
          <a:noFill/>
        </p:spPr>
        <p:txBody>
          <a:bodyPr wrap="square" rtlCol="0">
            <a:spAutoFit/>
          </a:bodyPr>
          <a:lstStyle/>
          <a:p>
            <a:pPr algn="ctr"/>
            <a:r>
              <a:rPr lang="en-GB" b="1" u="sng" dirty="0" smtClean="0">
                <a:solidFill>
                  <a:schemeClr val="tx1">
                    <a:lumMod val="65000"/>
                    <a:lumOff val="35000"/>
                  </a:schemeClr>
                </a:solidFill>
              </a:rPr>
              <a:t>Mods</a:t>
            </a:r>
          </a:p>
          <a:p>
            <a:pPr algn="ctr"/>
            <a:endParaRPr lang="en-GB" dirty="0" smtClean="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Jamaican and American Influence</a:t>
            </a:r>
          </a:p>
          <a:p>
            <a:pPr marL="285750" indent="-285750">
              <a:buFont typeface="Arial" panose="020B0604020202020204" pitchFamily="34" charset="0"/>
              <a:buChar char="•"/>
            </a:pPr>
            <a:endParaRPr lang="en-GB" dirty="0" smtClean="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Disposable income</a:t>
            </a:r>
          </a:p>
          <a:p>
            <a:pPr marL="285750" indent="-285750">
              <a:buFont typeface="Arial" panose="020B0604020202020204" pitchFamily="34" charset="0"/>
              <a:buChar char="•"/>
            </a:pPr>
            <a:endParaRPr lang="en-GB" dirty="0" smtClean="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More leisure time</a:t>
            </a:r>
          </a:p>
          <a:p>
            <a:pPr marL="285750" indent="-285750">
              <a:buFont typeface="Arial" panose="020B0604020202020204" pitchFamily="34" charset="0"/>
              <a:buChar char="•"/>
            </a:pPr>
            <a:endParaRPr lang="en-GB" dirty="0" smtClean="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Reflected independence and tolerance </a:t>
            </a:r>
          </a:p>
          <a:p>
            <a:pPr marL="285750" indent="-285750">
              <a:buFont typeface="Arial" panose="020B0604020202020204" pitchFamily="34" charset="0"/>
              <a:buChar char="•"/>
            </a:pPr>
            <a:endParaRPr lang="en-GB" dirty="0" smtClean="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Gender and racial equality</a:t>
            </a:r>
          </a:p>
          <a:p>
            <a:pPr marL="285750" indent="-285750">
              <a:buFont typeface="Arial" panose="020B0604020202020204" pitchFamily="34" charset="0"/>
              <a:buChar char="•"/>
            </a:pPr>
            <a:endParaRPr lang="en-GB" sz="1400" dirty="0" smtClean="0"/>
          </a:p>
          <a:p>
            <a:pPr marL="285750" indent="-285750">
              <a:buFont typeface="Arial" panose="020B0604020202020204" pitchFamily="34" charset="0"/>
              <a:buChar char="•"/>
            </a:pPr>
            <a:endParaRPr lang="en-GB" sz="1400" dirty="0"/>
          </a:p>
        </p:txBody>
      </p:sp>
      <p:sp>
        <p:nvSpPr>
          <p:cNvPr id="5" name="TextBox 4"/>
          <p:cNvSpPr txBox="1"/>
          <p:nvPr/>
        </p:nvSpPr>
        <p:spPr>
          <a:xfrm>
            <a:off x="5164183" y="2193981"/>
            <a:ext cx="2856411" cy="3416320"/>
          </a:xfrm>
          <a:prstGeom prst="rect">
            <a:avLst/>
          </a:prstGeom>
          <a:noFill/>
        </p:spPr>
        <p:txBody>
          <a:bodyPr wrap="square" rtlCol="0">
            <a:spAutoFit/>
          </a:bodyPr>
          <a:lstStyle/>
          <a:p>
            <a:pPr algn="ctr"/>
            <a:r>
              <a:rPr lang="en-GB" b="1" u="sng" dirty="0" smtClean="0">
                <a:solidFill>
                  <a:schemeClr val="tx1">
                    <a:lumMod val="65000"/>
                    <a:lumOff val="35000"/>
                  </a:schemeClr>
                </a:solidFill>
              </a:rPr>
              <a:t>Rockers</a:t>
            </a:r>
          </a:p>
          <a:p>
            <a:pPr algn="ctr"/>
            <a:endParaRPr lang="en-GB" b="1" u="sng" dirty="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‘Rivals’ of the Mods</a:t>
            </a:r>
          </a:p>
          <a:p>
            <a:pPr marL="285750" indent="-285750">
              <a:buFont typeface="Arial" panose="020B0604020202020204" pitchFamily="34" charset="0"/>
              <a:buChar char="•"/>
            </a:pPr>
            <a:endParaRPr lang="en-GB" dirty="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Influenced by American bikers</a:t>
            </a:r>
          </a:p>
          <a:p>
            <a:pPr marL="285750" indent="-285750">
              <a:buFont typeface="Arial" panose="020B0604020202020204" pitchFamily="34" charset="0"/>
              <a:buChar char="•"/>
            </a:pPr>
            <a:endParaRPr lang="en-GB" dirty="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Anti –drug stance</a:t>
            </a:r>
          </a:p>
          <a:p>
            <a:pPr marL="285750" indent="-285750">
              <a:buFont typeface="Arial" panose="020B0604020202020204" pitchFamily="34" charset="0"/>
              <a:buChar char="•"/>
            </a:pPr>
            <a:endParaRPr lang="en-GB" dirty="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Working class youths</a:t>
            </a:r>
          </a:p>
          <a:p>
            <a:endParaRPr lang="en-GB" dirty="0" smtClean="0"/>
          </a:p>
          <a:p>
            <a:pPr marL="285750" indent="-285750">
              <a:buFont typeface="Arial" panose="020B0604020202020204" pitchFamily="34" charset="0"/>
              <a:buChar char="•"/>
            </a:pPr>
            <a:endParaRPr lang="en-GB" dirty="0"/>
          </a:p>
        </p:txBody>
      </p:sp>
      <p:sp>
        <p:nvSpPr>
          <p:cNvPr id="6" name="TextBox 5"/>
          <p:cNvSpPr txBox="1"/>
          <p:nvPr/>
        </p:nvSpPr>
        <p:spPr>
          <a:xfrm>
            <a:off x="8342811" y="2193981"/>
            <a:ext cx="2804747" cy="4801314"/>
          </a:xfrm>
          <a:prstGeom prst="rect">
            <a:avLst/>
          </a:prstGeom>
          <a:noFill/>
        </p:spPr>
        <p:txBody>
          <a:bodyPr wrap="square" rtlCol="0">
            <a:spAutoFit/>
          </a:bodyPr>
          <a:lstStyle/>
          <a:p>
            <a:pPr algn="ctr"/>
            <a:r>
              <a:rPr lang="en-GB" b="1" u="sng" dirty="0" smtClean="0">
                <a:solidFill>
                  <a:schemeClr val="tx1">
                    <a:lumMod val="65000"/>
                    <a:lumOff val="35000"/>
                  </a:schemeClr>
                </a:solidFill>
              </a:rPr>
              <a:t>Skin Heads</a:t>
            </a:r>
          </a:p>
          <a:p>
            <a:pPr algn="ctr"/>
            <a:endParaRPr lang="en-GB" b="1" u="sng" dirty="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‘Hard Mods’ and ‘Rude boy’ influences</a:t>
            </a:r>
          </a:p>
          <a:p>
            <a:pPr marL="285750" indent="-285750">
              <a:buFont typeface="Arial" panose="020B0604020202020204" pitchFamily="34" charset="0"/>
              <a:buChar char="•"/>
            </a:pPr>
            <a:endParaRPr lang="en-GB" dirty="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Solidarity with working class</a:t>
            </a:r>
          </a:p>
          <a:p>
            <a:pPr marL="285750" indent="-285750">
              <a:buFont typeface="Arial" panose="020B0604020202020204" pitchFamily="34" charset="0"/>
              <a:buChar char="•"/>
            </a:pPr>
            <a:endParaRPr lang="en-GB" dirty="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Rejected austerity</a:t>
            </a:r>
          </a:p>
          <a:p>
            <a:pPr marL="285750" indent="-285750">
              <a:buFont typeface="Arial" panose="020B0604020202020204" pitchFamily="34" charset="0"/>
              <a:buChar char="•"/>
            </a:pPr>
            <a:endParaRPr lang="en-GB" dirty="0">
              <a:solidFill>
                <a:schemeClr val="tx1">
                  <a:lumMod val="65000"/>
                  <a:lumOff val="35000"/>
                </a:schemeClr>
              </a:solidFill>
            </a:endParaRPr>
          </a:p>
          <a:p>
            <a:pPr marL="285750" indent="-285750">
              <a:buFont typeface="Arial" panose="020B0604020202020204" pitchFamily="34" charset="0"/>
              <a:buChar char="•"/>
            </a:pPr>
            <a:r>
              <a:rPr lang="en-GB" dirty="0" smtClean="0">
                <a:solidFill>
                  <a:schemeClr val="tx1">
                    <a:lumMod val="65000"/>
                    <a:lumOff val="35000"/>
                  </a:schemeClr>
                </a:solidFill>
              </a:rPr>
              <a:t>Rejected conservatism</a:t>
            </a:r>
          </a:p>
          <a:p>
            <a:pPr marL="285750" indent="-285750">
              <a:buFont typeface="Arial" panose="020B0604020202020204" pitchFamily="34" charset="0"/>
              <a:buChar char="•"/>
            </a:pPr>
            <a:endParaRPr lang="en-GB" dirty="0">
              <a:solidFill>
                <a:schemeClr val="tx1">
                  <a:lumMod val="65000"/>
                  <a:lumOff val="35000"/>
                </a:schemeClr>
              </a:solidFill>
            </a:endParaRP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0891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anim calcmode="lin" valueType="num">
                                      <p:cBhvr additive="base">
                                        <p:cTn id="1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anim calcmode="lin" valueType="num">
                                      <p:cBhvr additive="base">
                                        <p:cTn id="1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anim calcmode="lin" valueType="num">
                                      <p:cBhvr additive="base">
                                        <p:cTn id="1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anim calcmode="lin" valueType="num">
                                      <p:cBhvr additive="base">
                                        <p:cTn id="23"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anim calcmode="lin" valueType="num">
                                      <p:cBhvr additive="base">
                                        <p:cTn id="2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5">
                                            <p:txEl>
                                              <p:pRg st="0" end="0"/>
                                            </p:txEl>
                                          </p:spTgt>
                                        </p:tgtEl>
                                        <p:attrNameLst>
                                          <p:attrName>style.visibility</p:attrName>
                                        </p:attrNameLst>
                                      </p:cBhvr>
                                      <p:to>
                                        <p:strVal val="visible"/>
                                      </p:to>
                                    </p:set>
                                    <p:anim calcmode="lin" valueType="num">
                                      <p:cBhvr additive="base">
                                        <p:cTn id="3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5">
                                            <p:txEl>
                                              <p:pRg st="4" end="4"/>
                                            </p:txEl>
                                          </p:spTgt>
                                        </p:tgtEl>
                                        <p:attrNameLst>
                                          <p:attrName>style.visibility</p:attrName>
                                        </p:attrNameLst>
                                      </p:cBhvr>
                                      <p:to>
                                        <p:strVal val="visible"/>
                                      </p:to>
                                    </p:set>
                                    <p:anim calcmode="lin" valueType="num">
                                      <p:cBhvr additive="base">
                                        <p:cTn id="4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4" end="4"/>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5">
                                            <p:txEl>
                                              <p:pRg st="6" end="6"/>
                                            </p:txEl>
                                          </p:spTgt>
                                        </p:tgtEl>
                                        <p:attrNameLst>
                                          <p:attrName>style.visibility</p:attrName>
                                        </p:attrNameLst>
                                      </p:cBhvr>
                                      <p:to>
                                        <p:strVal val="visible"/>
                                      </p:to>
                                    </p:set>
                                    <p:anim calcmode="lin" valueType="num">
                                      <p:cBhvr additive="base">
                                        <p:cTn id="4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5">
                                            <p:txEl>
                                              <p:pRg st="6" end="6"/>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5">
                                            <p:txEl>
                                              <p:pRg st="8" end="8"/>
                                            </p:txEl>
                                          </p:spTgt>
                                        </p:tgtEl>
                                        <p:attrNameLst>
                                          <p:attrName>style.visibility</p:attrName>
                                        </p:attrNameLst>
                                      </p:cBhvr>
                                      <p:to>
                                        <p:strVal val="visible"/>
                                      </p:to>
                                    </p:set>
                                    <p:anim calcmode="lin" valueType="num">
                                      <p:cBhvr additive="base">
                                        <p:cTn id="4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0" end="0"/>
                                            </p:txEl>
                                          </p:spTgt>
                                        </p:tgtEl>
                                        <p:attrNameLst>
                                          <p:attrName>style.visibility</p:attrName>
                                        </p:attrNameLst>
                                      </p:cBhvr>
                                      <p:to>
                                        <p:strVal val="visible"/>
                                      </p:to>
                                    </p:set>
                                    <p:anim calcmode="lin" valueType="num">
                                      <p:cBhvr additive="base">
                                        <p:cTn id="5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0" end="0"/>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6">
                                            <p:txEl>
                                              <p:pRg st="2" end="2"/>
                                            </p:txEl>
                                          </p:spTgt>
                                        </p:tgtEl>
                                        <p:attrNameLst>
                                          <p:attrName>style.visibility</p:attrName>
                                        </p:attrNameLst>
                                      </p:cBhvr>
                                      <p:to>
                                        <p:strVal val="visible"/>
                                      </p:to>
                                    </p:set>
                                    <p:anim calcmode="lin" valueType="num">
                                      <p:cBhvr additive="base">
                                        <p:cTn id="5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6">
                                            <p:txEl>
                                              <p:pRg st="2" end="2"/>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 calcmode="lin" valueType="num">
                                      <p:cBhvr additive="base">
                                        <p:cTn id="6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6">
                                            <p:txEl>
                                              <p:pRg st="4" end="4"/>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6">
                                            <p:txEl>
                                              <p:pRg st="6" end="6"/>
                                            </p:txEl>
                                          </p:spTgt>
                                        </p:tgtEl>
                                        <p:attrNameLst>
                                          <p:attrName>style.visibility</p:attrName>
                                        </p:attrNameLst>
                                      </p:cBhvr>
                                      <p:to>
                                        <p:strVal val="visible"/>
                                      </p:to>
                                    </p:set>
                                    <p:anim calcmode="lin" valueType="num">
                                      <p:cBhvr additive="base">
                                        <p:cTn id="6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6" end="6"/>
                                            </p:txEl>
                                          </p:spTgt>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6">
                                            <p:txEl>
                                              <p:pRg st="8" end="8"/>
                                            </p:txEl>
                                          </p:spTgt>
                                        </p:tgtEl>
                                        <p:attrNameLst>
                                          <p:attrName>style.visibility</p:attrName>
                                        </p:attrNameLst>
                                      </p:cBhvr>
                                      <p:to>
                                        <p:strVal val="visible"/>
                                      </p:to>
                                    </p:set>
                                    <p:anim calcmode="lin" valueType="num">
                                      <p:cBhvr additive="base">
                                        <p:cTn id="7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Swinging Sixties and Sub Culture </a:t>
            </a:r>
            <a:endParaRPr lang="en-GB" dirty="0"/>
          </a:p>
        </p:txBody>
      </p:sp>
      <p:sp>
        <p:nvSpPr>
          <p:cNvPr id="3" name="Text Placeholder 2"/>
          <p:cNvSpPr>
            <a:spLocks noGrp="1"/>
          </p:cNvSpPr>
          <p:nvPr>
            <p:ph type="body" idx="1"/>
          </p:nvPr>
        </p:nvSpPr>
        <p:spPr>
          <a:xfrm>
            <a:off x="2232160" y="1222356"/>
            <a:ext cx="4734698" cy="5335198"/>
          </a:xfrm>
        </p:spPr>
        <p:txBody>
          <a:bodyPr>
            <a:normAutofit lnSpcReduction="10000"/>
          </a:bodyPr>
          <a:lstStyle/>
          <a:p>
            <a:r>
              <a:rPr lang="en-GB" b="1" dirty="0" smtClean="0"/>
              <a:t>Skin Heads</a:t>
            </a:r>
          </a:p>
          <a:p>
            <a:r>
              <a:rPr lang="en-GB" sz="1600" dirty="0" smtClean="0"/>
              <a:t>It is worth mentioning in this seminar that another sub culture of the 1960s, the Skin Heads, are often unfairly seen as a group of right wing extremists. The skin heads of the 1960s were described as the first wave of skin head culture, aligned with the working class and the socially alienated. It wasn’t until the 1970s that right wing extremists copied the look.</a:t>
            </a:r>
          </a:p>
          <a:p>
            <a:r>
              <a:rPr lang="en-GB" sz="1600" dirty="0" smtClean="0"/>
              <a:t>According to </a:t>
            </a:r>
            <a:r>
              <a:rPr lang="en-GB" sz="1600" dirty="0" err="1" smtClean="0"/>
              <a:t>Hynds</a:t>
            </a:r>
            <a:r>
              <a:rPr lang="en-GB" sz="1600" dirty="0" smtClean="0"/>
              <a:t> (2011) their appearance was seen as intimidating. The heavy, surplus army issued boots and trousers replaced the Euro style of the Mods. The national tabloids created the name ‘Skin heads’ where originally they were know as ‘</a:t>
            </a:r>
            <a:r>
              <a:rPr lang="en-GB" sz="1600" dirty="0" err="1" smtClean="0"/>
              <a:t>croptops</a:t>
            </a:r>
            <a:r>
              <a:rPr lang="en-GB" sz="1600" dirty="0" smtClean="0"/>
              <a:t>’, ‘lemon heads’ or ‘boiled eggs’. </a:t>
            </a:r>
            <a:r>
              <a:rPr lang="en-GB" sz="1600" dirty="0" err="1" smtClean="0"/>
              <a:t>Hynds</a:t>
            </a:r>
            <a:r>
              <a:rPr lang="en-GB" sz="1600" dirty="0" smtClean="0"/>
              <a:t> also suggests that skin heads were unfairly vilified by the press due to their appearance and greatly exaggerated stories of violence and aggression were often printed.</a:t>
            </a:r>
            <a:endParaRPr lang="en-GB" sz="16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6858" y="1222356"/>
            <a:ext cx="4525325" cy="4963886"/>
          </a:xfrm>
          <a:prstGeom prst="rect">
            <a:avLst/>
          </a:prstGeom>
        </p:spPr>
      </p:pic>
      <p:sp>
        <p:nvSpPr>
          <p:cNvPr id="5" name="TextBox 4"/>
          <p:cNvSpPr txBox="1"/>
          <p:nvPr/>
        </p:nvSpPr>
        <p:spPr>
          <a:xfrm>
            <a:off x="6966858" y="6186242"/>
            <a:ext cx="2978333" cy="261610"/>
          </a:xfrm>
          <a:prstGeom prst="rect">
            <a:avLst/>
          </a:prstGeom>
          <a:noFill/>
        </p:spPr>
        <p:txBody>
          <a:bodyPr wrap="square" rtlCol="0">
            <a:spAutoFit/>
          </a:bodyPr>
          <a:lstStyle/>
          <a:p>
            <a:r>
              <a:rPr lang="en-GB" sz="1100" dirty="0" smtClean="0"/>
              <a:t>Watson, G. (2011) </a:t>
            </a:r>
            <a:endParaRPr lang="en-GB" sz="1100" dirty="0"/>
          </a:p>
        </p:txBody>
      </p:sp>
    </p:spTree>
    <p:extLst>
      <p:ext uri="{BB962C8B-B14F-4D97-AF65-F5344CB8AC3E}">
        <p14:creationId xmlns:p14="http://schemas.microsoft.com/office/powerpoint/2010/main" val="34711279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End of National Service </a:t>
            </a:r>
            <a:endParaRPr lang="en-GB" dirty="0"/>
          </a:p>
        </p:txBody>
      </p:sp>
      <p:sp>
        <p:nvSpPr>
          <p:cNvPr id="3" name="Text Placeholder 2"/>
          <p:cNvSpPr>
            <a:spLocks noGrp="1"/>
          </p:cNvSpPr>
          <p:nvPr>
            <p:ph type="body" idx="1"/>
          </p:nvPr>
        </p:nvSpPr>
        <p:spPr>
          <a:xfrm>
            <a:off x="2232159" y="1727453"/>
            <a:ext cx="8915399" cy="4847518"/>
          </a:xfrm>
        </p:spPr>
        <p:txBody>
          <a:bodyPr>
            <a:normAutofit/>
          </a:bodyPr>
          <a:lstStyle/>
          <a:p>
            <a:r>
              <a:rPr lang="en-GB" dirty="0" smtClean="0"/>
              <a:t>National service call ups officially ended on December 31</a:t>
            </a:r>
            <a:r>
              <a:rPr lang="en-GB" baseline="30000" dirty="0" smtClean="0"/>
              <a:t>st</a:t>
            </a:r>
            <a:r>
              <a:rPr lang="en-GB" dirty="0" smtClean="0"/>
              <a:t> 1960. This was seen as a significant social and economic change. Young people who were at one time required to serve two years in the Armed Forces were now free to seek employment or further education. The increased labour market coincided with the growth in consumer goods production and low skilled production line jobs. </a:t>
            </a:r>
          </a:p>
          <a:p>
            <a:r>
              <a:rPr lang="en-GB" dirty="0" err="1" smtClean="0"/>
              <a:t>Osgerby</a:t>
            </a:r>
            <a:r>
              <a:rPr lang="en-GB" dirty="0" smtClean="0"/>
              <a:t> (2011) describes the post war labour market shift from heavy industry to light goods as the catalyst for young people having greater earning potential and spending power, owed to the relatively low skills needed to fulfil these roles. </a:t>
            </a:r>
            <a:r>
              <a:rPr lang="en-GB" dirty="0"/>
              <a:t>T</a:t>
            </a:r>
            <a:r>
              <a:rPr lang="en-GB" dirty="0" smtClean="0"/>
              <a:t>he preference for businesses to employ young people as opposed to adults, who they would have to pay more to employ resulted in high levels of youth employment in the early 1960s.</a:t>
            </a:r>
            <a:endParaRPr lang="en-GB" dirty="0"/>
          </a:p>
        </p:txBody>
      </p:sp>
    </p:spTree>
    <p:extLst>
      <p:ext uri="{BB962C8B-B14F-4D97-AF65-F5344CB8AC3E}">
        <p14:creationId xmlns:p14="http://schemas.microsoft.com/office/powerpoint/2010/main" val="42361383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End of National Service </a:t>
            </a:r>
            <a:endParaRPr lang="en-GB" dirty="0"/>
          </a:p>
        </p:txBody>
      </p:sp>
      <p:sp>
        <p:nvSpPr>
          <p:cNvPr id="3" name="Text Placeholder 2"/>
          <p:cNvSpPr>
            <a:spLocks noGrp="1"/>
          </p:cNvSpPr>
          <p:nvPr>
            <p:ph type="body" idx="1"/>
          </p:nvPr>
        </p:nvSpPr>
        <p:spPr>
          <a:xfrm>
            <a:off x="2232159" y="1727453"/>
            <a:ext cx="8915399" cy="2713918"/>
          </a:xfrm>
        </p:spPr>
        <p:txBody>
          <a:bodyPr>
            <a:normAutofit/>
          </a:bodyPr>
          <a:lstStyle/>
          <a:p>
            <a:r>
              <a:rPr lang="en-GB" dirty="0" smtClean="0"/>
              <a:t>Towards the end of the 1950s, senior military officers, industry leaders and government officials recognised the negative impact National service had on the economy. The large number of men enlisted under National service were also seen as a burden to regular soldiers due to the resources needed to train and maintain them. </a:t>
            </a:r>
            <a:endParaRPr lang="en-GB" dirty="0"/>
          </a:p>
          <a:p>
            <a:r>
              <a:rPr lang="en-GB" dirty="0" smtClean="0"/>
              <a:t>The recognition that young men would better serve the UK working in factories and on production lines and the end of national service fuelled economic growth in 1960s.</a:t>
            </a:r>
          </a:p>
          <a:p>
            <a:endParaRPr lang="en-GB" dirty="0"/>
          </a:p>
        </p:txBody>
      </p:sp>
      <p:sp>
        <p:nvSpPr>
          <p:cNvPr id="4" name="TextBox 3"/>
          <p:cNvSpPr txBox="1"/>
          <p:nvPr/>
        </p:nvSpPr>
        <p:spPr>
          <a:xfrm>
            <a:off x="2751908" y="4650377"/>
            <a:ext cx="7341325" cy="1200329"/>
          </a:xfrm>
          <a:prstGeom prst="rect">
            <a:avLst/>
          </a:prstGeom>
          <a:noFill/>
        </p:spPr>
        <p:txBody>
          <a:bodyPr wrap="square" rtlCol="0">
            <a:spAutoFit/>
          </a:bodyPr>
          <a:lstStyle/>
          <a:p>
            <a:r>
              <a:rPr lang="en-GB" i="1" dirty="0"/>
              <a:t>'So, in general, here’s the youth of the country, dissipating their energies in utterly non-productive wasted activity, while the country, badly needing their labour, moulders and stagnates.'</a:t>
            </a:r>
          </a:p>
          <a:p>
            <a:r>
              <a:rPr lang="en-GB" i="1" dirty="0" smtClean="0"/>
              <a:t>                                                        ( Corporal </a:t>
            </a:r>
            <a:r>
              <a:rPr lang="en-GB" i="1" dirty="0"/>
              <a:t>Colquhoun, </a:t>
            </a:r>
            <a:r>
              <a:rPr lang="en-GB" i="1" dirty="0" smtClean="0"/>
              <a:t>1958) </a:t>
            </a:r>
            <a:endParaRPr lang="en-GB" i="1" dirty="0"/>
          </a:p>
        </p:txBody>
      </p:sp>
    </p:spTree>
    <p:extLst>
      <p:ext uri="{BB962C8B-B14F-4D97-AF65-F5344CB8AC3E}">
        <p14:creationId xmlns:p14="http://schemas.microsoft.com/office/powerpoint/2010/main" val="30426297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6"/>
            <a:ext cx="8915399" cy="1079863"/>
          </a:xfrm>
        </p:spPr>
        <p:txBody>
          <a:bodyPr>
            <a:normAutofit fontScale="90000"/>
          </a:bodyPr>
          <a:lstStyle/>
          <a:p>
            <a:r>
              <a:rPr lang="en-GB" dirty="0" smtClean="0"/>
              <a:t/>
            </a:r>
            <a:br>
              <a:rPr lang="en-GB" dirty="0" smtClean="0"/>
            </a:br>
            <a:r>
              <a:rPr lang="en-GB" dirty="0"/>
              <a:t/>
            </a:r>
            <a:br>
              <a:rPr lang="en-GB" dirty="0"/>
            </a:br>
            <a:r>
              <a:rPr lang="en-GB" dirty="0"/>
              <a:t>Similarities; attitudes, bad press and non formal education</a:t>
            </a:r>
          </a:p>
        </p:txBody>
      </p:sp>
      <p:sp>
        <p:nvSpPr>
          <p:cNvPr id="3" name="Text Placeholder 2"/>
          <p:cNvSpPr>
            <a:spLocks noGrp="1"/>
          </p:cNvSpPr>
          <p:nvPr>
            <p:ph type="body" idx="1"/>
          </p:nvPr>
        </p:nvSpPr>
        <p:spPr>
          <a:xfrm>
            <a:off x="2232159" y="2027899"/>
            <a:ext cx="8915399" cy="4830101"/>
          </a:xfrm>
        </p:spPr>
        <p:txBody>
          <a:bodyPr>
            <a:normAutofit/>
          </a:bodyPr>
          <a:lstStyle/>
          <a:p>
            <a:r>
              <a:rPr lang="en-GB" dirty="0" smtClean="0"/>
              <a:t>As I have discussed during this seminar, young people in the 1960s were often misrepresented and unfairly labelled in the media and amongst older , more traditional generations as out of control, unruly, disrespectful and permissive. The way they dressed, the music they listened to, the places they would frequent were all used to portray youths negatively. </a:t>
            </a:r>
          </a:p>
          <a:p>
            <a:endParaRPr lang="en-GB" dirty="0" smtClean="0"/>
          </a:p>
          <a:p>
            <a:r>
              <a:rPr lang="en-GB" dirty="0" smtClean="0"/>
              <a:t>As Youth workers, we are all too familiar with similar misconceptions today. Young people are often labelled ‘Chavs’, ‘feral’ and ‘out of control’. The dawn of social media has cultivated a finger pointing society where a group of teenagers out and about after school are seen as ‘troublemakers’.</a:t>
            </a:r>
          </a:p>
          <a:p>
            <a:endParaRPr lang="en-GB" dirty="0" smtClean="0"/>
          </a:p>
          <a:p>
            <a:endParaRPr lang="en-GB" dirty="0" smtClean="0"/>
          </a:p>
          <a:p>
            <a:endParaRPr lang="en-GB" dirty="0"/>
          </a:p>
        </p:txBody>
      </p:sp>
    </p:spTree>
    <p:extLst>
      <p:ext uri="{BB962C8B-B14F-4D97-AF65-F5344CB8AC3E}">
        <p14:creationId xmlns:p14="http://schemas.microsoft.com/office/powerpoint/2010/main" val="4104815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9576" y="635148"/>
            <a:ext cx="8915399" cy="653722"/>
          </a:xfrm>
        </p:spPr>
        <p:txBody>
          <a:bodyPr>
            <a:normAutofit fontScale="90000"/>
          </a:bodyPr>
          <a:lstStyle/>
          <a:p>
            <a:r>
              <a:rPr lang="en-GB" dirty="0" smtClean="0"/>
              <a:t>Similarities; attitudes, bad press and non formal education</a:t>
            </a:r>
            <a:endParaRPr lang="en-GB" dirty="0"/>
          </a:p>
        </p:txBody>
      </p:sp>
      <p:sp>
        <p:nvSpPr>
          <p:cNvPr id="3" name="Text Placeholder 2"/>
          <p:cNvSpPr>
            <a:spLocks noGrp="1"/>
          </p:cNvSpPr>
          <p:nvPr>
            <p:ph type="body" idx="1"/>
          </p:nvPr>
        </p:nvSpPr>
        <p:spPr>
          <a:xfrm>
            <a:off x="2232159" y="1727452"/>
            <a:ext cx="8915399" cy="4830101"/>
          </a:xfrm>
        </p:spPr>
        <p:txBody>
          <a:bodyPr>
            <a:normAutofit/>
          </a:bodyPr>
          <a:lstStyle/>
          <a:p>
            <a:r>
              <a:rPr lang="en-GB" dirty="0" smtClean="0"/>
              <a:t> </a:t>
            </a:r>
          </a:p>
          <a:p>
            <a:endParaRPr lang="en-GB" dirty="0" smtClean="0"/>
          </a:p>
          <a:p>
            <a:endParaRPr lang="en-GB" dirty="0"/>
          </a:p>
        </p:txBody>
      </p:sp>
      <p:sp>
        <p:nvSpPr>
          <p:cNvPr id="4" name="Rectangle 3"/>
          <p:cNvSpPr/>
          <p:nvPr/>
        </p:nvSpPr>
        <p:spPr>
          <a:xfrm>
            <a:off x="2256106" y="1593670"/>
            <a:ext cx="8908869" cy="4801314"/>
          </a:xfrm>
          <a:prstGeom prst="rect">
            <a:avLst/>
          </a:prstGeom>
        </p:spPr>
        <p:txBody>
          <a:bodyPr wrap="square">
            <a:spAutoFit/>
          </a:bodyPr>
          <a:lstStyle/>
          <a:p>
            <a:r>
              <a:rPr lang="en-GB" dirty="0" smtClean="0">
                <a:solidFill>
                  <a:schemeClr val="tx1">
                    <a:lumMod val="65000"/>
                    <a:lumOff val="35000"/>
                  </a:schemeClr>
                </a:solidFill>
              </a:rPr>
              <a:t>The 1960s </a:t>
            </a:r>
            <a:r>
              <a:rPr lang="en-GB" dirty="0">
                <a:solidFill>
                  <a:schemeClr val="tx1">
                    <a:lumMod val="65000"/>
                    <a:lumOff val="35000"/>
                  </a:schemeClr>
                </a:solidFill>
              </a:rPr>
              <a:t>sub cultures were the coming together of young people who shared similar beliefs and aspirations. This was displayed by the clothes they wore and the music they listened to and their resources. </a:t>
            </a:r>
            <a:r>
              <a:rPr lang="en-GB" dirty="0" smtClean="0">
                <a:solidFill>
                  <a:schemeClr val="tx1">
                    <a:lumMod val="65000"/>
                    <a:lumOff val="35000"/>
                  </a:schemeClr>
                </a:solidFill>
              </a:rPr>
              <a:t>(</a:t>
            </a:r>
            <a:r>
              <a:rPr lang="en-GB" dirty="0" err="1" smtClean="0">
                <a:solidFill>
                  <a:schemeClr val="tx1">
                    <a:lumMod val="65000"/>
                    <a:lumOff val="35000"/>
                  </a:schemeClr>
                </a:solidFill>
              </a:rPr>
              <a:t>Sabbagh</a:t>
            </a:r>
            <a:r>
              <a:rPr lang="en-GB" dirty="0" smtClean="0">
                <a:solidFill>
                  <a:schemeClr val="tx1">
                    <a:lumMod val="65000"/>
                    <a:lumOff val="35000"/>
                  </a:schemeClr>
                </a:solidFill>
              </a:rPr>
              <a:t>, 2022) </a:t>
            </a:r>
            <a:r>
              <a:rPr lang="en-GB" dirty="0">
                <a:solidFill>
                  <a:schemeClr val="tx1">
                    <a:lumMod val="65000"/>
                    <a:lumOff val="35000"/>
                  </a:schemeClr>
                </a:solidFill>
              </a:rPr>
              <a:t>suggests that peer groups </a:t>
            </a:r>
            <a:r>
              <a:rPr lang="en-GB" dirty="0" smtClean="0">
                <a:solidFill>
                  <a:schemeClr val="tx1">
                    <a:lumMod val="65000"/>
                    <a:lumOff val="35000"/>
                  </a:schemeClr>
                </a:solidFill>
              </a:rPr>
              <a:t>are </a:t>
            </a:r>
            <a:r>
              <a:rPr lang="en-GB" dirty="0">
                <a:solidFill>
                  <a:schemeClr val="tx1">
                    <a:lumMod val="65000"/>
                    <a:lumOff val="35000"/>
                  </a:schemeClr>
                </a:solidFill>
              </a:rPr>
              <a:t>themselves ideal non formal education </a:t>
            </a:r>
            <a:r>
              <a:rPr lang="en-GB" dirty="0" smtClean="0">
                <a:solidFill>
                  <a:schemeClr val="tx1">
                    <a:lumMod val="65000"/>
                    <a:lumOff val="35000"/>
                  </a:schemeClr>
                </a:solidFill>
              </a:rPr>
              <a:t>environments. </a:t>
            </a:r>
            <a:r>
              <a:rPr lang="en-GB" dirty="0">
                <a:solidFill>
                  <a:schemeClr val="tx1">
                    <a:lumMod val="65000"/>
                    <a:lumOff val="35000"/>
                  </a:schemeClr>
                </a:solidFill>
              </a:rPr>
              <a:t>They meet at pre designated times, participation is voluntary, resources are shared, problems are solved and plans are made. </a:t>
            </a:r>
          </a:p>
          <a:p>
            <a:endParaRPr lang="en-GB" dirty="0">
              <a:solidFill>
                <a:schemeClr val="tx1">
                  <a:lumMod val="65000"/>
                  <a:lumOff val="35000"/>
                </a:schemeClr>
              </a:solidFill>
            </a:endParaRPr>
          </a:p>
          <a:p>
            <a:r>
              <a:rPr lang="en-GB" dirty="0" smtClean="0">
                <a:solidFill>
                  <a:schemeClr val="tx1">
                    <a:lumMod val="65000"/>
                    <a:lumOff val="35000"/>
                  </a:schemeClr>
                </a:solidFill>
              </a:rPr>
              <a:t>(</a:t>
            </a:r>
            <a:r>
              <a:rPr lang="en-GB" dirty="0" err="1" smtClean="0">
                <a:solidFill>
                  <a:schemeClr val="tx1">
                    <a:lumMod val="65000"/>
                    <a:lumOff val="35000"/>
                  </a:schemeClr>
                </a:solidFill>
              </a:rPr>
              <a:t>Sabbagh</a:t>
            </a:r>
            <a:r>
              <a:rPr lang="en-GB" dirty="0" smtClean="0">
                <a:solidFill>
                  <a:schemeClr val="tx1">
                    <a:lumMod val="65000"/>
                    <a:lumOff val="35000"/>
                  </a:schemeClr>
                </a:solidFill>
              </a:rPr>
              <a:t>, 2022, p.234) </a:t>
            </a:r>
            <a:r>
              <a:rPr lang="en-GB" dirty="0">
                <a:solidFill>
                  <a:schemeClr val="tx1">
                    <a:lumMod val="65000"/>
                    <a:lumOff val="35000"/>
                  </a:schemeClr>
                </a:solidFill>
              </a:rPr>
              <a:t>goes on to </a:t>
            </a:r>
            <a:r>
              <a:rPr lang="en-GB" dirty="0" smtClean="0">
                <a:solidFill>
                  <a:schemeClr val="tx1">
                    <a:lumMod val="65000"/>
                    <a:lumOff val="35000"/>
                  </a:schemeClr>
                </a:solidFill>
              </a:rPr>
              <a:t>discuss </a:t>
            </a:r>
            <a:r>
              <a:rPr lang="en-GB" dirty="0">
                <a:solidFill>
                  <a:schemeClr val="tx1">
                    <a:lumMod val="65000"/>
                    <a:lumOff val="35000"/>
                  </a:schemeClr>
                </a:solidFill>
              </a:rPr>
              <a:t>how some non formal education settings and </a:t>
            </a:r>
            <a:r>
              <a:rPr lang="en-GB" dirty="0" smtClean="0">
                <a:solidFill>
                  <a:schemeClr val="tx1">
                    <a:lumMod val="65000"/>
                    <a:lumOff val="35000"/>
                  </a:schemeClr>
                </a:solidFill>
              </a:rPr>
              <a:t>activities may not always be accessible despite the best intentions of the youth club or youth group. </a:t>
            </a:r>
          </a:p>
          <a:p>
            <a:endParaRPr lang="en-GB" dirty="0">
              <a:solidFill>
                <a:schemeClr val="tx1">
                  <a:lumMod val="65000"/>
                  <a:lumOff val="35000"/>
                </a:schemeClr>
              </a:solidFill>
            </a:endParaRPr>
          </a:p>
          <a:p>
            <a:r>
              <a:rPr lang="en-GB" dirty="0" smtClean="0">
                <a:solidFill>
                  <a:schemeClr val="tx1">
                    <a:lumMod val="65000"/>
                    <a:lumOff val="35000"/>
                  </a:schemeClr>
                </a:solidFill>
              </a:rPr>
              <a:t>Mods were considered affluent due to their particular style of clothing and their mopeds. They would meet at coffee shops and bistros. When comparing this to my own experiences of non formal education it is important to consider how a young persons resources may impact on their participation. </a:t>
            </a:r>
          </a:p>
          <a:p>
            <a:endParaRPr lang="en-GB" dirty="0">
              <a:solidFill>
                <a:schemeClr val="tx1">
                  <a:lumMod val="65000"/>
                  <a:lumOff val="35000"/>
                </a:schemeClr>
              </a:solidFill>
            </a:endParaRPr>
          </a:p>
          <a:p>
            <a:endParaRPr lang="en-GB" dirty="0"/>
          </a:p>
        </p:txBody>
      </p:sp>
    </p:spTree>
    <p:extLst>
      <p:ext uri="{BB962C8B-B14F-4D97-AF65-F5344CB8AC3E}">
        <p14:creationId xmlns:p14="http://schemas.microsoft.com/office/powerpoint/2010/main" val="3684599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60" y="609600"/>
            <a:ext cx="8915399" cy="653722"/>
          </a:xfrm>
        </p:spPr>
        <p:txBody>
          <a:bodyPr>
            <a:normAutofit fontScale="90000"/>
          </a:bodyPr>
          <a:lstStyle/>
          <a:p>
            <a:r>
              <a:rPr lang="en-GB" dirty="0" smtClean="0"/>
              <a:t>Bad Press</a:t>
            </a:r>
            <a:r>
              <a:rPr lang="en-GB" dirty="0" smtClean="0">
                <a:latin typeface="Arial" panose="020B0604020202020204" pitchFamily="34" charset="0"/>
                <a:cs typeface="Arial" panose="020B0604020202020204" pitchFamily="34" charset="0"/>
              </a:rPr>
              <a:t>, </a:t>
            </a:r>
            <a:r>
              <a:rPr lang="en-GB" dirty="0">
                <a:cs typeface="Arial" panose="020B0604020202020204" pitchFamily="34" charset="0"/>
              </a:rPr>
              <a:t>R</a:t>
            </a:r>
            <a:r>
              <a:rPr lang="en-GB" dirty="0" smtClean="0">
                <a:cs typeface="Arial" panose="020B0604020202020204" pitchFamily="34" charset="0"/>
              </a:rPr>
              <a:t>ecognition and Fighting back</a:t>
            </a:r>
            <a:endParaRPr lang="en-GB" dirty="0"/>
          </a:p>
        </p:txBody>
      </p:sp>
      <p:sp>
        <p:nvSpPr>
          <p:cNvPr id="3" name="Text Placeholder 2"/>
          <p:cNvSpPr>
            <a:spLocks noGrp="1"/>
          </p:cNvSpPr>
          <p:nvPr>
            <p:ph type="body" idx="1"/>
          </p:nvPr>
        </p:nvSpPr>
        <p:spPr>
          <a:xfrm>
            <a:off x="2232160" y="1727453"/>
            <a:ext cx="3837714" cy="1285714"/>
          </a:xfrm>
        </p:spPr>
        <p:txBody>
          <a:bodyPr>
            <a:normAutofit/>
          </a:bodyPr>
          <a:lstStyle/>
          <a:p>
            <a:r>
              <a:rPr lang="en-GB" sz="1800" dirty="0" smtClean="0"/>
              <a:t>Violent </a:t>
            </a:r>
            <a:r>
              <a:rPr lang="en-GB" sz="1800" dirty="0"/>
              <a:t>crime rises as 'feral youths' stalk streets of British city leaving 'no-go </a:t>
            </a:r>
            <a:r>
              <a:rPr lang="en-GB" sz="1800" dirty="0" smtClean="0"/>
              <a:t>areas‘. (</a:t>
            </a:r>
            <a:r>
              <a:rPr lang="en-GB" sz="1800" dirty="0" err="1" smtClean="0"/>
              <a:t>Mcgleenon</a:t>
            </a:r>
            <a:r>
              <a:rPr lang="en-GB" sz="1800" dirty="0" smtClean="0"/>
              <a:t>, 2022</a:t>
            </a:r>
            <a:r>
              <a:rPr lang="en-GB" dirty="0" smtClean="0"/>
              <a:t>)</a:t>
            </a:r>
            <a:endParaRPr lang="en-GB" sz="5400" dirty="0" smtClean="0"/>
          </a:p>
          <a:p>
            <a:endParaRPr lang="en-GB" dirty="0"/>
          </a:p>
        </p:txBody>
      </p:sp>
      <p:sp>
        <p:nvSpPr>
          <p:cNvPr id="5" name="TextBox 4"/>
          <p:cNvSpPr txBox="1"/>
          <p:nvPr/>
        </p:nvSpPr>
        <p:spPr>
          <a:xfrm>
            <a:off x="2232160" y="3642761"/>
            <a:ext cx="3907384" cy="2585323"/>
          </a:xfrm>
          <a:prstGeom prst="rect">
            <a:avLst/>
          </a:prstGeom>
          <a:noFill/>
        </p:spPr>
        <p:txBody>
          <a:bodyPr wrap="square" rtlCol="0">
            <a:spAutoFit/>
          </a:bodyPr>
          <a:lstStyle/>
          <a:p>
            <a:r>
              <a:rPr lang="en-GB" dirty="0">
                <a:solidFill>
                  <a:schemeClr val="tx1">
                    <a:lumMod val="65000"/>
                    <a:lumOff val="35000"/>
                  </a:schemeClr>
                </a:solidFill>
                <a:latin typeface="+mj-lt"/>
              </a:rPr>
              <a:t>They came, they saw, they beat each other senseless on the shingle. Or did they? Forty years ago this Easter weekend, mods took on rockers for the first time, fuelling Britain's first mass-media scare over dissolute, drug-taking, mindlessly violent youth</a:t>
            </a:r>
            <a:r>
              <a:rPr lang="en-GB" dirty="0" smtClean="0">
                <a:solidFill>
                  <a:schemeClr val="tx1">
                    <a:lumMod val="65000"/>
                    <a:lumOff val="35000"/>
                  </a:schemeClr>
                </a:solidFill>
                <a:latin typeface="+mj-lt"/>
              </a:rPr>
              <a:t>. (The Independent, 2004)</a:t>
            </a:r>
            <a:endParaRPr lang="en-GB" dirty="0">
              <a:solidFill>
                <a:schemeClr val="tx1">
                  <a:lumMod val="65000"/>
                  <a:lumOff val="35000"/>
                </a:schemeClr>
              </a:solidFill>
              <a:latin typeface="+mj-lt"/>
            </a:endParaRPr>
          </a:p>
        </p:txBody>
      </p:sp>
      <p:sp>
        <p:nvSpPr>
          <p:cNvPr id="6" name="TextBox 5"/>
          <p:cNvSpPr txBox="1"/>
          <p:nvPr/>
        </p:nvSpPr>
        <p:spPr>
          <a:xfrm>
            <a:off x="6836228" y="1344276"/>
            <a:ext cx="4859383" cy="4801314"/>
          </a:xfrm>
          <a:prstGeom prst="rect">
            <a:avLst/>
          </a:prstGeom>
          <a:noFill/>
        </p:spPr>
        <p:txBody>
          <a:bodyPr wrap="square" rtlCol="0">
            <a:spAutoFit/>
          </a:bodyPr>
          <a:lstStyle/>
          <a:p>
            <a:r>
              <a:rPr lang="en-GB" dirty="0" smtClean="0">
                <a:solidFill>
                  <a:schemeClr val="tx1">
                    <a:lumMod val="65000"/>
                    <a:lumOff val="35000"/>
                  </a:schemeClr>
                </a:solidFill>
              </a:rPr>
              <a:t>The National Youth Agency and The Young Researcher Network (2011, p.26). concluded in their research about negative media coverage concerning youths that the media has and will continue to print stories about the negative actions of a very small minority of young people. The paper recognised that these stories can damage relationships between generations and are more likely to push young people towards rebellion and distrust of adults. They highlight the lack of positive press coverage. The researchers felt that going to the press with this research paper was not an option as they would probably not change how they portray young people.</a:t>
            </a:r>
            <a:endParaRPr lang="en-GB" dirty="0">
              <a:solidFill>
                <a:schemeClr val="tx1">
                  <a:lumMod val="65000"/>
                  <a:lumOff val="35000"/>
                </a:schemeClr>
              </a:solidFill>
            </a:endParaRPr>
          </a:p>
        </p:txBody>
      </p:sp>
    </p:spTree>
    <p:extLst>
      <p:ext uri="{BB962C8B-B14F-4D97-AF65-F5344CB8AC3E}">
        <p14:creationId xmlns:p14="http://schemas.microsoft.com/office/powerpoint/2010/main" val="2205606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endParaRPr lang="en-GB" dirty="0"/>
          </a:p>
        </p:txBody>
      </p:sp>
      <p:sp>
        <p:nvSpPr>
          <p:cNvPr id="3" name="Text Placeholder 2"/>
          <p:cNvSpPr>
            <a:spLocks noGrp="1"/>
          </p:cNvSpPr>
          <p:nvPr>
            <p:ph type="body" idx="1"/>
          </p:nvPr>
        </p:nvSpPr>
        <p:spPr>
          <a:xfrm>
            <a:off x="2232159" y="1727452"/>
            <a:ext cx="8915399" cy="4830101"/>
          </a:xfrm>
        </p:spPr>
        <p:txBody>
          <a:bodyPr>
            <a:normAutofit/>
          </a:bodyPr>
          <a:lstStyle/>
          <a:p>
            <a:pPr algn="ctr"/>
            <a:r>
              <a:rPr lang="en-GB" dirty="0" smtClean="0"/>
              <a:t> </a:t>
            </a:r>
            <a:r>
              <a:rPr lang="en-GB" sz="5400" dirty="0" smtClean="0"/>
              <a:t>Thankyou for listening</a:t>
            </a:r>
          </a:p>
          <a:p>
            <a:pPr algn="ctr"/>
            <a:endParaRPr lang="en-GB" sz="5400" dirty="0"/>
          </a:p>
          <a:p>
            <a:pPr algn="ctr"/>
            <a:r>
              <a:rPr lang="en-GB" sz="5400" dirty="0" smtClean="0"/>
              <a:t>Any questions </a:t>
            </a:r>
            <a:r>
              <a:rPr lang="en-GB" sz="5400" dirty="0" smtClean="0">
                <a:latin typeface="Arial" panose="020B0604020202020204" pitchFamily="34" charset="0"/>
                <a:cs typeface="Arial" panose="020B0604020202020204" pitchFamily="34" charset="0"/>
              </a:rPr>
              <a:t>?</a:t>
            </a:r>
            <a:endParaRPr lang="en-GB" sz="5400" dirty="0" smtClean="0"/>
          </a:p>
          <a:p>
            <a:pPr algn="ctr"/>
            <a:endParaRPr lang="en-GB" sz="5400" dirty="0" smtClean="0"/>
          </a:p>
          <a:p>
            <a:endParaRPr lang="en-GB" dirty="0"/>
          </a:p>
        </p:txBody>
      </p:sp>
    </p:spTree>
    <p:extLst>
      <p:ext uri="{BB962C8B-B14F-4D97-AF65-F5344CB8AC3E}">
        <p14:creationId xmlns:p14="http://schemas.microsoft.com/office/powerpoint/2010/main" val="39521971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References</a:t>
            </a:r>
            <a:endParaRPr lang="en-GB" dirty="0"/>
          </a:p>
        </p:txBody>
      </p:sp>
      <p:sp>
        <p:nvSpPr>
          <p:cNvPr id="4" name="Text Placeholder 3"/>
          <p:cNvSpPr>
            <a:spLocks noGrp="1"/>
          </p:cNvSpPr>
          <p:nvPr>
            <p:ph type="body" idx="1"/>
          </p:nvPr>
        </p:nvSpPr>
        <p:spPr>
          <a:xfrm>
            <a:off x="2232158" y="1184366"/>
            <a:ext cx="8915399" cy="5590903"/>
          </a:xfrm>
        </p:spPr>
        <p:txBody>
          <a:bodyPr>
            <a:normAutofit fontScale="77500" lnSpcReduction="20000"/>
          </a:bodyPr>
          <a:lstStyle/>
          <a:p>
            <a:pPr marL="285750" indent="-285750">
              <a:buFont typeface="Arial" panose="020B0604020202020204" pitchFamily="34" charset="0"/>
              <a:buChar char="•"/>
            </a:pPr>
            <a:endParaRPr lang="en-GB" sz="1400" b="1" dirty="0" smtClean="0"/>
          </a:p>
          <a:p>
            <a:pPr marL="285750" indent="-285750">
              <a:buFont typeface="Arial" panose="020B0604020202020204" pitchFamily="34" charset="0"/>
              <a:buChar char="•"/>
            </a:pPr>
            <a:r>
              <a:rPr lang="en-GB" sz="1700" b="1" dirty="0" err="1" smtClean="0"/>
              <a:t>Baran</a:t>
            </a:r>
            <a:r>
              <a:rPr lang="en-GB" sz="1700" b="1" dirty="0" smtClean="0"/>
              <a:t>, H</a:t>
            </a:r>
            <a:r>
              <a:rPr lang="en-GB" sz="1700" b="1" dirty="0"/>
              <a:t>. (2023) </a:t>
            </a:r>
            <a:r>
              <a:rPr lang="en-GB" sz="1700" b="1" i="1" dirty="0"/>
              <a:t>Lucy in The Sky</a:t>
            </a:r>
            <a:r>
              <a:rPr lang="en-GB" sz="1700" b="1" dirty="0"/>
              <a:t>. Available at www.vecteezy.com (Accessed 8 March 2023</a:t>
            </a:r>
            <a:r>
              <a:rPr lang="en-GB" sz="1700" b="1" dirty="0" smtClean="0"/>
              <a:t>)</a:t>
            </a:r>
            <a:endParaRPr lang="en-GB" sz="1700" b="1" dirty="0"/>
          </a:p>
          <a:p>
            <a:pPr marL="285750" indent="-285750">
              <a:buFont typeface="Arial" panose="020B0604020202020204" pitchFamily="34" charset="0"/>
              <a:buChar char="•"/>
            </a:pPr>
            <a:r>
              <a:rPr lang="en-GB" sz="1700" b="1" dirty="0" err="1" smtClean="0"/>
              <a:t>Batsleer</a:t>
            </a:r>
            <a:r>
              <a:rPr lang="en-GB" sz="1700" b="1" dirty="0" smtClean="0"/>
              <a:t>, </a:t>
            </a:r>
            <a:r>
              <a:rPr lang="en-GB" sz="1700" b="1" dirty="0"/>
              <a:t>J. and Davies, B. (2010) What is Youth Work? </a:t>
            </a:r>
            <a:r>
              <a:rPr lang="en-GB" sz="1700" b="1" dirty="0" err="1"/>
              <a:t>Padstow:Cornwall</a:t>
            </a:r>
            <a:r>
              <a:rPr lang="en-GB" sz="1700" b="1" dirty="0" smtClean="0"/>
              <a:t>.</a:t>
            </a:r>
            <a:endParaRPr lang="en-GB" sz="1700" b="1" dirty="0"/>
          </a:p>
          <a:p>
            <a:pPr marL="285750" indent="-285750">
              <a:buFont typeface="Arial" panose="020B0604020202020204" pitchFamily="34" charset="0"/>
              <a:buChar char="•"/>
            </a:pPr>
            <a:r>
              <a:rPr lang="en-GB" sz="1700" b="1" dirty="0"/>
              <a:t>Evans, C. (2022) </a:t>
            </a:r>
            <a:r>
              <a:rPr lang="en-GB" sz="1700" b="1" i="1" dirty="0"/>
              <a:t>The Mods</a:t>
            </a:r>
            <a:r>
              <a:rPr lang="en-GB" sz="1700" b="1" dirty="0"/>
              <a:t>. Available at </a:t>
            </a:r>
            <a:r>
              <a:rPr lang="en-GB" sz="1700" b="1" dirty="0">
                <a:hlinkClick r:id="rId2"/>
              </a:rPr>
              <a:t>https://www.historic-uk.com/CultureUK/Mods-1960s/</a:t>
            </a:r>
            <a:r>
              <a:rPr lang="en-GB" sz="1700" b="1" dirty="0"/>
              <a:t> (Accessed: 11 March 2023</a:t>
            </a:r>
            <a:r>
              <a:rPr lang="en-GB" sz="1700" b="1" dirty="0" smtClean="0"/>
              <a:t>)</a:t>
            </a:r>
          </a:p>
          <a:p>
            <a:pPr marL="285750" indent="-285750">
              <a:buFont typeface="Arial" panose="020B0604020202020204" pitchFamily="34" charset="0"/>
              <a:buChar char="•"/>
            </a:pPr>
            <a:r>
              <a:rPr lang="en-GB" sz="1700" b="1" dirty="0" smtClean="0"/>
              <a:t>Hertsmere Young Researchers. (2011) Unbalanced Negative media portrayal of Youth. Hertsmere: National Youth Agency</a:t>
            </a:r>
            <a:endParaRPr lang="en-GB" sz="1700" b="1" dirty="0"/>
          </a:p>
          <a:p>
            <a:pPr marL="285750" indent="-285750">
              <a:buFont typeface="Arial" panose="020B0604020202020204" pitchFamily="34" charset="0"/>
              <a:buChar char="•"/>
            </a:pPr>
            <a:r>
              <a:rPr lang="en-GB" sz="1700" b="1" dirty="0" err="1" smtClean="0"/>
              <a:t>Hynds</a:t>
            </a:r>
            <a:r>
              <a:rPr lang="en-GB" sz="1700" b="1" dirty="0" smtClean="0"/>
              <a:t>, M</a:t>
            </a:r>
            <a:r>
              <a:rPr lang="en-GB" sz="1700" b="1" dirty="0"/>
              <a:t>. (2011) ‘A Hard Mod to Skin’. The Subcultures Network. Available at </a:t>
            </a:r>
            <a:r>
              <a:rPr lang="en-GB" sz="1700" b="1" dirty="0">
                <a:hlinkClick r:id="rId3"/>
              </a:rPr>
              <a:t>https://www.museumofyouthculture.com/skinheads/</a:t>
            </a:r>
            <a:r>
              <a:rPr lang="en-GB" sz="1700" b="1" dirty="0"/>
              <a:t> (Accessed: 11 March 2023</a:t>
            </a:r>
            <a:r>
              <a:rPr lang="en-GB" sz="1700" b="1" dirty="0" smtClean="0"/>
              <a:t>)</a:t>
            </a:r>
            <a:endParaRPr lang="en-GB" sz="1700" b="1" dirty="0"/>
          </a:p>
          <a:p>
            <a:pPr marL="285750" indent="-285750">
              <a:buFont typeface="Arial" panose="020B0604020202020204" pitchFamily="34" charset="0"/>
              <a:buChar char="•"/>
            </a:pPr>
            <a:r>
              <a:rPr lang="en-GB" sz="1700" b="1" dirty="0"/>
              <a:t>Infed.org (2019) </a:t>
            </a:r>
            <a:r>
              <a:rPr lang="en-GB" sz="1700" b="1" i="1" dirty="0"/>
              <a:t>The Albemarle Report</a:t>
            </a:r>
            <a:r>
              <a:rPr lang="en-GB" sz="1700" b="1" dirty="0"/>
              <a:t>. Available at </a:t>
            </a:r>
            <a:r>
              <a:rPr lang="en-GB" sz="1700" b="1" dirty="0">
                <a:hlinkClick r:id="rId4"/>
              </a:rPr>
              <a:t>https://www.infed.org/the-albemarle-report-and-the-development-of-youth-work-in-england-and-wales/</a:t>
            </a:r>
            <a:r>
              <a:rPr lang="en-GB" sz="1700" b="1" dirty="0"/>
              <a:t> (Accessed: 8 March 2023</a:t>
            </a:r>
            <a:r>
              <a:rPr lang="en-GB" sz="1700" b="1" dirty="0" smtClean="0"/>
              <a:t>)</a:t>
            </a:r>
          </a:p>
          <a:p>
            <a:pPr marL="285750" indent="-285750">
              <a:buFont typeface="Arial" panose="020B0604020202020204" pitchFamily="34" charset="0"/>
              <a:buChar char="•"/>
            </a:pPr>
            <a:r>
              <a:rPr lang="en-GB" sz="1700" b="1" dirty="0"/>
              <a:t>Lee, V. (2020) </a:t>
            </a:r>
            <a:r>
              <a:rPr lang="en-GB" sz="1700" b="1" i="1" dirty="0"/>
              <a:t>Moped</a:t>
            </a:r>
            <a:r>
              <a:rPr lang="en-GB" sz="1700" b="1" dirty="0"/>
              <a:t>. Available at www.unsplash.com (Accessed 9 March 2023) </a:t>
            </a:r>
            <a:endParaRPr lang="en-GB" sz="1700" b="1" dirty="0" smtClean="0"/>
          </a:p>
          <a:p>
            <a:pPr marL="285750" indent="-285750">
              <a:buFont typeface="Arial" panose="020B0604020202020204" pitchFamily="34" charset="0"/>
              <a:buChar char="•"/>
            </a:pPr>
            <a:r>
              <a:rPr lang="en-GB" sz="1700" b="1" dirty="0" err="1" smtClean="0"/>
              <a:t>Mcgleenon</a:t>
            </a:r>
            <a:r>
              <a:rPr lang="en-GB" sz="1700" b="1" dirty="0" smtClean="0"/>
              <a:t>, B. </a:t>
            </a:r>
            <a:r>
              <a:rPr lang="en-GB" sz="1700" b="1" dirty="0"/>
              <a:t>(2022) </a:t>
            </a:r>
            <a:r>
              <a:rPr lang="en-GB" sz="1700" b="1" dirty="0" smtClean="0"/>
              <a:t>‘</a:t>
            </a:r>
            <a:r>
              <a:rPr lang="en-GB" sz="1700" b="1" i="1" dirty="0" smtClean="0"/>
              <a:t>Violent </a:t>
            </a:r>
            <a:r>
              <a:rPr lang="en-GB" sz="1700" b="1" i="1" dirty="0"/>
              <a:t>crime rises as </a:t>
            </a:r>
            <a:r>
              <a:rPr lang="en-GB" sz="1700" b="1" i="1" dirty="0" smtClean="0"/>
              <a:t>feral youths </a:t>
            </a:r>
            <a:r>
              <a:rPr lang="en-GB" sz="1700" b="1" i="1" dirty="0"/>
              <a:t>stalk streets of British city leaving </a:t>
            </a:r>
            <a:r>
              <a:rPr lang="en-GB" sz="1700" b="1" i="1" dirty="0" smtClean="0"/>
              <a:t>no-go areas‘. The Daily Express, 20</a:t>
            </a:r>
            <a:r>
              <a:rPr lang="en-GB" sz="1700" b="1" i="1" baseline="30000" dirty="0" smtClean="0"/>
              <a:t>th</a:t>
            </a:r>
            <a:r>
              <a:rPr lang="en-GB" sz="1700" b="1" i="1" dirty="0" smtClean="0"/>
              <a:t> February. </a:t>
            </a:r>
            <a:r>
              <a:rPr lang="en-GB" sz="1700" b="1" i="1" dirty="0"/>
              <a:t>Available at </a:t>
            </a:r>
            <a:r>
              <a:rPr lang="en-GB" sz="1700" b="1" i="1" dirty="0">
                <a:hlinkClick r:id="rId5"/>
              </a:rPr>
              <a:t>https://</a:t>
            </a:r>
            <a:r>
              <a:rPr lang="en-GB" sz="1700" b="1" i="1" dirty="0" smtClean="0">
                <a:hlinkClick r:id="rId5"/>
              </a:rPr>
              <a:t>www.express.co.uk/news/uk/1568647/Violent-crime-canterbury-feral-youth-British-city-attack-antisocial-behaviour</a:t>
            </a:r>
            <a:r>
              <a:rPr lang="en-GB" sz="1700" b="1" i="1" dirty="0" smtClean="0"/>
              <a:t> (Accessed: 13 March 2023)</a:t>
            </a:r>
            <a:endParaRPr lang="en-GB" sz="1700" b="1" i="1" dirty="0"/>
          </a:p>
          <a:p>
            <a:pPr marL="285750" indent="-285750">
              <a:buFont typeface="Arial" panose="020B0604020202020204" pitchFamily="34" charset="0"/>
              <a:buChar char="•"/>
            </a:pPr>
            <a:r>
              <a:rPr lang="en-GB" sz="1700" b="1" dirty="0" smtClean="0"/>
              <a:t>Ord, J. (2022) </a:t>
            </a:r>
            <a:r>
              <a:rPr lang="en-GB" sz="1700" b="1" i="1" dirty="0" smtClean="0"/>
              <a:t>Young </a:t>
            </a:r>
            <a:r>
              <a:rPr lang="en-GB" sz="1700" b="1" i="1" dirty="0"/>
              <a:t>people, youth work &amp; the ‘levelling up’ policy </a:t>
            </a:r>
            <a:r>
              <a:rPr lang="en-GB" sz="1700" b="1" i="1" dirty="0" smtClean="0"/>
              <a:t>agenda.</a:t>
            </a:r>
            <a:r>
              <a:rPr lang="en-GB" sz="1700" b="1" dirty="0" smtClean="0"/>
              <a:t> </a:t>
            </a:r>
            <a:r>
              <a:rPr lang="en-GB" sz="1700" b="1" dirty="0"/>
              <a:t>Available at </a:t>
            </a:r>
            <a:r>
              <a:rPr lang="en-GB" sz="1700" b="1" dirty="0">
                <a:hlinkClick r:id="rId6"/>
              </a:rPr>
              <a:t>https</a:t>
            </a:r>
            <a:r>
              <a:rPr lang="en-GB" sz="1700" b="1" dirty="0" smtClean="0">
                <a:hlinkClick r:id="rId6"/>
              </a:rPr>
              <a:t>://www.journals.sagepub.com/</a:t>
            </a:r>
            <a:r>
              <a:rPr lang="en-GB" sz="1700" b="1" dirty="0" smtClean="0"/>
              <a:t> (Accessed: 9 March 2023)</a:t>
            </a:r>
          </a:p>
          <a:p>
            <a:pPr marL="285750" indent="-285750">
              <a:buFont typeface="Arial" panose="020B0604020202020204" pitchFamily="34" charset="0"/>
              <a:buChar char="•"/>
            </a:pPr>
            <a:r>
              <a:rPr lang="en-GB" sz="1700" b="1" dirty="0" err="1" smtClean="0"/>
              <a:t>Sabbagh</a:t>
            </a:r>
            <a:r>
              <a:rPr lang="en-GB" sz="1700" b="1" dirty="0" smtClean="0"/>
              <a:t>, C. (2022</a:t>
            </a:r>
            <a:r>
              <a:rPr lang="en-GB" sz="1700" b="1" dirty="0"/>
              <a:t>) Socializing Justice: The Role of Formal, Non-Formal, and Family Education </a:t>
            </a:r>
            <a:r>
              <a:rPr lang="en-GB" sz="1700" b="1" dirty="0" smtClean="0"/>
              <a:t>Spheres</a:t>
            </a:r>
            <a:r>
              <a:rPr lang="en-GB" sz="1700" b="1" dirty="0"/>
              <a:t>. New York, NY : Oxford University </a:t>
            </a:r>
            <a:r>
              <a:rPr lang="en-GB" sz="1700" b="1" dirty="0" smtClean="0"/>
              <a:t>Press.</a:t>
            </a:r>
          </a:p>
          <a:p>
            <a:pPr marL="285750" indent="-285750">
              <a:buFont typeface="Arial" panose="020B0604020202020204" pitchFamily="34" charset="0"/>
              <a:buChar char="•"/>
            </a:pPr>
            <a:r>
              <a:rPr lang="en-GB" sz="1700" b="1" dirty="0" smtClean="0"/>
              <a:t>The Independent, (2004</a:t>
            </a:r>
            <a:r>
              <a:rPr lang="en-GB" sz="1700" b="1" dirty="0"/>
              <a:t>) </a:t>
            </a:r>
            <a:r>
              <a:rPr lang="en-GB" sz="1700" b="1" i="1" dirty="0" smtClean="0"/>
              <a:t>‘Forty </a:t>
            </a:r>
            <a:r>
              <a:rPr lang="en-GB" sz="1700" b="1" i="1" dirty="0"/>
              <a:t>years ago pictures of Mods and Rockers shocked polite society. But were they staged by the press</a:t>
            </a:r>
            <a:r>
              <a:rPr lang="en-GB" sz="1700" b="1" i="1" dirty="0" smtClean="0"/>
              <a:t>?’. 4</a:t>
            </a:r>
            <a:r>
              <a:rPr lang="en-GB" sz="1700" b="1" i="1" baseline="30000" dirty="0" smtClean="0"/>
              <a:t>th</a:t>
            </a:r>
            <a:r>
              <a:rPr lang="en-GB" sz="1700" b="1" i="1" dirty="0" smtClean="0"/>
              <a:t> April. </a:t>
            </a:r>
            <a:r>
              <a:rPr lang="en-GB" sz="1700" b="1" i="1" dirty="0"/>
              <a:t>Available at </a:t>
            </a:r>
            <a:r>
              <a:rPr lang="en-GB" sz="1700" b="1" i="1" dirty="0">
                <a:hlinkClick r:id="rId7"/>
              </a:rPr>
              <a:t>https://</a:t>
            </a:r>
            <a:r>
              <a:rPr lang="en-GB" sz="1700" b="1" i="1" dirty="0" smtClean="0">
                <a:hlinkClick r:id="rId7"/>
              </a:rPr>
              <a:t>www.independent.co.uk/news/media/forty-years-ago-pictures-of-mods-and-rockers-shocked-polite-society-but-were-they-staged-by-the-press</a:t>
            </a:r>
            <a:r>
              <a:rPr lang="en-GB" sz="1700" b="1" i="1" dirty="0" smtClean="0"/>
              <a:t> (Accessed: 13 March 2023)</a:t>
            </a:r>
          </a:p>
          <a:p>
            <a:pPr marL="285750" indent="-285750">
              <a:buFont typeface="Arial" panose="020B0604020202020204" pitchFamily="34" charset="0"/>
              <a:buChar char="•"/>
            </a:pPr>
            <a:r>
              <a:rPr lang="en-GB" sz="1700" b="1" dirty="0" smtClean="0"/>
              <a:t>Watson</a:t>
            </a:r>
            <a:r>
              <a:rPr lang="en-GB" sz="1700" b="1" dirty="0"/>
              <a:t>, G. (2011) </a:t>
            </a:r>
            <a:r>
              <a:rPr lang="en-GB" sz="1700" b="1" i="1" dirty="0"/>
              <a:t>Museum of Youth Culture</a:t>
            </a:r>
            <a:r>
              <a:rPr lang="en-GB" sz="1700" b="1" dirty="0"/>
              <a:t>. Available at </a:t>
            </a:r>
            <a:r>
              <a:rPr lang="en-GB" sz="1700" b="1" dirty="0">
                <a:hlinkClick r:id="rId8"/>
              </a:rPr>
              <a:t>https://</a:t>
            </a:r>
            <a:r>
              <a:rPr lang="en-GB" sz="1700" b="1" dirty="0" smtClean="0">
                <a:hlinkClick r:id="rId8"/>
              </a:rPr>
              <a:t>www.museumofyouthculture.com</a:t>
            </a:r>
            <a:r>
              <a:rPr lang="en-GB" sz="1700" b="1" dirty="0" smtClean="0"/>
              <a:t> (Accessed 9 March 2022)</a:t>
            </a:r>
          </a:p>
          <a:p>
            <a:pPr marL="285750" indent="-285750">
              <a:buFont typeface="Arial" panose="020B0604020202020204" pitchFamily="34" charset="0"/>
              <a:buChar char="•"/>
            </a:pPr>
            <a:endParaRPr lang="en-GB" sz="1700" b="1" dirty="0"/>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endParaRPr lang="en-GB" sz="1400" b="1" dirty="0"/>
          </a:p>
          <a:p>
            <a:endParaRPr lang="en-GB" dirty="0"/>
          </a:p>
        </p:txBody>
      </p:sp>
    </p:spTree>
    <p:extLst>
      <p:ext uri="{BB962C8B-B14F-4D97-AF65-F5344CB8AC3E}">
        <p14:creationId xmlns:p14="http://schemas.microsoft.com/office/powerpoint/2010/main" val="794575253"/>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8881</TotalTime>
  <Words>1987</Words>
  <Application>Microsoft Office PowerPoint</Application>
  <PresentationFormat>Widescreen</PresentationFormat>
  <Paragraphs>115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Bodoni MT Black</vt:lpstr>
      <vt:lpstr>Century Gothic</vt:lpstr>
      <vt:lpstr>Wingdings 3</vt:lpstr>
      <vt:lpstr>Wisp</vt:lpstr>
      <vt:lpstr>Principles and Contexts of Work with Young People, Level 4 Seminar</vt:lpstr>
      <vt:lpstr>PowerPoint Presentation</vt:lpstr>
      <vt:lpstr>Key Events </vt:lpstr>
      <vt:lpstr>Albemarle Report </vt:lpstr>
      <vt:lpstr>Albemarle Report </vt:lpstr>
      <vt:lpstr>Albemarle Report </vt:lpstr>
      <vt:lpstr>Swinging Sixties and Sub Culture</vt:lpstr>
      <vt:lpstr>Swinging Sixties and Sub Culture </vt:lpstr>
      <vt:lpstr>Swinging Sixties and Sub Culture</vt:lpstr>
      <vt:lpstr>Swinging Sixties and Sub Culture </vt:lpstr>
      <vt:lpstr>End of National Service </vt:lpstr>
      <vt:lpstr>End of National Service </vt:lpstr>
      <vt:lpstr>  Similarities; attitudes, bad press and non formal education</vt:lpstr>
      <vt:lpstr>Similarities; attitudes, bad press and non formal education</vt:lpstr>
      <vt:lpstr>Bad Press, Recognition and Fighting back</vt:lpstr>
      <vt:lpstr>PowerPoint Presentation</vt:lpstr>
      <vt:lpstr>References</vt:lpstr>
    </vt:vector>
  </TitlesOfParts>
  <Company>Pembrokeshire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and Contexts of Work with Young People, Level 4 Seminar presentation</dc:title>
  <dc:creator>Wilson, James</dc:creator>
  <cp:lastModifiedBy>Wilson, James</cp:lastModifiedBy>
  <cp:revision>94</cp:revision>
  <dcterms:created xsi:type="dcterms:W3CDTF">2023-03-09T20:40:12Z</dcterms:created>
  <dcterms:modified xsi:type="dcterms:W3CDTF">2023-03-16T00:42:00Z</dcterms:modified>
</cp:coreProperties>
</file>