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18"/>
  </p:notesMasterIdLst>
  <p:handoutMasterIdLst>
    <p:handoutMasterId r:id="rId19"/>
  </p:handoutMasterIdLst>
  <p:sldIdLst>
    <p:sldId id="2527" r:id="rId5"/>
    <p:sldId id="2469" r:id="rId6"/>
    <p:sldId id="2531" r:id="rId7"/>
    <p:sldId id="2525" r:id="rId8"/>
    <p:sldId id="2523" r:id="rId9"/>
    <p:sldId id="2535" r:id="rId10"/>
    <p:sldId id="2532" r:id="rId11"/>
    <p:sldId id="2524" r:id="rId12"/>
    <p:sldId id="2533" r:id="rId13"/>
    <p:sldId id="2534" r:id="rId14"/>
    <p:sldId id="2536" r:id="rId15"/>
    <p:sldId id="2537" r:id="rId16"/>
    <p:sldId id="253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12"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17" autoAdjust="0"/>
    <p:restoredTop sz="79973" autoAdjust="0"/>
  </p:normalViewPr>
  <p:slideViewPr>
    <p:cSldViewPr snapToGrid="0" snapToObjects="1" showGuides="1">
      <p:cViewPr varScale="1">
        <p:scale>
          <a:sx n="100" d="100"/>
          <a:sy n="100" d="100"/>
        </p:scale>
        <p:origin x="1032" y="168"/>
      </p:cViewPr>
      <p:guideLst>
        <p:guide orient="horz" pos="2112"/>
        <p:guide pos="3840"/>
      </p:guideLst>
    </p:cSldViewPr>
  </p:slideViewPr>
  <p:notesTextViewPr>
    <p:cViewPr>
      <p:scale>
        <a:sx n="1" d="1"/>
        <a:sy n="1" d="1"/>
      </p:scale>
      <p:origin x="0" y="0"/>
    </p:cViewPr>
  </p:notesTextViewPr>
  <p:sorterViewPr>
    <p:cViewPr>
      <p:scale>
        <a:sx n="66" d="100"/>
        <a:sy n="66" d="100"/>
      </p:scale>
      <p:origin x="0" y="0"/>
    </p:cViewPr>
  </p:sorterViewPr>
  <p:notesViewPr>
    <p:cSldViewPr snapToGrid="0" snapToObjects="1">
      <p:cViewPr varScale="1">
        <p:scale>
          <a:sx n="84" d="100"/>
          <a:sy n="84" d="100"/>
        </p:scale>
        <p:origin x="382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commentAuthors" Target="commen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2018837-64B5-4E20-83A5-89B993CB3C9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9C2A4FB-A56B-4413-A08B-0E9894B98B4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248B25D-8766-427E-8C9E-4845048D8DFC}" type="datetimeFigureOut">
              <a:rPr lang="en-US" smtClean="0"/>
              <a:t>4/3/24</a:t>
            </a:fld>
            <a:endParaRPr lang="en-US" dirty="0"/>
          </a:p>
        </p:txBody>
      </p:sp>
      <p:sp>
        <p:nvSpPr>
          <p:cNvPr id="4" name="Footer Placeholder 3">
            <a:extLst>
              <a:ext uri="{FF2B5EF4-FFF2-40B4-BE49-F238E27FC236}">
                <a16:creationId xmlns:a16="http://schemas.microsoft.com/office/drawing/2014/main" id="{A3977F36-950D-4655-BC4A-F80BE1DBF79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56C246FD-229D-4B04-9855-212AD8D784A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A8A28B-0568-4092-BB1A-13C9B073E3A0}" type="slidenum">
              <a:rPr lang="en-US" smtClean="0"/>
              <a:t>‹#›</a:t>
            </a:fld>
            <a:endParaRPr lang="en-US" dirty="0"/>
          </a:p>
        </p:txBody>
      </p:sp>
    </p:spTree>
    <p:extLst>
      <p:ext uri="{BB962C8B-B14F-4D97-AF65-F5344CB8AC3E}">
        <p14:creationId xmlns:p14="http://schemas.microsoft.com/office/powerpoint/2010/main" val="1640525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6F439B-391B-4B41-826A-951FCF412C34}" type="datetimeFigureOut">
              <a:rPr lang="en-US" smtClean="0"/>
              <a:t>4/3/24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FA0038-7055-434C-B6C4-B8C69565C600}" type="slidenum">
              <a:rPr lang="en-US" smtClean="0"/>
              <a:t>‹#›</a:t>
            </a:fld>
            <a:endParaRPr lang="en-US" dirty="0"/>
          </a:p>
        </p:txBody>
      </p:sp>
    </p:spTree>
    <p:extLst>
      <p:ext uri="{BB962C8B-B14F-4D97-AF65-F5344CB8AC3E}">
        <p14:creationId xmlns:p14="http://schemas.microsoft.com/office/powerpoint/2010/main" val="13908641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Module: International Business Communications</a:t>
            </a:r>
          </a:p>
          <a:p>
            <a:r>
              <a:rPr lang="en-US" sz="1200" b="1" kern="1200" dirty="0">
                <a:solidFill>
                  <a:schemeClr val="tx1"/>
                </a:solidFill>
                <a:effectLst/>
                <a:latin typeface="+mn-lt"/>
                <a:ea typeface="+mn-ea"/>
                <a:cs typeface="+mn-cs"/>
              </a:rPr>
              <a:t>Module code: LCBB6001</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Student Name- Sebastian </a:t>
            </a:r>
            <a:r>
              <a:rPr lang="en-US" sz="1200" b="1" kern="1200" dirty="0" err="1">
                <a:solidFill>
                  <a:schemeClr val="tx1"/>
                </a:solidFill>
                <a:effectLst/>
                <a:latin typeface="+mn-lt"/>
                <a:ea typeface="+mn-ea"/>
                <a:cs typeface="+mn-cs"/>
              </a:rPr>
              <a:t>Patrascu</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Student ID- 2122706</a:t>
            </a:r>
          </a:p>
          <a:p>
            <a:r>
              <a:rPr lang="en-US" sz="1200" b="1" kern="1200" dirty="0">
                <a:solidFill>
                  <a:schemeClr val="tx1"/>
                </a:solidFill>
                <a:effectLst/>
                <a:latin typeface="+mn-lt"/>
                <a:ea typeface="+mn-ea"/>
                <a:cs typeface="+mn-cs"/>
              </a:rPr>
              <a:t>Lecturer- Zainab Atta</a:t>
            </a:r>
          </a:p>
          <a:p>
            <a:endParaRPr lang="en-US" dirty="0"/>
          </a:p>
        </p:txBody>
      </p:sp>
      <p:sp>
        <p:nvSpPr>
          <p:cNvPr id="4" name="Slide Number Placeholder 3"/>
          <p:cNvSpPr>
            <a:spLocks noGrp="1"/>
          </p:cNvSpPr>
          <p:nvPr>
            <p:ph type="sldNum" sz="quarter" idx="10"/>
          </p:nvPr>
        </p:nvSpPr>
        <p:spPr/>
        <p:txBody>
          <a:bodyPr/>
          <a:lstStyle/>
          <a:p>
            <a:fld id="{3CFA0038-7055-434C-B6C4-B8C69565C600}" type="slidenum">
              <a:rPr lang="en-US" smtClean="0"/>
              <a:t>1</a:t>
            </a:fld>
            <a:endParaRPr lang="en-US" dirty="0"/>
          </a:p>
        </p:txBody>
      </p:sp>
    </p:spTree>
    <p:extLst>
      <p:ext uri="{BB962C8B-B14F-4D97-AF65-F5344CB8AC3E}">
        <p14:creationId xmlns:p14="http://schemas.microsoft.com/office/powerpoint/2010/main" val="37765271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Table of Contents</a:t>
            </a: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u="sng" kern="1200" dirty="0">
                <a:solidFill>
                  <a:schemeClr val="tx1"/>
                </a:solidFill>
                <a:effectLst/>
                <a:latin typeface="+mn-lt"/>
                <a:ea typeface="+mn-ea"/>
                <a:cs typeface="+mn-cs"/>
              </a:rPr>
              <a:t>Introduction</a:t>
            </a:r>
            <a:r>
              <a:rPr lang="en-US" sz="1200" u="none" strike="noStrike" kern="1200" dirty="0">
                <a:solidFill>
                  <a:schemeClr val="tx1"/>
                </a:solidFill>
                <a:effectLst/>
                <a:latin typeface="+mn-lt"/>
                <a:ea typeface="+mn-ea"/>
                <a:cs typeface="+mn-cs"/>
              </a:rPr>
              <a:t>…..03</a:t>
            </a: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u="sng" kern="1200" dirty="0">
                <a:solidFill>
                  <a:schemeClr val="tx1"/>
                </a:solidFill>
                <a:effectLst/>
                <a:latin typeface="+mn-lt"/>
                <a:ea typeface="+mn-ea"/>
                <a:cs typeface="+mn-cs"/>
              </a:rPr>
              <a:t>Role and plan of the business</a:t>
            </a:r>
            <a:r>
              <a:rPr lang="en-US" sz="1200" u="none" strike="noStrike" kern="1200" dirty="0">
                <a:solidFill>
                  <a:schemeClr val="tx1"/>
                </a:solidFill>
                <a:effectLst/>
                <a:latin typeface="+mn-lt"/>
                <a:ea typeface="+mn-ea"/>
                <a:cs typeface="+mn-cs"/>
              </a:rPr>
              <a:t>	…..04</a:t>
            </a: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u="sng" kern="1200" dirty="0">
                <a:solidFill>
                  <a:schemeClr val="tx1"/>
                </a:solidFill>
                <a:effectLst/>
                <a:latin typeface="+mn-lt"/>
                <a:ea typeface="+mn-ea"/>
                <a:cs typeface="+mn-cs"/>
              </a:rPr>
              <a:t>The cultural differences between the UK and Germany</a:t>
            </a:r>
            <a:r>
              <a:rPr lang="en-US" sz="1200" u="none" strike="noStrike" kern="1200" dirty="0">
                <a:solidFill>
                  <a:schemeClr val="tx1"/>
                </a:solidFill>
                <a:effectLst/>
                <a:latin typeface="+mn-lt"/>
                <a:ea typeface="+mn-ea"/>
                <a:cs typeface="+mn-cs"/>
              </a:rPr>
              <a:t>…..05</a:t>
            </a: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u="sng" kern="1200" dirty="0">
                <a:solidFill>
                  <a:schemeClr val="tx1"/>
                </a:solidFill>
                <a:effectLst/>
                <a:latin typeface="+mn-lt"/>
                <a:ea typeface="+mn-ea"/>
                <a:cs typeface="+mn-cs"/>
              </a:rPr>
              <a:t>The various cultural challenges</a:t>
            </a:r>
            <a:r>
              <a:rPr lang="en-US" sz="1200" u="none" strike="noStrike" kern="1200" dirty="0">
                <a:solidFill>
                  <a:schemeClr val="tx1"/>
                </a:solidFill>
                <a:effectLst/>
                <a:latin typeface="+mn-lt"/>
                <a:ea typeface="+mn-ea"/>
                <a:cs typeface="+mn-cs"/>
              </a:rPr>
              <a:t>…..07</a:t>
            </a: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u="sng" kern="1200" dirty="0">
                <a:solidFill>
                  <a:schemeClr val="tx1"/>
                </a:solidFill>
                <a:effectLst/>
                <a:latin typeface="+mn-lt"/>
                <a:ea typeface="+mn-ea"/>
                <a:cs typeface="+mn-cs"/>
              </a:rPr>
              <a:t>Application of relevant intercultural communication theories and examples</a:t>
            </a:r>
            <a:r>
              <a:rPr lang="en-US" sz="1200" u="none" strike="noStrike" kern="1200" dirty="0">
                <a:solidFill>
                  <a:schemeClr val="tx1"/>
                </a:solidFill>
                <a:effectLst/>
                <a:latin typeface="+mn-lt"/>
                <a:ea typeface="+mn-ea"/>
                <a:cs typeface="+mn-cs"/>
              </a:rPr>
              <a:t>…..08</a:t>
            </a: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u="sng" kern="1200" dirty="0">
                <a:solidFill>
                  <a:schemeClr val="tx1"/>
                </a:solidFill>
                <a:effectLst/>
                <a:latin typeface="+mn-lt"/>
                <a:ea typeface="+mn-ea"/>
                <a:cs typeface="+mn-cs"/>
              </a:rPr>
              <a:t>Recommendation</a:t>
            </a:r>
            <a:r>
              <a:rPr lang="en-US" sz="1200" u="none" strike="noStrike" kern="1200" dirty="0">
                <a:solidFill>
                  <a:schemeClr val="tx1"/>
                </a:solidFill>
                <a:effectLst/>
                <a:latin typeface="+mn-lt"/>
                <a:ea typeface="+mn-ea"/>
                <a:cs typeface="+mn-cs"/>
              </a:rPr>
              <a:t>…..09	</a:t>
            </a: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u="sng" kern="1200" dirty="0">
                <a:solidFill>
                  <a:schemeClr val="tx1"/>
                </a:solidFill>
                <a:effectLst/>
                <a:latin typeface="+mn-lt"/>
                <a:ea typeface="+mn-ea"/>
                <a:cs typeface="+mn-cs"/>
              </a:rPr>
              <a:t>Conclusion</a:t>
            </a:r>
            <a:r>
              <a:rPr lang="en-US" sz="1200" u="none" strike="noStrike" kern="1200" dirty="0">
                <a:solidFill>
                  <a:schemeClr val="tx1"/>
                </a:solidFill>
                <a:effectLst/>
                <a:latin typeface="+mn-lt"/>
                <a:ea typeface="+mn-ea"/>
                <a:cs typeface="+mn-cs"/>
              </a:rPr>
              <a:t>…..10</a:t>
            </a:r>
            <a:endParaRPr lang="en-US" sz="1200" kern="1200" dirty="0">
              <a:solidFill>
                <a:schemeClr val="tx1"/>
              </a:solidFill>
              <a:effectLst/>
              <a:latin typeface="+mn-lt"/>
              <a:ea typeface="+mn-ea"/>
              <a:cs typeface="+mn-cs"/>
            </a:endParaRPr>
          </a:p>
          <a:p>
            <a:r>
              <a:rPr lang="en-US" sz="1200" u="sng" kern="1200" dirty="0">
                <a:solidFill>
                  <a:schemeClr val="tx1"/>
                </a:solidFill>
                <a:effectLst/>
                <a:latin typeface="+mn-lt"/>
                <a:ea typeface="+mn-ea"/>
                <a:cs typeface="+mn-cs"/>
              </a:rPr>
              <a:t>References</a:t>
            </a:r>
            <a:r>
              <a:rPr lang="en-US" sz="1200" u="none" strike="noStrike" kern="1200" dirty="0">
                <a:solidFill>
                  <a:schemeClr val="tx1"/>
                </a:solidFill>
                <a:effectLst/>
                <a:latin typeface="+mn-lt"/>
                <a:ea typeface="+mn-ea"/>
                <a:cs typeface="+mn-cs"/>
              </a:rPr>
              <a:t>…..11</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CFA0038-7055-434C-B6C4-B8C69565C600}" type="slidenum">
              <a:rPr lang="en-US" smtClean="0"/>
              <a:t>2</a:t>
            </a:fld>
            <a:endParaRPr lang="en-US" dirty="0"/>
          </a:p>
        </p:txBody>
      </p:sp>
    </p:spTree>
    <p:extLst>
      <p:ext uri="{BB962C8B-B14F-4D97-AF65-F5344CB8AC3E}">
        <p14:creationId xmlns:p14="http://schemas.microsoft.com/office/powerpoint/2010/main" val="7949876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Introduction</a:t>
            </a:r>
          </a:p>
          <a:p>
            <a:r>
              <a:rPr lang="en-US" sz="1200" kern="1200" dirty="0">
                <a:solidFill>
                  <a:schemeClr val="tx1"/>
                </a:solidFill>
                <a:effectLst/>
                <a:latin typeface="+mn-lt"/>
                <a:ea typeface="+mn-ea"/>
                <a:cs typeface="+mn-cs"/>
              </a:rPr>
              <a:t>The report will aim for a detailed analysis of intercultural communication. The report will demonstrate a detailed discussion about the various barriers and issues regarding cultural differences. The chosen company for this report is Shell. The case here is that the company has plans to launch its new branch in a different country than in Germany. To conduct the smooth running of their business in a different land they must focus and keep in mind the various aspects, issues, and problems that may act as huge barriers to their smooth running. Various knowledge and understanding will be placed for a better understanding of intercultural communication. Additionally, the report will place and critically review the intercultural communication theory to improve the teamwork of the company. </a:t>
            </a:r>
            <a:br>
              <a:rPr lang="en-US" sz="1200"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CFA0038-7055-434C-B6C4-B8C69565C600}" type="slidenum">
              <a:rPr lang="en-US" smtClean="0"/>
              <a:t>3</a:t>
            </a:fld>
            <a:endParaRPr lang="en-US" dirty="0"/>
          </a:p>
        </p:txBody>
      </p:sp>
    </p:spTree>
    <p:extLst>
      <p:ext uri="{BB962C8B-B14F-4D97-AF65-F5344CB8AC3E}">
        <p14:creationId xmlns:p14="http://schemas.microsoft.com/office/powerpoint/2010/main" val="35537460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Role and plan of the business </a:t>
            </a:r>
          </a:p>
          <a:p>
            <a:r>
              <a:rPr lang="en-US" sz="1200" kern="1200" dirty="0">
                <a:solidFill>
                  <a:schemeClr val="tx1"/>
                </a:solidFill>
                <a:effectLst/>
                <a:latin typeface="+mn-lt"/>
                <a:ea typeface="+mn-ea"/>
                <a:cs typeface="+mn-cs"/>
              </a:rPr>
              <a:t>The Shell Corporation is a company that deals with no important assets and is often formed to obtain all the financial assets before beginning a business. The companies were primarily vehicles for lawfully hiding the identity of their beneficial owners. The company is used for legitimate purposes meanwhile can be used for tax evasion, money laundering and tax evidence. And to achieve any specific goals like anonymity. The new plan of the company is mainly based on trading in a different country rather than the United Kingdom. The company has decided to establish a management office in Germany. The company has decided to do so to increase its worldwide trading and to have an EU management office (Jackson, 2019).    </a:t>
            </a:r>
            <a:br>
              <a:rPr lang="en-US" sz="1200"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CFA0038-7055-434C-B6C4-B8C69565C600}" type="slidenum">
              <a:rPr lang="en-US" smtClean="0"/>
              <a:t>4</a:t>
            </a:fld>
            <a:endParaRPr lang="en-US" dirty="0"/>
          </a:p>
        </p:txBody>
      </p:sp>
    </p:spTree>
    <p:extLst>
      <p:ext uri="{BB962C8B-B14F-4D97-AF65-F5344CB8AC3E}">
        <p14:creationId xmlns:p14="http://schemas.microsoft.com/office/powerpoint/2010/main" val="25919502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The cultural differences between the UK and Germany </a:t>
            </a:r>
          </a:p>
          <a:p>
            <a:r>
              <a:rPr lang="en-US" sz="1200" kern="1200" dirty="0">
                <a:solidFill>
                  <a:schemeClr val="tx1"/>
                </a:solidFill>
                <a:effectLst/>
                <a:latin typeface="+mn-lt"/>
                <a:ea typeface="+mn-ea"/>
                <a:cs typeface="+mn-cs"/>
              </a:rPr>
              <a:t>The cultural differences between Germany and Britain are quite noticeable in daily life for multinational businesses. The two countries have huge differences in their culture and society.</a:t>
            </a:r>
          </a:p>
          <a:p>
            <a:r>
              <a:rPr lang="en-US" sz="1200" kern="1200" dirty="0">
                <a:solidFill>
                  <a:schemeClr val="tx1"/>
                </a:solidFill>
                <a:effectLst/>
                <a:latin typeface="+mn-lt"/>
                <a:ea typeface="+mn-ea"/>
                <a:cs typeface="+mn-cs"/>
              </a:rPr>
              <a:t>Road traffic regulations. One of the main differences between the two countries is their traffic rules and regulations. As the British people drive on the left-hand side of the road, meanwhile in Germany, the people drive on the right-hand side of the road. The British people are more polite than the Germans, the people of Germany are very direct, diligent, direct and punctual. The two have lots of differences in terms of business also. The most significant and concerning difference is that they two have different  English types (Holliday, 2021). </a:t>
            </a:r>
          </a:p>
          <a:p>
            <a:r>
              <a:rPr lang="en-US" sz="1200" kern="1200" dirty="0">
                <a:solidFill>
                  <a:schemeClr val="tx1"/>
                </a:solidFill>
                <a:effectLst/>
                <a:latin typeface="+mn-lt"/>
                <a:ea typeface="+mn-ea"/>
                <a:cs typeface="+mn-cs"/>
              </a:rPr>
              <a:t>Germany is known for a strong work emphasis and ethics on their work balance. The country values its leisure time and offers generous vacation allowances along with the patterns of working flexible hours. German people tend to operate well and have fair business practices. This also senses a good fairness that may include things like good working, equal pay and fair disciplinary practices. It also means that the staff of the country are generally not expected to work more than their contracted hours. On the other hand, UK cultures and their workloads are different, they tend to be more fast-paced and demanding with no longer working hours. </a:t>
            </a:r>
          </a:p>
          <a:p>
            <a:r>
              <a:rPr lang="en-US" sz="1200" kern="1200" dirty="0">
                <a:solidFill>
                  <a:schemeClr val="tx1"/>
                </a:solidFill>
                <a:effectLst/>
                <a:latin typeface="+mn-lt"/>
                <a:ea typeface="+mn-ea"/>
                <a:cs typeface="+mn-cs"/>
              </a:rPr>
              <a:t>Germans are also considered as more productive than the UK's people. Industries and companies in Germany have a very long history of cooperation along with its floor shop workers. This also enables strong production and after all this, they still maintain their good and well-working conditions and level of pay (Moon, 2023). </a:t>
            </a:r>
          </a:p>
          <a:p>
            <a:r>
              <a:rPr lang="en-US" sz="1200" kern="1200" dirty="0">
                <a:solidFill>
                  <a:schemeClr val="tx1"/>
                </a:solidFill>
                <a:effectLst/>
                <a:latin typeface="+mn-lt"/>
                <a:ea typeface="+mn-ea"/>
                <a:cs typeface="+mn-cs"/>
              </a:rPr>
              <a:t>The main elements that the company must focus on for the smooth running of their business in Germany are that they have to keep in mind that the Germans are very strong-forward and well-structured, they are also very detail-oriented. These are the points that the company must keep in mind before launching their branch in Germany (Moon, 2023).   </a:t>
            </a:r>
            <a:br>
              <a:rPr lang="en-US" sz="1200" kern="1200" dirty="0">
                <a:solidFill>
                  <a:schemeClr val="tx1"/>
                </a:solidFill>
                <a:effectLst/>
                <a:latin typeface="+mn-lt"/>
                <a:ea typeface="+mn-ea"/>
                <a:cs typeface="+mn-cs"/>
              </a:rPr>
            </a:br>
            <a:endParaRPr lang="en-US" dirty="0"/>
          </a:p>
        </p:txBody>
      </p:sp>
      <p:sp>
        <p:nvSpPr>
          <p:cNvPr id="4" name="Slide Number Placeholder 3"/>
          <p:cNvSpPr>
            <a:spLocks noGrp="1"/>
          </p:cNvSpPr>
          <p:nvPr>
            <p:ph type="sldNum" sz="quarter" idx="10"/>
          </p:nvPr>
        </p:nvSpPr>
        <p:spPr/>
        <p:txBody>
          <a:bodyPr/>
          <a:lstStyle/>
          <a:p>
            <a:fld id="{3CFA0038-7055-434C-B6C4-B8C69565C600}" type="slidenum">
              <a:rPr lang="en-US" smtClean="0"/>
              <a:t>5</a:t>
            </a:fld>
            <a:endParaRPr lang="en-US" dirty="0"/>
          </a:p>
        </p:txBody>
      </p:sp>
    </p:spTree>
    <p:extLst>
      <p:ext uri="{BB962C8B-B14F-4D97-AF65-F5344CB8AC3E}">
        <p14:creationId xmlns:p14="http://schemas.microsoft.com/office/powerpoint/2010/main" val="7309086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CFA0038-7055-434C-B6C4-B8C69565C600}" type="slidenum">
              <a:rPr lang="en-US" smtClean="0"/>
              <a:t>6</a:t>
            </a:fld>
            <a:endParaRPr lang="en-US" dirty="0"/>
          </a:p>
        </p:txBody>
      </p:sp>
    </p:spTree>
    <p:extLst>
      <p:ext uri="{BB962C8B-B14F-4D97-AF65-F5344CB8AC3E}">
        <p14:creationId xmlns:p14="http://schemas.microsoft.com/office/powerpoint/2010/main" val="29502419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The various cultural challenges </a:t>
            </a:r>
          </a:p>
          <a:p>
            <a:r>
              <a:rPr lang="en-US" sz="1200" kern="1200" dirty="0">
                <a:solidFill>
                  <a:schemeClr val="tx1"/>
                </a:solidFill>
                <a:effectLst/>
                <a:latin typeface="+mn-lt"/>
                <a:ea typeface="+mn-ea"/>
                <a:cs typeface="+mn-cs"/>
              </a:rPr>
              <a:t>Through the process of combining various aspects and facts, the company can easily focus on the various challenges and barriers. To establish a smooth running of their business in a different country, they first must </a:t>
            </a:r>
            <a:r>
              <a:rPr lang="en-US" sz="1200" kern="1200" dirty="0" err="1">
                <a:solidFill>
                  <a:schemeClr val="tx1"/>
                </a:solidFill>
                <a:effectLst/>
                <a:latin typeface="+mn-lt"/>
                <a:ea typeface="+mn-ea"/>
                <a:cs typeface="+mn-cs"/>
              </a:rPr>
              <a:t>analyse</a:t>
            </a:r>
            <a:r>
              <a:rPr lang="en-US" sz="1200" kern="1200" dirty="0">
                <a:solidFill>
                  <a:schemeClr val="tx1"/>
                </a:solidFill>
                <a:effectLst/>
                <a:latin typeface="+mn-lt"/>
                <a:ea typeface="+mn-ea"/>
                <a:cs typeface="+mn-cs"/>
              </a:rPr>
              <a:t> all the cultural differences and barriers that come in their way. The differences in the cultures that think and react differently to the same situation can be very effective techniques for the company. The leaders of the company must face all the challenges and should try to overcome the various barriers. They must try to understand the various cultural differences like proper and effective communication gap, the difference between the style of the two countries' people and the difference in the working process. These are some of the cultural challenges that the company may be facing at the time of launching its business in Germany (</a:t>
            </a:r>
            <a:r>
              <a:rPr lang="en-US" sz="1200" kern="1200" dirty="0" err="1">
                <a:solidFill>
                  <a:schemeClr val="tx1"/>
                </a:solidFill>
                <a:effectLst/>
                <a:latin typeface="+mn-lt"/>
                <a:ea typeface="+mn-ea"/>
                <a:cs typeface="+mn-cs"/>
              </a:rPr>
              <a:t>Voevoda</a:t>
            </a:r>
            <a:r>
              <a:rPr lang="en-US" sz="1200" kern="1200" dirty="0">
                <a:solidFill>
                  <a:schemeClr val="tx1"/>
                </a:solidFill>
                <a:effectLst/>
                <a:latin typeface="+mn-lt"/>
                <a:ea typeface="+mn-ea"/>
                <a:cs typeface="+mn-cs"/>
              </a:rPr>
              <a:t>, 2020). </a:t>
            </a:r>
          </a:p>
          <a:p>
            <a:r>
              <a:rPr lang="en-US" sz="1200" kern="1200" dirty="0" err="1">
                <a:solidFill>
                  <a:schemeClr val="tx1"/>
                </a:solidFill>
                <a:effectLst/>
                <a:latin typeface="+mn-lt"/>
                <a:ea typeface="+mn-ea"/>
                <a:cs typeface="+mn-cs"/>
              </a:rPr>
              <a:t>Behaviours</a:t>
            </a:r>
            <a:r>
              <a:rPr lang="en-US" sz="1200" kern="1200" dirty="0">
                <a:solidFill>
                  <a:schemeClr val="tx1"/>
                </a:solidFill>
                <a:effectLst/>
                <a:latin typeface="+mn-lt"/>
                <a:ea typeface="+mn-ea"/>
                <a:cs typeface="+mn-cs"/>
              </a:rPr>
              <a:t> and beliefs are also a significant challenge. This may cause various personality and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differences in the company like body language, mindsets, manners, communications, norms and many more. All these may lead to miscommunication and problems. People vary from religion to religion and this can also sometimes lead to workplace conflicts. </a:t>
            </a:r>
          </a:p>
          <a:p>
            <a:r>
              <a:rPr lang="en-US" sz="1200" kern="1200" dirty="0">
                <a:solidFill>
                  <a:schemeClr val="tx1"/>
                </a:solidFill>
                <a:effectLst/>
                <a:latin typeface="+mn-lt"/>
                <a:ea typeface="+mn-ea"/>
                <a:cs typeface="+mn-cs"/>
              </a:rPr>
              <a:t> The most significant element that the company must focus on is the language. Not only speaking a different language meanwhile also having a different workplace environment may be the most concerning challenge for the company. The various stereotypes and prejudices are the most common things that many companies leave unseen (</a:t>
            </a:r>
            <a:r>
              <a:rPr lang="en-US" sz="1200" kern="1200" dirty="0" err="1">
                <a:solidFill>
                  <a:schemeClr val="tx1"/>
                </a:solidFill>
                <a:effectLst/>
                <a:latin typeface="+mn-lt"/>
                <a:ea typeface="+mn-ea"/>
                <a:cs typeface="+mn-cs"/>
              </a:rPr>
              <a:t>Braslauskas</a:t>
            </a:r>
            <a:r>
              <a:rPr lang="en-US" sz="1200" kern="1200" dirty="0">
                <a:solidFill>
                  <a:schemeClr val="tx1"/>
                </a:solidFill>
                <a:effectLst/>
                <a:latin typeface="+mn-lt"/>
                <a:ea typeface="+mn-ea"/>
                <a:cs typeface="+mn-cs"/>
              </a:rPr>
              <a:t>, 2021). The basis of the stereotypes and prejudices can be various things, though the most common are race, religion, religion and age. These are some of the most concerning challenges, problems and issues that the company may face as barriers. </a:t>
            </a:r>
          </a:p>
          <a:p>
            <a:r>
              <a:rPr lang="en-US" sz="1200" kern="1200" dirty="0">
                <a:solidFill>
                  <a:schemeClr val="tx1"/>
                </a:solidFill>
                <a:effectLst/>
                <a:latin typeface="+mn-lt"/>
                <a:ea typeface="+mn-ea"/>
                <a:cs typeface="+mn-cs"/>
              </a:rPr>
              <a:t>Effective and successful cross-cultural management can be a very tough and daunting task. The company has plans to launch its business in a different and opposite culture. They should keep in mind all the significant and concerning elements and must try to find out the effective strategies to overcome those barriers like promoting open communication and trying to maintain a friendly environment and many more. Meanwhile, they should try to sincerely strive to overcome them (</a:t>
            </a:r>
            <a:r>
              <a:rPr lang="en-US" sz="1200" kern="1200" dirty="0" err="1">
                <a:solidFill>
                  <a:schemeClr val="tx1"/>
                </a:solidFill>
                <a:effectLst/>
                <a:latin typeface="+mn-lt"/>
                <a:ea typeface="+mn-ea"/>
                <a:cs typeface="+mn-cs"/>
              </a:rPr>
              <a:t>Braslauskas</a:t>
            </a:r>
            <a:r>
              <a:rPr lang="en-US" sz="1200" kern="1200" dirty="0">
                <a:solidFill>
                  <a:schemeClr val="tx1"/>
                </a:solidFill>
                <a:effectLst/>
                <a:latin typeface="+mn-lt"/>
                <a:ea typeface="+mn-ea"/>
                <a:cs typeface="+mn-cs"/>
              </a:rPr>
              <a:t>, 2021).   </a:t>
            </a:r>
            <a:br>
              <a:rPr lang="en-US" sz="1200"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CFA0038-7055-434C-B6C4-B8C69565C600}" type="slidenum">
              <a:rPr lang="en-US" smtClean="0"/>
              <a:t>7</a:t>
            </a:fld>
            <a:endParaRPr lang="en-US" dirty="0"/>
          </a:p>
        </p:txBody>
      </p:sp>
    </p:spTree>
    <p:extLst>
      <p:ext uri="{BB962C8B-B14F-4D97-AF65-F5344CB8AC3E}">
        <p14:creationId xmlns:p14="http://schemas.microsoft.com/office/powerpoint/2010/main" val="27343154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a:xfrm>
            <a:off x="381000" y="685800"/>
            <a:ext cx="6096000" cy="3429000"/>
          </a:xfrm>
        </p:spPr>
      </p:sp>
      <p:sp>
        <p:nvSpPr>
          <p:cNvPr id="3" name="Заметки 2"/>
          <p:cNvSpPr>
            <a:spLocks noGrp="1"/>
          </p:cNvSpPr>
          <p:nvPr>
            <p:ph type="body" idx="1"/>
          </p:nvPr>
        </p:nvSpPr>
        <p:spPr/>
        <p:txBody>
          <a:bodyPr/>
          <a:lstStyle/>
          <a:p>
            <a:r>
              <a:rPr lang="en-US" sz="1200" b="1" kern="1200" dirty="0">
                <a:solidFill>
                  <a:schemeClr val="tx1"/>
                </a:solidFill>
                <a:effectLst/>
                <a:latin typeface="+mn-lt"/>
                <a:ea typeface="+mn-ea"/>
                <a:cs typeface="+mn-cs"/>
              </a:rPr>
              <a:t>Application of relevant intercultural communication theories and examples </a:t>
            </a:r>
          </a:p>
          <a:p>
            <a:r>
              <a:rPr lang="en-US" sz="1200" kern="1200" dirty="0">
                <a:solidFill>
                  <a:schemeClr val="tx1"/>
                </a:solidFill>
                <a:effectLst/>
                <a:latin typeface="+mn-lt"/>
                <a:ea typeface="+mn-ea"/>
                <a:cs typeface="+mn-cs"/>
              </a:rPr>
              <a:t>On a basic level, the main definition of intercultural communication is the process of communication that takes place within people from various cultural backgrounds. This is an interdisciplinary concept that combines all the processes of anthropology, psychology, linguistics, and sociology and encompasses all types of communication. This may also include non-verbal and verbal communication. The company has decided to launch their business in different countries. Not only is the land different, but their business culture will also be different. The basic rules and intercultural communication are the main understanding and it must be appreciating all the various things that may also occur in the styles of effective communication (Baldwin, et al., 2023). </a:t>
            </a:r>
          </a:p>
          <a:p>
            <a:r>
              <a:rPr lang="en-US" sz="1200" kern="1200" dirty="0">
                <a:solidFill>
                  <a:schemeClr val="tx1"/>
                </a:solidFill>
                <a:effectLst/>
                <a:latin typeface="+mn-lt"/>
                <a:ea typeface="+mn-ea"/>
                <a:cs typeface="+mn-cs"/>
              </a:rPr>
              <a:t>The company must focus on the successful implementation of the intercommunication skill. Successful intercultural communication involves various aspects. The most important aspect is to gain skills, this will help the company to talk, understand and respect the employees of the </a:t>
            </a:r>
            <a:r>
              <a:rPr lang="en-US" sz="1200" kern="1200" dirty="0" err="1">
                <a:solidFill>
                  <a:schemeClr val="tx1"/>
                </a:solidFill>
                <a:effectLst/>
                <a:latin typeface="+mn-lt"/>
                <a:ea typeface="+mn-ea"/>
                <a:cs typeface="+mn-cs"/>
              </a:rPr>
              <a:t>german</a:t>
            </a:r>
            <a:r>
              <a:rPr lang="en-US" sz="1200" kern="1200" dirty="0">
                <a:solidFill>
                  <a:schemeClr val="tx1"/>
                </a:solidFill>
                <a:effectLst/>
                <a:latin typeface="+mn-lt"/>
                <a:ea typeface="+mn-ea"/>
                <a:cs typeface="+mn-cs"/>
              </a:rPr>
              <a:t> more easily. The intercultural communication theory suggests that communication looks at the way individuals accommodate, manage, adapt and negotiate their ways of identity and communication setting. </a:t>
            </a:r>
          </a:p>
          <a:p>
            <a:r>
              <a:rPr lang="en-US" sz="1200" kern="1200" dirty="0">
                <a:solidFill>
                  <a:schemeClr val="tx1"/>
                </a:solidFill>
                <a:effectLst/>
                <a:latin typeface="+mn-lt"/>
                <a:ea typeface="+mn-ea"/>
                <a:cs typeface="+mn-cs"/>
              </a:rPr>
              <a:t>This concept of theory was founded by Edward. T. Hall is widely considered the pioneer of intercultural communication. This theory suggests that there are two ways through which people can deliver their speech at the time of talking to others. The 2 is Convergence, which means that speakers adapt their communication styles to be more transparent like the person that they are talking to. This also helps in reducing social distance and Divergence, this means that the time speakers are communicating maintains any kind of difference. This may tend to increase the social distance (</a:t>
            </a:r>
            <a:r>
              <a:rPr lang="en-US" sz="1200" kern="1200" dirty="0" err="1">
                <a:solidFill>
                  <a:schemeClr val="tx1"/>
                </a:solidFill>
                <a:effectLst/>
                <a:latin typeface="+mn-lt"/>
                <a:ea typeface="+mn-ea"/>
                <a:cs typeface="+mn-cs"/>
              </a:rPr>
              <a:t>Byram</a:t>
            </a:r>
            <a:r>
              <a:rPr lang="en-US" sz="1200" kern="1200" dirty="0">
                <a:solidFill>
                  <a:schemeClr val="tx1"/>
                </a:solidFill>
                <a:effectLst/>
                <a:latin typeface="+mn-lt"/>
                <a:ea typeface="+mn-ea"/>
                <a:cs typeface="+mn-cs"/>
              </a:rPr>
              <a:t>, 2020). </a:t>
            </a:r>
          </a:p>
          <a:p>
            <a:r>
              <a:rPr lang="en-US" sz="1200" kern="1200" dirty="0">
                <a:solidFill>
                  <a:schemeClr val="tx1"/>
                </a:solidFill>
                <a:effectLst/>
                <a:latin typeface="+mn-lt"/>
                <a:ea typeface="+mn-ea"/>
                <a:cs typeface="+mn-cs"/>
              </a:rPr>
              <a:t>The company must focus on the comparisons within the cultures and the human interactions, they also try to take the perspectives of the local communities and people rather than any global one (</a:t>
            </a:r>
            <a:r>
              <a:rPr lang="en-US" sz="1200" kern="1200" dirty="0" err="1">
                <a:solidFill>
                  <a:schemeClr val="tx1"/>
                </a:solidFill>
                <a:effectLst/>
                <a:latin typeface="+mn-lt"/>
                <a:ea typeface="+mn-ea"/>
                <a:cs typeface="+mn-cs"/>
              </a:rPr>
              <a:t>Adanlawoet</a:t>
            </a:r>
            <a:r>
              <a:rPr lang="en-US" sz="1200" kern="1200" dirty="0">
                <a:solidFill>
                  <a:schemeClr val="tx1"/>
                </a:solidFill>
                <a:effectLst/>
                <a:latin typeface="+mn-lt"/>
                <a:ea typeface="+mn-ea"/>
                <a:cs typeface="+mn-cs"/>
              </a:rPr>
              <a:t> al., 2021).    </a:t>
            </a:r>
            <a:br>
              <a:rPr lang="en-US" sz="1200"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endParaRPr lang="en-US" dirty="0"/>
          </a:p>
        </p:txBody>
      </p:sp>
    </p:spTree>
    <p:extLst>
      <p:ext uri="{BB962C8B-B14F-4D97-AF65-F5344CB8AC3E}">
        <p14:creationId xmlns:p14="http://schemas.microsoft.com/office/powerpoint/2010/main" val="32496647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Recommendation </a:t>
            </a:r>
          </a:p>
          <a:p>
            <a:r>
              <a:rPr lang="en-US" sz="1200" kern="1200" dirty="0">
                <a:solidFill>
                  <a:schemeClr val="tx1"/>
                </a:solidFill>
                <a:effectLst/>
                <a:latin typeface="+mn-lt"/>
                <a:ea typeface="+mn-ea"/>
                <a:cs typeface="+mn-cs"/>
              </a:rPr>
              <a:t>This is to recommend to the company that they must try to focus on various intercultural communication. The company should try to conduct various cultural </a:t>
            </a:r>
            <a:r>
              <a:rPr lang="en-US" sz="1200" kern="1200" dirty="0" err="1">
                <a:solidFill>
                  <a:schemeClr val="tx1"/>
                </a:solidFill>
                <a:effectLst/>
                <a:latin typeface="+mn-lt"/>
                <a:ea typeface="+mn-ea"/>
                <a:cs typeface="+mn-cs"/>
              </a:rPr>
              <a:t>programmes</a:t>
            </a:r>
            <a:r>
              <a:rPr lang="en-US" sz="1200" kern="1200" dirty="0">
                <a:solidFill>
                  <a:schemeClr val="tx1"/>
                </a:solidFill>
                <a:effectLst/>
                <a:latin typeface="+mn-lt"/>
                <a:ea typeface="+mn-ea"/>
                <a:cs typeface="+mn-cs"/>
              </a:rPr>
              <a:t>, training and development for the better performance of the company. The company must follow all the rules and regulations of the </a:t>
            </a:r>
            <a:r>
              <a:rPr lang="en-US" sz="1200" kern="1200" dirty="0" err="1">
                <a:solidFill>
                  <a:schemeClr val="tx1"/>
                </a:solidFill>
                <a:effectLst/>
                <a:latin typeface="+mn-lt"/>
                <a:ea typeface="+mn-ea"/>
                <a:cs typeface="+mn-cs"/>
              </a:rPr>
              <a:t>german</a:t>
            </a:r>
            <a:r>
              <a:rPr lang="en-US" sz="1200" kern="1200" dirty="0">
                <a:solidFill>
                  <a:schemeClr val="tx1"/>
                </a:solidFill>
                <a:effectLst/>
                <a:latin typeface="+mn-lt"/>
                <a:ea typeface="+mn-ea"/>
                <a:cs typeface="+mn-cs"/>
              </a:rPr>
              <a:t> to ensure smooth running of their business. They should try to understand all the cultural history and challenges of the country.  They must try to maintain and balance their workplace culture by respecting all the employees' qualities and kindness. They should try to pay attention to every needed detail and also must focus on the training and development of their employees. It is highly recommended to the company to go for the local employees and communities for the smooth running of their business (Noels, et al., 2020). </a:t>
            </a:r>
            <a:endParaRPr lang="en-US" dirty="0"/>
          </a:p>
        </p:txBody>
      </p:sp>
      <p:sp>
        <p:nvSpPr>
          <p:cNvPr id="4" name="Slide Number Placeholder 3"/>
          <p:cNvSpPr>
            <a:spLocks noGrp="1"/>
          </p:cNvSpPr>
          <p:nvPr>
            <p:ph type="sldNum" sz="quarter" idx="10"/>
          </p:nvPr>
        </p:nvSpPr>
        <p:spPr/>
        <p:txBody>
          <a:bodyPr/>
          <a:lstStyle/>
          <a:p>
            <a:fld id="{3CFA0038-7055-434C-B6C4-B8C69565C600}" type="slidenum">
              <a:rPr lang="en-US" smtClean="0"/>
              <a:t>9</a:t>
            </a:fld>
            <a:endParaRPr lang="en-US" dirty="0"/>
          </a:p>
        </p:txBody>
      </p:sp>
    </p:spTree>
    <p:extLst>
      <p:ext uri="{BB962C8B-B14F-4D97-AF65-F5344CB8AC3E}">
        <p14:creationId xmlns:p14="http://schemas.microsoft.com/office/powerpoint/2010/main" val="27208451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Conclusion </a:t>
            </a:r>
          </a:p>
          <a:p>
            <a:r>
              <a:rPr lang="en-US" sz="1200" kern="1200" dirty="0">
                <a:solidFill>
                  <a:schemeClr val="tx1"/>
                </a:solidFill>
                <a:effectLst/>
                <a:latin typeface="+mn-lt"/>
                <a:ea typeface="+mn-ea"/>
                <a:cs typeface="+mn-cs"/>
              </a:rPr>
              <a:t>The report has aimed at a detailed analysis of intercultural communication. The report has placed a detailed analysis of the various barriers and issues regarding cultural differences. The report has discussed the various theories for effective communication. The report is mainly based on the various challenges regarding culture and the difficulties that companies may face at the time of conducting their business in a different country. The report has placed the appropriate theories and models for the company with a recommendation to avoid the mistakes. Furthermore, the report has also demonstrated the growing extent of the different knowledge and understanding of the related concepts. </a:t>
            </a:r>
            <a:endParaRPr lang="en-US" dirty="0"/>
          </a:p>
        </p:txBody>
      </p:sp>
      <p:sp>
        <p:nvSpPr>
          <p:cNvPr id="4" name="Slide Number Placeholder 3"/>
          <p:cNvSpPr>
            <a:spLocks noGrp="1"/>
          </p:cNvSpPr>
          <p:nvPr>
            <p:ph type="sldNum" sz="quarter" idx="10"/>
          </p:nvPr>
        </p:nvSpPr>
        <p:spPr/>
        <p:txBody>
          <a:bodyPr/>
          <a:lstStyle/>
          <a:p>
            <a:fld id="{3CFA0038-7055-434C-B6C4-B8C69565C600}" type="slidenum">
              <a:rPr lang="en-US" smtClean="0"/>
              <a:t>10</a:t>
            </a:fld>
            <a:endParaRPr lang="en-US" dirty="0"/>
          </a:p>
        </p:txBody>
      </p:sp>
    </p:spTree>
    <p:extLst>
      <p:ext uri="{BB962C8B-B14F-4D97-AF65-F5344CB8AC3E}">
        <p14:creationId xmlns:p14="http://schemas.microsoft.com/office/powerpoint/2010/main" val="16436530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CFA0038-7055-434C-B6C4-B8C69565C600}" type="slidenum">
              <a:rPr lang="en-US" smtClean="0"/>
              <a:t>11</a:t>
            </a:fld>
            <a:endParaRPr lang="en-US" dirty="0"/>
          </a:p>
        </p:txBody>
      </p:sp>
    </p:spTree>
    <p:extLst>
      <p:ext uri="{BB962C8B-B14F-4D97-AF65-F5344CB8AC3E}">
        <p14:creationId xmlns:p14="http://schemas.microsoft.com/office/powerpoint/2010/main" val="25271815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References </a:t>
            </a:r>
          </a:p>
          <a:p>
            <a:r>
              <a:rPr lang="en-US" sz="1200" kern="1200" dirty="0" err="1">
                <a:solidFill>
                  <a:schemeClr val="tx1"/>
                </a:solidFill>
                <a:effectLst/>
                <a:latin typeface="+mn-lt"/>
                <a:ea typeface="+mn-ea"/>
                <a:cs typeface="+mn-cs"/>
              </a:rPr>
              <a:t>Adanlawo</a:t>
            </a:r>
            <a:r>
              <a:rPr lang="en-US" sz="1200" kern="1200" dirty="0">
                <a:solidFill>
                  <a:schemeClr val="tx1"/>
                </a:solidFill>
                <a:effectLst/>
                <a:latin typeface="+mn-lt"/>
                <a:ea typeface="+mn-ea"/>
                <a:cs typeface="+mn-cs"/>
              </a:rPr>
              <a:t>, E.F., Reddy, M.M. and </a:t>
            </a:r>
            <a:r>
              <a:rPr lang="en-US" sz="1200" kern="1200" dirty="0" err="1">
                <a:solidFill>
                  <a:schemeClr val="tx1"/>
                </a:solidFill>
                <a:effectLst/>
                <a:latin typeface="+mn-lt"/>
                <a:ea typeface="+mn-ea"/>
                <a:cs typeface="+mn-cs"/>
              </a:rPr>
              <a:t>Rugbeer</a:t>
            </a:r>
            <a:r>
              <a:rPr lang="en-US" sz="1200" kern="1200" dirty="0">
                <a:solidFill>
                  <a:schemeClr val="tx1"/>
                </a:solidFill>
                <a:effectLst/>
                <a:latin typeface="+mn-lt"/>
                <a:ea typeface="+mn-ea"/>
                <a:cs typeface="+mn-cs"/>
              </a:rPr>
              <a:t>, H., (2021). Intercultural business communication: The implications of language barriers. Psychology and Education Journal, 58(5), pp.6281-6290.</a:t>
            </a:r>
          </a:p>
          <a:p>
            <a:r>
              <a:rPr lang="en-US" sz="1200" kern="1200" dirty="0">
                <a:solidFill>
                  <a:schemeClr val="tx1"/>
                </a:solidFill>
                <a:effectLst/>
                <a:latin typeface="+mn-lt"/>
                <a:ea typeface="+mn-ea"/>
                <a:cs typeface="+mn-cs"/>
              </a:rPr>
              <a:t>Baldwin, J.R., González, A., Brock, N., </a:t>
            </a:r>
            <a:r>
              <a:rPr lang="en-US" sz="1200" kern="1200" dirty="0" err="1">
                <a:solidFill>
                  <a:schemeClr val="tx1"/>
                </a:solidFill>
                <a:effectLst/>
                <a:latin typeface="+mn-lt"/>
                <a:ea typeface="+mn-ea"/>
                <a:cs typeface="+mn-cs"/>
              </a:rPr>
              <a:t>Xie</a:t>
            </a:r>
            <a:r>
              <a:rPr lang="en-US" sz="1200" kern="1200" dirty="0">
                <a:solidFill>
                  <a:schemeClr val="tx1"/>
                </a:solidFill>
                <a:effectLst/>
                <a:latin typeface="+mn-lt"/>
                <a:ea typeface="+mn-ea"/>
                <a:cs typeface="+mn-cs"/>
              </a:rPr>
              <a:t>, M. and Chao, C.C., (2023). Intercultural communication for everyday life. John Wiley &amp; Sons.</a:t>
            </a:r>
          </a:p>
          <a:p>
            <a:r>
              <a:rPr lang="en-US" sz="1200" kern="1200" dirty="0" err="1">
                <a:solidFill>
                  <a:schemeClr val="tx1"/>
                </a:solidFill>
                <a:effectLst/>
                <a:latin typeface="+mn-lt"/>
                <a:ea typeface="+mn-ea"/>
                <a:cs typeface="+mn-cs"/>
              </a:rPr>
              <a:t>Braslauskas</a:t>
            </a:r>
            <a:r>
              <a:rPr lang="en-US" sz="1200" kern="1200" dirty="0">
                <a:solidFill>
                  <a:schemeClr val="tx1"/>
                </a:solidFill>
                <a:effectLst/>
                <a:latin typeface="+mn-lt"/>
                <a:ea typeface="+mn-ea"/>
                <a:cs typeface="+mn-cs"/>
              </a:rPr>
              <a:t>, J., (2021). Developing intercultural competences and creativity: The foundation for successful intercultural communication. Creativity studies, 14(1), pp.197-217.</a:t>
            </a:r>
          </a:p>
          <a:p>
            <a:r>
              <a:rPr lang="en-US" sz="1200" kern="1200" dirty="0" err="1">
                <a:solidFill>
                  <a:schemeClr val="tx1"/>
                </a:solidFill>
                <a:effectLst/>
                <a:latin typeface="+mn-lt"/>
                <a:ea typeface="+mn-ea"/>
                <a:cs typeface="+mn-cs"/>
              </a:rPr>
              <a:t>Byram</a:t>
            </a:r>
            <a:r>
              <a:rPr lang="en-US" sz="1200" kern="1200" dirty="0">
                <a:solidFill>
                  <a:schemeClr val="tx1"/>
                </a:solidFill>
                <a:effectLst/>
                <a:latin typeface="+mn-lt"/>
                <a:ea typeface="+mn-ea"/>
                <a:cs typeface="+mn-cs"/>
              </a:rPr>
              <a:t>, M., (2020). Teaching and assessing intercultural communicative competence: Revisited. Multilingual matters.</a:t>
            </a:r>
          </a:p>
          <a:p>
            <a:r>
              <a:rPr lang="en-US" sz="1200" kern="1200" dirty="0">
                <a:solidFill>
                  <a:schemeClr val="tx1"/>
                </a:solidFill>
                <a:effectLst/>
                <a:latin typeface="+mn-lt"/>
                <a:ea typeface="+mn-ea"/>
                <a:cs typeface="+mn-cs"/>
              </a:rPr>
              <a:t>Holliday, A., (2021). Intercultural communication: An advanced resource book for students. </a:t>
            </a:r>
            <a:r>
              <a:rPr lang="en-US" sz="1200" kern="1200" dirty="0" err="1">
                <a:solidFill>
                  <a:schemeClr val="tx1"/>
                </a:solidFill>
                <a:effectLst/>
                <a:latin typeface="+mn-lt"/>
                <a:ea typeface="+mn-ea"/>
                <a:cs typeface="+mn-cs"/>
              </a:rPr>
              <a:t>Routledge</a:t>
            </a:r>
            <a:r>
              <a:rPr lang="en-US" sz="1200" kern="1200" dirty="0">
                <a:solidFill>
                  <a:schemeClr val="tx1"/>
                </a:solidFill>
                <a:effectLst/>
                <a:latin typeface="+mn-lt"/>
                <a:ea typeface="+mn-ea"/>
                <a:cs typeface="+mn-cs"/>
              </a:rPr>
              <a:t>.</a:t>
            </a:r>
          </a:p>
          <a:p>
            <a:r>
              <a:rPr lang="en-US" sz="1200" kern="1200" dirty="0">
                <a:solidFill>
                  <a:schemeClr val="tx1"/>
                </a:solidFill>
                <a:effectLst/>
                <a:latin typeface="+mn-lt"/>
                <a:ea typeface="+mn-ea"/>
                <a:cs typeface="+mn-cs"/>
              </a:rPr>
              <a:t>Jackson, J., (2019). Introducing language and intercultural communication. </a:t>
            </a:r>
            <a:r>
              <a:rPr lang="en-US" sz="1200" kern="1200" dirty="0" err="1">
                <a:solidFill>
                  <a:schemeClr val="tx1"/>
                </a:solidFill>
                <a:effectLst/>
                <a:latin typeface="+mn-lt"/>
                <a:ea typeface="+mn-ea"/>
                <a:cs typeface="+mn-cs"/>
              </a:rPr>
              <a:t>Routledge</a:t>
            </a:r>
            <a:r>
              <a:rPr lang="en-US" sz="1200" kern="1200" dirty="0">
                <a:solidFill>
                  <a:schemeClr val="tx1"/>
                </a:solidFill>
                <a:effectLst/>
                <a:latin typeface="+mn-lt"/>
                <a:ea typeface="+mn-ea"/>
                <a:cs typeface="+mn-cs"/>
              </a:rPr>
              <a:t>.</a:t>
            </a:r>
          </a:p>
          <a:p>
            <a:r>
              <a:rPr lang="en-US" sz="1200" kern="1200" dirty="0">
                <a:solidFill>
                  <a:schemeClr val="tx1"/>
                </a:solidFill>
                <a:effectLst/>
                <a:latin typeface="+mn-lt"/>
                <a:ea typeface="+mn-ea"/>
                <a:cs typeface="+mn-cs"/>
              </a:rPr>
              <a:t>Moon, D.G., (2023). Critical reflections on culture and critical intercultural communication. The handbook of critical intercultural communication, pp.57-71.</a:t>
            </a:r>
          </a:p>
          <a:p>
            <a:r>
              <a:rPr lang="en-US" sz="1200" kern="1200" dirty="0">
                <a:solidFill>
                  <a:schemeClr val="tx1"/>
                </a:solidFill>
                <a:effectLst/>
                <a:latin typeface="+mn-lt"/>
                <a:ea typeface="+mn-ea"/>
                <a:cs typeface="+mn-cs"/>
              </a:rPr>
              <a:t>Noels, K.A., </a:t>
            </a:r>
            <a:r>
              <a:rPr lang="en-US" sz="1200" kern="1200" dirty="0" err="1">
                <a:solidFill>
                  <a:schemeClr val="tx1"/>
                </a:solidFill>
                <a:effectLst/>
                <a:latin typeface="+mn-lt"/>
                <a:ea typeface="+mn-ea"/>
                <a:cs typeface="+mn-cs"/>
              </a:rPr>
              <a:t>Yashima</a:t>
            </a:r>
            <a:r>
              <a:rPr lang="en-US" sz="1200" kern="1200" dirty="0">
                <a:solidFill>
                  <a:schemeClr val="tx1"/>
                </a:solidFill>
                <a:effectLst/>
                <a:latin typeface="+mn-lt"/>
                <a:ea typeface="+mn-ea"/>
                <a:cs typeface="+mn-cs"/>
              </a:rPr>
              <a:t>, T. and Zhang, R., (2020). Language, identity, and intercultural communication. In The </a:t>
            </a:r>
            <a:r>
              <a:rPr lang="en-US" sz="1200" kern="1200" dirty="0" err="1">
                <a:solidFill>
                  <a:schemeClr val="tx1"/>
                </a:solidFill>
                <a:effectLst/>
                <a:latin typeface="+mn-lt"/>
                <a:ea typeface="+mn-ea"/>
                <a:cs typeface="+mn-cs"/>
              </a:rPr>
              <a:t>Routledge</a:t>
            </a:r>
            <a:r>
              <a:rPr lang="en-US" sz="1200" kern="1200" dirty="0">
                <a:solidFill>
                  <a:schemeClr val="tx1"/>
                </a:solidFill>
                <a:effectLst/>
                <a:latin typeface="+mn-lt"/>
                <a:ea typeface="+mn-ea"/>
                <a:cs typeface="+mn-cs"/>
              </a:rPr>
              <a:t> handbook of language and intercultural communication (pp. 55-69). </a:t>
            </a:r>
            <a:r>
              <a:rPr lang="en-US" sz="1200" kern="1200" dirty="0" err="1">
                <a:solidFill>
                  <a:schemeClr val="tx1"/>
                </a:solidFill>
                <a:effectLst/>
                <a:latin typeface="+mn-lt"/>
                <a:ea typeface="+mn-ea"/>
                <a:cs typeface="+mn-cs"/>
              </a:rPr>
              <a:t>Routledge</a:t>
            </a:r>
            <a:r>
              <a:rPr lang="en-US" sz="1200" kern="1200" dirty="0">
                <a:solidFill>
                  <a:schemeClr val="tx1"/>
                </a:solidFill>
                <a:effectLst/>
                <a:latin typeface="+mn-lt"/>
                <a:ea typeface="+mn-ea"/>
                <a:cs typeface="+mn-cs"/>
              </a:rPr>
              <a:t>.</a:t>
            </a:r>
          </a:p>
          <a:p>
            <a:r>
              <a:rPr lang="en-US" sz="1200" kern="1200" dirty="0" err="1">
                <a:solidFill>
                  <a:schemeClr val="tx1"/>
                </a:solidFill>
                <a:effectLst/>
                <a:latin typeface="+mn-lt"/>
                <a:ea typeface="+mn-ea"/>
                <a:cs typeface="+mn-cs"/>
              </a:rPr>
              <a:t>Voevoda</a:t>
            </a:r>
            <a:r>
              <a:rPr lang="en-US" sz="1200" kern="1200" dirty="0">
                <a:solidFill>
                  <a:schemeClr val="tx1"/>
                </a:solidFill>
                <a:effectLst/>
                <a:latin typeface="+mn-lt"/>
                <a:ea typeface="+mn-ea"/>
                <a:cs typeface="+mn-cs"/>
              </a:rPr>
              <a:t>, E.V., (2020). Intercultural communication in multicultural education space. Training, Language and Culture, 4(2), pp.11-20.</a:t>
            </a:r>
          </a:p>
          <a:p>
            <a:endParaRPr lang="en-US" dirty="0"/>
          </a:p>
        </p:txBody>
      </p:sp>
      <p:sp>
        <p:nvSpPr>
          <p:cNvPr id="4" name="Slide Number Placeholder 3"/>
          <p:cNvSpPr>
            <a:spLocks noGrp="1"/>
          </p:cNvSpPr>
          <p:nvPr>
            <p:ph type="sldNum" sz="quarter" idx="10"/>
          </p:nvPr>
        </p:nvSpPr>
        <p:spPr/>
        <p:txBody>
          <a:bodyPr/>
          <a:lstStyle/>
          <a:p>
            <a:fld id="{3CFA0038-7055-434C-B6C4-B8C69565C600}" type="slidenum">
              <a:rPr lang="en-US" smtClean="0"/>
              <a:t>12</a:t>
            </a:fld>
            <a:endParaRPr lang="en-US" dirty="0"/>
          </a:p>
        </p:txBody>
      </p:sp>
    </p:spTree>
    <p:extLst>
      <p:ext uri="{BB962C8B-B14F-4D97-AF65-F5344CB8AC3E}">
        <p14:creationId xmlns:p14="http://schemas.microsoft.com/office/powerpoint/2010/main" val="34937555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a:xfrm>
            <a:off x="381000" y="685800"/>
            <a:ext cx="6096000" cy="3429000"/>
          </a:xfrm>
        </p:spPr>
      </p:sp>
      <p:sp>
        <p:nvSpPr>
          <p:cNvPr id="3" name="Заметки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2762129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spTree>
      <p:nvGrpSpPr>
        <p:cNvPr id="1" name=""/>
        <p:cNvGrpSpPr/>
        <p:nvPr/>
      </p:nvGrpSpPr>
      <p:grpSpPr>
        <a:xfrm>
          <a:off x="0" y="0"/>
          <a:ext cx="0" cy="0"/>
          <a:chOff x="0" y="0"/>
          <a:chExt cx="0" cy="0"/>
        </a:xfrm>
      </p:grpSpPr>
      <p:sp>
        <p:nvSpPr>
          <p:cNvPr id="20" name="Picture Placeholder 19">
            <a:extLst>
              <a:ext uri="{FF2B5EF4-FFF2-40B4-BE49-F238E27FC236}">
                <a16:creationId xmlns:a16="http://schemas.microsoft.com/office/drawing/2014/main" id="{49BF2D20-DAE2-42DC-9AB8-77B7B38D7307}"/>
              </a:ext>
            </a:extLst>
          </p:cNvPr>
          <p:cNvSpPr>
            <a:spLocks noGrp="1"/>
          </p:cNvSpPr>
          <p:nvPr>
            <p:ph type="pic" sz="quarter" idx="13"/>
          </p:nvPr>
        </p:nvSpPr>
        <p:spPr>
          <a:xfrm>
            <a:off x="838200" y="0"/>
            <a:ext cx="11353800" cy="5791201"/>
          </a:xfrm>
          <a:custGeom>
            <a:avLst/>
            <a:gdLst>
              <a:gd name="connsiteX0" fmla="*/ 1 w 11353800"/>
              <a:gd name="connsiteY0" fmla="*/ 5791200 h 5791201"/>
              <a:gd name="connsiteX1" fmla="*/ 6662737 w 11353800"/>
              <a:gd name="connsiteY1" fmla="*/ 5791200 h 5791201"/>
              <a:gd name="connsiteX2" fmla="*/ 6662737 w 11353800"/>
              <a:gd name="connsiteY2" fmla="*/ 5791201 h 5791201"/>
              <a:gd name="connsiteX3" fmla="*/ 1 w 11353800"/>
              <a:gd name="connsiteY3" fmla="*/ 5791201 h 5791201"/>
              <a:gd name="connsiteX4" fmla="*/ 0 w 11353800"/>
              <a:gd name="connsiteY4" fmla="*/ 0 h 5791201"/>
              <a:gd name="connsiteX5" fmla="*/ 11353800 w 11353800"/>
              <a:gd name="connsiteY5" fmla="*/ 0 h 5791201"/>
              <a:gd name="connsiteX6" fmla="*/ 11353800 w 11353800"/>
              <a:gd name="connsiteY6" fmla="*/ 5791200 h 5791201"/>
              <a:gd name="connsiteX7" fmla="*/ 6662737 w 11353800"/>
              <a:gd name="connsiteY7" fmla="*/ 5791200 h 5791201"/>
              <a:gd name="connsiteX8" fmla="*/ 6662737 w 11353800"/>
              <a:gd name="connsiteY8" fmla="*/ 2531373 h 5791201"/>
              <a:gd name="connsiteX9" fmla="*/ 1 w 11353800"/>
              <a:gd name="connsiteY9" fmla="*/ 2531373 h 5791201"/>
              <a:gd name="connsiteX10" fmla="*/ 1 w 11353800"/>
              <a:gd name="connsiteY10" fmla="*/ 5791200 h 5791201"/>
              <a:gd name="connsiteX11" fmla="*/ 0 w 11353800"/>
              <a:gd name="connsiteY11" fmla="*/ 5791200 h 5791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353800" h="5791201">
                <a:moveTo>
                  <a:pt x="1" y="5791200"/>
                </a:moveTo>
                <a:lnTo>
                  <a:pt x="6662737" y="5791200"/>
                </a:lnTo>
                <a:lnTo>
                  <a:pt x="6662737" y="5791201"/>
                </a:lnTo>
                <a:lnTo>
                  <a:pt x="1" y="5791201"/>
                </a:lnTo>
                <a:close/>
                <a:moveTo>
                  <a:pt x="0" y="0"/>
                </a:moveTo>
                <a:lnTo>
                  <a:pt x="11353800" y="0"/>
                </a:lnTo>
                <a:lnTo>
                  <a:pt x="11353800" y="5791200"/>
                </a:lnTo>
                <a:lnTo>
                  <a:pt x="6662737" y="5791200"/>
                </a:lnTo>
                <a:lnTo>
                  <a:pt x="6662737" y="2531373"/>
                </a:lnTo>
                <a:lnTo>
                  <a:pt x="1" y="2531373"/>
                </a:lnTo>
                <a:lnTo>
                  <a:pt x="1" y="5791200"/>
                </a:lnTo>
                <a:lnTo>
                  <a:pt x="0" y="5791200"/>
                </a:lnTo>
                <a:close/>
              </a:path>
            </a:pathLst>
          </a:custGeom>
          <a:solidFill>
            <a:schemeClr val="bg2"/>
          </a:solidFill>
        </p:spPr>
        <p:txBody>
          <a:bodyPr wrap="square" anchor="t">
            <a:noAutofit/>
          </a:bodyPr>
          <a:lstStyle>
            <a:lvl1pPr marL="0" indent="0" algn="ctr">
              <a:buNone/>
              <a:defRPr/>
            </a:lvl1pPr>
          </a:lstStyle>
          <a:p>
            <a:r>
              <a:rPr lang="en-US"/>
              <a:t>Click icon to add picture</a:t>
            </a:r>
            <a:endParaRPr lang="en-US" dirty="0"/>
          </a:p>
        </p:txBody>
      </p:sp>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838200" y="2655077"/>
            <a:ext cx="6548438" cy="2831323"/>
          </a:xfrm>
        </p:spPr>
        <p:txBody>
          <a:bodyPr anchor="b">
            <a:noAutofit/>
          </a:bodyPr>
          <a:lstStyle>
            <a:lvl1pPr>
              <a:defRPr sz="6000"/>
            </a:lvl1pPr>
          </a:lstStyle>
          <a:p>
            <a:r>
              <a:rPr lang="en-US" dirty="0"/>
              <a:t>CLICK TO EDIT MASTER TITLE</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838200" y="5486400"/>
            <a:ext cx="6548438" cy="304801"/>
          </a:xfrm>
        </p:spPr>
        <p:txBody>
          <a:bodyPr>
            <a:normAutofit/>
          </a:bodyPr>
          <a:lstStyle>
            <a:lvl1pPr marL="0" indent="0">
              <a:buNone/>
              <a:defRPr sz="1600" spc="300"/>
            </a:lvl1pPr>
          </a:lstStyle>
          <a:p>
            <a:pPr lvl="0"/>
            <a:r>
              <a:rPr lang="en-US" dirty="0"/>
              <a:t>WEBSITE GOES HERE</a:t>
            </a:r>
          </a:p>
        </p:txBody>
      </p:sp>
    </p:spTree>
    <p:extLst>
      <p:ext uri="{BB962C8B-B14F-4D97-AF65-F5344CB8AC3E}">
        <p14:creationId xmlns:p14="http://schemas.microsoft.com/office/powerpoint/2010/main" val="13994676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lide Divider with Image">
    <p:spTree>
      <p:nvGrpSpPr>
        <p:cNvPr id="1" name=""/>
        <p:cNvGrpSpPr/>
        <p:nvPr/>
      </p:nvGrpSpPr>
      <p:grpSpPr>
        <a:xfrm>
          <a:off x="0" y="0"/>
          <a:ext cx="0" cy="0"/>
          <a:chOff x="0" y="0"/>
          <a:chExt cx="0" cy="0"/>
        </a:xfrm>
      </p:grpSpPr>
      <p:sp>
        <p:nvSpPr>
          <p:cNvPr id="28" name="Picture Placeholder 27">
            <a:extLst>
              <a:ext uri="{FF2B5EF4-FFF2-40B4-BE49-F238E27FC236}">
                <a16:creationId xmlns:a16="http://schemas.microsoft.com/office/drawing/2014/main" id="{EA8FB924-7820-A342-A545-0DFCE2908E1F}"/>
              </a:ext>
            </a:extLst>
          </p:cNvPr>
          <p:cNvSpPr>
            <a:spLocks noGrp="1"/>
          </p:cNvSpPr>
          <p:nvPr>
            <p:ph type="pic" sz="quarter" idx="13"/>
          </p:nvPr>
        </p:nvSpPr>
        <p:spPr>
          <a:xfrm>
            <a:off x="831850" y="0"/>
            <a:ext cx="1136015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0 w 12192000"/>
              <a:gd name="connsiteY4" fmla="*/ 5451231 h 6858000"/>
              <a:gd name="connsiteX5" fmla="*/ 6277708 w 12192000"/>
              <a:gd name="connsiteY5" fmla="*/ 5451231 h 6858000"/>
              <a:gd name="connsiteX6" fmla="*/ 6277708 w 12192000"/>
              <a:gd name="connsiteY6" fmla="*/ 1481138 h 6858000"/>
              <a:gd name="connsiteX7" fmla="*/ 0 w 12192000"/>
              <a:gd name="connsiteY7" fmla="*/ 148113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0" y="0"/>
                </a:moveTo>
                <a:lnTo>
                  <a:pt x="12192000" y="0"/>
                </a:lnTo>
                <a:lnTo>
                  <a:pt x="12192000" y="6858000"/>
                </a:lnTo>
                <a:lnTo>
                  <a:pt x="0" y="6858000"/>
                </a:lnTo>
                <a:lnTo>
                  <a:pt x="0" y="5451231"/>
                </a:lnTo>
                <a:lnTo>
                  <a:pt x="6277708" y="5451231"/>
                </a:lnTo>
                <a:lnTo>
                  <a:pt x="6277708" y="1481138"/>
                </a:lnTo>
                <a:lnTo>
                  <a:pt x="0" y="1481138"/>
                </a:lnTo>
                <a:close/>
              </a:path>
            </a:pathLst>
          </a:custGeom>
          <a:solidFill>
            <a:schemeClr val="bg1">
              <a:lumMod val="95000"/>
            </a:schemeClr>
          </a:solidFill>
        </p:spPr>
        <p:txBody>
          <a:bodyPr wrap="square">
            <a:noAutofit/>
          </a:bodyPr>
          <a:lstStyle>
            <a:lvl1pPr marL="0" indent="0" algn="ctr">
              <a:buNone/>
              <a:defRPr sz="1400"/>
            </a:lvl1pPr>
          </a:lstStyle>
          <a:p>
            <a:r>
              <a:rPr lang="en-US"/>
              <a:t>Click icon to add picture</a:t>
            </a:r>
            <a:endParaRPr lang="en-US" dirty="0"/>
          </a:p>
        </p:txBody>
      </p:sp>
      <p:sp>
        <p:nvSpPr>
          <p:cNvPr id="2" name="Title 1">
            <a:extLst>
              <a:ext uri="{FF2B5EF4-FFF2-40B4-BE49-F238E27FC236}">
                <a16:creationId xmlns:a16="http://schemas.microsoft.com/office/drawing/2014/main" id="{1ED6BA20-74C4-B146-8DF6-85C573E19DB1}"/>
              </a:ext>
            </a:extLst>
          </p:cNvPr>
          <p:cNvSpPr>
            <a:spLocks noGrp="1"/>
          </p:cNvSpPr>
          <p:nvPr>
            <p:ph type="title" hasCustomPrompt="1"/>
          </p:nvPr>
        </p:nvSpPr>
        <p:spPr>
          <a:xfrm>
            <a:off x="1148373" y="1488558"/>
            <a:ext cx="5445858" cy="2704640"/>
          </a:xfrm>
        </p:spPr>
        <p:txBody>
          <a:bodyPr anchor="b">
            <a:normAutofit/>
          </a:bodyPr>
          <a:lstStyle>
            <a:lvl1pPr>
              <a:defRPr sz="4800"/>
            </a:lvl1pPr>
          </a:lstStyle>
          <a:p>
            <a:r>
              <a:rPr lang="en-US" dirty="0"/>
              <a:t>CLICK TO EDIT MASTER TITLE STYLE</a:t>
            </a:r>
          </a:p>
        </p:txBody>
      </p:sp>
      <p:sp>
        <p:nvSpPr>
          <p:cNvPr id="3" name="Text Placeholder 2">
            <a:extLst>
              <a:ext uri="{FF2B5EF4-FFF2-40B4-BE49-F238E27FC236}">
                <a16:creationId xmlns:a16="http://schemas.microsoft.com/office/drawing/2014/main" id="{9789FC2C-42AA-424F-9223-5F73B95D7C36}"/>
              </a:ext>
            </a:extLst>
          </p:cNvPr>
          <p:cNvSpPr>
            <a:spLocks noGrp="1"/>
          </p:cNvSpPr>
          <p:nvPr>
            <p:ph type="body" idx="1" hasCustomPrompt="1"/>
          </p:nvPr>
        </p:nvSpPr>
        <p:spPr>
          <a:xfrm>
            <a:off x="1148373" y="4220187"/>
            <a:ext cx="5445858" cy="1223684"/>
          </a:xfrm>
        </p:spPr>
        <p:txBody>
          <a:bodyPr>
            <a:normAutofit/>
          </a:bodyPr>
          <a:lstStyle>
            <a:lvl1pPr marL="0" indent="0">
              <a:buNone/>
              <a:defRPr sz="1800" b="0" i="0" spc="300">
                <a:solidFill>
                  <a:schemeClr val="tx1"/>
                </a:solidFill>
                <a:latin typeface="+mn-lt"/>
                <a:cs typeface="Gill Sans Light" panose="020B0302020104020203" pitchFamily="34" charset="-79"/>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Tree>
    <p:extLst>
      <p:ext uri="{BB962C8B-B14F-4D97-AF65-F5344CB8AC3E}">
        <p14:creationId xmlns:p14="http://schemas.microsoft.com/office/powerpoint/2010/main" val="11327372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lide Divider 2">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80C00A69-6129-E54C-B138-69D96462CE83}"/>
              </a:ext>
            </a:extLst>
          </p:cNvPr>
          <p:cNvSpPr>
            <a:spLocks noGrp="1"/>
          </p:cNvSpPr>
          <p:nvPr>
            <p:ph type="pic" sz="quarter" idx="10"/>
          </p:nvPr>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6682850 w 12192000"/>
              <a:gd name="connsiteY3" fmla="*/ 6858000 h 6858000"/>
              <a:gd name="connsiteX4" fmla="*/ 6682850 w 12192000"/>
              <a:gd name="connsiteY4" fmla="*/ 3259237 h 6858000"/>
              <a:gd name="connsiteX5" fmla="*/ 838200 w 12192000"/>
              <a:gd name="connsiteY5" fmla="*/ 3259237 h 6858000"/>
              <a:gd name="connsiteX6" fmla="*/ 8382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0" y="0"/>
                </a:moveTo>
                <a:lnTo>
                  <a:pt x="12192000" y="0"/>
                </a:lnTo>
                <a:lnTo>
                  <a:pt x="12192000" y="6858000"/>
                </a:lnTo>
                <a:lnTo>
                  <a:pt x="6682850" y="6858000"/>
                </a:lnTo>
                <a:lnTo>
                  <a:pt x="6682850" y="3259237"/>
                </a:lnTo>
                <a:lnTo>
                  <a:pt x="838200" y="3259237"/>
                </a:lnTo>
                <a:lnTo>
                  <a:pt x="838200" y="6858000"/>
                </a:lnTo>
                <a:lnTo>
                  <a:pt x="0" y="6858000"/>
                </a:lnTo>
                <a:close/>
              </a:path>
            </a:pathLst>
          </a:custGeom>
          <a:solidFill>
            <a:schemeClr val="bg1">
              <a:lumMod val="95000"/>
            </a:schemeClr>
          </a:solidFill>
        </p:spPr>
        <p:txBody>
          <a:bodyPr wrap="square" anchor="t">
            <a:noAutofit/>
          </a:bodyPr>
          <a:lstStyle>
            <a:lvl1pPr marL="0" indent="0" algn="ctr">
              <a:buNone/>
              <a:defRPr sz="1400"/>
            </a:lvl1pPr>
          </a:lstStyle>
          <a:p>
            <a:r>
              <a:rPr lang="en-US"/>
              <a:t>Click icon to add picture</a:t>
            </a:r>
            <a:endParaRPr lang="en-US" dirty="0"/>
          </a:p>
        </p:txBody>
      </p:sp>
      <p:sp>
        <p:nvSpPr>
          <p:cNvPr id="12" name="Title 1">
            <a:extLst>
              <a:ext uri="{FF2B5EF4-FFF2-40B4-BE49-F238E27FC236}">
                <a16:creationId xmlns:a16="http://schemas.microsoft.com/office/drawing/2014/main" id="{D985175C-7C48-9449-9A0A-088E9BCAE9BE}"/>
              </a:ext>
            </a:extLst>
          </p:cNvPr>
          <p:cNvSpPr>
            <a:spLocks noGrp="1"/>
          </p:cNvSpPr>
          <p:nvPr>
            <p:ph type="title" hasCustomPrompt="1"/>
          </p:nvPr>
        </p:nvSpPr>
        <p:spPr>
          <a:xfrm>
            <a:off x="1148373" y="3259237"/>
            <a:ext cx="5445858" cy="2852737"/>
          </a:xfrm>
        </p:spPr>
        <p:txBody>
          <a:bodyPr anchor="b">
            <a:normAutofit/>
          </a:bodyPr>
          <a:lstStyle>
            <a:lvl1pPr>
              <a:defRPr sz="4800"/>
            </a:lvl1pPr>
          </a:lstStyle>
          <a:p>
            <a:r>
              <a:rPr lang="en-US" dirty="0"/>
              <a:t>CLICK TO EDIT MASTER TITLE STYLE</a:t>
            </a:r>
          </a:p>
        </p:txBody>
      </p:sp>
      <p:sp>
        <p:nvSpPr>
          <p:cNvPr id="13" name="Text Placeholder 2">
            <a:extLst>
              <a:ext uri="{FF2B5EF4-FFF2-40B4-BE49-F238E27FC236}">
                <a16:creationId xmlns:a16="http://schemas.microsoft.com/office/drawing/2014/main" id="{44F669B5-8A24-5846-82A0-51E5506817FB}"/>
              </a:ext>
            </a:extLst>
          </p:cNvPr>
          <p:cNvSpPr>
            <a:spLocks noGrp="1"/>
          </p:cNvSpPr>
          <p:nvPr>
            <p:ph type="body" idx="1" hasCustomPrompt="1"/>
          </p:nvPr>
        </p:nvSpPr>
        <p:spPr>
          <a:xfrm>
            <a:off x="1148373" y="6138962"/>
            <a:ext cx="5445858" cy="580815"/>
          </a:xfrm>
        </p:spPr>
        <p:txBody>
          <a:bodyPr>
            <a:normAutofit/>
          </a:bodyPr>
          <a:lstStyle>
            <a:lvl1pPr marL="0" indent="0">
              <a:buNone/>
              <a:defRPr sz="1800" b="0" i="0" spc="300">
                <a:solidFill>
                  <a:schemeClr val="tx2"/>
                </a:solidFill>
                <a:latin typeface="+mn-lt"/>
                <a:cs typeface="Gill Sans Light" panose="020B0302020104020203" pitchFamily="34" charset="-79"/>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Tree>
    <p:extLst>
      <p:ext uri="{BB962C8B-B14F-4D97-AF65-F5344CB8AC3E}">
        <p14:creationId xmlns:p14="http://schemas.microsoft.com/office/powerpoint/2010/main" val="93417881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Image and Content">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0"/>
            <a:ext cx="6096000" cy="6858000"/>
          </a:xfrm>
          <a:solidFill>
            <a:schemeClr val="bg1">
              <a:lumMod val="95000"/>
            </a:schemeClr>
          </a:solidFill>
        </p:spPr>
        <p:txBody>
          <a:bodyPr anchor="ctr">
            <a:normAutofit/>
          </a:bodyPr>
          <a:lstStyle>
            <a:lvl1pPr marL="0" indent="0" algn="ctr">
              <a:buNone/>
              <a:defRPr sz="1400"/>
            </a:lvl1pPr>
          </a:lstStyle>
          <a:p>
            <a:r>
              <a:rPr lang="en-US"/>
              <a:t>Click icon to add picture</a:t>
            </a:r>
            <a:endParaRPr lang="en-US" dirty="0"/>
          </a:p>
        </p:txBody>
      </p:sp>
      <p:sp>
        <p:nvSpPr>
          <p:cNvPr id="10"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1328737" y="786810"/>
            <a:ext cx="4008437" cy="1395208"/>
          </a:xfrm>
        </p:spPr>
        <p:txBody>
          <a:bodyPr lIns="0" anchor="b"/>
          <a:lstStyle/>
          <a:p>
            <a:r>
              <a:rPr lang="en-US" dirty="0"/>
              <a:t>TITLE GOES</a:t>
            </a:r>
            <a:br>
              <a:rPr lang="en-US" dirty="0"/>
            </a:br>
            <a:r>
              <a:rPr lang="en-US" dirty="0"/>
              <a:t>HERE</a:t>
            </a:r>
          </a:p>
        </p:txBody>
      </p:sp>
      <p:sp>
        <p:nvSpPr>
          <p:cNvPr id="12" name="Text Placeholder 11">
            <a:extLst>
              <a:ext uri="{FF2B5EF4-FFF2-40B4-BE49-F238E27FC236}">
                <a16:creationId xmlns:a16="http://schemas.microsoft.com/office/drawing/2014/main" id="{DA80A15A-88F2-2144-8707-F31DD26C52BD}"/>
              </a:ext>
            </a:extLst>
          </p:cNvPr>
          <p:cNvSpPr>
            <a:spLocks noGrp="1"/>
          </p:cNvSpPr>
          <p:nvPr>
            <p:ph type="body" sz="quarter" idx="11"/>
          </p:nvPr>
        </p:nvSpPr>
        <p:spPr>
          <a:xfrm>
            <a:off x="1328738" y="3019352"/>
            <a:ext cx="4008437" cy="3099153"/>
          </a:xfrm>
        </p:spPr>
        <p:txBody>
          <a:bodyPr lIns="0">
            <a:normAutofit/>
          </a:bodyPr>
          <a:lstStyle>
            <a:lvl1pPr>
              <a:lnSpc>
                <a:spcPct val="150000"/>
              </a:lnSpc>
              <a:defRPr sz="1600" spc="0">
                <a:solidFill>
                  <a:schemeClr val="tx2"/>
                </a:solidFill>
              </a:defRPr>
            </a:lvl1pPr>
            <a:lvl2pPr>
              <a:lnSpc>
                <a:spcPct val="150000"/>
              </a:lnSpc>
              <a:defRPr sz="1400" spc="0">
                <a:solidFill>
                  <a:schemeClr val="tx2"/>
                </a:solidFill>
              </a:defRPr>
            </a:lvl2pPr>
            <a:lvl3pPr>
              <a:lnSpc>
                <a:spcPct val="150000"/>
              </a:lnSpc>
              <a:defRPr sz="1200" spc="0">
                <a:solidFill>
                  <a:schemeClr val="tx2"/>
                </a:solidFill>
              </a:defRPr>
            </a:lvl3pPr>
            <a:lvl4pPr>
              <a:lnSpc>
                <a:spcPct val="150000"/>
              </a:lnSpc>
              <a:defRPr sz="1100" spc="0">
                <a:solidFill>
                  <a:schemeClr val="tx2"/>
                </a:solidFill>
              </a:defRPr>
            </a:lvl4pPr>
            <a:lvl5pPr>
              <a:lnSpc>
                <a:spcPct val="150000"/>
              </a:lnSpc>
              <a:defRPr sz="1100" spc="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7" name="Text Placeholder 11">
            <a:extLst>
              <a:ext uri="{FF2B5EF4-FFF2-40B4-BE49-F238E27FC236}">
                <a16:creationId xmlns:a16="http://schemas.microsoft.com/office/drawing/2014/main" id="{6CAA743B-32D9-CE44-9E46-D38DB57EFACE}"/>
              </a:ext>
            </a:extLst>
          </p:cNvPr>
          <p:cNvSpPr>
            <a:spLocks noGrp="1"/>
          </p:cNvSpPr>
          <p:nvPr>
            <p:ph type="body" sz="quarter" idx="12" hasCustomPrompt="1"/>
          </p:nvPr>
        </p:nvSpPr>
        <p:spPr>
          <a:xfrm>
            <a:off x="1328738" y="2247679"/>
            <a:ext cx="4008437" cy="602887"/>
          </a:xfrm>
        </p:spPr>
        <p:txBody>
          <a:bodyPr lIns="0" anchor="t">
            <a:normAutofit/>
          </a:bodyPr>
          <a:lstStyle>
            <a:lvl1pPr marL="0" indent="0">
              <a:buNone/>
              <a:defRPr sz="1400" spc="300">
                <a:solidFill>
                  <a:schemeClr val="tx2"/>
                </a:solidFill>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dirty="0"/>
              <a:t>SUBTITLE HERE</a:t>
            </a:r>
          </a:p>
        </p:txBody>
      </p:sp>
    </p:spTree>
    <p:extLst>
      <p:ext uri="{BB962C8B-B14F-4D97-AF65-F5344CB8AC3E}">
        <p14:creationId xmlns:p14="http://schemas.microsoft.com/office/powerpoint/2010/main" val="3836849831"/>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64"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Image and Content 2">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838200" y="0"/>
            <a:ext cx="5257800" cy="6858000"/>
          </a:xfrm>
          <a:solidFill>
            <a:schemeClr val="bg1">
              <a:lumMod val="95000"/>
            </a:schemeClr>
          </a:solidFill>
        </p:spPr>
        <p:txBody>
          <a:bodyPr anchor="ctr">
            <a:normAutofit/>
          </a:bodyPr>
          <a:lstStyle>
            <a:lvl1pPr marL="0" indent="0" algn="ctr">
              <a:buNone/>
              <a:defRPr sz="1400"/>
            </a:lvl1pPr>
          </a:lstStyle>
          <a:p>
            <a:r>
              <a:rPr lang="en-US"/>
              <a:t>Click icon to add picture</a:t>
            </a:r>
            <a:endParaRPr lang="en-US" dirty="0"/>
          </a:p>
        </p:txBody>
      </p:sp>
    </p:spTree>
    <p:extLst>
      <p:ext uri="{BB962C8B-B14F-4D97-AF65-F5344CB8AC3E}">
        <p14:creationId xmlns:p14="http://schemas.microsoft.com/office/powerpoint/2010/main" val="143746151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ingle Imag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A9295395-4EC9-4A2A-A4BF-5B0E3F1E9072}"/>
              </a:ext>
            </a:extLst>
          </p:cNvPr>
          <p:cNvSpPr>
            <a:spLocks noGrp="1"/>
          </p:cNvSpPr>
          <p:nvPr>
            <p:ph type="pic" sz="quarter" idx="12"/>
          </p:nvPr>
        </p:nvSpPr>
        <p:spPr>
          <a:xfrm>
            <a:off x="838200" y="0"/>
            <a:ext cx="11353800" cy="6858000"/>
          </a:xfrm>
          <a:custGeom>
            <a:avLst/>
            <a:gdLst>
              <a:gd name="connsiteX0" fmla="*/ 0 w 11353800"/>
              <a:gd name="connsiteY0" fmla="*/ 0 h 6858000"/>
              <a:gd name="connsiteX1" fmla="*/ 11353800 w 11353800"/>
              <a:gd name="connsiteY1" fmla="*/ 0 h 6858000"/>
              <a:gd name="connsiteX2" fmla="*/ 11353800 w 11353800"/>
              <a:gd name="connsiteY2" fmla="*/ 4947138 h 6858000"/>
              <a:gd name="connsiteX3" fmla="*/ 7133492 w 11353800"/>
              <a:gd name="connsiteY3" fmla="*/ 4947138 h 6858000"/>
              <a:gd name="connsiteX4" fmla="*/ 7133492 w 11353800"/>
              <a:gd name="connsiteY4" fmla="*/ 6858000 h 6858000"/>
              <a:gd name="connsiteX5" fmla="*/ 0 w 11353800"/>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53800" h="6858000">
                <a:moveTo>
                  <a:pt x="0" y="0"/>
                </a:moveTo>
                <a:lnTo>
                  <a:pt x="11353800" y="0"/>
                </a:lnTo>
                <a:lnTo>
                  <a:pt x="11353800" y="4947138"/>
                </a:lnTo>
                <a:lnTo>
                  <a:pt x="7133492" y="4947138"/>
                </a:lnTo>
                <a:lnTo>
                  <a:pt x="7133492" y="6858000"/>
                </a:lnTo>
                <a:lnTo>
                  <a:pt x="0" y="6858000"/>
                </a:lnTo>
                <a:close/>
              </a:path>
            </a:pathLst>
          </a:custGeom>
        </p:spPr>
        <p:txBody>
          <a:bodyPr wrap="square">
            <a:noAutofit/>
          </a:bodyPr>
          <a:lstStyle>
            <a:lvl1pPr marL="0" indent="0" algn="ctr">
              <a:buNone/>
              <a:defRPr/>
            </a:lvl1pPr>
          </a:lstStyle>
          <a:p>
            <a:r>
              <a:rPr lang="en-US"/>
              <a:t>Click icon to add picture</a:t>
            </a:r>
            <a:endParaRPr lang="en-US" dirty="0"/>
          </a:p>
        </p:txBody>
      </p:sp>
      <p:sp>
        <p:nvSpPr>
          <p:cNvPr id="5" name="Text Placeholder 4">
            <a:extLst>
              <a:ext uri="{FF2B5EF4-FFF2-40B4-BE49-F238E27FC236}">
                <a16:creationId xmlns:a16="http://schemas.microsoft.com/office/drawing/2014/main" id="{4C6DA884-7C48-8D49-9DFE-4CE990C95A09}"/>
              </a:ext>
            </a:extLst>
          </p:cNvPr>
          <p:cNvSpPr>
            <a:spLocks noGrp="1"/>
          </p:cNvSpPr>
          <p:nvPr>
            <p:ph type="body" sz="quarter" idx="11" hasCustomPrompt="1"/>
          </p:nvPr>
        </p:nvSpPr>
        <p:spPr>
          <a:xfrm>
            <a:off x="8281989" y="5829950"/>
            <a:ext cx="3558320" cy="628650"/>
          </a:xfrm>
        </p:spPr>
        <p:txBody>
          <a:bodyPr>
            <a:normAutofit/>
          </a:bodyPr>
          <a:lstStyle>
            <a:lvl1pPr marL="0" indent="0" algn="ctr">
              <a:buNone/>
              <a:defRPr sz="1200"/>
            </a:lvl1pPr>
            <a:lvl2pPr marL="457200" indent="0">
              <a:buNone/>
              <a:defRPr sz="900"/>
            </a:lvl2pPr>
            <a:lvl3pPr marL="914400" indent="0">
              <a:buNone/>
              <a:defRPr sz="800"/>
            </a:lvl3pPr>
            <a:lvl4pPr marL="1371600" indent="0">
              <a:buNone/>
              <a:defRPr sz="700"/>
            </a:lvl4pPr>
            <a:lvl5pPr marL="1828800" indent="0">
              <a:buNone/>
              <a:defRPr sz="700"/>
            </a:lvl5pPr>
          </a:lstStyle>
          <a:p>
            <a:pPr lvl="0"/>
            <a:r>
              <a:rPr lang="en-US" dirty="0"/>
              <a:t>Caption Goes Here</a:t>
            </a:r>
          </a:p>
        </p:txBody>
      </p:sp>
      <p:sp>
        <p:nvSpPr>
          <p:cNvPr id="6" name="Title 1">
            <a:extLst>
              <a:ext uri="{FF2B5EF4-FFF2-40B4-BE49-F238E27FC236}">
                <a16:creationId xmlns:a16="http://schemas.microsoft.com/office/drawing/2014/main" id="{EEFCCE50-D1A9-1249-AF64-BA06424C8034}"/>
              </a:ext>
            </a:extLst>
          </p:cNvPr>
          <p:cNvSpPr>
            <a:spLocks noGrp="1"/>
          </p:cNvSpPr>
          <p:nvPr>
            <p:ph type="title" hasCustomPrompt="1"/>
          </p:nvPr>
        </p:nvSpPr>
        <p:spPr>
          <a:xfrm>
            <a:off x="8296179" y="5250600"/>
            <a:ext cx="3545503" cy="564335"/>
          </a:xfrm>
        </p:spPr>
        <p:txBody>
          <a:bodyPr>
            <a:normAutofit/>
          </a:bodyPr>
          <a:lstStyle>
            <a:lvl1pPr algn="ctr">
              <a:defRPr sz="2800"/>
            </a:lvl1pPr>
          </a:lstStyle>
          <a:p>
            <a:r>
              <a:rPr lang="en-US" dirty="0"/>
              <a:t>TITLE GOES HERE</a:t>
            </a:r>
          </a:p>
        </p:txBody>
      </p:sp>
    </p:spTree>
    <p:extLst>
      <p:ext uri="{BB962C8B-B14F-4D97-AF65-F5344CB8AC3E}">
        <p14:creationId xmlns:p14="http://schemas.microsoft.com/office/powerpoint/2010/main" val="1565262010"/>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mparison with Image">
    <p:spTree>
      <p:nvGrpSpPr>
        <p:cNvPr id="1" name=""/>
        <p:cNvGrpSpPr/>
        <p:nvPr/>
      </p:nvGrpSpPr>
      <p:grpSpPr>
        <a:xfrm>
          <a:off x="0" y="0"/>
          <a:ext cx="0" cy="0"/>
          <a:chOff x="0" y="0"/>
          <a:chExt cx="0" cy="0"/>
        </a:xfrm>
      </p:grpSpPr>
      <p:sp>
        <p:nvSpPr>
          <p:cNvPr id="8" name="Picture Placeholder 2"/>
          <p:cNvSpPr>
            <a:spLocks noGrp="1"/>
          </p:cNvSpPr>
          <p:nvPr>
            <p:ph type="pic" sz="quarter" idx="14"/>
          </p:nvPr>
        </p:nvSpPr>
        <p:spPr>
          <a:xfrm>
            <a:off x="838200" y="2627"/>
            <a:ext cx="11353799" cy="4631365"/>
          </a:xfrm>
          <a:solidFill>
            <a:schemeClr val="bg1">
              <a:lumMod val="95000"/>
            </a:schemeClr>
          </a:solidFill>
        </p:spPr>
        <p:txBody>
          <a:bodyPr>
            <a:normAutofit/>
          </a:bodyPr>
          <a:lstStyle>
            <a:lvl1pPr marL="0" indent="0" algn="ctr">
              <a:buNone/>
              <a:defRPr sz="1400"/>
            </a:lvl1pPr>
          </a:lstStyle>
          <a:p>
            <a:r>
              <a:rPr lang="en-US"/>
              <a:t>Click icon to add picture</a:t>
            </a:r>
            <a:endParaRPr lang="en-US" dirty="0"/>
          </a:p>
        </p:txBody>
      </p:sp>
      <p:sp>
        <p:nvSpPr>
          <p:cNvPr id="15" name="Rectangle 14">
            <a:extLst>
              <a:ext uri="{FF2B5EF4-FFF2-40B4-BE49-F238E27FC236}">
                <a16:creationId xmlns:a16="http://schemas.microsoft.com/office/drawing/2014/main" id="{725A2246-7A52-3649-8FE5-C14CAE4F551F}"/>
              </a:ext>
            </a:extLst>
          </p:cNvPr>
          <p:cNvSpPr/>
          <p:nvPr userDrawn="1"/>
        </p:nvSpPr>
        <p:spPr>
          <a:xfrm>
            <a:off x="877112" y="1968284"/>
            <a:ext cx="5118912" cy="466111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026EA67C-D6CD-904B-9211-B56EF682649F}"/>
              </a:ext>
            </a:extLst>
          </p:cNvPr>
          <p:cNvSpPr/>
          <p:nvPr userDrawn="1"/>
        </p:nvSpPr>
        <p:spPr>
          <a:xfrm>
            <a:off x="6612193" y="1968284"/>
            <a:ext cx="5118912" cy="466111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 Placeholder 2">
            <a:extLst>
              <a:ext uri="{FF2B5EF4-FFF2-40B4-BE49-F238E27FC236}">
                <a16:creationId xmlns:a16="http://schemas.microsoft.com/office/drawing/2014/main" id="{E94B1A93-5100-5048-8230-09B3D176D183}"/>
              </a:ext>
            </a:extLst>
          </p:cNvPr>
          <p:cNvSpPr>
            <a:spLocks noGrp="1"/>
          </p:cNvSpPr>
          <p:nvPr>
            <p:ph type="body" idx="1"/>
          </p:nvPr>
        </p:nvSpPr>
        <p:spPr>
          <a:xfrm>
            <a:off x="1562100" y="2679700"/>
            <a:ext cx="4242611" cy="645001"/>
          </a:xfrm>
        </p:spPr>
        <p:txBody>
          <a:bodyPr anchor="ctr"/>
          <a:lstStyle>
            <a:lvl1pPr marL="0" indent="0">
              <a:buNone/>
              <a:defRPr sz="2400" b="1" i="0">
                <a:solidFill>
                  <a:schemeClr val="tx2"/>
                </a:solidFill>
                <a:latin typeface="+mj-lt"/>
                <a:cs typeface="Gill Sans" panose="020B0502020104020203" pitchFamily="34" charset="-79"/>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5" name="Content Placeholder 3">
            <a:extLst>
              <a:ext uri="{FF2B5EF4-FFF2-40B4-BE49-F238E27FC236}">
                <a16:creationId xmlns:a16="http://schemas.microsoft.com/office/drawing/2014/main" id="{8A037B8A-C781-9F40-A9F6-BCCD198DD34B}"/>
              </a:ext>
            </a:extLst>
          </p:cNvPr>
          <p:cNvSpPr>
            <a:spLocks noGrp="1"/>
          </p:cNvSpPr>
          <p:nvPr>
            <p:ph sz="half" idx="2"/>
          </p:nvPr>
        </p:nvSpPr>
        <p:spPr>
          <a:xfrm>
            <a:off x="1562100" y="3324700"/>
            <a:ext cx="4242611" cy="3304699"/>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ext Placeholder 4">
            <a:extLst>
              <a:ext uri="{FF2B5EF4-FFF2-40B4-BE49-F238E27FC236}">
                <a16:creationId xmlns:a16="http://schemas.microsoft.com/office/drawing/2014/main" id="{66926CBF-E2B0-C44C-AD98-B15D17ADD5AF}"/>
              </a:ext>
            </a:extLst>
          </p:cNvPr>
          <p:cNvSpPr>
            <a:spLocks noGrp="1"/>
          </p:cNvSpPr>
          <p:nvPr>
            <p:ph type="body" sz="quarter" idx="3"/>
          </p:nvPr>
        </p:nvSpPr>
        <p:spPr>
          <a:xfrm>
            <a:off x="7467601" y="2679700"/>
            <a:ext cx="4072192" cy="645001"/>
          </a:xfrm>
        </p:spPr>
        <p:txBody>
          <a:bodyPr anchor="ctr"/>
          <a:lstStyle>
            <a:lvl1pPr marL="0" indent="0">
              <a:buNone/>
              <a:defRPr sz="2400" b="1" i="0">
                <a:solidFill>
                  <a:schemeClr val="tx2"/>
                </a:solidFill>
                <a:latin typeface="+mj-lt"/>
                <a:cs typeface="Gill Sans" panose="020B0502020104020203" pitchFamily="34" charset="-79"/>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Content Placeholder 5">
            <a:extLst>
              <a:ext uri="{FF2B5EF4-FFF2-40B4-BE49-F238E27FC236}">
                <a16:creationId xmlns:a16="http://schemas.microsoft.com/office/drawing/2014/main" id="{318A1595-1A86-304F-A361-B3E4B06837FA}"/>
              </a:ext>
            </a:extLst>
          </p:cNvPr>
          <p:cNvSpPr>
            <a:spLocks noGrp="1"/>
          </p:cNvSpPr>
          <p:nvPr>
            <p:ph sz="quarter" idx="4"/>
          </p:nvPr>
        </p:nvSpPr>
        <p:spPr>
          <a:xfrm>
            <a:off x="7467601" y="3324700"/>
            <a:ext cx="4072192" cy="3304699"/>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Rectangle 1">
            <a:extLst>
              <a:ext uri="{FF2B5EF4-FFF2-40B4-BE49-F238E27FC236}">
                <a16:creationId xmlns:a16="http://schemas.microsoft.com/office/drawing/2014/main" id="{18DEFE0B-9B5C-734D-8394-A770FAA615B3}"/>
              </a:ext>
            </a:extLst>
          </p:cNvPr>
          <p:cNvSpPr/>
          <p:nvPr userDrawn="1"/>
        </p:nvSpPr>
        <p:spPr>
          <a:xfrm>
            <a:off x="838200" y="2679700"/>
            <a:ext cx="546100" cy="5461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A02390A6-F565-8844-A9B9-4C6ACB7857F5}"/>
              </a:ext>
            </a:extLst>
          </p:cNvPr>
          <p:cNvSpPr/>
          <p:nvPr userDrawn="1"/>
        </p:nvSpPr>
        <p:spPr>
          <a:xfrm>
            <a:off x="6742889" y="2679700"/>
            <a:ext cx="546100" cy="5461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86674C34-BF58-4A21-BEE1-52BA2A5DBB70}"/>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2417601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3ADF8-C269-5D42-A626-BE35303B98E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AE7CE01-A53E-894C-9672-25D8CB7D5F89}"/>
              </a:ext>
            </a:extLst>
          </p:cNvPr>
          <p:cNvSpPr>
            <a:spLocks noGrp="1"/>
          </p:cNvSpPr>
          <p:nvPr>
            <p:ph idx="1"/>
          </p:nvPr>
        </p:nvSpPr>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3C128E13-F6CA-9A4F-A3DD-2CEB2ED95E28}"/>
              </a:ext>
            </a:extLst>
          </p:cNvPr>
          <p:cNvSpPr>
            <a:spLocks noGrp="1"/>
          </p:cNvSpPr>
          <p:nvPr>
            <p:ph type="ftr" sz="quarter" idx="11"/>
          </p:nvPr>
        </p:nvSpPr>
        <p:spPr/>
        <p:txBody>
          <a:bodyPr/>
          <a:lstStyle/>
          <a:p>
            <a:endParaRPr lang="en-US" dirty="0"/>
          </a:p>
        </p:txBody>
      </p:sp>
    </p:spTree>
    <p:extLst>
      <p:ext uri="{BB962C8B-B14F-4D97-AF65-F5344CB8AC3E}">
        <p14:creationId xmlns:p14="http://schemas.microsoft.com/office/powerpoint/2010/main" val="614176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BF98B-2743-4B47-AE32-9926CC2BF549}"/>
              </a:ext>
            </a:extLst>
          </p:cNvPr>
          <p:cNvSpPr>
            <a:spLocks noGrp="1"/>
          </p:cNvSpPr>
          <p:nvPr>
            <p:ph type="title"/>
          </p:nvPr>
        </p:nvSpPr>
        <p:spPr>
          <a:xfrm>
            <a:off x="839788" y="365125"/>
            <a:ext cx="10515600" cy="1325563"/>
          </a:xfrm>
        </p:spPr>
        <p:txBody>
          <a:bodyPr/>
          <a:lstStyle>
            <a:lvl1pPr>
              <a:defRPr>
                <a:solidFill>
                  <a:schemeClr val="tx2"/>
                </a:solidFil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9F824E8-8F6B-3D44-A59E-3179A03A787F}"/>
              </a:ext>
            </a:extLst>
          </p:cNvPr>
          <p:cNvSpPr>
            <a:spLocks noGrp="1"/>
          </p:cNvSpPr>
          <p:nvPr>
            <p:ph type="body" idx="1"/>
          </p:nvPr>
        </p:nvSpPr>
        <p:spPr>
          <a:xfrm>
            <a:off x="839788" y="1681163"/>
            <a:ext cx="5157787" cy="823912"/>
          </a:xfrm>
        </p:spPr>
        <p:txBody>
          <a:bodyPr anchor="b"/>
          <a:lstStyle>
            <a:lvl1pPr marL="0" indent="0">
              <a:buNone/>
              <a:defRPr sz="24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AC6908B9-8BB9-5247-A9CC-EADBF62AB670}"/>
              </a:ext>
            </a:extLst>
          </p:cNvPr>
          <p:cNvSpPr>
            <a:spLocks noGrp="1"/>
          </p:cNvSpPr>
          <p:nvPr>
            <p:ph sz="half" idx="2"/>
          </p:nvPr>
        </p:nvSpPr>
        <p:spPr>
          <a:xfrm>
            <a:off x="839788" y="2505075"/>
            <a:ext cx="5157787" cy="3684588"/>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17E1808-3255-6342-8F11-708C178C6864}"/>
              </a:ext>
            </a:extLst>
          </p:cNvPr>
          <p:cNvSpPr>
            <a:spLocks noGrp="1"/>
          </p:cNvSpPr>
          <p:nvPr>
            <p:ph type="body" sz="quarter" idx="3"/>
          </p:nvPr>
        </p:nvSpPr>
        <p:spPr>
          <a:xfrm>
            <a:off x="6172200" y="1681163"/>
            <a:ext cx="5183188" cy="823912"/>
          </a:xfrm>
        </p:spPr>
        <p:txBody>
          <a:bodyPr anchor="b"/>
          <a:lstStyle>
            <a:lvl1pPr marL="0" indent="0">
              <a:buNone/>
              <a:defRPr sz="24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A5572680-8F07-DD43-A1EC-F836900FFE13}"/>
              </a:ext>
            </a:extLst>
          </p:cNvPr>
          <p:cNvSpPr>
            <a:spLocks noGrp="1"/>
          </p:cNvSpPr>
          <p:nvPr>
            <p:ph sz="quarter" idx="4"/>
          </p:nvPr>
        </p:nvSpPr>
        <p:spPr>
          <a:xfrm>
            <a:off x="6172200" y="2505075"/>
            <a:ext cx="5183188" cy="3684588"/>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102532F2-B96C-DE47-9F25-34728C00D913}"/>
              </a:ext>
            </a:extLst>
          </p:cNvPr>
          <p:cNvSpPr>
            <a:spLocks noGrp="1"/>
          </p:cNvSpPr>
          <p:nvPr>
            <p:ph type="ftr" sz="quarter" idx="11"/>
          </p:nvPr>
        </p:nvSpPr>
        <p:spPr/>
        <p:txBody>
          <a:bodyPr/>
          <a:lstStyle/>
          <a:p>
            <a:endParaRPr lang="en-US" dirty="0"/>
          </a:p>
        </p:txBody>
      </p:sp>
    </p:spTree>
    <p:extLst>
      <p:ext uri="{BB962C8B-B14F-4D97-AF65-F5344CB8AC3E}">
        <p14:creationId xmlns:p14="http://schemas.microsoft.com/office/powerpoint/2010/main" val="32577652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BF98B-2743-4B47-AE32-9926CC2BF549}"/>
              </a:ext>
            </a:extLst>
          </p:cNvPr>
          <p:cNvSpPr>
            <a:spLocks noGrp="1"/>
          </p:cNvSpPr>
          <p:nvPr>
            <p:ph type="title"/>
          </p:nvPr>
        </p:nvSpPr>
        <p:spPr>
          <a:xfrm>
            <a:off x="839788" y="365125"/>
            <a:ext cx="10515600" cy="1325563"/>
          </a:xfrm>
        </p:spPr>
        <p:txBody>
          <a:bodyPr/>
          <a:lstStyle>
            <a:lvl1pPr>
              <a:defRPr>
                <a:solidFill>
                  <a:schemeClr val="tx2"/>
                </a:solidFill>
              </a:defRPr>
            </a:lvl1pPr>
          </a:lstStyle>
          <a:p>
            <a:r>
              <a:rPr lang="en-US"/>
              <a:t>Click to edit Master title style</a:t>
            </a:r>
            <a:endParaRPr lang="en-US" dirty="0"/>
          </a:p>
        </p:txBody>
      </p:sp>
      <p:sp>
        <p:nvSpPr>
          <p:cNvPr id="4" name="Content Placeholder 3">
            <a:extLst>
              <a:ext uri="{FF2B5EF4-FFF2-40B4-BE49-F238E27FC236}">
                <a16:creationId xmlns:a16="http://schemas.microsoft.com/office/drawing/2014/main" id="{AC6908B9-8BB9-5247-A9CC-EADBF62AB670}"/>
              </a:ext>
            </a:extLst>
          </p:cNvPr>
          <p:cNvSpPr>
            <a:spLocks noGrp="1"/>
          </p:cNvSpPr>
          <p:nvPr>
            <p:ph sz="half" idx="2"/>
          </p:nvPr>
        </p:nvSpPr>
        <p:spPr>
          <a:xfrm>
            <a:off x="839788" y="1885361"/>
            <a:ext cx="5157787" cy="4304302"/>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a:extLst>
              <a:ext uri="{FF2B5EF4-FFF2-40B4-BE49-F238E27FC236}">
                <a16:creationId xmlns:a16="http://schemas.microsoft.com/office/drawing/2014/main" id="{A5572680-8F07-DD43-A1EC-F836900FFE13}"/>
              </a:ext>
            </a:extLst>
          </p:cNvPr>
          <p:cNvSpPr>
            <a:spLocks noGrp="1"/>
          </p:cNvSpPr>
          <p:nvPr>
            <p:ph sz="quarter" idx="4"/>
          </p:nvPr>
        </p:nvSpPr>
        <p:spPr>
          <a:xfrm>
            <a:off x="6172200" y="1885361"/>
            <a:ext cx="5183188" cy="4304302"/>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102532F2-B96C-DE47-9F25-34728C00D913}"/>
              </a:ext>
            </a:extLst>
          </p:cNvPr>
          <p:cNvSpPr>
            <a:spLocks noGrp="1"/>
          </p:cNvSpPr>
          <p:nvPr>
            <p:ph type="ftr" sz="quarter" idx="11"/>
          </p:nvPr>
        </p:nvSpPr>
        <p:spPr/>
        <p:txBody>
          <a:bodyPr/>
          <a:lstStyle/>
          <a:p>
            <a:endParaRPr lang="en-US" dirty="0"/>
          </a:p>
        </p:txBody>
      </p:sp>
    </p:spTree>
    <p:extLst>
      <p:ext uri="{BB962C8B-B14F-4D97-AF65-F5344CB8AC3E}">
        <p14:creationId xmlns:p14="http://schemas.microsoft.com/office/powerpoint/2010/main" val="41388935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Photos in Squares">
    <p:spTree>
      <p:nvGrpSpPr>
        <p:cNvPr id="1" name=""/>
        <p:cNvGrpSpPr/>
        <p:nvPr/>
      </p:nvGrpSpPr>
      <p:grpSpPr>
        <a:xfrm>
          <a:off x="0" y="0"/>
          <a:ext cx="0" cy="0"/>
          <a:chOff x="0" y="0"/>
          <a:chExt cx="0" cy="0"/>
        </a:xfrm>
      </p:grpSpPr>
      <p:sp>
        <p:nvSpPr>
          <p:cNvPr id="13" name="Полилиния 12"/>
          <p:cNvSpPr>
            <a:spLocks noGrp="1"/>
          </p:cNvSpPr>
          <p:nvPr>
            <p:ph type="pic" sz="quarter" idx="14"/>
          </p:nvPr>
        </p:nvSpPr>
        <p:spPr>
          <a:xfrm>
            <a:off x="6458601" y="-13063"/>
            <a:ext cx="4984597" cy="6881852"/>
          </a:xfrm>
          <a:custGeom>
            <a:avLst/>
            <a:gdLst>
              <a:gd name="connsiteX0" fmla="*/ 1503648 w 9969194"/>
              <a:gd name="connsiteY0" fmla="*/ 0 h 13763703"/>
              <a:gd name="connsiteX1" fmla="*/ 5527552 w 9969194"/>
              <a:gd name="connsiteY1" fmla="*/ 0 h 13763703"/>
              <a:gd name="connsiteX2" fmla="*/ 5527552 w 9969194"/>
              <a:gd name="connsiteY2" fmla="*/ 1227909 h 13763703"/>
              <a:gd name="connsiteX3" fmla="*/ 7022614 w 9969194"/>
              <a:gd name="connsiteY3" fmla="*/ 1227909 h 13763703"/>
              <a:gd name="connsiteX4" fmla="*/ 7022614 w 9969194"/>
              <a:gd name="connsiteY4" fmla="*/ 2794727 h 13763703"/>
              <a:gd name="connsiteX5" fmla="*/ 9969194 w 9969194"/>
              <a:gd name="connsiteY5" fmla="*/ 2794727 h 13763703"/>
              <a:gd name="connsiteX6" fmla="*/ 9969194 w 9969194"/>
              <a:gd name="connsiteY6" fmla="*/ 5957026 h 13763703"/>
              <a:gd name="connsiteX7" fmla="*/ 8950610 w 9969194"/>
              <a:gd name="connsiteY7" fmla="*/ 5957026 h 13763703"/>
              <a:gd name="connsiteX8" fmla="*/ 8950610 w 9969194"/>
              <a:gd name="connsiteY8" fmla="*/ 12565789 h 13763703"/>
              <a:gd name="connsiteX9" fmla="*/ 1869952 w 9969194"/>
              <a:gd name="connsiteY9" fmla="*/ 12565789 h 13763703"/>
              <a:gd name="connsiteX10" fmla="*/ 1869952 w 9969194"/>
              <a:gd name="connsiteY10" fmla="*/ 13763703 h 13763703"/>
              <a:gd name="connsiteX11" fmla="*/ 0 w 9969194"/>
              <a:gd name="connsiteY11" fmla="*/ 13763703 h 13763703"/>
              <a:gd name="connsiteX12" fmla="*/ 0 w 9969194"/>
              <a:gd name="connsiteY12" fmla="*/ 12096207 h 13763703"/>
              <a:gd name="connsiteX13" fmla="*/ 1503648 w 9969194"/>
              <a:gd name="connsiteY13" fmla="*/ 12096207 h 13763703"/>
              <a:gd name="connsiteX14" fmla="*/ 1503648 w 9969194"/>
              <a:gd name="connsiteY14" fmla="*/ 5147401 h 13763703"/>
              <a:gd name="connsiteX15" fmla="*/ 6808482 w 9969194"/>
              <a:gd name="connsiteY15" fmla="*/ 5147401 h 13763703"/>
              <a:gd name="connsiteX16" fmla="*/ 6808482 w 9969194"/>
              <a:gd name="connsiteY16" fmla="*/ 3088415 h 13763703"/>
              <a:gd name="connsiteX17" fmla="*/ 5160598 w 9969194"/>
              <a:gd name="connsiteY17" fmla="*/ 3088415 h 13763703"/>
              <a:gd name="connsiteX18" fmla="*/ 5160598 w 9969194"/>
              <a:gd name="connsiteY18" fmla="*/ 1436915 h 13763703"/>
              <a:gd name="connsiteX19" fmla="*/ 1503648 w 9969194"/>
              <a:gd name="connsiteY19" fmla="*/ 1436915 h 13763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969194" h="13763703">
                <a:moveTo>
                  <a:pt x="1503648" y="0"/>
                </a:moveTo>
                <a:lnTo>
                  <a:pt x="5527552" y="0"/>
                </a:lnTo>
                <a:lnTo>
                  <a:pt x="5527552" y="1227909"/>
                </a:lnTo>
                <a:lnTo>
                  <a:pt x="7022614" y="1227909"/>
                </a:lnTo>
                <a:lnTo>
                  <a:pt x="7022614" y="2794727"/>
                </a:lnTo>
                <a:lnTo>
                  <a:pt x="9969194" y="2794727"/>
                </a:lnTo>
                <a:lnTo>
                  <a:pt x="9969194" y="5957026"/>
                </a:lnTo>
                <a:lnTo>
                  <a:pt x="8950610" y="5957026"/>
                </a:lnTo>
                <a:lnTo>
                  <a:pt x="8950610" y="12565789"/>
                </a:lnTo>
                <a:lnTo>
                  <a:pt x="1869952" y="12565789"/>
                </a:lnTo>
                <a:lnTo>
                  <a:pt x="1869952" y="13763703"/>
                </a:lnTo>
                <a:lnTo>
                  <a:pt x="0" y="13763703"/>
                </a:lnTo>
                <a:lnTo>
                  <a:pt x="0" y="12096207"/>
                </a:lnTo>
                <a:lnTo>
                  <a:pt x="1503648" y="12096207"/>
                </a:lnTo>
                <a:lnTo>
                  <a:pt x="1503648" y="5147401"/>
                </a:lnTo>
                <a:lnTo>
                  <a:pt x="6808482" y="5147401"/>
                </a:lnTo>
                <a:lnTo>
                  <a:pt x="6808482" y="3088415"/>
                </a:lnTo>
                <a:lnTo>
                  <a:pt x="5160598" y="3088415"/>
                </a:lnTo>
                <a:lnTo>
                  <a:pt x="5160598" y="1436915"/>
                </a:lnTo>
                <a:lnTo>
                  <a:pt x="1503648" y="1436915"/>
                </a:lnTo>
                <a:close/>
              </a:path>
            </a:pathLst>
          </a:custGeom>
          <a:ln w="3175">
            <a:miter lim="400000"/>
          </a:ln>
          <a:extLst>
            <a:ext uri="{C572A759-6A51-4108-AA02-DFA0A04FC94B}">
              <ma14:wrappingTextBoxFlag xmlns="" xmlns:ma14="http://schemas.microsoft.com/office/mac/drawingml/2011/main" val="1"/>
            </a:ext>
          </a:extLst>
        </p:spPr>
        <p:txBody>
          <a:bodyPr wrap="square" anchor="ctr">
            <a:noAutofit/>
          </a:bodyPr>
          <a:lstStyle>
            <a:lvl1pPr marL="0" indent="0" algn="ctr">
              <a:buNone/>
              <a:defRPr/>
            </a:lvl1pPr>
          </a:lstStyle>
          <a:p>
            <a:r>
              <a:rPr lang="en-US"/>
              <a:t>Click icon to add picture</a:t>
            </a:r>
            <a:endParaRPr lang="en-US" dirty="0"/>
          </a:p>
        </p:txBody>
      </p:sp>
      <p:sp>
        <p:nvSpPr>
          <p:cNvPr id="7" name="Shape 223">
            <a:extLst>
              <a:ext uri="{FF2B5EF4-FFF2-40B4-BE49-F238E27FC236}">
                <a16:creationId xmlns:a16="http://schemas.microsoft.com/office/drawing/2014/main" id="{00159812-53E9-D848-9606-198A5B9858E2}"/>
              </a:ext>
            </a:extLst>
          </p:cNvPr>
          <p:cNvSpPr/>
          <p:nvPr userDrawn="1"/>
        </p:nvSpPr>
        <p:spPr>
          <a:xfrm>
            <a:off x="10491266" y="1562652"/>
            <a:ext cx="1562173" cy="1562173"/>
          </a:xfrm>
          <a:prstGeom prst="rect">
            <a:avLst/>
          </a:prstGeom>
          <a:ln w="38100">
            <a:solidFill>
              <a:schemeClr val="bg2"/>
            </a:solidFill>
            <a:miter lim="400000"/>
          </a:ln>
        </p:spPr>
        <p:txBody>
          <a:bodyPr lIns="19050" tIns="19050" rIns="19050" bIns="19050" anchor="ctr"/>
          <a:lstStyle/>
          <a:p>
            <a:pPr algn="ctr">
              <a:defRPr sz="3000">
                <a:solidFill>
                  <a:srgbClr val="FFFFFF"/>
                </a:solidFill>
                <a:latin typeface="Helvetica Light"/>
                <a:ea typeface="Helvetica Light"/>
                <a:cs typeface="Helvetica Light"/>
                <a:sym typeface="Helvetica Light"/>
              </a:defRPr>
            </a:pPr>
            <a:endParaRPr sz="1500" dirty="0">
              <a:solidFill>
                <a:schemeClr val="bg2"/>
              </a:solidFill>
            </a:endParaRPr>
          </a:p>
        </p:txBody>
      </p:sp>
      <p:sp>
        <p:nvSpPr>
          <p:cNvPr id="8" name="Shape 224">
            <a:extLst>
              <a:ext uri="{FF2B5EF4-FFF2-40B4-BE49-F238E27FC236}">
                <a16:creationId xmlns:a16="http://schemas.microsoft.com/office/drawing/2014/main" id="{B6EC8FD8-5421-9645-9F0E-CBC6D7CF690B}"/>
              </a:ext>
            </a:extLst>
          </p:cNvPr>
          <p:cNvSpPr/>
          <p:nvPr userDrawn="1"/>
        </p:nvSpPr>
        <p:spPr>
          <a:xfrm>
            <a:off x="7144406" y="879573"/>
            <a:ext cx="662702" cy="662702"/>
          </a:xfrm>
          <a:prstGeom prst="rect">
            <a:avLst/>
          </a:prstGeom>
          <a:ln w="38100">
            <a:solidFill>
              <a:schemeClr val="bg2"/>
            </a:solidFill>
            <a:miter lim="400000"/>
          </a:ln>
        </p:spPr>
        <p:txBody>
          <a:bodyPr lIns="19050" tIns="19050" rIns="19050" bIns="19050" anchor="ctr"/>
          <a:lstStyle/>
          <a:p>
            <a:pPr algn="ctr">
              <a:defRPr sz="3000">
                <a:solidFill>
                  <a:srgbClr val="FFFFFF"/>
                </a:solidFill>
                <a:latin typeface="Helvetica Light"/>
                <a:ea typeface="Helvetica Light"/>
                <a:cs typeface="Helvetica Light"/>
                <a:sym typeface="Helvetica Light"/>
              </a:defRPr>
            </a:pPr>
            <a:endParaRPr sz="1500" dirty="0">
              <a:solidFill>
                <a:schemeClr val="bg2"/>
              </a:solidFill>
            </a:endParaRPr>
          </a:p>
        </p:txBody>
      </p:sp>
      <p:sp>
        <p:nvSpPr>
          <p:cNvPr id="9" name="Shape 225">
            <a:extLst>
              <a:ext uri="{FF2B5EF4-FFF2-40B4-BE49-F238E27FC236}">
                <a16:creationId xmlns:a16="http://schemas.microsoft.com/office/drawing/2014/main" id="{FB52FD4B-1ED8-5C42-8013-FD61B2A3A2CB}"/>
              </a:ext>
            </a:extLst>
          </p:cNvPr>
          <p:cNvSpPr/>
          <p:nvPr userDrawn="1"/>
        </p:nvSpPr>
        <p:spPr>
          <a:xfrm>
            <a:off x="11488701" y="6383701"/>
            <a:ext cx="781358" cy="781358"/>
          </a:xfrm>
          <a:prstGeom prst="rect">
            <a:avLst/>
          </a:prstGeom>
          <a:ln w="38100">
            <a:solidFill>
              <a:schemeClr val="bg2"/>
            </a:solidFill>
            <a:miter lim="400000"/>
          </a:ln>
        </p:spPr>
        <p:txBody>
          <a:bodyPr lIns="19050" tIns="19050" rIns="19050" bIns="19050" anchor="ctr"/>
          <a:lstStyle/>
          <a:p>
            <a:pPr algn="ctr">
              <a:defRPr sz="3000">
                <a:solidFill>
                  <a:srgbClr val="FFFFFF"/>
                </a:solidFill>
                <a:latin typeface="Helvetica Light"/>
                <a:ea typeface="Helvetica Light"/>
                <a:cs typeface="Helvetica Light"/>
                <a:sym typeface="Helvetica Light"/>
              </a:defRPr>
            </a:pPr>
            <a:endParaRPr sz="1500" dirty="0">
              <a:solidFill>
                <a:schemeClr val="bg2"/>
              </a:solidFill>
            </a:endParaRPr>
          </a:p>
        </p:txBody>
      </p:sp>
      <p:sp>
        <p:nvSpPr>
          <p:cNvPr id="14" name="Title 1">
            <a:extLst>
              <a:ext uri="{FF2B5EF4-FFF2-40B4-BE49-F238E27FC236}">
                <a16:creationId xmlns:a16="http://schemas.microsoft.com/office/drawing/2014/main" id="{69038DA1-6D5C-EA47-BDA4-388C0BC571DF}"/>
              </a:ext>
            </a:extLst>
          </p:cNvPr>
          <p:cNvSpPr>
            <a:spLocks noGrp="1"/>
          </p:cNvSpPr>
          <p:nvPr>
            <p:ph type="title" hasCustomPrompt="1"/>
          </p:nvPr>
        </p:nvSpPr>
        <p:spPr>
          <a:xfrm>
            <a:off x="1328737" y="786810"/>
            <a:ext cx="4008437" cy="1395208"/>
          </a:xfrm>
        </p:spPr>
        <p:txBody>
          <a:bodyPr lIns="0" anchor="b"/>
          <a:lstStyle/>
          <a:p>
            <a:r>
              <a:rPr lang="en-US" dirty="0"/>
              <a:t>TITLE GOES</a:t>
            </a:r>
            <a:br>
              <a:rPr lang="en-US" dirty="0"/>
            </a:br>
            <a:r>
              <a:rPr lang="en-US" dirty="0"/>
              <a:t>HERE</a:t>
            </a:r>
          </a:p>
        </p:txBody>
      </p:sp>
      <p:sp>
        <p:nvSpPr>
          <p:cNvPr id="15" name="Text Placeholder 11">
            <a:extLst>
              <a:ext uri="{FF2B5EF4-FFF2-40B4-BE49-F238E27FC236}">
                <a16:creationId xmlns:a16="http://schemas.microsoft.com/office/drawing/2014/main" id="{D7404C76-F118-6149-96DF-BF25D43E26AD}"/>
              </a:ext>
            </a:extLst>
          </p:cNvPr>
          <p:cNvSpPr>
            <a:spLocks noGrp="1"/>
          </p:cNvSpPr>
          <p:nvPr>
            <p:ph type="body" sz="quarter" idx="11"/>
          </p:nvPr>
        </p:nvSpPr>
        <p:spPr>
          <a:xfrm>
            <a:off x="1328738" y="3019352"/>
            <a:ext cx="4008437" cy="3099153"/>
          </a:xfrm>
        </p:spPr>
        <p:txBody>
          <a:bodyPr lIns="0">
            <a:normAutofit/>
          </a:bodyPr>
          <a:lstStyle>
            <a:lvl1pPr>
              <a:lnSpc>
                <a:spcPct val="150000"/>
              </a:lnSpc>
              <a:defRPr sz="1200" spc="0">
                <a:solidFill>
                  <a:schemeClr val="tx2"/>
                </a:solidFill>
              </a:defRPr>
            </a:lvl1pPr>
            <a:lvl2pPr>
              <a:lnSpc>
                <a:spcPct val="150000"/>
              </a:lnSpc>
              <a:defRPr sz="1100" spc="0">
                <a:solidFill>
                  <a:schemeClr val="tx2"/>
                </a:solidFill>
              </a:defRPr>
            </a:lvl2pPr>
            <a:lvl3pPr>
              <a:lnSpc>
                <a:spcPct val="150000"/>
              </a:lnSpc>
              <a:defRPr sz="1050" spc="0">
                <a:solidFill>
                  <a:schemeClr val="tx2"/>
                </a:solidFill>
              </a:defRPr>
            </a:lvl3pPr>
            <a:lvl4pPr>
              <a:lnSpc>
                <a:spcPct val="150000"/>
              </a:lnSpc>
              <a:defRPr sz="1000" spc="0">
                <a:solidFill>
                  <a:schemeClr val="tx2"/>
                </a:solidFill>
              </a:defRPr>
            </a:lvl4pPr>
            <a:lvl5pPr>
              <a:lnSpc>
                <a:spcPct val="150000"/>
              </a:lnSpc>
              <a:defRPr sz="1000" spc="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Text Placeholder 11">
            <a:extLst>
              <a:ext uri="{FF2B5EF4-FFF2-40B4-BE49-F238E27FC236}">
                <a16:creationId xmlns:a16="http://schemas.microsoft.com/office/drawing/2014/main" id="{7205F80F-3B88-A44D-812A-11909F0C93D8}"/>
              </a:ext>
            </a:extLst>
          </p:cNvPr>
          <p:cNvSpPr>
            <a:spLocks noGrp="1"/>
          </p:cNvSpPr>
          <p:nvPr>
            <p:ph type="body" sz="quarter" idx="12" hasCustomPrompt="1"/>
          </p:nvPr>
        </p:nvSpPr>
        <p:spPr>
          <a:xfrm>
            <a:off x="1328738" y="2247679"/>
            <a:ext cx="4008437" cy="602887"/>
          </a:xfrm>
        </p:spPr>
        <p:txBody>
          <a:bodyPr lIns="0" anchor="t">
            <a:normAutofit/>
          </a:bodyPr>
          <a:lstStyle>
            <a:lvl1pPr marL="0" indent="0">
              <a:buNone/>
              <a:defRPr sz="1400" spc="300">
                <a:solidFill>
                  <a:schemeClr val="tx2"/>
                </a:solidFill>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dirty="0"/>
              <a:t>SUBTITLE HERE</a:t>
            </a:r>
          </a:p>
        </p:txBody>
      </p:sp>
    </p:spTree>
    <p:extLst>
      <p:ext uri="{BB962C8B-B14F-4D97-AF65-F5344CB8AC3E}">
        <p14:creationId xmlns:p14="http://schemas.microsoft.com/office/powerpoint/2010/main" val="4141909845"/>
      </p:ext>
    </p:extLst>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838200" y="2655077"/>
            <a:ext cx="6548438" cy="2831323"/>
          </a:xfrm>
        </p:spPr>
        <p:txBody>
          <a:bodyPr anchor="b">
            <a:noAutofit/>
          </a:bodyPr>
          <a:lstStyle>
            <a:lvl1pPr>
              <a:defRPr sz="6000"/>
            </a:lvl1pPr>
          </a:lstStyle>
          <a:p>
            <a:r>
              <a:rPr lang="en-US" dirty="0"/>
              <a:t>CLICK TO EDIT MASTER TITLE</a:t>
            </a:r>
          </a:p>
        </p:txBody>
      </p:sp>
      <p:sp>
        <p:nvSpPr>
          <p:cNvPr id="5" name="Subtitle 2">
            <a:extLst>
              <a:ext uri="{FF2B5EF4-FFF2-40B4-BE49-F238E27FC236}">
                <a16:creationId xmlns:a16="http://schemas.microsoft.com/office/drawing/2014/main" id="{CB11A616-4D84-4BF3-86C7-9F1BBDAD3A83}"/>
              </a:ext>
            </a:extLst>
          </p:cNvPr>
          <p:cNvSpPr>
            <a:spLocks noGrp="1"/>
          </p:cNvSpPr>
          <p:nvPr>
            <p:ph type="subTitle" idx="1"/>
          </p:nvPr>
        </p:nvSpPr>
        <p:spPr>
          <a:xfrm>
            <a:off x="838200" y="5486400"/>
            <a:ext cx="6548438" cy="697584"/>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4427259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6BA20-74C4-B146-8DF6-85C573E19DB1}"/>
              </a:ext>
            </a:extLst>
          </p:cNvPr>
          <p:cNvSpPr>
            <a:spLocks noGrp="1"/>
          </p:cNvSpPr>
          <p:nvPr>
            <p:ph type="title" hasCustomPrompt="1"/>
          </p:nvPr>
        </p:nvSpPr>
        <p:spPr>
          <a:xfrm>
            <a:off x="1148373" y="1488558"/>
            <a:ext cx="5445858" cy="2704640"/>
          </a:xfrm>
        </p:spPr>
        <p:txBody>
          <a:bodyPr anchor="b">
            <a:normAutofit/>
          </a:bodyPr>
          <a:lstStyle>
            <a:lvl1pPr>
              <a:defRPr sz="4800"/>
            </a:lvl1pPr>
          </a:lstStyle>
          <a:p>
            <a:r>
              <a:rPr lang="en-US" dirty="0"/>
              <a:t>CLICK TO EDIT MASTER TITLE STYLE</a:t>
            </a:r>
          </a:p>
        </p:txBody>
      </p:sp>
      <p:sp>
        <p:nvSpPr>
          <p:cNvPr id="3" name="Text Placeholder 2">
            <a:extLst>
              <a:ext uri="{FF2B5EF4-FFF2-40B4-BE49-F238E27FC236}">
                <a16:creationId xmlns:a16="http://schemas.microsoft.com/office/drawing/2014/main" id="{9789FC2C-42AA-424F-9223-5F73B95D7C36}"/>
              </a:ext>
            </a:extLst>
          </p:cNvPr>
          <p:cNvSpPr>
            <a:spLocks noGrp="1"/>
          </p:cNvSpPr>
          <p:nvPr>
            <p:ph type="body" idx="1" hasCustomPrompt="1"/>
          </p:nvPr>
        </p:nvSpPr>
        <p:spPr>
          <a:xfrm>
            <a:off x="1148373" y="4220187"/>
            <a:ext cx="5445858" cy="1223684"/>
          </a:xfrm>
        </p:spPr>
        <p:txBody>
          <a:bodyPr>
            <a:normAutofit/>
          </a:bodyPr>
          <a:lstStyle>
            <a:lvl1pPr marL="0" indent="0">
              <a:buNone/>
              <a:defRPr sz="1800" b="0" i="0" spc="300">
                <a:solidFill>
                  <a:schemeClr val="tx1"/>
                </a:solidFill>
                <a:latin typeface="+mn-lt"/>
                <a:cs typeface="Gill Sans Light" panose="020B0302020104020203" pitchFamily="34" charset="-79"/>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Tree>
    <p:extLst>
      <p:ext uri="{BB962C8B-B14F-4D97-AF65-F5344CB8AC3E}">
        <p14:creationId xmlns:p14="http://schemas.microsoft.com/office/powerpoint/2010/main" val="30347444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itle Only">
    <p:spTree>
      <p:nvGrpSpPr>
        <p:cNvPr id="1" name=""/>
        <p:cNvGrpSpPr/>
        <p:nvPr/>
      </p:nvGrpSpPr>
      <p:grpSpPr>
        <a:xfrm>
          <a:off x="0" y="0"/>
          <a:ext cx="0" cy="0"/>
          <a:chOff x="0" y="0"/>
          <a:chExt cx="0" cy="0"/>
        </a:xfrm>
      </p:grpSpPr>
      <p:sp>
        <p:nvSpPr>
          <p:cNvPr id="6" name="Footer Placeholder 5">
            <a:extLst>
              <a:ext uri="{FF2B5EF4-FFF2-40B4-BE49-F238E27FC236}">
                <a16:creationId xmlns:a16="http://schemas.microsoft.com/office/drawing/2014/main" id="{5356FC21-A32D-44DC-BED7-08CEBB3B9090}"/>
              </a:ext>
            </a:extLst>
          </p:cNvPr>
          <p:cNvSpPr>
            <a:spLocks noGrp="1"/>
          </p:cNvSpPr>
          <p:nvPr>
            <p:ph type="ftr" sz="quarter" idx="10"/>
          </p:nvPr>
        </p:nvSpPr>
        <p:spPr/>
        <p:txBody>
          <a:bodyPr/>
          <a:lstStyle/>
          <a:p>
            <a:r>
              <a:rPr lang="en-US" noProof="0" dirty="0"/>
              <a:t>Add a footer</a:t>
            </a:r>
          </a:p>
        </p:txBody>
      </p:sp>
      <p:sp>
        <p:nvSpPr>
          <p:cNvPr id="9" name="Title 1">
            <a:extLst>
              <a:ext uri="{FF2B5EF4-FFF2-40B4-BE49-F238E27FC236}">
                <a16:creationId xmlns:a16="http://schemas.microsoft.com/office/drawing/2014/main" id="{CB2B6249-6B58-2F44-83C2-208195C23642}"/>
              </a:ext>
            </a:extLst>
          </p:cNvPr>
          <p:cNvSpPr>
            <a:spLocks noGrp="1"/>
          </p:cNvSpPr>
          <p:nvPr>
            <p:ph type="title"/>
          </p:nvPr>
        </p:nvSpPr>
        <p:spPr>
          <a:xfrm>
            <a:off x="838200" y="21057"/>
            <a:ext cx="10515600" cy="986943"/>
          </a:xfrm>
        </p:spPr>
        <p:txBody>
          <a:bodyPr/>
          <a:lstStyle/>
          <a:p>
            <a:r>
              <a:rPr lang="en-US" noProof="0"/>
              <a:t>Click to edit Master title style</a:t>
            </a:r>
          </a:p>
        </p:txBody>
      </p:sp>
    </p:spTree>
    <p:extLst>
      <p:ext uri="{BB962C8B-B14F-4D97-AF65-F5344CB8AC3E}">
        <p14:creationId xmlns:p14="http://schemas.microsoft.com/office/powerpoint/2010/main" val="8650928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6" name="Footer Placeholder 5">
            <a:extLst>
              <a:ext uri="{FF2B5EF4-FFF2-40B4-BE49-F238E27FC236}">
                <a16:creationId xmlns:a16="http://schemas.microsoft.com/office/drawing/2014/main" id="{5356FC21-A32D-44DC-BED7-08CEBB3B9090}"/>
              </a:ext>
            </a:extLst>
          </p:cNvPr>
          <p:cNvSpPr>
            <a:spLocks noGrp="1"/>
          </p:cNvSpPr>
          <p:nvPr>
            <p:ph type="ftr" sz="quarter" idx="10"/>
          </p:nvPr>
        </p:nvSpPr>
        <p:spPr/>
        <p:txBody>
          <a:bodyPr/>
          <a:lstStyle/>
          <a:p>
            <a:r>
              <a:rPr lang="en-US" noProof="0" dirty="0"/>
              <a:t>Add a footer</a:t>
            </a:r>
          </a:p>
        </p:txBody>
      </p:sp>
      <p:sp>
        <p:nvSpPr>
          <p:cNvPr id="9" name="Title 1">
            <a:extLst>
              <a:ext uri="{FF2B5EF4-FFF2-40B4-BE49-F238E27FC236}">
                <a16:creationId xmlns:a16="http://schemas.microsoft.com/office/drawing/2014/main" id="{CB2B6249-6B58-2F44-83C2-208195C23642}"/>
              </a:ext>
            </a:extLst>
          </p:cNvPr>
          <p:cNvSpPr>
            <a:spLocks noGrp="1"/>
          </p:cNvSpPr>
          <p:nvPr>
            <p:ph type="title"/>
          </p:nvPr>
        </p:nvSpPr>
        <p:spPr>
          <a:xfrm>
            <a:off x="838200" y="21057"/>
            <a:ext cx="10515600" cy="986943"/>
          </a:xfrm>
        </p:spPr>
        <p:txBody>
          <a:bodyPr/>
          <a:lstStyle/>
          <a:p>
            <a:r>
              <a:rPr lang="en-US" noProof="0"/>
              <a:t>Click to edit Master title style</a:t>
            </a:r>
          </a:p>
        </p:txBody>
      </p:sp>
      <p:sp>
        <p:nvSpPr>
          <p:cNvPr id="3" name="Text Placeholder 2">
            <a:extLst>
              <a:ext uri="{FF2B5EF4-FFF2-40B4-BE49-F238E27FC236}">
                <a16:creationId xmlns:a16="http://schemas.microsoft.com/office/drawing/2014/main" id="{6B5E0DD3-854B-420F-ADA1-DED8ADDCC3A8}"/>
              </a:ext>
            </a:extLst>
          </p:cNvPr>
          <p:cNvSpPr>
            <a:spLocks noGrp="1"/>
          </p:cNvSpPr>
          <p:nvPr>
            <p:ph type="body" sz="quarter" idx="11"/>
          </p:nvPr>
        </p:nvSpPr>
        <p:spPr>
          <a:xfrm>
            <a:off x="1554163" y="2062956"/>
            <a:ext cx="9083675" cy="2732088"/>
          </a:xfrm>
        </p:spPr>
        <p:txBody>
          <a:bodyPr anchor="ctr">
            <a:normAutofit/>
          </a:bodyPr>
          <a:lstStyle>
            <a:lvl1pPr marL="0" indent="0" algn="ctr">
              <a:buNone/>
              <a:defRPr sz="6000"/>
            </a:lvl1pPr>
            <a:lvl2pPr marL="457200" indent="0">
              <a:buNone/>
              <a:defRPr/>
            </a:lvl2pPr>
          </a:lstStyle>
          <a:p>
            <a:pPr lvl="0"/>
            <a:r>
              <a:rPr lang="en-US" noProof="0"/>
              <a:t>Edit Master text styles</a:t>
            </a:r>
          </a:p>
        </p:txBody>
      </p:sp>
    </p:spTree>
    <p:extLst>
      <p:ext uri="{BB962C8B-B14F-4D97-AF65-F5344CB8AC3E}">
        <p14:creationId xmlns:p14="http://schemas.microsoft.com/office/powerpoint/2010/main" val="11813462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74535-13A9-914D-A6BC-97AFF288301C}"/>
              </a:ext>
            </a:extLst>
          </p:cNvPr>
          <p:cNvSpPr>
            <a:spLocks noGrp="1"/>
          </p:cNvSpPr>
          <p:nvPr>
            <p:ph type="title" hasCustomPrompt="1"/>
          </p:nvPr>
        </p:nvSpPr>
        <p:spPr>
          <a:xfrm>
            <a:off x="838200" y="0"/>
            <a:ext cx="10896600" cy="893218"/>
          </a:xfrm>
        </p:spPr>
        <p:txBody>
          <a:bodyPr anchor="b"/>
          <a:lstStyle>
            <a:lvl1pPr algn="ctr">
              <a:defRPr/>
            </a:lvl1pPr>
          </a:lstStyle>
          <a:p>
            <a:r>
              <a:rPr lang="en-US" dirty="0"/>
              <a:t>CLICK TO EDIT MASTER TITLE STYLE</a:t>
            </a:r>
          </a:p>
        </p:txBody>
      </p:sp>
      <p:sp>
        <p:nvSpPr>
          <p:cNvPr id="7" name="Content Placeholder 5">
            <a:extLst>
              <a:ext uri="{FF2B5EF4-FFF2-40B4-BE49-F238E27FC236}">
                <a16:creationId xmlns:a16="http://schemas.microsoft.com/office/drawing/2014/main" id="{D75C1F3A-BBBB-2946-BF9D-CD1C4898C830}"/>
              </a:ext>
            </a:extLst>
          </p:cNvPr>
          <p:cNvSpPr>
            <a:spLocks noGrp="1"/>
          </p:cNvSpPr>
          <p:nvPr>
            <p:ph sz="quarter" idx="10"/>
          </p:nvPr>
        </p:nvSpPr>
        <p:spPr>
          <a:xfrm>
            <a:off x="838200" y="1690688"/>
            <a:ext cx="10896600" cy="486251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11">
            <a:extLst>
              <a:ext uri="{FF2B5EF4-FFF2-40B4-BE49-F238E27FC236}">
                <a16:creationId xmlns:a16="http://schemas.microsoft.com/office/drawing/2014/main" id="{43A40995-514F-A74C-B120-F2ADB492062F}"/>
              </a:ext>
            </a:extLst>
          </p:cNvPr>
          <p:cNvSpPr>
            <a:spLocks noGrp="1"/>
          </p:cNvSpPr>
          <p:nvPr>
            <p:ph type="body" sz="quarter" idx="12" hasCustomPrompt="1"/>
          </p:nvPr>
        </p:nvSpPr>
        <p:spPr>
          <a:xfrm>
            <a:off x="838200" y="914483"/>
            <a:ext cx="10896600" cy="602887"/>
          </a:xfrm>
        </p:spPr>
        <p:txBody>
          <a:bodyPr anchor="ctr">
            <a:normAutofit/>
          </a:bodyPr>
          <a:lstStyle>
            <a:lvl1pPr marL="0" indent="0" algn="ctr">
              <a:buNone/>
              <a:defRPr sz="1400" spc="300">
                <a:solidFill>
                  <a:schemeClr val="tx2"/>
                </a:solidFill>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dirty="0"/>
              <a:t>SUBTITLE HERE</a:t>
            </a:r>
          </a:p>
        </p:txBody>
      </p:sp>
    </p:spTree>
    <p:extLst>
      <p:ext uri="{BB962C8B-B14F-4D97-AF65-F5344CB8AC3E}">
        <p14:creationId xmlns:p14="http://schemas.microsoft.com/office/powerpoint/2010/main" val="8508298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6" name="Footer Placeholder 5">
            <a:extLst>
              <a:ext uri="{FF2B5EF4-FFF2-40B4-BE49-F238E27FC236}">
                <a16:creationId xmlns:a16="http://schemas.microsoft.com/office/drawing/2014/main" id="{5356FC21-A32D-44DC-BED7-08CEBB3B9090}"/>
              </a:ext>
            </a:extLst>
          </p:cNvPr>
          <p:cNvSpPr>
            <a:spLocks noGrp="1"/>
          </p:cNvSpPr>
          <p:nvPr>
            <p:ph type="ftr" sz="quarter" idx="10"/>
          </p:nvPr>
        </p:nvSpPr>
        <p:spPr/>
        <p:txBody>
          <a:bodyPr/>
          <a:lstStyle/>
          <a:p>
            <a:r>
              <a:rPr lang="en-US" noProof="0" dirty="0"/>
              <a:t>Add a footer</a:t>
            </a:r>
          </a:p>
        </p:txBody>
      </p:sp>
      <p:sp>
        <p:nvSpPr>
          <p:cNvPr id="9" name="Title 1">
            <a:extLst>
              <a:ext uri="{FF2B5EF4-FFF2-40B4-BE49-F238E27FC236}">
                <a16:creationId xmlns:a16="http://schemas.microsoft.com/office/drawing/2014/main" id="{CB2B6249-6B58-2F44-83C2-208195C23642}"/>
              </a:ext>
            </a:extLst>
          </p:cNvPr>
          <p:cNvSpPr>
            <a:spLocks noGrp="1"/>
          </p:cNvSpPr>
          <p:nvPr>
            <p:ph type="title"/>
          </p:nvPr>
        </p:nvSpPr>
        <p:spPr>
          <a:xfrm>
            <a:off x="839788" y="987426"/>
            <a:ext cx="3932237" cy="1868896"/>
          </a:xfrm>
        </p:spPr>
        <p:txBody>
          <a:bodyPr anchor="b"/>
          <a:lstStyle/>
          <a:p>
            <a:r>
              <a:rPr lang="en-US" noProof="0"/>
              <a:t>Click to edit Master title style</a:t>
            </a:r>
          </a:p>
        </p:txBody>
      </p:sp>
      <p:sp>
        <p:nvSpPr>
          <p:cNvPr id="4" name="Content Placeholder 2">
            <a:extLst>
              <a:ext uri="{FF2B5EF4-FFF2-40B4-BE49-F238E27FC236}">
                <a16:creationId xmlns:a16="http://schemas.microsoft.com/office/drawing/2014/main" id="{51B3D6EB-0B4B-4C00-A78E-E618E038C9B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3">
            <a:extLst>
              <a:ext uri="{FF2B5EF4-FFF2-40B4-BE49-F238E27FC236}">
                <a16:creationId xmlns:a16="http://schemas.microsoft.com/office/drawing/2014/main" id="{06353079-34E7-4CF0-8300-BCC1060B3B33}"/>
              </a:ext>
            </a:extLst>
          </p:cNvPr>
          <p:cNvSpPr>
            <a:spLocks noGrp="1"/>
          </p:cNvSpPr>
          <p:nvPr>
            <p:ph type="body" sz="half" idx="2"/>
          </p:nvPr>
        </p:nvSpPr>
        <p:spPr>
          <a:xfrm>
            <a:off x="839788" y="2856322"/>
            <a:ext cx="3932237" cy="301266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Tree>
    <p:extLst>
      <p:ext uri="{BB962C8B-B14F-4D97-AF65-F5344CB8AC3E}">
        <p14:creationId xmlns:p14="http://schemas.microsoft.com/office/powerpoint/2010/main" val="33861226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6" name="Footer Placeholder 5">
            <a:extLst>
              <a:ext uri="{FF2B5EF4-FFF2-40B4-BE49-F238E27FC236}">
                <a16:creationId xmlns:a16="http://schemas.microsoft.com/office/drawing/2014/main" id="{5356FC21-A32D-44DC-BED7-08CEBB3B9090}"/>
              </a:ext>
            </a:extLst>
          </p:cNvPr>
          <p:cNvSpPr>
            <a:spLocks noGrp="1"/>
          </p:cNvSpPr>
          <p:nvPr>
            <p:ph type="ftr" sz="quarter" idx="10"/>
          </p:nvPr>
        </p:nvSpPr>
        <p:spPr/>
        <p:txBody>
          <a:bodyPr/>
          <a:lstStyle/>
          <a:p>
            <a:r>
              <a:rPr lang="en-US" noProof="0" dirty="0"/>
              <a:t>Add a footer</a:t>
            </a:r>
          </a:p>
        </p:txBody>
      </p:sp>
      <p:sp>
        <p:nvSpPr>
          <p:cNvPr id="9" name="Title 1">
            <a:extLst>
              <a:ext uri="{FF2B5EF4-FFF2-40B4-BE49-F238E27FC236}">
                <a16:creationId xmlns:a16="http://schemas.microsoft.com/office/drawing/2014/main" id="{CB2B6249-6B58-2F44-83C2-208195C23642}"/>
              </a:ext>
            </a:extLst>
          </p:cNvPr>
          <p:cNvSpPr>
            <a:spLocks noGrp="1"/>
          </p:cNvSpPr>
          <p:nvPr>
            <p:ph type="title"/>
          </p:nvPr>
        </p:nvSpPr>
        <p:spPr>
          <a:xfrm>
            <a:off x="839788" y="987426"/>
            <a:ext cx="3932237" cy="1868896"/>
          </a:xfrm>
        </p:spPr>
        <p:txBody>
          <a:bodyPr anchor="b"/>
          <a:lstStyle/>
          <a:p>
            <a:r>
              <a:rPr lang="en-US" noProof="0"/>
              <a:t>Click to edit Master title style</a:t>
            </a:r>
          </a:p>
        </p:txBody>
      </p:sp>
      <p:sp>
        <p:nvSpPr>
          <p:cNvPr id="5" name="Text Placeholder 3">
            <a:extLst>
              <a:ext uri="{FF2B5EF4-FFF2-40B4-BE49-F238E27FC236}">
                <a16:creationId xmlns:a16="http://schemas.microsoft.com/office/drawing/2014/main" id="{06353079-34E7-4CF0-8300-BCC1060B3B33}"/>
              </a:ext>
            </a:extLst>
          </p:cNvPr>
          <p:cNvSpPr>
            <a:spLocks noGrp="1"/>
          </p:cNvSpPr>
          <p:nvPr>
            <p:ph type="body" sz="half" idx="2"/>
          </p:nvPr>
        </p:nvSpPr>
        <p:spPr>
          <a:xfrm>
            <a:off x="839788" y="2856322"/>
            <a:ext cx="3932237" cy="301266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7" name="Picture Placeholder 2">
            <a:extLst>
              <a:ext uri="{FF2B5EF4-FFF2-40B4-BE49-F238E27FC236}">
                <a16:creationId xmlns:a16="http://schemas.microsoft.com/office/drawing/2014/main" id="{B04B7B3E-1EE1-4212-9F4F-0C7DC6C1584F}"/>
              </a:ext>
            </a:extLst>
          </p:cNvPr>
          <p:cNvSpPr>
            <a:spLocks noGrp="1"/>
          </p:cNvSpPr>
          <p:nvPr>
            <p:ph type="pic" idx="11"/>
          </p:nvPr>
        </p:nvSpPr>
        <p:spPr>
          <a:xfrm>
            <a:off x="5180012"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Tree>
    <p:extLst>
      <p:ext uri="{BB962C8B-B14F-4D97-AF65-F5344CB8AC3E}">
        <p14:creationId xmlns:p14="http://schemas.microsoft.com/office/powerpoint/2010/main" val="325901353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Full Bleed Photo">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0" y="0"/>
            <a:ext cx="12192000" cy="6858000"/>
          </a:xfrm>
          <a:solidFill>
            <a:schemeClr val="bg1">
              <a:lumMod val="95000"/>
            </a:schemeClr>
          </a:solidFill>
        </p:spPr>
        <p:txBody>
          <a:bodyPr anchor="ctr">
            <a:normAutofit/>
          </a:bodyPr>
          <a:lstStyle>
            <a:lvl1pPr marL="0" indent="0" algn="ctr">
              <a:buNone/>
              <a:defRPr sz="1400"/>
            </a:lvl1pPr>
          </a:lstStyle>
          <a:p>
            <a:r>
              <a:rPr lang="en-US"/>
              <a:t>Click icon to add picture</a:t>
            </a:r>
            <a:endParaRPr lang="en-US" dirty="0"/>
          </a:p>
        </p:txBody>
      </p:sp>
    </p:spTree>
    <p:extLst>
      <p:ext uri="{BB962C8B-B14F-4D97-AF65-F5344CB8AC3E}">
        <p14:creationId xmlns:p14="http://schemas.microsoft.com/office/powerpoint/2010/main" val="911825970"/>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697232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hank You Slide">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03EE4273-5B11-44D2-BB30-AB361AEA564E}"/>
              </a:ext>
            </a:extLst>
          </p:cNvPr>
          <p:cNvSpPr>
            <a:spLocks noGrp="1"/>
          </p:cNvSpPr>
          <p:nvPr>
            <p:ph type="pic" sz="quarter" idx="13"/>
          </p:nvPr>
        </p:nvSpPr>
        <p:spPr>
          <a:xfrm>
            <a:off x="838200" y="0"/>
            <a:ext cx="11353800" cy="5791201"/>
          </a:xfrm>
          <a:custGeom>
            <a:avLst/>
            <a:gdLst>
              <a:gd name="connsiteX0" fmla="*/ 1 w 11353800"/>
              <a:gd name="connsiteY0" fmla="*/ 5791200 h 5791201"/>
              <a:gd name="connsiteX1" fmla="*/ 6662737 w 11353800"/>
              <a:gd name="connsiteY1" fmla="*/ 5791200 h 5791201"/>
              <a:gd name="connsiteX2" fmla="*/ 6662737 w 11353800"/>
              <a:gd name="connsiteY2" fmla="*/ 5791201 h 5791201"/>
              <a:gd name="connsiteX3" fmla="*/ 1 w 11353800"/>
              <a:gd name="connsiteY3" fmla="*/ 5791201 h 5791201"/>
              <a:gd name="connsiteX4" fmla="*/ 0 w 11353800"/>
              <a:gd name="connsiteY4" fmla="*/ 0 h 5791201"/>
              <a:gd name="connsiteX5" fmla="*/ 8012252 w 11353800"/>
              <a:gd name="connsiteY5" fmla="*/ 0 h 5791201"/>
              <a:gd name="connsiteX6" fmla="*/ 8012252 w 11353800"/>
              <a:gd name="connsiteY6" fmla="*/ 1892595 h 5791201"/>
              <a:gd name="connsiteX7" fmla="*/ 11353800 w 11353800"/>
              <a:gd name="connsiteY7" fmla="*/ 1892595 h 5791201"/>
              <a:gd name="connsiteX8" fmla="*/ 11353800 w 11353800"/>
              <a:gd name="connsiteY8" fmla="*/ 5791200 h 5791201"/>
              <a:gd name="connsiteX9" fmla="*/ 6662737 w 11353800"/>
              <a:gd name="connsiteY9" fmla="*/ 5791200 h 5791201"/>
              <a:gd name="connsiteX10" fmla="*/ 6662737 w 11353800"/>
              <a:gd name="connsiteY10" fmla="*/ 2531373 h 5791201"/>
              <a:gd name="connsiteX11" fmla="*/ 1 w 11353800"/>
              <a:gd name="connsiteY11" fmla="*/ 2531373 h 5791201"/>
              <a:gd name="connsiteX12" fmla="*/ 1 w 11353800"/>
              <a:gd name="connsiteY12" fmla="*/ 5791200 h 5791201"/>
              <a:gd name="connsiteX13" fmla="*/ 0 w 11353800"/>
              <a:gd name="connsiteY13" fmla="*/ 5791200 h 5791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353800" h="5791201">
                <a:moveTo>
                  <a:pt x="1" y="5791200"/>
                </a:moveTo>
                <a:lnTo>
                  <a:pt x="6662737" y="5791200"/>
                </a:lnTo>
                <a:lnTo>
                  <a:pt x="6662737" y="5791201"/>
                </a:lnTo>
                <a:lnTo>
                  <a:pt x="1" y="5791201"/>
                </a:lnTo>
                <a:close/>
                <a:moveTo>
                  <a:pt x="0" y="0"/>
                </a:moveTo>
                <a:lnTo>
                  <a:pt x="8012252" y="0"/>
                </a:lnTo>
                <a:lnTo>
                  <a:pt x="8012252" y="1892595"/>
                </a:lnTo>
                <a:lnTo>
                  <a:pt x="11353800" y="1892595"/>
                </a:lnTo>
                <a:lnTo>
                  <a:pt x="11353800" y="5791200"/>
                </a:lnTo>
                <a:lnTo>
                  <a:pt x="6662737" y="5791200"/>
                </a:lnTo>
                <a:lnTo>
                  <a:pt x="6662737" y="2531373"/>
                </a:lnTo>
                <a:lnTo>
                  <a:pt x="1" y="2531373"/>
                </a:lnTo>
                <a:lnTo>
                  <a:pt x="1" y="5791200"/>
                </a:lnTo>
                <a:lnTo>
                  <a:pt x="0" y="5791200"/>
                </a:lnTo>
                <a:close/>
              </a:path>
            </a:pathLst>
          </a:custGeom>
          <a:solidFill>
            <a:schemeClr val="bg2"/>
          </a:solidFill>
        </p:spPr>
        <p:txBody>
          <a:bodyPr wrap="square" anchor="t">
            <a:noAutofit/>
          </a:bodyPr>
          <a:lstStyle>
            <a:lvl1pPr marL="0" indent="0" algn="ctr">
              <a:buNone/>
              <a:defRPr/>
            </a:lvl1pPr>
          </a:lstStyle>
          <a:p>
            <a:r>
              <a:rPr lang="en-US"/>
              <a:t>Click icon to add picture</a:t>
            </a:r>
            <a:endParaRPr lang="en-US" dirty="0"/>
          </a:p>
        </p:txBody>
      </p:sp>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838201" y="3072985"/>
            <a:ext cx="6548438" cy="2413416"/>
          </a:xfrm>
        </p:spPr>
        <p:txBody>
          <a:bodyPr anchor="b">
            <a:noAutofit/>
          </a:bodyPr>
          <a:lstStyle>
            <a:lvl1pPr>
              <a:defRPr sz="6000"/>
            </a:lvl1pPr>
          </a:lstStyle>
          <a:p>
            <a:r>
              <a:rPr lang="en-US" dirty="0"/>
              <a:t>CLICK TO EDIT MASTER TITLE</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838199" y="5486401"/>
            <a:ext cx="6548439" cy="304800"/>
          </a:xfrm>
        </p:spPr>
        <p:txBody>
          <a:bodyPr>
            <a:normAutofit/>
          </a:bodyPr>
          <a:lstStyle>
            <a:lvl1pPr marL="0" indent="0">
              <a:buNone/>
              <a:defRPr sz="1600" spc="300"/>
            </a:lvl1pPr>
          </a:lstStyle>
          <a:p>
            <a:pPr lvl="0"/>
            <a:r>
              <a:rPr lang="en-US" dirty="0"/>
              <a:t>WEBSITE GOES HERE</a:t>
            </a:r>
          </a:p>
        </p:txBody>
      </p:sp>
    </p:spTree>
    <p:extLst>
      <p:ext uri="{BB962C8B-B14F-4D97-AF65-F5344CB8AC3E}">
        <p14:creationId xmlns:p14="http://schemas.microsoft.com/office/powerpoint/2010/main" val="15066228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1F0FA98-2EE8-734A-95BB-A4637DCAD58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655A45B-F495-F641-AA7A-36292C3CC99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89227B26-65C5-5A4B-AAEC-70B3B5201C5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15" name="Shape 61">
            <a:extLst>
              <a:ext uri="{FF2B5EF4-FFF2-40B4-BE49-F238E27FC236}">
                <a16:creationId xmlns:a16="http://schemas.microsoft.com/office/drawing/2014/main" id="{EFA7F577-E691-D948-943E-8D25DFE256F5}"/>
              </a:ext>
            </a:extLst>
          </p:cNvPr>
          <p:cNvSpPr/>
          <p:nvPr userDrawn="1"/>
        </p:nvSpPr>
        <p:spPr>
          <a:xfrm rot="16200000">
            <a:off x="-540747" y="4350527"/>
            <a:ext cx="1919693" cy="284693"/>
          </a:xfrm>
          <a:prstGeom prst="rect">
            <a:avLst/>
          </a:prstGeom>
          <a:ln w="3175">
            <a:miter lim="400000"/>
          </a:ln>
          <a:extLst>
            <a:ext uri="{C572A759-6A51-4108-AA02-DFA0A04FC94B}">
              <ma14:wrappingTextBoxFlag xmlns="" xmlns:ma14="http://schemas.microsoft.com/office/mac/drawingml/2011/main" val="1"/>
            </a:ext>
          </a:extLst>
        </p:spPr>
        <p:txBody>
          <a:bodyPr wrap="none" lIns="19050" tIns="19050" rIns="19050" bIns="19050" anchor="ctr">
            <a:spAutoFit/>
          </a:bodyPr>
          <a:lstStyle/>
          <a:p>
            <a:pPr>
              <a:defRPr sz="3000">
                <a:solidFill>
                  <a:srgbClr val="3A3B39"/>
                </a:solidFill>
                <a:latin typeface="Bebas"/>
                <a:ea typeface="Bebas"/>
                <a:cs typeface="Bebas"/>
                <a:sym typeface="Bebas"/>
              </a:defRPr>
            </a:pPr>
            <a:r>
              <a:rPr lang="en-US" sz="1600" b="1" i="0" spc="0" dirty="0">
                <a:solidFill>
                  <a:schemeClr val="tx2"/>
                </a:solidFill>
                <a:latin typeface="+mj-lt"/>
                <a:cs typeface="Gill Sans" panose="020B0502020104020203" pitchFamily="34" charset="-79"/>
              </a:rPr>
              <a:t>MARGIE'S TRAVEL</a:t>
            </a:r>
          </a:p>
        </p:txBody>
      </p:sp>
      <p:sp>
        <p:nvSpPr>
          <p:cNvPr id="16" name="Shape 62">
            <a:extLst>
              <a:ext uri="{FF2B5EF4-FFF2-40B4-BE49-F238E27FC236}">
                <a16:creationId xmlns:a16="http://schemas.microsoft.com/office/drawing/2014/main" id="{2C8F251E-BB08-9D42-8813-D3CD1AE6AF9A}"/>
              </a:ext>
            </a:extLst>
          </p:cNvPr>
          <p:cNvSpPr/>
          <p:nvPr userDrawn="1"/>
        </p:nvSpPr>
        <p:spPr>
          <a:xfrm flipV="1">
            <a:off x="419100" y="798384"/>
            <a:ext cx="1" cy="2188805"/>
          </a:xfrm>
          <a:prstGeom prst="line">
            <a:avLst/>
          </a:prstGeom>
          <a:ln w="38100">
            <a:solidFill>
              <a:schemeClr val="tx2"/>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17" name="Shape 42">
            <a:extLst>
              <a:ext uri="{FF2B5EF4-FFF2-40B4-BE49-F238E27FC236}">
                <a16:creationId xmlns:a16="http://schemas.microsoft.com/office/drawing/2014/main" id="{3890D1E5-941D-C642-A000-669C7923941B}"/>
              </a:ext>
            </a:extLst>
          </p:cNvPr>
          <p:cNvSpPr txBox="1">
            <a:spLocks/>
          </p:cNvSpPr>
          <p:nvPr userDrawn="1"/>
        </p:nvSpPr>
        <p:spPr>
          <a:xfrm>
            <a:off x="158397" y="77222"/>
            <a:ext cx="521406" cy="247651"/>
          </a:xfrm>
          <a:prstGeom prst="rect">
            <a:avLst/>
          </a:prstGeom>
        </p:spPr>
        <p:txBody>
          <a:bodyPr/>
          <a:lstStyle>
            <a:defPPr>
              <a:defRPr lang="en-US"/>
            </a:defPPr>
            <a:lvl1pPr marL="0" algn="l" defTabSz="914400" rtl="0" eaLnBrk="1" latinLnBrk="0" hangingPunct="1">
              <a:defRPr sz="1800" kern="1200">
                <a:solidFill>
                  <a:srgbClr val="C1C0BE"/>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86CB4B4D-7CA3-9044-876B-883B54F8677D}" type="slidenum">
              <a:rPr lang="en-US" sz="1050" smtClean="0">
                <a:solidFill>
                  <a:schemeClr val="tx2"/>
                </a:solidFill>
              </a:rPr>
              <a:pPr algn="ctr"/>
              <a:t>‹#›</a:t>
            </a:fld>
            <a:endParaRPr lang="en-US" sz="1050" dirty="0">
              <a:solidFill>
                <a:schemeClr val="tx2"/>
              </a:solidFill>
            </a:endParaRPr>
          </a:p>
        </p:txBody>
      </p:sp>
      <p:sp>
        <p:nvSpPr>
          <p:cNvPr id="19" name="Shape 61">
            <a:extLst>
              <a:ext uri="{FF2B5EF4-FFF2-40B4-BE49-F238E27FC236}">
                <a16:creationId xmlns:a16="http://schemas.microsoft.com/office/drawing/2014/main" id="{B3E93633-ABFF-9C4A-BBE4-734B074DB938}"/>
              </a:ext>
            </a:extLst>
          </p:cNvPr>
          <p:cNvSpPr/>
          <p:nvPr userDrawn="1"/>
        </p:nvSpPr>
        <p:spPr>
          <a:xfrm>
            <a:off x="129758" y="5998559"/>
            <a:ext cx="537006" cy="715581"/>
          </a:xfrm>
          <a:prstGeom prst="rect">
            <a:avLst/>
          </a:prstGeom>
          <a:ln w="3175">
            <a:miter lim="400000"/>
          </a:ln>
          <a:extLst>
            <a:ext uri="{C572A759-6A51-4108-AA02-DFA0A04FC94B}">
              <ma14:wrappingTextBoxFlag xmlns="" xmlns:ma14="http://schemas.microsoft.com/office/mac/drawingml/2011/main" val="1"/>
            </a:ext>
          </a:extLst>
        </p:spPr>
        <p:txBody>
          <a:bodyPr wrap="none" lIns="19050" tIns="19050" rIns="19050" bIns="19050" anchor="ctr">
            <a:spAutoFit/>
          </a:bodyPr>
          <a:lstStyle/>
          <a:p>
            <a:pPr>
              <a:defRPr sz="3000">
                <a:solidFill>
                  <a:srgbClr val="3A3B39"/>
                </a:solidFill>
                <a:latin typeface="Bebas"/>
                <a:ea typeface="Bebas"/>
                <a:cs typeface="Bebas"/>
                <a:sym typeface="Bebas"/>
              </a:defRPr>
            </a:pPr>
            <a:r>
              <a:rPr lang="en-US" sz="4400" b="1" i="0" spc="0" dirty="0">
                <a:solidFill>
                  <a:schemeClr val="tx2"/>
                </a:solidFill>
                <a:latin typeface="+mj-lt"/>
                <a:cs typeface="Gill Sans" panose="020B0502020104020203" pitchFamily="34" charset="-79"/>
              </a:rPr>
              <a:t>M</a:t>
            </a:r>
          </a:p>
        </p:txBody>
      </p:sp>
    </p:spTree>
    <p:extLst>
      <p:ext uri="{BB962C8B-B14F-4D97-AF65-F5344CB8AC3E}">
        <p14:creationId xmlns:p14="http://schemas.microsoft.com/office/powerpoint/2010/main" val="4050737061"/>
      </p:ext>
    </p:extLst>
  </p:cSld>
  <p:clrMap bg1="lt1" tx1="dk1" bg2="lt2" tx2="dk2" accent1="accent1" accent2="accent2" accent3="accent3" accent4="accent4" accent5="accent5" accent6="accent6" hlink="hlink" folHlink="folHlink"/>
  <p:sldLayoutIdLst>
    <p:sldLayoutId id="2147483673" r:id="rId1"/>
    <p:sldLayoutId id="2147483651" r:id="rId2"/>
    <p:sldLayoutId id="2147483674" r:id="rId3"/>
    <p:sldLayoutId id="2147483660" r:id="rId4"/>
    <p:sldLayoutId id="2147483670" r:id="rId5"/>
    <p:sldLayoutId id="2147483669" r:id="rId6"/>
    <p:sldLayoutId id="2147483664" r:id="rId7"/>
    <p:sldLayoutId id="2147483650" r:id="rId8"/>
    <p:sldLayoutId id="2147483653" r:id="rId9"/>
    <p:sldLayoutId id="2147483680" r:id="rId10"/>
    <p:sldLayoutId id="2147483666" r:id="rId11"/>
    <p:sldLayoutId id="2147483678" r:id="rId12"/>
    <p:sldLayoutId id="2147483679" r:id="rId13"/>
    <p:sldLayoutId id="2147483672" r:id="rId14"/>
    <p:sldLayoutId id="2147483683" r:id="rId15"/>
    <p:sldLayoutId id="2147483675" r:id="rId16"/>
    <p:sldLayoutId id="2147483681" r:id="rId17"/>
    <p:sldLayoutId id="2147483682" r:id="rId18"/>
    <p:sldLayoutId id="2147483671" r:id="rId19"/>
    <p:sldLayoutId id="2147483677" r:id="rId20"/>
    <p:sldLayoutId id="2147483676" r:id="rId21"/>
  </p:sldLayoutIdLst>
  <p:txStyles>
    <p:titleStyle>
      <a:lvl1pPr algn="l" defTabSz="914400" rtl="0" eaLnBrk="1" latinLnBrk="0" hangingPunct="1">
        <a:lnSpc>
          <a:spcPct val="90000"/>
        </a:lnSpc>
        <a:spcBef>
          <a:spcPct val="0"/>
        </a:spcBef>
        <a:buNone/>
        <a:defRPr sz="4400" b="1" i="0" kern="1200" spc="-150">
          <a:solidFill>
            <a:schemeClr val="tx2"/>
          </a:solidFill>
          <a:latin typeface="+mj-lt"/>
          <a:ea typeface="+mj-ea"/>
          <a:cs typeface="Gill Sans" panose="020B0502020104020203" pitchFamily="34" charset="-79"/>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b="0" i="0" kern="1200">
          <a:solidFill>
            <a:schemeClr val="tx2"/>
          </a:solidFill>
          <a:latin typeface="+mn-lt"/>
          <a:ea typeface="+mn-ea"/>
          <a:cs typeface="Gill Sans Light" panose="020B0302020104020203"/>
        </a:defRPr>
      </a:lvl1pPr>
      <a:lvl2pPr marL="6858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2"/>
          </a:solidFill>
          <a:latin typeface="+mn-lt"/>
          <a:ea typeface="+mn-ea"/>
          <a:cs typeface="Gill Sans Light" panose="020B0302020104020203"/>
        </a:defRPr>
      </a:lvl2pPr>
      <a:lvl3pPr marL="1143000" indent="-228600" algn="l" defTabSz="914400" rtl="0" eaLnBrk="1" latinLnBrk="0" hangingPunct="1">
        <a:lnSpc>
          <a:spcPct val="90000"/>
        </a:lnSpc>
        <a:spcBef>
          <a:spcPts val="500"/>
        </a:spcBef>
        <a:buFont typeface="Arial" panose="020B0604020202020204" pitchFamily="34" charset="0"/>
        <a:buChar char="•"/>
        <a:defRPr sz="1600" b="0" i="0" kern="1200">
          <a:solidFill>
            <a:schemeClr val="tx2"/>
          </a:solidFill>
          <a:latin typeface="+mn-lt"/>
          <a:ea typeface="+mn-ea"/>
          <a:cs typeface="Gill Sans Light" panose="020B0302020104020203"/>
        </a:defRPr>
      </a:lvl3pPr>
      <a:lvl4pPr marL="16002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mn-lt"/>
          <a:ea typeface="+mn-ea"/>
          <a:cs typeface="Gill Sans Light" panose="020B0302020104020203"/>
        </a:defRPr>
      </a:lvl4pPr>
      <a:lvl5pPr marL="20574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mn-lt"/>
          <a:ea typeface="+mn-ea"/>
          <a:cs typeface="Gill Sans Light" panose="020B0302020104020203"/>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28" userDrawn="1">
          <p15:clr>
            <a:srgbClr val="F26B43"/>
          </p15:clr>
        </p15:guide>
        <p15:guide id="2" orient="horz" pos="4128"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3.jpe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5.jfif"/><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7" Type="http://schemas.microsoft.com/office/2007/relationships/hdphoto" Target="../media/hdphoto2.wdp"/><Relationship Id="rId2" Type="http://schemas.openxmlformats.org/officeDocument/2006/relationships/notesSlide" Target="../notesSlides/notesSlide4.xml"/><Relationship Id="rId1" Type="http://schemas.openxmlformats.org/officeDocument/2006/relationships/slideLayout" Target="../slideLayouts/slideLayout11.xml"/><Relationship Id="rId6" Type="http://schemas.openxmlformats.org/officeDocument/2006/relationships/image" Target="../media/image8.png"/><Relationship Id="rId5" Type="http://schemas.microsoft.com/office/2007/relationships/hdphoto" Target="../media/hdphoto1.wdp"/><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1.xml"/><Relationship Id="rId5" Type="http://schemas.microsoft.com/office/2007/relationships/hdphoto" Target="../media/hdphoto3.wdp"/><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21.xml"/><Relationship Id="rId5" Type="http://schemas.openxmlformats.org/officeDocument/2006/relationships/image" Target="../media/image20.png"/><Relationship Id="rId4" Type="http://schemas.openxmlformats.org/officeDocument/2006/relationships/image" Target="../media/image19.png"/></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21.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1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2.xml"/><Relationship Id="rId1" Type="http://schemas.openxmlformats.org/officeDocument/2006/relationships/slideLayout" Target="../slideLayouts/slideLayout5.xml"/><Relationship Id="rId4" Type="http://schemas.openxmlformats.org/officeDocument/2006/relationships/image" Target="../media/image26.png"/></Relationships>
</file>

<file path=ppt/slides/_rels/slide13.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13.xml"/><Relationship Id="rId1" Type="http://schemas.openxmlformats.org/officeDocument/2006/relationships/slideLayout" Target="../slideLayouts/slideLayout21.xml"/><Relationship Id="rId4" Type="http://schemas.openxmlformats.org/officeDocument/2006/relationships/image" Target="../media/image2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3"/>
          <a:stretch>
            <a:fillRect/>
          </a:stretch>
        </p:blipFill>
        <p:spPr>
          <a:xfrm>
            <a:off x="1799617" y="5029200"/>
            <a:ext cx="2828925" cy="1828800"/>
          </a:xfrm>
          <a:prstGeom prst="rect">
            <a:avLst/>
          </a:prstGeom>
        </p:spPr>
      </p:pic>
      <p:sp>
        <p:nvSpPr>
          <p:cNvPr id="11" name="Rectangle 10"/>
          <p:cNvSpPr/>
          <p:nvPr/>
        </p:nvSpPr>
        <p:spPr>
          <a:xfrm>
            <a:off x="1097620" y="3176240"/>
            <a:ext cx="5921814" cy="1200329"/>
          </a:xfrm>
          <a:prstGeom prst="rect">
            <a:avLst/>
          </a:prstGeom>
        </p:spPr>
        <p:txBody>
          <a:bodyPr wrap="none">
            <a:spAutoFit/>
          </a:bodyPr>
          <a:lstStyle/>
          <a:p>
            <a:r>
              <a:rPr lang="en-US" sz="2400" b="1" dirty="0">
                <a:solidFill>
                  <a:srgbClr val="002060"/>
                </a:solidFill>
                <a:latin typeface="Bahnschrift SemiCondensed" panose="020B0502040204020203" pitchFamily="34" charset="0"/>
              </a:rPr>
              <a:t>Module: International Business Communications</a:t>
            </a:r>
          </a:p>
          <a:p>
            <a:r>
              <a:rPr lang="en-US" sz="2400" b="1" dirty="0">
                <a:solidFill>
                  <a:srgbClr val="002060"/>
                </a:solidFill>
                <a:latin typeface="Bahnschrift SemiCondensed" panose="020B0502040204020203" pitchFamily="34" charset="0"/>
              </a:rPr>
              <a:t>Module Code: LCBB6001</a:t>
            </a:r>
          </a:p>
          <a:p>
            <a:r>
              <a:rPr lang="en-US" sz="2400" b="1" dirty="0">
                <a:solidFill>
                  <a:srgbClr val="002060"/>
                </a:solidFill>
                <a:latin typeface="Bahnschrift SemiCondensed" panose="020B0502040204020203" pitchFamily="34" charset="0"/>
              </a:rPr>
              <a:t>Lecturer: Zainab Atta</a:t>
            </a:r>
            <a:endParaRPr lang="en-US" sz="2400" dirty="0">
              <a:solidFill>
                <a:srgbClr val="002060"/>
              </a:solidFill>
              <a:latin typeface="Bahnschrift SemiCondensed" panose="020B0502040204020203" pitchFamily="34" charset="0"/>
            </a:endParaRPr>
          </a:p>
        </p:txBody>
      </p:sp>
      <p:sp>
        <p:nvSpPr>
          <p:cNvPr id="12" name="Rectangle 11"/>
          <p:cNvSpPr/>
          <p:nvPr/>
        </p:nvSpPr>
        <p:spPr>
          <a:xfrm>
            <a:off x="7019434" y="6063044"/>
            <a:ext cx="5896466" cy="584775"/>
          </a:xfrm>
          <a:prstGeom prst="rect">
            <a:avLst/>
          </a:prstGeom>
        </p:spPr>
        <p:txBody>
          <a:bodyPr wrap="square">
            <a:spAutoFit/>
          </a:bodyPr>
          <a:lstStyle/>
          <a:p>
            <a:r>
              <a:rPr lang="en-US" sz="1600" b="1" dirty="0">
                <a:solidFill>
                  <a:srgbClr val="002060"/>
                </a:solidFill>
                <a:latin typeface="Bahnschrift SemiCondensed" panose="020B0502040204020203" pitchFamily="34" charset="0"/>
              </a:rPr>
              <a:t>Student Name- Sebastian </a:t>
            </a:r>
            <a:r>
              <a:rPr lang="en-US" sz="1600" b="1" dirty="0" err="1">
                <a:solidFill>
                  <a:srgbClr val="002060"/>
                </a:solidFill>
                <a:latin typeface="Bahnschrift SemiCondensed" panose="020B0502040204020203" pitchFamily="34" charset="0"/>
              </a:rPr>
              <a:t>Patrascu</a:t>
            </a:r>
            <a:endParaRPr lang="en-US" sz="1600" dirty="0">
              <a:solidFill>
                <a:srgbClr val="002060"/>
              </a:solidFill>
              <a:latin typeface="Bahnschrift SemiCondensed" panose="020B0502040204020203" pitchFamily="34" charset="0"/>
            </a:endParaRPr>
          </a:p>
          <a:p>
            <a:r>
              <a:rPr lang="en-US" sz="1600" b="1" dirty="0">
                <a:solidFill>
                  <a:srgbClr val="002060"/>
                </a:solidFill>
                <a:latin typeface="Bahnschrift SemiCondensed" panose="020B0502040204020203" pitchFamily="34" charset="0"/>
              </a:rPr>
              <a:t>Student ID- 2122706</a:t>
            </a:r>
            <a:endParaRPr lang="en-US" sz="1600" dirty="0">
              <a:solidFill>
                <a:srgbClr val="002060"/>
              </a:solidFill>
              <a:latin typeface="Bahnschrift SemiCondensed" panose="020B0502040204020203" pitchFamily="34" charset="0"/>
            </a:endParaRPr>
          </a:p>
        </p:txBody>
      </p:sp>
      <p:sp>
        <p:nvSpPr>
          <p:cNvPr id="13" name="Rectangle 12"/>
          <p:cNvSpPr/>
          <p:nvPr/>
        </p:nvSpPr>
        <p:spPr>
          <a:xfrm>
            <a:off x="0" y="0"/>
            <a:ext cx="1097620" cy="6858000"/>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US"/>
          </a:p>
        </p:txBody>
      </p:sp>
      <p:sp>
        <p:nvSpPr>
          <p:cNvPr id="14" name="Rectangle 13"/>
          <p:cNvSpPr/>
          <p:nvPr/>
        </p:nvSpPr>
        <p:spPr>
          <a:xfrm rot="5400000">
            <a:off x="3982756" y="-2876718"/>
            <a:ext cx="1097620" cy="6858000"/>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US"/>
          </a:p>
        </p:txBody>
      </p:sp>
      <p:pic>
        <p:nvPicPr>
          <p:cNvPr id="10" name="Picture 9"/>
          <p:cNvPicPr>
            <a:picLocks noChangeAspect="1"/>
          </p:cNvPicPr>
          <p:nvPr/>
        </p:nvPicPr>
        <p:blipFill>
          <a:blip r:embed="rId4"/>
          <a:stretch>
            <a:fillRect/>
          </a:stretch>
        </p:blipFill>
        <p:spPr>
          <a:xfrm>
            <a:off x="6958519" y="821693"/>
            <a:ext cx="4931143" cy="2958686"/>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2" name="Picture 1">
            <a:extLst>
              <a:ext uri="{FF2B5EF4-FFF2-40B4-BE49-F238E27FC236}">
                <a16:creationId xmlns:a16="http://schemas.microsoft.com/office/drawing/2014/main" id="{CF0FFD25-152D-F24F-4949-6E00D3603DBA}"/>
              </a:ext>
            </a:extLst>
          </p:cNvPr>
          <p:cNvPicPr>
            <a:picLocks noChangeAspect="1"/>
          </p:cNvPicPr>
          <p:nvPr/>
        </p:nvPicPr>
        <p:blipFill>
          <a:blip r:embed="rId5"/>
          <a:stretch>
            <a:fillRect/>
          </a:stretch>
        </p:blipFill>
        <p:spPr>
          <a:xfrm>
            <a:off x="1799617" y="1101092"/>
            <a:ext cx="4169383" cy="1963312"/>
          </a:xfrm>
          <a:prstGeom prst="rect">
            <a:avLst/>
          </a:prstGeom>
        </p:spPr>
      </p:pic>
    </p:spTree>
    <p:extLst>
      <p:ext uri="{BB962C8B-B14F-4D97-AF65-F5344CB8AC3E}">
        <p14:creationId xmlns:p14="http://schemas.microsoft.com/office/powerpoint/2010/main" val="8552163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Flat lay of work desk with woman pointing at map">
            <a:extLst>
              <a:ext uri="{FF2B5EF4-FFF2-40B4-BE49-F238E27FC236}">
                <a16:creationId xmlns:a16="http://schemas.microsoft.com/office/drawing/2014/main" id="{F1AF67EB-A440-4F40-861A-A266D594A0BE}"/>
              </a:ext>
            </a:extLst>
          </p:cNvPr>
          <p:cNvPicPr>
            <a:picLocks noGrp="1" noChangeAspect="1"/>
          </p:cNvPicPr>
          <p:nvPr>
            <p:ph type="pic" sz="quarter" idx="10"/>
          </p:nvPr>
        </p:nvPicPr>
        <p:blipFill>
          <a:blip r:embed="rId3"/>
          <a:srcRect l="4321" r="4321"/>
          <a:stretch>
            <a:fillRect/>
          </a:stretch>
        </p:blipFill>
        <p:spPr>
          <a:xfrm>
            <a:off x="6677465" y="306979"/>
            <a:ext cx="5514535" cy="6203852"/>
          </a:xfrm>
          <a:prstGeom prst="rect">
            <a:avLst/>
          </a:prstGeom>
          <a:ln>
            <a:noFill/>
          </a:ln>
          <a:effectLst>
            <a:softEdge rad="112500"/>
          </a:effectLst>
        </p:spPr>
      </p:pic>
      <p:sp>
        <p:nvSpPr>
          <p:cNvPr id="6" name="Rectangle 5"/>
          <p:cNvSpPr/>
          <p:nvPr/>
        </p:nvSpPr>
        <p:spPr>
          <a:xfrm>
            <a:off x="2034698" y="286822"/>
            <a:ext cx="2919517" cy="523220"/>
          </a:xfrm>
          <a:prstGeom prst="rect">
            <a:avLst/>
          </a:prstGeom>
        </p:spPr>
        <p:txBody>
          <a:bodyPr wrap="none">
            <a:spAutoFit/>
          </a:bodyPr>
          <a:lstStyle/>
          <a:p>
            <a:r>
              <a:rPr lang="en-US" sz="2800" b="1" dirty="0">
                <a:latin typeface="Bell MT" panose="02020503060305020303" pitchFamily="18" charset="0"/>
              </a:rPr>
              <a:t>Table of Content</a:t>
            </a:r>
          </a:p>
        </p:txBody>
      </p:sp>
      <p:sp>
        <p:nvSpPr>
          <p:cNvPr id="7" name="Rounded Rectangle 6"/>
          <p:cNvSpPr/>
          <p:nvPr/>
        </p:nvSpPr>
        <p:spPr>
          <a:xfrm>
            <a:off x="1" y="0"/>
            <a:ext cx="642938" cy="6858000"/>
          </a:xfrm>
          <a:prstGeom prst="roundRect">
            <a:avLst/>
          </a:prstGeom>
          <a:solidFill>
            <a:schemeClr val="bg1">
              <a:lumMod val="95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1079500" y="1743839"/>
            <a:ext cx="5168900" cy="3477875"/>
          </a:xfrm>
          <a:prstGeom prst="rect">
            <a:avLst/>
          </a:prstGeom>
        </p:spPr>
        <p:txBody>
          <a:bodyPr wrap="square">
            <a:spAutoFit/>
          </a:bodyPr>
          <a:lstStyle/>
          <a:p>
            <a:pPr algn="just">
              <a:defRPr/>
            </a:pPr>
            <a:r>
              <a:rPr lang="en-US" sz="2000" u="sng" dirty="0">
                <a:solidFill>
                  <a:srgbClr val="002060"/>
                </a:solidFill>
              </a:rPr>
              <a:t>Introduction</a:t>
            </a:r>
            <a:r>
              <a:rPr lang="en-US" sz="2000" dirty="0">
                <a:solidFill>
                  <a:srgbClr val="002060"/>
                </a:solidFill>
              </a:rPr>
              <a:t>…………………………03</a:t>
            </a:r>
          </a:p>
          <a:p>
            <a:pPr algn="just">
              <a:defRPr/>
            </a:pPr>
            <a:r>
              <a:rPr lang="en-US" sz="2000" u="sng" dirty="0">
                <a:solidFill>
                  <a:srgbClr val="002060"/>
                </a:solidFill>
              </a:rPr>
              <a:t>Role and plan of the business</a:t>
            </a:r>
            <a:r>
              <a:rPr lang="en-US" sz="2000" dirty="0">
                <a:solidFill>
                  <a:srgbClr val="002060"/>
                </a:solidFill>
              </a:rPr>
              <a:t>……04</a:t>
            </a:r>
          </a:p>
          <a:p>
            <a:pPr algn="just">
              <a:defRPr/>
            </a:pPr>
            <a:r>
              <a:rPr lang="en-US" sz="2000" u="sng" dirty="0">
                <a:solidFill>
                  <a:srgbClr val="002060"/>
                </a:solidFill>
              </a:rPr>
              <a:t>The cultural differences between the UK and Germany</a:t>
            </a:r>
            <a:r>
              <a:rPr lang="en-US" sz="2000" dirty="0">
                <a:solidFill>
                  <a:srgbClr val="002060"/>
                </a:solidFill>
              </a:rPr>
              <a:t>……………………….05</a:t>
            </a:r>
          </a:p>
          <a:p>
            <a:pPr algn="just">
              <a:defRPr/>
            </a:pPr>
            <a:r>
              <a:rPr lang="en-US" sz="2000" u="sng" dirty="0">
                <a:solidFill>
                  <a:srgbClr val="002060"/>
                </a:solidFill>
              </a:rPr>
              <a:t>The various cultural challenges</a:t>
            </a:r>
            <a:r>
              <a:rPr lang="en-US" sz="2000" dirty="0">
                <a:solidFill>
                  <a:srgbClr val="002060"/>
                </a:solidFill>
              </a:rPr>
              <a:t>…..07</a:t>
            </a:r>
          </a:p>
          <a:p>
            <a:pPr algn="just">
              <a:defRPr/>
            </a:pPr>
            <a:r>
              <a:rPr lang="en-US" sz="2000" u="sng" dirty="0">
                <a:solidFill>
                  <a:srgbClr val="002060"/>
                </a:solidFill>
              </a:rPr>
              <a:t>Application of relevant intercultural communication theories and examples</a:t>
            </a:r>
            <a:r>
              <a:rPr lang="en-US" sz="2000" dirty="0">
                <a:solidFill>
                  <a:srgbClr val="002060"/>
                </a:solidFill>
              </a:rPr>
              <a:t>……………………………08</a:t>
            </a:r>
          </a:p>
          <a:p>
            <a:pPr algn="just">
              <a:defRPr/>
            </a:pPr>
            <a:r>
              <a:rPr lang="en-US" sz="2000" u="sng" dirty="0">
                <a:solidFill>
                  <a:srgbClr val="002060"/>
                </a:solidFill>
              </a:rPr>
              <a:t>Recommendation</a:t>
            </a:r>
            <a:r>
              <a:rPr lang="en-US" sz="2000" dirty="0">
                <a:solidFill>
                  <a:srgbClr val="002060"/>
                </a:solidFill>
              </a:rPr>
              <a:t>…………………..09	</a:t>
            </a:r>
          </a:p>
          <a:p>
            <a:pPr algn="just">
              <a:defRPr/>
            </a:pPr>
            <a:r>
              <a:rPr lang="en-US" sz="2000" u="sng" dirty="0">
                <a:solidFill>
                  <a:srgbClr val="002060"/>
                </a:solidFill>
              </a:rPr>
              <a:t>Conclusion</a:t>
            </a:r>
            <a:r>
              <a:rPr lang="en-US" sz="2000" dirty="0">
                <a:solidFill>
                  <a:srgbClr val="002060"/>
                </a:solidFill>
              </a:rPr>
              <a:t>………………………….10</a:t>
            </a:r>
          </a:p>
          <a:p>
            <a:pPr algn="just"/>
            <a:r>
              <a:rPr lang="en-US" sz="2000" u="sng" dirty="0">
                <a:solidFill>
                  <a:srgbClr val="002060"/>
                </a:solidFill>
              </a:rPr>
              <a:t>References</a:t>
            </a:r>
            <a:r>
              <a:rPr lang="en-US" sz="2000" dirty="0">
                <a:solidFill>
                  <a:srgbClr val="002060"/>
                </a:solidFill>
              </a:rPr>
              <a:t>………………………….11</a:t>
            </a:r>
          </a:p>
        </p:txBody>
      </p:sp>
    </p:spTree>
    <p:extLst>
      <p:ext uri="{BB962C8B-B14F-4D97-AF65-F5344CB8AC3E}">
        <p14:creationId xmlns:p14="http://schemas.microsoft.com/office/powerpoint/2010/main" val="39570679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5352" b="5352"/>
          <a:stretch>
            <a:fillRect/>
          </a:stretch>
        </p:blipFill>
        <p:spPr/>
      </p:pic>
      <p:sp>
        <p:nvSpPr>
          <p:cNvPr id="6" name="Rectangle 5"/>
          <p:cNvSpPr/>
          <p:nvPr/>
        </p:nvSpPr>
        <p:spPr>
          <a:xfrm>
            <a:off x="2976673" y="3586665"/>
            <a:ext cx="1976823" cy="461665"/>
          </a:xfrm>
          <a:prstGeom prst="rect">
            <a:avLst/>
          </a:prstGeom>
        </p:spPr>
        <p:txBody>
          <a:bodyPr wrap="none">
            <a:spAutoFit/>
          </a:bodyPr>
          <a:lstStyle/>
          <a:p>
            <a:r>
              <a:rPr lang="en-US" sz="2400" b="1" dirty="0"/>
              <a:t>Introduction</a:t>
            </a:r>
          </a:p>
        </p:txBody>
      </p:sp>
      <p:sp>
        <p:nvSpPr>
          <p:cNvPr id="7" name="Rectangle 6"/>
          <p:cNvSpPr/>
          <p:nvPr/>
        </p:nvSpPr>
        <p:spPr>
          <a:xfrm>
            <a:off x="1100667" y="4437502"/>
            <a:ext cx="4470400" cy="1938992"/>
          </a:xfrm>
          <a:prstGeom prst="rect">
            <a:avLst/>
          </a:prstGeom>
        </p:spPr>
        <p:txBody>
          <a:bodyPr wrap="square">
            <a:spAutoFit/>
          </a:bodyPr>
          <a:lstStyle/>
          <a:p>
            <a:pPr algn="just"/>
            <a:r>
              <a:rPr lang="en-US" sz="2000" dirty="0">
                <a:solidFill>
                  <a:srgbClr val="002060"/>
                </a:solidFill>
                <a:latin typeface="Bahnschrift SemiCondensed" panose="020B0502040204020203" pitchFamily="34" charset="0"/>
              </a:rPr>
              <a:t>The report will aim for a detailed analysis of intercultural communication. The report will demonstrate a detailed discussion about the various barriers and issues regarding cultural differences. The chosen company for this report is Shell. </a:t>
            </a:r>
          </a:p>
        </p:txBody>
      </p:sp>
    </p:spTree>
    <p:extLst>
      <p:ext uri="{BB962C8B-B14F-4D97-AF65-F5344CB8AC3E}">
        <p14:creationId xmlns:p14="http://schemas.microsoft.com/office/powerpoint/2010/main" val="12966048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56000"/>
            <a:lum/>
          </a:blip>
          <a:srcRect/>
          <a:stretch>
            <a:fillRect l="-31000" r="-31000"/>
          </a:stretch>
        </a:blipFill>
        <a:effectLst/>
      </p:bgPr>
    </p:bg>
    <p:spTree>
      <p:nvGrpSpPr>
        <p:cNvPr id="1" name=""/>
        <p:cNvGrpSpPr/>
        <p:nvPr/>
      </p:nvGrpSpPr>
      <p:grpSpPr>
        <a:xfrm>
          <a:off x="0" y="0"/>
          <a:ext cx="0" cy="0"/>
          <a:chOff x="0" y="0"/>
          <a:chExt cx="0" cy="0"/>
        </a:xfrm>
      </p:grpSpPr>
      <p:sp>
        <p:nvSpPr>
          <p:cNvPr id="10" name="Rounded Rectangle 9"/>
          <p:cNvSpPr/>
          <p:nvPr/>
        </p:nvSpPr>
        <p:spPr>
          <a:xfrm>
            <a:off x="1" y="0"/>
            <a:ext cx="642938" cy="6858000"/>
          </a:xfrm>
          <a:prstGeom prst="roundRect">
            <a:avLst/>
          </a:prstGeom>
          <a:solidFill>
            <a:schemeClr val="bg1">
              <a:lumMod val="95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2233643" y="1252850"/>
            <a:ext cx="4338047" cy="461665"/>
          </a:xfrm>
          <a:prstGeom prst="rect">
            <a:avLst/>
          </a:prstGeom>
        </p:spPr>
        <p:txBody>
          <a:bodyPr wrap="none">
            <a:spAutoFit/>
          </a:bodyPr>
          <a:lstStyle/>
          <a:p>
            <a:r>
              <a:rPr lang="en-US" sz="2400" b="1" dirty="0">
                <a:latin typeface="Bahnschrift SemiBold" panose="020B0502040204020203" pitchFamily="34" charset="0"/>
              </a:rPr>
              <a:t>Role and plan of the business </a:t>
            </a:r>
          </a:p>
        </p:txBody>
      </p:sp>
      <p:sp>
        <p:nvSpPr>
          <p:cNvPr id="3" name="Rectangle 2"/>
          <p:cNvSpPr/>
          <p:nvPr/>
        </p:nvSpPr>
        <p:spPr>
          <a:xfrm>
            <a:off x="1354667" y="2400364"/>
            <a:ext cx="6096000" cy="2585323"/>
          </a:xfrm>
          <a:prstGeom prst="rect">
            <a:avLst/>
          </a:prstGeom>
        </p:spPr>
        <p:txBody>
          <a:bodyPr>
            <a:spAutoFit/>
          </a:bodyPr>
          <a:lstStyle/>
          <a:p>
            <a:pPr marL="285750" indent="-285750" algn="just">
              <a:buFont typeface="Arial" panose="020B0604020202020204" pitchFamily="34" charset="0"/>
              <a:buChar char="•"/>
            </a:pPr>
            <a:r>
              <a:rPr lang="en-US" dirty="0">
                <a:latin typeface="Bahnschrift SemiCondensed" panose="020B0502040204020203" pitchFamily="34" charset="0"/>
              </a:rPr>
              <a:t>The Shell Corporation is a company that deals with no important assets and is often formed to obtain all the financial assets before beginning a business. </a:t>
            </a:r>
          </a:p>
          <a:p>
            <a:pPr marL="285750" indent="-285750" algn="just">
              <a:buFont typeface="Arial" panose="020B0604020202020204" pitchFamily="34" charset="0"/>
              <a:buChar char="•"/>
            </a:pPr>
            <a:endParaRPr lang="en-US" dirty="0">
              <a:latin typeface="Bahnschrift SemiCondensed" panose="020B0502040204020203" pitchFamily="34" charset="0"/>
            </a:endParaRPr>
          </a:p>
          <a:p>
            <a:pPr marL="285750" indent="-285750" algn="just">
              <a:buFont typeface="Arial" panose="020B0604020202020204" pitchFamily="34" charset="0"/>
              <a:buChar char="•"/>
            </a:pPr>
            <a:r>
              <a:rPr lang="en-US" dirty="0">
                <a:latin typeface="Bahnschrift SemiCondensed" panose="020B0502040204020203" pitchFamily="34" charset="0"/>
              </a:rPr>
              <a:t>The companies were primarily vehicles for lawfully hiding the identity of their beneficial owners. </a:t>
            </a:r>
          </a:p>
          <a:p>
            <a:pPr marL="285750" indent="-285750" algn="just">
              <a:buFont typeface="Arial" panose="020B0604020202020204" pitchFamily="34" charset="0"/>
              <a:buChar char="•"/>
            </a:pPr>
            <a:endParaRPr lang="en-US" dirty="0">
              <a:latin typeface="Bahnschrift SemiCondensed" panose="020B0502040204020203" pitchFamily="34" charset="0"/>
            </a:endParaRPr>
          </a:p>
          <a:p>
            <a:pPr marL="285750" indent="-285750" algn="just">
              <a:buFont typeface="Arial" panose="020B0604020202020204" pitchFamily="34" charset="0"/>
              <a:buChar char="•"/>
            </a:pPr>
            <a:r>
              <a:rPr lang="en-US" dirty="0">
                <a:latin typeface="Bahnschrift SemiCondensed" panose="020B0502040204020203" pitchFamily="34" charset="0"/>
              </a:rPr>
              <a:t>The company is used for legitimate purposes meanwhile can be used for tax evasion, money laundering and tax evidence. </a:t>
            </a:r>
          </a:p>
        </p:txBody>
      </p:sp>
      <p:pic>
        <p:nvPicPr>
          <p:cNvPr id="1028" name="Picture 4" descr="The 5 Biggest Business Trends In 2023 Everyone Must Get Ready For Now"/>
          <p:cNvPicPr>
            <a:picLocks noChangeAspect="1" noChangeArrowheads="1"/>
          </p:cNvPicPr>
          <p:nvPr/>
        </p:nvPicPr>
        <p:blipFill>
          <a:blip r:embed="rId4">
            <a:extLst>
              <a:ext uri="{BEBA8EAE-BF5A-486C-A8C5-ECC9F3942E4B}">
                <a14:imgProps xmlns:a14="http://schemas.microsoft.com/office/drawing/2010/main">
                  <a14:imgLayer r:embed="rId5">
                    <a14:imgEffect>
                      <a14:brightnessContrast bright="-40000"/>
                    </a14:imgEffect>
                  </a14:imgLayer>
                </a14:imgProps>
              </a:ext>
              <a:ext uri="{28A0092B-C50C-407E-A947-70E740481C1C}">
                <a14:useLocalDpi xmlns:a14="http://schemas.microsoft.com/office/drawing/2010/main" val="0"/>
              </a:ext>
            </a:extLst>
          </a:blip>
          <a:srcRect/>
          <a:stretch>
            <a:fillRect/>
          </a:stretch>
        </p:blipFill>
        <p:spPr bwMode="auto">
          <a:xfrm>
            <a:off x="7450667" y="2762250"/>
            <a:ext cx="4741333" cy="409575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6">
            <a:extLst>
              <a:ext uri="{BEBA8EAE-BF5A-486C-A8C5-ECC9F3942E4B}">
                <a14:imgProps xmlns:a14="http://schemas.microsoft.com/office/drawing/2010/main">
                  <a14:imgLayer r:embed="rId7">
                    <a14:imgEffect>
                      <a14:brightnessContrast bright="-40000" contrast="20000"/>
                    </a14:imgEffect>
                  </a14:imgLayer>
                </a14:imgProps>
              </a:ext>
            </a:extLst>
          </a:blip>
          <a:stretch>
            <a:fillRect/>
          </a:stretch>
        </p:blipFill>
        <p:spPr>
          <a:xfrm>
            <a:off x="7450667" y="0"/>
            <a:ext cx="4647141" cy="2762250"/>
          </a:xfrm>
          <a:prstGeom prst="rect">
            <a:avLst/>
          </a:prstGeom>
          <a:ln>
            <a:noFill/>
          </a:ln>
          <a:effectLst>
            <a:softEdge rad="112500"/>
          </a:effectLst>
        </p:spPr>
      </p:pic>
      <p:sp>
        <p:nvSpPr>
          <p:cNvPr id="5" name="Rectangle 4"/>
          <p:cNvSpPr/>
          <p:nvPr/>
        </p:nvSpPr>
        <p:spPr>
          <a:xfrm>
            <a:off x="9208209" y="6519446"/>
            <a:ext cx="1645002" cy="338554"/>
          </a:xfrm>
          <a:prstGeom prst="rect">
            <a:avLst/>
          </a:prstGeom>
        </p:spPr>
        <p:txBody>
          <a:bodyPr wrap="none">
            <a:spAutoFit/>
          </a:bodyPr>
          <a:lstStyle/>
          <a:p>
            <a:r>
              <a:rPr lang="en-US" sz="1600" dirty="0">
                <a:solidFill>
                  <a:schemeClr val="bg1"/>
                </a:solidFill>
              </a:rPr>
              <a:t>(Jackson, 2019)</a:t>
            </a:r>
          </a:p>
        </p:txBody>
      </p:sp>
      <p:sp>
        <p:nvSpPr>
          <p:cNvPr id="14" name="Rectangle 13"/>
          <p:cNvSpPr/>
          <p:nvPr/>
        </p:nvSpPr>
        <p:spPr>
          <a:xfrm>
            <a:off x="8998832" y="2755384"/>
            <a:ext cx="1645002" cy="338554"/>
          </a:xfrm>
          <a:prstGeom prst="rect">
            <a:avLst/>
          </a:prstGeom>
        </p:spPr>
        <p:txBody>
          <a:bodyPr wrap="none">
            <a:spAutoFit/>
          </a:bodyPr>
          <a:lstStyle/>
          <a:p>
            <a:r>
              <a:rPr lang="en-US" sz="1600" dirty="0">
                <a:solidFill>
                  <a:schemeClr val="bg1"/>
                </a:solidFill>
              </a:rPr>
              <a:t>(Jackson, 2019)</a:t>
            </a:r>
          </a:p>
        </p:txBody>
      </p:sp>
    </p:spTree>
    <p:extLst>
      <p:ext uri="{BB962C8B-B14F-4D97-AF65-F5344CB8AC3E}">
        <p14:creationId xmlns:p14="http://schemas.microsoft.com/office/powerpoint/2010/main" val="3773683070"/>
      </p:ext>
    </p:extLst>
  </p:cSld>
  <p:clrMapOvr>
    <a:masterClrMapping/>
  </p:clrMapOvr>
  <p:transition spd="slow"/>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56000"/>
            <a:lum/>
          </a:blip>
          <a:srcRect/>
          <a:stretch>
            <a:fillRect t="-6000" b="-6000"/>
          </a:stretch>
        </a:blipFill>
        <a:effectLst/>
      </p:bgPr>
    </p:bg>
    <p:spTree>
      <p:nvGrpSpPr>
        <p:cNvPr id="1" name=""/>
        <p:cNvGrpSpPr/>
        <p:nvPr/>
      </p:nvGrpSpPr>
      <p:grpSpPr>
        <a:xfrm>
          <a:off x="0" y="0"/>
          <a:ext cx="0" cy="0"/>
          <a:chOff x="0" y="0"/>
          <a:chExt cx="0" cy="0"/>
        </a:xfrm>
      </p:grpSpPr>
      <p:sp>
        <p:nvSpPr>
          <p:cNvPr id="14" name="Rounded Rectangle 13"/>
          <p:cNvSpPr/>
          <p:nvPr/>
        </p:nvSpPr>
        <p:spPr>
          <a:xfrm>
            <a:off x="1" y="0"/>
            <a:ext cx="642938" cy="6858000"/>
          </a:xfrm>
          <a:prstGeom prst="roundRect">
            <a:avLst/>
          </a:prstGeom>
          <a:solidFill>
            <a:schemeClr val="bg1">
              <a:lumMod val="95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a:latin typeface="Bahnschrift SemiBold" panose="020B0502040204020203" pitchFamily="34" charset="0"/>
            </a:endParaRPr>
          </a:p>
        </p:txBody>
      </p:sp>
      <p:sp>
        <p:nvSpPr>
          <p:cNvPr id="2" name="Rectangle 1"/>
          <p:cNvSpPr/>
          <p:nvPr/>
        </p:nvSpPr>
        <p:spPr>
          <a:xfrm>
            <a:off x="1891528" y="585095"/>
            <a:ext cx="4137797" cy="1200329"/>
          </a:xfrm>
          <a:prstGeom prst="rect">
            <a:avLst/>
          </a:prstGeom>
        </p:spPr>
        <p:txBody>
          <a:bodyPr wrap="square">
            <a:spAutoFit/>
          </a:bodyPr>
          <a:lstStyle/>
          <a:p>
            <a:pPr algn="just"/>
            <a:r>
              <a:rPr lang="en-US" sz="2400" b="1" dirty="0">
                <a:latin typeface="Bahnschrift SemiBold" panose="020B0502040204020203" pitchFamily="34" charset="0"/>
              </a:rPr>
              <a:t>The cultural differences between the UK and Germany </a:t>
            </a:r>
          </a:p>
        </p:txBody>
      </p:sp>
      <p:sp>
        <p:nvSpPr>
          <p:cNvPr id="3" name="Rectangle 2"/>
          <p:cNvSpPr/>
          <p:nvPr/>
        </p:nvSpPr>
        <p:spPr>
          <a:xfrm>
            <a:off x="1499658" y="2899402"/>
            <a:ext cx="3996267" cy="2308324"/>
          </a:xfrm>
          <a:prstGeom prst="rect">
            <a:avLst/>
          </a:prstGeom>
          <a:solidFill>
            <a:schemeClr val="bg1"/>
          </a:solidFill>
          <a:ln>
            <a:solidFill>
              <a:schemeClr val="tx1"/>
            </a:solidFill>
          </a:ln>
        </p:spPr>
        <p:txBody>
          <a:bodyPr wrap="square">
            <a:spAutoFit/>
          </a:bodyPr>
          <a:lstStyle/>
          <a:p>
            <a:pPr marL="285750" indent="-285750" algn="just">
              <a:buFont typeface="Wingdings" panose="05000000000000000000" pitchFamily="2" charset="2"/>
              <a:buChar char="ü"/>
            </a:pPr>
            <a:r>
              <a:rPr lang="en-US" dirty="0">
                <a:latin typeface="Bahnschrift SemiBold" panose="020B0502040204020203" pitchFamily="34" charset="0"/>
              </a:rPr>
              <a:t>The cultural differences between Germany and Britain are quite noticeable in daily life for multinational businesses. </a:t>
            </a:r>
          </a:p>
          <a:p>
            <a:pPr marL="285750" indent="-285750" algn="just">
              <a:buFont typeface="Wingdings" panose="05000000000000000000" pitchFamily="2" charset="2"/>
              <a:buChar char="ü"/>
            </a:pPr>
            <a:endParaRPr lang="en-US" dirty="0">
              <a:latin typeface="Bahnschrift SemiBold" panose="020B0502040204020203" pitchFamily="34" charset="0"/>
            </a:endParaRPr>
          </a:p>
          <a:p>
            <a:pPr marL="285750" indent="-285750" algn="just">
              <a:buFont typeface="Wingdings" panose="05000000000000000000" pitchFamily="2" charset="2"/>
              <a:buChar char="ü"/>
            </a:pPr>
            <a:r>
              <a:rPr lang="en-US" dirty="0">
                <a:latin typeface="Bahnschrift SemiBold" panose="020B0502040204020203" pitchFamily="34" charset="0"/>
              </a:rPr>
              <a:t>The two countries have huge differences in their culture and society.</a:t>
            </a:r>
          </a:p>
        </p:txBody>
      </p:sp>
      <p:pic>
        <p:nvPicPr>
          <p:cNvPr id="5" name="Picture 4"/>
          <p:cNvPicPr>
            <a:picLocks noChangeAspect="1"/>
          </p:cNvPicPr>
          <p:nvPr/>
        </p:nvPicPr>
        <p:blipFill>
          <a:blip r:embed="rId4"/>
          <a:stretch>
            <a:fillRect/>
          </a:stretch>
        </p:blipFill>
        <p:spPr>
          <a:xfrm>
            <a:off x="6719974" y="2634106"/>
            <a:ext cx="4952822" cy="3499994"/>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6" name="Rectangle 5"/>
          <p:cNvSpPr/>
          <p:nvPr/>
        </p:nvSpPr>
        <p:spPr>
          <a:xfrm>
            <a:off x="9407393" y="6190734"/>
            <a:ext cx="1783373" cy="369332"/>
          </a:xfrm>
          <a:prstGeom prst="rect">
            <a:avLst/>
          </a:prstGeom>
        </p:spPr>
        <p:txBody>
          <a:bodyPr wrap="none">
            <a:spAutoFit/>
          </a:bodyPr>
          <a:lstStyle/>
          <a:p>
            <a:r>
              <a:rPr lang="en-US" dirty="0"/>
              <a:t>(Holliday, 2021)</a:t>
            </a:r>
          </a:p>
        </p:txBody>
      </p:sp>
    </p:spTree>
    <p:extLst>
      <p:ext uri="{BB962C8B-B14F-4D97-AF65-F5344CB8AC3E}">
        <p14:creationId xmlns:p14="http://schemas.microsoft.com/office/powerpoint/2010/main" val="20053104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pattFill prst="trellis">
          <a:fgClr>
            <a:schemeClr val="accent1"/>
          </a:fgClr>
          <a:bgClr>
            <a:schemeClr val="tx1">
              <a:lumMod val="50000"/>
            </a:schemeClr>
          </a:bgClr>
        </a:pattFill>
        <a:effectLst/>
      </p:bgPr>
    </p:bg>
    <p:spTree>
      <p:nvGrpSpPr>
        <p:cNvPr id="1" name=""/>
        <p:cNvGrpSpPr/>
        <p:nvPr/>
      </p:nvGrpSpPr>
      <p:grpSpPr>
        <a:xfrm>
          <a:off x="0" y="0"/>
          <a:ext cx="0" cy="0"/>
          <a:chOff x="0" y="0"/>
          <a:chExt cx="0" cy="0"/>
        </a:xfrm>
      </p:grpSpPr>
      <p:sp>
        <p:nvSpPr>
          <p:cNvPr id="11" name="Rounded Rectangle 10"/>
          <p:cNvSpPr/>
          <p:nvPr/>
        </p:nvSpPr>
        <p:spPr>
          <a:xfrm>
            <a:off x="1" y="0"/>
            <a:ext cx="642938" cy="6858000"/>
          </a:xfrm>
          <a:prstGeom prst="roundRect">
            <a:avLst/>
          </a:prstGeom>
          <a:solidFill>
            <a:schemeClr val="bg1">
              <a:lumMod val="95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3"/>
          <a:stretch>
            <a:fillRect/>
          </a:stretch>
        </p:blipFill>
        <p:spPr>
          <a:xfrm>
            <a:off x="1045988" y="520700"/>
            <a:ext cx="8901288" cy="5006975"/>
          </a:xfrm>
          <a:prstGeom prst="round2DiagRect">
            <a:avLst>
              <a:gd name="adj1" fmla="val 50000"/>
              <a:gd name="adj2" fmla="val 0"/>
            </a:avLst>
          </a:prstGeom>
          <a:ln w="88900" cap="sq">
            <a:solidFill>
              <a:srgbClr val="FFFFFF"/>
            </a:solidFill>
            <a:miter lim="800000"/>
          </a:ln>
          <a:effectLst>
            <a:outerShdw blurRad="254000" algn="tl" rotWithShape="0">
              <a:srgbClr val="000000">
                <a:alpha val="43000"/>
              </a:srgbClr>
            </a:outerShdw>
          </a:effectLst>
        </p:spPr>
      </p:pic>
      <p:sp>
        <p:nvSpPr>
          <p:cNvPr id="3" name="Rectangle 2"/>
          <p:cNvSpPr/>
          <p:nvPr/>
        </p:nvSpPr>
        <p:spPr>
          <a:xfrm>
            <a:off x="7239903" y="5657334"/>
            <a:ext cx="2416046" cy="369332"/>
          </a:xfrm>
          <a:prstGeom prst="rect">
            <a:avLst/>
          </a:prstGeom>
        </p:spPr>
        <p:txBody>
          <a:bodyPr wrap="none">
            <a:spAutoFit/>
          </a:bodyPr>
          <a:lstStyle/>
          <a:p>
            <a:r>
              <a:rPr lang="en-US" dirty="0">
                <a:solidFill>
                  <a:schemeClr val="bg1"/>
                </a:solidFill>
              </a:rPr>
              <a:t>(Baldwin, et al., 2023)</a:t>
            </a:r>
          </a:p>
        </p:txBody>
      </p:sp>
    </p:spTree>
    <p:extLst>
      <p:ext uri="{BB962C8B-B14F-4D97-AF65-F5344CB8AC3E}">
        <p14:creationId xmlns:p14="http://schemas.microsoft.com/office/powerpoint/2010/main" val="24095731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84000"/>
            <a:lum/>
          </a:blip>
          <a:srcRect/>
          <a:stretch>
            <a:fillRect/>
          </a:stretch>
        </a:blipFill>
        <a:effectLst/>
      </p:bgPr>
    </p:bg>
    <p:spTree>
      <p:nvGrpSpPr>
        <p:cNvPr id="1" name=""/>
        <p:cNvGrpSpPr/>
        <p:nvPr/>
      </p:nvGrpSpPr>
      <p:grpSpPr>
        <a:xfrm>
          <a:off x="0" y="0"/>
          <a:ext cx="0" cy="0"/>
          <a:chOff x="0" y="0"/>
          <a:chExt cx="0" cy="0"/>
        </a:xfrm>
      </p:grpSpPr>
      <p:sp>
        <p:nvSpPr>
          <p:cNvPr id="20" name="Rounded Rectangle 19"/>
          <p:cNvSpPr/>
          <p:nvPr/>
        </p:nvSpPr>
        <p:spPr>
          <a:xfrm>
            <a:off x="1" y="0"/>
            <a:ext cx="642938" cy="6858000"/>
          </a:xfrm>
          <a:prstGeom prst="roundRect">
            <a:avLst/>
          </a:prstGeom>
          <a:solidFill>
            <a:schemeClr val="bg1">
              <a:lumMod val="95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a:latin typeface="Bahnschrift SemiBold" panose="020B0502040204020203" pitchFamily="34" charset="0"/>
            </a:endParaRPr>
          </a:p>
        </p:txBody>
      </p:sp>
      <p:sp>
        <p:nvSpPr>
          <p:cNvPr id="2" name="Rectangle 1"/>
          <p:cNvSpPr/>
          <p:nvPr/>
        </p:nvSpPr>
        <p:spPr>
          <a:xfrm>
            <a:off x="3884807" y="670468"/>
            <a:ext cx="5325497" cy="523220"/>
          </a:xfrm>
          <a:prstGeom prst="rect">
            <a:avLst/>
          </a:prstGeom>
        </p:spPr>
        <p:txBody>
          <a:bodyPr wrap="none">
            <a:spAutoFit/>
          </a:bodyPr>
          <a:lstStyle/>
          <a:p>
            <a:pPr algn="just"/>
            <a:r>
              <a:rPr lang="en-US" sz="2800" b="1" dirty="0">
                <a:solidFill>
                  <a:srgbClr val="002060"/>
                </a:solidFill>
                <a:latin typeface="Bahnschrift SemiBold" panose="020B0502040204020203" pitchFamily="34" charset="0"/>
              </a:rPr>
              <a:t>The various cultural challenges </a:t>
            </a:r>
          </a:p>
        </p:txBody>
      </p:sp>
      <p:sp>
        <p:nvSpPr>
          <p:cNvPr id="3" name="Rectangle 2"/>
          <p:cNvSpPr/>
          <p:nvPr/>
        </p:nvSpPr>
        <p:spPr>
          <a:xfrm>
            <a:off x="993422" y="3328579"/>
            <a:ext cx="4809067" cy="1200329"/>
          </a:xfrm>
          <a:prstGeom prst="rect">
            <a:avLst/>
          </a:prstGeom>
        </p:spPr>
        <p:txBody>
          <a:bodyPr wrap="square">
            <a:spAutoFit/>
          </a:bodyPr>
          <a:lstStyle/>
          <a:p>
            <a:pPr marL="285750" indent="-285750" algn="just">
              <a:buFont typeface="Wingdings" panose="05000000000000000000" pitchFamily="2" charset="2"/>
              <a:buChar char="ü"/>
            </a:pPr>
            <a:r>
              <a:rPr lang="en-US" dirty="0">
                <a:latin typeface="Bahnschrift SemiBold" panose="020B0502040204020203" pitchFamily="34" charset="0"/>
              </a:rPr>
              <a:t>Through the process of combining various aspects and facts, the company can easily focus on the various challenges and barriers. </a:t>
            </a:r>
          </a:p>
        </p:txBody>
      </p:sp>
      <p:sp>
        <p:nvSpPr>
          <p:cNvPr id="4" name="Rectangle 3"/>
          <p:cNvSpPr/>
          <p:nvPr/>
        </p:nvSpPr>
        <p:spPr>
          <a:xfrm>
            <a:off x="993422" y="4818712"/>
            <a:ext cx="4809067" cy="1200329"/>
          </a:xfrm>
          <a:prstGeom prst="rect">
            <a:avLst/>
          </a:prstGeom>
        </p:spPr>
        <p:txBody>
          <a:bodyPr wrap="square">
            <a:spAutoFit/>
          </a:bodyPr>
          <a:lstStyle/>
          <a:p>
            <a:pPr marL="285750" indent="-285750" algn="just">
              <a:buFont typeface="Wingdings" panose="05000000000000000000" pitchFamily="2" charset="2"/>
              <a:buChar char="ü"/>
            </a:pPr>
            <a:r>
              <a:rPr lang="en-US" dirty="0">
                <a:latin typeface="Bahnschrift SemiBold" panose="020B0502040204020203" pitchFamily="34" charset="0"/>
              </a:rPr>
              <a:t>To establish a smooth running of their business in a different country, they first must </a:t>
            </a:r>
            <a:r>
              <a:rPr lang="en-US" dirty="0" err="1">
                <a:latin typeface="Bahnschrift SemiBold" panose="020B0502040204020203" pitchFamily="34" charset="0"/>
              </a:rPr>
              <a:t>analyse</a:t>
            </a:r>
            <a:r>
              <a:rPr lang="en-US" dirty="0">
                <a:latin typeface="Bahnschrift SemiBold" panose="020B0502040204020203" pitchFamily="34" charset="0"/>
              </a:rPr>
              <a:t> all the cultural differences and barriers that come in their way. </a:t>
            </a:r>
          </a:p>
        </p:txBody>
      </p:sp>
      <p:pic>
        <p:nvPicPr>
          <p:cNvPr id="6" name="Picture 5"/>
          <p:cNvPicPr>
            <a:picLocks noChangeAspect="1"/>
          </p:cNvPicPr>
          <p:nvPr/>
        </p:nvPicPr>
        <p:blipFill>
          <a:blip r:embed="rId4"/>
          <a:stretch>
            <a:fillRect/>
          </a:stretch>
        </p:blipFill>
        <p:spPr>
          <a:xfrm>
            <a:off x="6552829" y="2005728"/>
            <a:ext cx="5314950" cy="4553141"/>
          </a:xfrm>
          <a:prstGeom prst="round2DiagRect">
            <a:avLst>
              <a:gd name="adj1" fmla="val 50000"/>
              <a:gd name="adj2" fmla="val 0"/>
            </a:avLst>
          </a:prstGeom>
          <a:ln w="88900" cap="sq">
            <a:solidFill>
              <a:srgbClr val="FFFFFF"/>
            </a:solidFill>
            <a:miter lim="800000"/>
          </a:ln>
          <a:effectLst>
            <a:outerShdw blurRad="254000" algn="tl" rotWithShape="0">
              <a:srgbClr val="000000">
                <a:alpha val="43000"/>
              </a:srgbClr>
            </a:outerShdw>
          </a:effectLst>
        </p:spPr>
      </p:pic>
      <p:sp>
        <p:nvSpPr>
          <p:cNvPr id="7" name="Rectangle 6"/>
          <p:cNvSpPr/>
          <p:nvPr/>
        </p:nvSpPr>
        <p:spPr>
          <a:xfrm>
            <a:off x="9649857" y="6488668"/>
            <a:ext cx="2416046" cy="369332"/>
          </a:xfrm>
          <a:prstGeom prst="rect">
            <a:avLst/>
          </a:prstGeom>
        </p:spPr>
        <p:txBody>
          <a:bodyPr wrap="none">
            <a:spAutoFit/>
          </a:bodyPr>
          <a:lstStyle/>
          <a:p>
            <a:r>
              <a:rPr lang="en-US" dirty="0"/>
              <a:t>(Baldwin, et al., 2023)</a:t>
            </a:r>
          </a:p>
        </p:txBody>
      </p:sp>
    </p:spTree>
    <p:extLst>
      <p:ext uri="{BB962C8B-B14F-4D97-AF65-F5344CB8AC3E}">
        <p14:creationId xmlns:p14="http://schemas.microsoft.com/office/powerpoint/2010/main" val="28682365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84000"/>
            <a:lum/>
          </a:blip>
          <a:srcRect/>
          <a:stretch>
            <a:fillRect t="-1000" b="-1000"/>
          </a:stretch>
        </a:blipFill>
        <a:effectLst/>
      </p:bgPr>
    </p:bg>
    <p:spTree>
      <p:nvGrpSpPr>
        <p:cNvPr id="1" name=""/>
        <p:cNvGrpSpPr/>
        <p:nvPr/>
      </p:nvGrpSpPr>
      <p:grpSpPr>
        <a:xfrm>
          <a:off x="0" y="0"/>
          <a:ext cx="0" cy="0"/>
          <a:chOff x="0" y="0"/>
          <a:chExt cx="0" cy="0"/>
        </a:xfrm>
      </p:grpSpPr>
      <p:sp>
        <p:nvSpPr>
          <p:cNvPr id="10" name="Rounded Rectangle 9"/>
          <p:cNvSpPr/>
          <p:nvPr/>
        </p:nvSpPr>
        <p:spPr>
          <a:xfrm>
            <a:off x="1" y="0"/>
            <a:ext cx="642938" cy="6858000"/>
          </a:xfrm>
          <a:prstGeom prst="roundRect">
            <a:avLst/>
          </a:prstGeom>
          <a:solidFill>
            <a:schemeClr val="bg1">
              <a:lumMod val="95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a:solidFill>
                <a:srgbClr val="002060"/>
              </a:solidFill>
              <a:latin typeface="Bahnschrift SemiBold" panose="020B0502040204020203" pitchFamily="34" charset="0"/>
            </a:endParaRPr>
          </a:p>
        </p:txBody>
      </p:sp>
      <p:sp>
        <p:nvSpPr>
          <p:cNvPr id="2" name="Rectangle 1"/>
          <p:cNvSpPr/>
          <p:nvPr/>
        </p:nvSpPr>
        <p:spPr>
          <a:xfrm>
            <a:off x="3635021" y="373924"/>
            <a:ext cx="7981245" cy="707886"/>
          </a:xfrm>
          <a:prstGeom prst="rect">
            <a:avLst/>
          </a:prstGeom>
        </p:spPr>
        <p:txBody>
          <a:bodyPr wrap="square">
            <a:spAutoFit/>
          </a:bodyPr>
          <a:lstStyle/>
          <a:p>
            <a:pPr algn="just"/>
            <a:r>
              <a:rPr lang="en-US" sz="2000" b="1" i="1" u="sng" dirty="0">
                <a:solidFill>
                  <a:srgbClr val="002060"/>
                </a:solidFill>
                <a:latin typeface="Bahnschrift SemiBold" panose="020B0502040204020203" pitchFamily="34" charset="0"/>
              </a:rPr>
              <a:t>Application of relevant intercultural communication theories and examples </a:t>
            </a:r>
          </a:p>
        </p:txBody>
      </p:sp>
      <p:sp>
        <p:nvSpPr>
          <p:cNvPr id="3" name="Rectangle 2"/>
          <p:cNvSpPr/>
          <p:nvPr/>
        </p:nvSpPr>
        <p:spPr>
          <a:xfrm>
            <a:off x="970845" y="1590597"/>
            <a:ext cx="6096000" cy="1200329"/>
          </a:xfrm>
          <a:prstGeom prst="rect">
            <a:avLst/>
          </a:prstGeom>
        </p:spPr>
        <p:txBody>
          <a:bodyPr>
            <a:spAutoFit/>
          </a:bodyPr>
          <a:lstStyle/>
          <a:p>
            <a:pPr marL="285750" indent="-285750" algn="just">
              <a:buFont typeface="Arial" panose="020B0604020202020204" pitchFamily="34" charset="0"/>
              <a:buChar char="•"/>
            </a:pPr>
            <a:r>
              <a:rPr lang="en-US" dirty="0">
                <a:solidFill>
                  <a:srgbClr val="002060"/>
                </a:solidFill>
                <a:latin typeface="Bahnschrift SemiBold" panose="020B0502040204020203" pitchFamily="34" charset="0"/>
              </a:rPr>
              <a:t>On a basic level, the main definition of intercultural communication is the process of communication that takes place within people from various cultural backgrounds. </a:t>
            </a:r>
          </a:p>
        </p:txBody>
      </p:sp>
      <p:sp>
        <p:nvSpPr>
          <p:cNvPr id="4" name="Rectangle 3"/>
          <p:cNvSpPr/>
          <p:nvPr/>
        </p:nvSpPr>
        <p:spPr>
          <a:xfrm>
            <a:off x="6050844" y="2967335"/>
            <a:ext cx="6096000" cy="1200329"/>
          </a:xfrm>
          <a:prstGeom prst="rect">
            <a:avLst/>
          </a:prstGeom>
        </p:spPr>
        <p:txBody>
          <a:bodyPr>
            <a:spAutoFit/>
          </a:bodyPr>
          <a:lstStyle/>
          <a:p>
            <a:pPr marL="285750" indent="-285750" algn="just">
              <a:buFont typeface="Arial" panose="020B0604020202020204" pitchFamily="34" charset="0"/>
              <a:buChar char="•"/>
            </a:pPr>
            <a:r>
              <a:rPr lang="en-US" dirty="0">
                <a:solidFill>
                  <a:srgbClr val="002060"/>
                </a:solidFill>
                <a:latin typeface="Bahnschrift SemiBold" panose="020B0502040204020203" pitchFamily="34" charset="0"/>
              </a:rPr>
              <a:t>This is an interdisciplinary concept that combines all the processes of anthropology, psychology, linguistics, and sociology and encompasses all types of communication. </a:t>
            </a:r>
          </a:p>
        </p:txBody>
      </p:sp>
      <p:sp>
        <p:nvSpPr>
          <p:cNvPr id="5" name="Rectangle 4"/>
          <p:cNvSpPr/>
          <p:nvPr/>
        </p:nvSpPr>
        <p:spPr>
          <a:xfrm>
            <a:off x="6050843" y="4282659"/>
            <a:ext cx="6096000" cy="646331"/>
          </a:xfrm>
          <a:prstGeom prst="rect">
            <a:avLst/>
          </a:prstGeom>
        </p:spPr>
        <p:txBody>
          <a:bodyPr>
            <a:spAutoFit/>
          </a:bodyPr>
          <a:lstStyle/>
          <a:p>
            <a:pPr marL="285750" indent="-285750" algn="just">
              <a:buFont typeface="Arial" panose="020B0604020202020204" pitchFamily="34" charset="0"/>
              <a:buChar char="•"/>
            </a:pPr>
            <a:r>
              <a:rPr lang="en-US" dirty="0">
                <a:solidFill>
                  <a:srgbClr val="002060"/>
                </a:solidFill>
                <a:latin typeface="Bahnschrift SemiBold" panose="020B0502040204020203" pitchFamily="34" charset="0"/>
              </a:rPr>
              <a:t>This may also include non-verbal and verbal communication. </a:t>
            </a:r>
          </a:p>
        </p:txBody>
      </p:sp>
      <p:sp>
        <p:nvSpPr>
          <p:cNvPr id="6" name="Rectangle 5"/>
          <p:cNvSpPr/>
          <p:nvPr/>
        </p:nvSpPr>
        <p:spPr>
          <a:xfrm>
            <a:off x="6050844" y="5514579"/>
            <a:ext cx="6096000" cy="646331"/>
          </a:xfrm>
          <a:prstGeom prst="rect">
            <a:avLst/>
          </a:prstGeom>
        </p:spPr>
        <p:txBody>
          <a:bodyPr>
            <a:spAutoFit/>
          </a:bodyPr>
          <a:lstStyle/>
          <a:p>
            <a:pPr marL="285750" indent="-285750" algn="just">
              <a:buFont typeface="Arial" panose="020B0604020202020204" pitchFamily="34" charset="0"/>
              <a:buChar char="•"/>
            </a:pPr>
            <a:r>
              <a:rPr lang="en-US" dirty="0">
                <a:solidFill>
                  <a:srgbClr val="002060"/>
                </a:solidFill>
                <a:latin typeface="Bahnschrift SemiBold" panose="020B0502040204020203" pitchFamily="34" charset="0"/>
              </a:rPr>
              <a:t>The company has decided to launch their business in different countries (Baldwin, et al., 2023). </a:t>
            </a:r>
          </a:p>
        </p:txBody>
      </p:sp>
      <p:pic>
        <p:nvPicPr>
          <p:cNvPr id="8" name="Picture 7"/>
          <p:cNvPicPr>
            <a:picLocks noChangeAspect="1"/>
          </p:cNvPicPr>
          <p:nvPr/>
        </p:nvPicPr>
        <p:blipFill>
          <a:blip r:embed="rId4">
            <a:extLst>
              <a:ext uri="{BEBA8EAE-BF5A-486C-A8C5-ECC9F3942E4B}">
                <a14:imgProps xmlns:a14="http://schemas.microsoft.com/office/drawing/2010/main">
                  <a14:imgLayer r:embed="rId5">
                    <a14:imgEffect>
                      <a14:backgroundRemoval t="1249" b="98411" l="1600" r="100000"/>
                    </a14:imgEffect>
                  </a14:imgLayer>
                </a14:imgProps>
              </a:ext>
            </a:extLst>
          </a:blip>
          <a:stretch>
            <a:fillRect/>
          </a:stretch>
        </p:blipFill>
        <p:spPr>
          <a:xfrm>
            <a:off x="642939" y="3567499"/>
            <a:ext cx="5518150" cy="3240993"/>
          </a:xfrm>
          <a:prstGeom prst="rect">
            <a:avLst/>
          </a:prstGeom>
        </p:spPr>
      </p:pic>
      <p:sp>
        <p:nvSpPr>
          <p:cNvPr id="9" name="Rectangle 8"/>
          <p:cNvSpPr/>
          <p:nvPr/>
        </p:nvSpPr>
        <p:spPr>
          <a:xfrm>
            <a:off x="3402014" y="6285082"/>
            <a:ext cx="2416046" cy="369332"/>
          </a:xfrm>
          <a:prstGeom prst="rect">
            <a:avLst/>
          </a:prstGeom>
        </p:spPr>
        <p:txBody>
          <a:bodyPr wrap="none">
            <a:spAutoFit/>
          </a:bodyPr>
          <a:lstStyle/>
          <a:p>
            <a:r>
              <a:rPr lang="en-US" dirty="0"/>
              <a:t>(Baldwin, et al., 2023)</a:t>
            </a:r>
          </a:p>
        </p:txBody>
      </p:sp>
    </p:spTree>
    <p:extLst>
      <p:ext uri="{BB962C8B-B14F-4D97-AF65-F5344CB8AC3E}">
        <p14:creationId xmlns:p14="http://schemas.microsoft.com/office/powerpoint/2010/main" val="24396561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60000"/>
            <a:lum/>
          </a:blip>
          <a:srcRect/>
          <a:stretch>
            <a:fillRect/>
          </a:stretch>
        </a:blipFill>
        <a:effectLst/>
      </p:bgPr>
    </p:bg>
    <p:spTree>
      <p:nvGrpSpPr>
        <p:cNvPr id="1" name=""/>
        <p:cNvGrpSpPr/>
        <p:nvPr/>
      </p:nvGrpSpPr>
      <p:grpSpPr>
        <a:xfrm>
          <a:off x="0" y="0"/>
          <a:ext cx="0" cy="0"/>
          <a:chOff x="0" y="0"/>
          <a:chExt cx="0" cy="0"/>
        </a:xfrm>
      </p:grpSpPr>
      <p:sp>
        <p:nvSpPr>
          <p:cNvPr id="23" name="Rounded Rectangle 22"/>
          <p:cNvSpPr/>
          <p:nvPr/>
        </p:nvSpPr>
        <p:spPr>
          <a:xfrm>
            <a:off x="1" y="0"/>
            <a:ext cx="642938" cy="6858000"/>
          </a:xfrm>
          <a:prstGeom prst="roundRect">
            <a:avLst/>
          </a:prstGeom>
          <a:solidFill>
            <a:schemeClr val="bg1">
              <a:lumMod val="95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Wingdings" panose="05000000000000000000" pitchFamily="2" charset="2"/>
              <a:buChar char="§"/>
            </a:pPr>
            <a:endParaRPr lang="en-US">
              <a:solidFill>
                <a:srgbClr val="002060"/>
              </a:solidFill>
              <a:latin typeface="Bahnschrift SemiBold" panose="020B0502040204020203" pitchFamily="34" charset="0"/>
            </a:endParaRPr>
          </a:p>
        </p:txBody>
      </p:sp>
      <p:sp>
        <p:nvSpPr>
          <p:cNvPr id="2" name="Rectangle 1"/>
          <p:cNvSpPr/>
          <p:nvPr/>
        </p:nvSpPr>
        <p:spPr>
          <a:xfrm>
            <a:off x="7453082" y="557579"/>
            <a:ext cx="3078087" cy="523220"/>
          </a:xfrm>
          <a:prstGeom prst="rect">
            <a:avLst/>
          </a:prstGeom>
        </p:spPr>
        <p:txBody>
          <a:bodyPr wrap="none">
            <a:spAutoFit/>
          </a:bodyPr>
          <a:lstStyle/>
          <a:p>
            <a:r>
              <a:rPr lang="en-US" sz="2800" b="1" dirty="0">
                <a:solidFill>
                  <a:srgbClr val="002060"/>
                </a:solidFill>
                <a:latin typeface="Bahnschrift SemiBold" panose="020B0502040204020203" pitchFamily="34" charset="0"/>
              </a:rPr>
              <a:t>Recommendation </a:t>
            </a:r>
          </a:p>
        </p:txBody>
      </p:sp>
      <p:sp>
        <p:nvSpPr>
          <p:cNvPr id="3" name="Rectangle 2"/>
          <p:cNvSpPr/>
          <p:nvPr/>
        </p:nvSpPr>
        <p:spPr>
          <a:xfrm>
            <a:off x="1828800" y="2376985"/>
            <a:ext cx="6096000" cy="646331"/>
          </a:xfrm>
          <a:prstGeom prst="rect">
            <a:avLst/>
          </a:prstGeom>
        </p:spPr>
        <p:txBody>
          <a:bodyPr>
            <a:spAutoFit/>
          </a:bodyPr>
          <a:lstStyle/>
          <a:p>
            <a:pPr marL="285750" indent="-285750" algn="just">
              <a:buFont typeface="Wingdings" panose="05000000000000000000" pitchFamily="2" charset="2"/>
              <a:buChar char="§"/>
            </a:pPr>
            <a:r>
              <a:rPr lang="en-US" dirty="0">
                <a:solidFill>
                  <a:srgbClr val="002060"/>
                </a:solidFill>
                <a:latin typeface="Bahnschrift SemiBold" panose="020B0502040204020203" pitchFamily="34" charset="0"/>
              </a:rPr>
              <a:t>This is to recommend to the company that they must try to focus on various intercultural communication. </a:t>
            </a:r>
          </a:p>
        </p:txBody>
      </p:sp>
      <p:sp>
        <p:nvSpPr>
          <p:cNvPr id="4" name="Rectangle 3"/>
          <p:cNvSpPr/>
          <p:nvPr/>
        </p:nvSpPr>
        <p:spPr>
          <a:xfrm>
            <a:off x="1828800" y="3572112"/>
            <a:ext cx="6096000" cy="923330"/>
          </a:xfrm>
          <a:prstGeom prst="rect">
            <a:avLst/>
          </a:prstGeom>
        </p:spPr>
        <p:txBody>
          <a:bodyPr wrap="square">
            <a:spAutoFit/>
          </a:bodyPr>
          <a:lstStyle/>
          <a:p>
            <a:pPr marL="285750" indent="-285750" algn="just">
              <a:buFont typeface="Wingdings" panose="05000000000000000000" pitchFamily="2" charset="2"/>
              <a:buChar char="§"/>
            </a:pPr>
            <a:r>
              <a:rPr lang="en-US" dirty="0">
                <a:solidFill>
                  <a:srgbClr val="002060"/>
                </a:solidFill>
                <a:latin typeface="Bahnschrift SemiBold" panose="020B0502040204020203" pitchFamily="34" charset="0"/>
              </a:rPr>
              <a:t>The company should try to conduct various cultural </a:t>
            </a:r>
            <a:r>
              <a:rPr lang="en-US" dirty="0" err="1">
                <a:solidFill>
                  <a:srgbClr val="002060"/>
                </a:solidFill>
                <a:latin typeface="Bahnschrift SemiBold" panose="020B0502040204020203" pitchFamily="34" charset="0"/>
              </a:rPr>
              <a:t>programmes</a:t>
            </a:r>
            <a:r>
              <a:rPr lang="en-US" dirty="0">
                <a:solidFill>
                  <a:srgbClr val="002060"/>
                </a:solidFill>
                <a:latin typeface="Bahnschrift SemiBold" panose="020B0502040204020203" pitchFamily="34" charset="0"/>
              </a:rPr>
              <a:t>, training and development for the better performance of the company. </a:t>
            </a:r>
          </a:p>
        </p:txBody>
      </p:sp>
      <p:sp>
        <p:nvSpPr>
          <p:cNvPr id="13" name="Rectangle 12"/>
          <p:cNvSpPr/>
          <p:nvPr/>
        </p:nvSpPr>
        <p:spPr>
          <a:xfrm>
            <a:off x="5655734" y="5024946"/>
            <a:ext cx="6096000" cy="923330"/>
          </a:xfrm>
          <a:prstGeom prst="rect">
            <a:avLst/>
          </a:prstGeom>
        </p:spPr>
        <p:txBody>
          <a:bodyPr>
            <a:spAutoFit/>
          </a:bodyPr>
          <a:lstStyle/>
          <a:p>
            <a:pPr marL="285750" indent="-285750" algn="just">
              <a:buFont typeface="Wingdings" panose="05000000000000000000" pitchFamily="2" charset="2"/>
              <a:buChar char="§"/>
            </a:pPr>
            <a:r>
              <a:rPr lang="en-US" dirty="0">
                <a:solidFill>
                  <a:srgbClr val="002060"/>
                </a:solidFill>
                <a:latin typeface="Bahnschrift SemiBold" panose="020B0502040204020203" pitchFamily="34" charset="0"/>
              </a:rPr>
              <a:t>The company must follow all the rules and regulations of the </a:t>
            </a:r>
            <a:r>
              <a:rPr lang="en-US" dirty="0" err="1">
                <a:solidFill>
                  <a:srgbClr val="002060"/>
                </a:solidFill>
                <a:latin typeface="Bahnschrift SemiBold" panose="020B0502040204020203" pitchFamily="34" charset="0"/>
              </a:rPr>
              <a:t>german</a:t>
            </a:r>
            <a:r>
              <a:rPr lang="en-US" dirty="0">
                <a:solidFill>
                  <a:srgbClr val="002060"/>
                </a:solidFill>
                <a:latin typeface="Bahnschrift SemiBold" panose="020B0502040204020203" pitchFamily="34" charset="0"/>
              </a:rPr>
              <a:t> to ensure smooth running of their business. </a:t>
            </a:r>
          </a:p>
        </p:txBody>
      </p:sp>
      <p:pic>
        <p:nvPicPr>
          <p:cNvPr id="17" name="Picture 16"/>
          <p:cNvPicPr>
            <a:picLocks noChangeAspect="1"/>
          </p:cNvPicPr>
          <p:nvPr/>
        </p:nvPicPr>
        <p:blipFill>
          <a:blip r:embed="rId4"/>
          <a:stretch>
            <a:fillRect/>
          </a:stretch>
        </p:blipFill>
        <p:spPr>
          <a:xfrm>
            <a:off x="7955184" y="1981201"/>
            <a:ext cx="4236816" cy="2778994"/>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19" name="Rectangle 18"/>
          <p:cNvSpPr/>
          <p:nvPr/>
        </p:nvSpPr>
        <p:spPr>
          <a:xfrm>
            <a:off x="9085180" y="4753329"/>
            <a:ext cx="1976823" cy="338554"/>
          </a:xfrm>
          <a:prstGeom prst="rect">
            <a:avLst/>
          </a:prstGeom>
        </p:spPr>
        <p:txBody>
          <a:bodyPr wrap="none">
            <a:spAutoFit/>
          </a:bodyPr>
          <a:lstStyle/>
          <a:p>
            <a:r>
              <a:rPr lang="en-US" sz="1600" dirty="0"/>
              <a:t>(Noels, et al., 2020)</a:t>
            </a:r>
          </a:p>
        </p:txBody>
      </p:sp>
    </p:spTree>
    <p:extLst>
      <p:ext uri="{BB962C8B-B14F-4D97-AF65-F5344CB8AC3E}">
        <p14:creationId xmlns:p14="http://schemas.microsoft.com/office/powerpoint/2010/main" val="6454665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30000"/>
            <a:lum/>
          </a:blip>
          <a:srcRect/>
          <a:stretch>
            <a:fillRect t="-9000" b="-9000"/>
          </a:stretch>
        </a:blipFill>
        <a:effectLst/>
      </p:bgPr>
    </p:bg>
    <p:spTree>
      <p:nvGrpSpPr>
        <p:cNvPr id="1" name=""/>
        <p:cNvGrpSpPr/>
        <p:nvPr/>
      </p:nvGrpSpPr>
      <p:grpSpPr>
        <a:xfrm>
          <a:off x="0" y="0"/>
          <a:ext cx="0" cy="0"/>
          <a:chOff x="0" y="0"/>
          <a:chExt cx="0" cy="0"/>
        </a:xfrm>
      </p:grpSpPr>
      <p:sp>
        <p:nvSpPr>
          <p:cNvPr id="14" name="Rounded Rectangle 13"/>
          <p:cNvSpPr/>
          <p:nvPr/>
        </p:nvSpPr>
        <p:spPr>
          <a:xfrm>
            <a:off x="1" y="0"/>
            <a:ext cx="642938" cy="6858000"/>
          </a:xfrm>
          <a:prstGeom prst="roundRect">
            <a:avLst/>
          </a:prstGeom>
          <a:solidFill>
            <a:schemeClr val="bg1">
              <a:lumMod val="95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2060"/>
              </a:solidFill>
            </a:endParaRPr>
          </a:p>
        </p:txBody>
      </p:sp>
      <p:sp>
        <p:nvSpPr>
          <p:cNvPr id="2" name="Rectangle 1"/>
          <p:cNvSpPr/>
          <p:nvPr/>
        </p:nvSpPr>
        <p:spPr>
          <a:xfrm>
            <a:off x="1019586" y="433401"/>
            <a:ext cx="1790875" cy="461665"/>
          </a:xfrm>
          <a:prstGeom prst="rect">
            <a:avLst/>
          </a:prstGeom>
        </p:spPr>
        <p:txBody>
          <a:bodyPr wrap="none">
            <a:spAutoFit/>
          </a:bodyPr>
          <a:lstStyle/>
          <a:p>
            <a:r>
              <a:rPr lang="en-US" sz="2400" b="1" dirty="0">
                <a:solidFill>
                  <a:srgbClr val="002060"/>
                </a:solidFill>
                <a:latin typeface="Bahnschrift SemiBold" panose="020B0502040204020203" pitchFamily="34" charset="0"/>
              </a:rPr>
              <a:t>Conclusion </a:t>
            </a:r>
          </a:p>
        </p:txBody>
      </p:sp>
      <p:sp>
        <p:nvSpPr>
          <p:cNvPr id="3" name="Rectangle 2"/>
          <p:cNvSpPr/>
          <p:nvPr/>
        </p:nvSpPr>
        <p:spPr>
          <a:xfrm>
            <a:off x="1320800" y="2317803"/>
            <a:ext cx="6096000" cy="646331"/>
          </a:xfrm>
          <a:prstGeom prst="rect">
            <a:avLst/>
          </a:prstGeom>
        </p:spPr>
        <p:txBody>
          <a:bodyPr>
            <a:spAutoFit/>
          </a:bodyPr>
          <a:lstStyle/>
          <a:p>
            <a:pPr marL="285750" indent="-285750">
              <a:buFont typeface="Wingdings" panose="05000000000000000000" pitchFamily="2" charset="2"/>
              <a:buChar char="ü"/>
            </a:pPr>
            <a:r>
              <a:rPr lang="en-US" dirty="0">
                <a:solidFill>
                  <a:srgbClr val="002060"/>
                </a:solidFill>
                <a:latin typeface="Bahnschrift SemiBold" panose="020B0502040204020203" pitchFamily="34" charset="0"/>
              </a:rPr>
              <a:t>The report has aimed at a detailed analysis of intercultural communication. </a:t>
            </a:r>
          </a:p>
        </p:txBody>
      </p:sp>
      <p:sp>
        <p:nvSpPr>
          <p:cNvPr id="4" name="Rectangle 3"/>
          <p:cNvSpPr/>
          <p:nvPr/>
        </p:nvSpPr>
        <p:spPr>
          <a:xfrm>
            <a:off x="4718756" y="3575017"/>
            <a:ext cx="6096000" cy="923330"/>
          </a:xfrm>
          <a:prstGeom prst="rect">
            <a:avLst/>
          </a:prstGeom>
        </p:spPr>
        <p:txBody>
          <a:bodyPr>
            <a:spAutoFit/>
          </a:bodyPr>
          <a:lstStyle/>
          <a:p>
            <a:pPr marL="285750" indent="-285750">
              <a:buFont typeface="Wingdings" panose="05000000000000000000" pitchFamily="2" charset="2"/>
              <a:buChar char="ü"/>
            </a:pPr>
            <a:r>
              <a:rPr lang="en-US" dirty="0">
                <a:solidFill>
                  <a:srgbClr val="002060"/>
                </a:solidFill>
                <a:latin typeface="Bahnschrift SemiBold" panose="020B0502040204020203" pitchFamily="34" charset="0"/>
              </a:rPr>
              <a:t>The report has placed a detailed analysis of the various barriers and issues regarding cultural differences.</a:t>
            </a:r>
          </a:p>
        </p:txBody>
      </p:sp>
      <p:sp>
        <p:nvSpPr>
          <p:cNvPr id="8" name="Rectangle 7"/>
          <p:cNvSpPr/>
          <p:nvPr/>
        </p:nvSpPr>
        <p:spPr>
          <a:xfrm>
            <a:off x="4718756" y="5109230"/>
            <a:ext cx="6096000" cy="646331"/>
          </a:xfrm>
          <a:prstGeom prst="rect">
            <a:avLst/>
          </a:prstGeom>
        </p:spPr>
        <p:txBody>
          <a:bodyPr>
            <a:spAutoFit/>
          </a:bodyPr>
          <a:lstStyle/>
          <a:p>
            <a:pPr marL="285750" indent="-285750">
              <a:buFont typeface="Wingdings" panose="05000000000000000000" pitchFamily="2" charset="2"/>
              <a:buChar char="ü"/>
            </a:pPr>
            <a:r>
              <a:rPr lang="en-US" dirty="0">
                <a:solidFill>
                  <a:srgbClr val="002060"/>
                </a:solidFill>
                <a:latin typeface="Bahnschrift SemiBold" panose="020B0502040204020203" pitchFamily="34" charset="0"/>
              </a:rPr>
              <a:t>The report has discussed the various theories for effective communication.</a:t>
            </a:r>
          </a:p>
        </p:txBody>
      </p:sp>
      <p:pic>
        <p:nvPicPr>
          <p:cNvPr id="15" name="Picture 14"/>
          <p:cNvPicPr>
            <a:picLocks noChangeAspect="1"/>
          </p:cNvPicPr>
          <p:nvPr/>
        </p:nvPicPr>
        <p:blipFill>
          <a:blip r:embed="rId4"/>
          <a:stretch>
            <a:fillRect/>
          </a:stretch>
        </p:blipFill>
        <p:spPr>
          <a:xfrm>
            <a:off x="7766756" y="18766"/>
            <a:ext cx="4429821" cy="332236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6" name="Picture 15"/>
          <p:cNvPicPr>
            <a:picLocks noChangeAspect="1"/>
          </p:cNvPicPr>
          <p:nvPr/>
        </p:nvPicPr>
        <p:blipFill>
          <a:blip r:embed="rId5"/>
          <a:stretch>
            <a:fillRect/>
          </a:stretch>
        </p:blipFill>
        <p:spPr>
          <a:xfrm>
            <a:off x="0" y="3790950"/>
            <a:ext cx="4600574" cy="306704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0" name="TextBox 9">
            <a:extLst>
              <a:ext uri="{FF2B5EF4-FFF2-40B4-BE49-F238E27FC236}">
                <a16:creationId xmlns:a16="http://schemas.microsoft.com/office/drawing/2014/main" id="{E51F9DED-B22D-42B9-9EE2-127185391F2C}"/>
              </a:ext>
            </a:extLst>
          </p:cNvPr>
          <p:cNvSpPr txBox="1"/>
          <p:nvPr/>
        </p:nvSpPr>
        <p:spPr>
          <a:xfrm>
            <a:off x="10327005" y="3390351"/>
            <a:ext cx="6252210" cy="369332"/>
          </a:xfrm>
          <a:prstGeom prst="rect">
            <a:avLst/>
          </a:prstGeom>
          <a:noFill/>
        </p:spPr>
        <p:txBody>
          <a:bodyPr wrap="square">
            <a:spAutoFit/>
          </a:bodyPr>
          <a:lstStyle/>
          <a:p>
            <a:r>
              <a:rPr lang="en-US" sz="1800" dirty="0"/>
              <a:t>(Noels, et al., 2020)</a:t>
            </a:r>
          </a:p>
        </p:txBody>
      </p:sp>
      <p:sp>
        <p:nvSpPr>
          <p:cNvPr id="12" name="TextBox 11">
            <a:extLst>
              <a:ext uri="{FF2B5EF4-FFF2-40B4-BE49-F238E27FC236}">
                <a16:creationId xmlns:a16="http://schemas.microsoft.com/office/drawing/2014/main" id="{25E567E8-1D3A-42AD-A4E8-B00E6A64373D}"/>
              </a:ext>
            </a:extLst>
          </p:cNvPr>
          <p:cNvSpPr txBox="1"/>
          <p:nvPr/>
        </p:nvSpPr>
        <p:spPr>
          <a:xfrm>
            <a:off x="4718756" y="6472475"/>
            <a:ext cx="8389620" cy="369332"/>
          </a:xfrm>
          <a:prstGeom prst="rect">
            <a:avLst/>
          </a:prstGeom>
          <a:noFill/>
        </p:spPr>
        <p:txBody>
          <a:bodyPr wrap="square">
            <a:spAutoFit/>
          </a:bodyPr>
          <a:lstStyle/>
          <a:p>
            <a:r>
              <a:rPr lang="en-US" dirty="0"/>
              <a:t>(Baldwin, et al., 2023)</a:t>
            </a:r>
          </a:p>
        </p:txBody>
      </p:sp>
    </p:spTree>
    <p:extLst>
      <p:ext uri="{BB962C8B-B14F-4D97-AF65-F5344CB8AC3E}">
        <p14:creationId xmlns:p14="http://schemas.microsoft.com/office/powerpoint/2010/main" val="39617694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ounded Rectangle 4"/>
          <p:cNvSpPr/>
          <p:nvPr/>
        </p:nvSpPr>
        <p:spPr>
          <a:xfrm>
            <a:off x="1" y="0"/>
            <a:ext cx="642938" cy="6858000"/>
          </a:xfrm>
          <a:prstGeom prst="roundRect">
            <a:avLst/>
          </a:prstGeom>
          <a:solidFill>
            <a:schemeClr val="bg1">
              <a:lumMod val="95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p:cNvPicPr>
            <a:picLocks noChangeAspect="1"/>
          </p:cNvPicPr>
          <p:nvPr/>
        </p:nvPicPr>
        <p:blipFill>
          <a:blip r:embed="rId3"/>
          <a:stretch>
            <a:fillRect/>
          </a:stretch>
        </p:blipFill>
        <p:spPr>
          <a:xfrm>
            <a:off x="2" y="3114708"/>
            <a:ext cx="6648448" cy="378235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6"/>
          <p:cNvPicPr>
            <a:picLocks noChangeAspect="1"/>
          </p:cNvPicPr>
          <p:nvPr/>
        </p:nvPicPr>
        <p:blipFill>
          <a:blip r:embed="rId4"/>
          <a:stretch>
            <a:fillRect/>
          </a:stretch>
        </p:blipFill>
        <p:spPr>
          <a:xfrm>
            <a:off x="6637618" y="1"/>
            <a:ext cx="5535331" cy="3114708"/>
          </a:xfrm>
          <a:prstGeom prst="rect">
            <a:avLst/>
          </a:prstGeom>
          <a:ln>
            <a:noFill/>
          </a:ln>
          <a:effectLst>
            <a:softEdge rad="112500"/>
          </a:effectLst>
        </p:spPr>
      </p:pic>
      <p:pic>
        <p:nvPicPr>
          <p:cNvPr id="8" name="Picture 7"/>
          <p:cNvPicPr>
            <a:picLocks noChangeAspect="1"/>
          </p:cNvPicPr>
          <p:nvPr/>
        </p:nvPicPr>
        <p:blipFill>
          <a:blip r:embed="rId5"/>
          <a:stretch>
            <a:fillRect/>
          </a:stretch>
        </p:blipFill>
        <p:spPr>
          <a:xfrm>
            <a:off x="6648451" y="3187927"/>
            <a:ext cx="5543550" cy="3709139"/>
          </a:xfrm>
          <a:prstGeom prst="rect">
            <a:avLst/>
          </a:prstGeom>
          <a:ln>
            <a:noFill/>
          </a:ln>
          <a:effectLst>
            <a:softEdge rad="112500"/>
          </a:effectLst>
        </p:spPr>
      </p:pic>
      <p:pic>
        <p:nvPicPr>
          <p:cNvPr id="9" name="Picture 8"/>
          <p:cNvPicPr>
            <a:picLocks noChangeAspect="1"/>
          </p:cNvPicPr>
          <p:nvPr/>
        </p:nvPicPr>
        <p:blipFill>
          <a:blip r:embed="rId6"/>
          <a:stretch>
            <a:fillRect/>
          </a:stretch>
        </p:blipFill>
        <p:spPr>
          <a:xfrm>
            <a:off x="2" y="-39066"/>
            <a:ext cx="6637616" cy="311470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0" name="Rectangle 9"/>
          <p:cNvSpPr/>
          <p:nvPr/>
        </p:nvSpPr>
        <p:spPr>
          <a:xfrm>
            <a:off x="4891626" y="3034038"/>
            <a:ext cx="1745991" cy="307777"/>
          </a:xfrm>
          <a:prstGeom prst="rect">
            <a:avLst/>
          </a:prstGeom>
        </p:spPr>
        <p:txBody>
          <a:bodyPr wrap="none">
            <a:spAutoFit/>
          </a:bodyPr>
          <a:lstStyle/>
          <a:p>
            <a:r>
              <a:rPr lang="en-US" sz="1400" dirty="0"/>
              <a:t>(Noels, et al., 2020)</a:t>
            </a:r>
          </a:p>
        </p:txBody>
      </p:sp>
      <p:sp>
        <p:nvSpPr>
          <p:cNvPr id="13" name="Rectangle 12"/>
          <p:cNvSpPr/>
          <p:nvPr/>
        </p:nvSpPr>
        <p:spPr>
          <a:xfrm>
            <a:off x="321470" y="6550223"/>
            <a:ext cx="1745991" cy="307777"/>
          </a:xfrm>
          <a:prstGeom prst="rect">
            <a:avLst/>
          </a:prstGeom>
        </p:spPr>
        <p:txBody>
          <a:bodyPr wrap="none">
            <a:spAutoFit/>
          </a:bodyPr>
          <a:lstStyle/>
          <a:p>
            <a:r>
              <a:rPr lang="en-US" sz="1400" dirty="0"/>
              <a:t>(Noels, et al., 2020)</a:t>
            </a:r>
          </a:p>
        </p:txBody>
      </p:sp>
      <p:sp>
        <p:nvSpPr>
          <p:cNvPr id="14" name="Rectangle 13"/>
          <p:cNvSpPr/>
          <p:nvPr/>
        </p:nvSpPr>
        <p:spPr>
          <a:xfrm>
            <a:off x="7012526" y="3107261"/>
            <a:ext cx="1745991" cy="307777"/>
          </a:xfrm>
          <a:prstGeom prst="rect">
            <a:avLst/>
          </a:prstGeom>
        </p:spPr>
        <p:txBody>
          <a:bodyPr wrap="none">
            <a:spAutoFit/>
          </a:bodyPr>
          <a:lstStyle/>
          <a:p>
            <a:r>
              <a:rPr lang="en-US" sz="1400" dirty="0"/>
              <a:t>(Noels, et al., 2020)</a:t>
            </a:r>
          </a:p>
        </p:txBody>
      </p:sp>
      <p:sp>
        <p:nvSpPr>
          <p:cNvPr id="15" name="Rectangle 14"/>
          <p:cNvSpPr/>
          <p:nvPr/>
        </p:nvSpPr>
        <p:spPr>
          <a:xfrm>
            <a:off x="6969918" y="6396334"/>
            <a:ext cx="1745991" cy="307777"/>
          </a:xfrm>
          <a:prstGeom prst="rect">
            <a:avLst/>
          </a:prstGeom>
        </p:spPr>
        <p:txBody>
          <a:bodyPr wrap="none">
            <a:spAutoFit/>
          </a:bodyPr>
          <a:lstStyle/>
          <a:p>
            <a:r>
              <a:rPr lang="en-US" sz="1400" dirty="0"/>
              <a:t>(Noels, et al., 2020)</a:t>
            </a:r>
          </a:p>
        </p:txBody>
      </p:sp>
    </p:spTree>
    <p:extLst>
      <p:ext uri="{BB962C8B-B14F-4D97-AF65-F5344CB8AC3E}">
        <p14:creationId xmlns:p14="http://schemas.microsoft.com/office/powerpoint/2010/main" val="26437359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3">
            <a:alphaModFix amt="84000"/>
          </a:blip>
          <a:stretch>
            <a:fillRect/>
          </a:stretch>
        </a:blipFill>
        <a:effectLst/>
      </p:bgPr>
    </p:bg>
    <p:spTree>
      <p:nvGrpSpPr>
        <p:cNvPr id="1" name=""/>
        <p:cNvGrpSpPr/>
        <p:nvPr/>
      </p:nvGrpSpPr>
      <p:grpSpPr>
        <a:xfrm>
          <a:off x="0" y="0"/>
          <a:ext cx="0" cy="0"/>
          <a:chOff x="0" y="0"/>
          <a:chExt cx="0" cy="0"/>
        </a:xfrm>
      </p:grpSpPr>
      <p:sp>
        <p:nvSpPr>
          <p:cNvPr id="3" name="Rounded Rectangle 2"/>
          <p:cNvSpPr/>
          <p:nvPr/>
        </p:nvSpPr>
        <p:spPr>
          <a:xfrm>
            <a:off x="1" y="0"/>
            <a:ext cx="642938" cy="6858000"/>
          </a:xfrm>
          <a:prstGeom prst="roundRect">
            <a:avLst/>
          </a:prstGeom>
          <a:solidFill>
            <a:schemeClr val="bg1">
              <a:lumMod val="95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a:latin typeface="Bahnschrift SemiBold" panose="020B0502040204020203" pitchFamily="34" charset="0"/>
            </a:endParaRPr>
          </a:p>
        </p:txBody>
      </p:sp>
      <p:sp>
        <p:nvSpPr>
          <p:cNvPr id="4" name="Rectangle 3"/>
          <p:cNvSpPr/>
          <p:nvPr/>
        </p:nvSpPr>
        <p:spPr>
          <a:xfrm>
            <a:off x="9997842" y="518068"/>
            <a:ext cx="1859805" cy="523220"/>
          </a:xfrm>
          <a:prstGeom prst="rect">
            <a:avLst/>
          </a:prstGeom>
        </p:spPr>
        <p:txBody>
          <a:bodyPr wrap="none">
            <a:spAutoFit/>
          </a:bodyPr>
          <a:lstStyle/>
          <a:p>
            <a:r>
              <a:rPr lang="en-US" sz="2800" b="1" dirty="0">
                <a:solidFill>
                  <a:srgbClr val="002060"/>
                </a:solidFill>
                <a:latin typeface="Bahnschrift SemiCondensed" panose="020B0502040204020203" pitchFamily="34" charset="0"/>
              </a:rPr>
              <a:t>References </a:t>
            </a:r>
          </a:p>
        </p:txBody>
      </p:sp>
      <p:sp>
        <p:nvSpPr>
          <p:cNvPr id="5" name="Rectangle 4"/>
          <p:cNvSpPr/>
          <p:nvPr/>
        </p:nvSpPr>
        <p:spPr>
          <a:xfrm>
            <a:off x="1845923" y="2003460"/>
            <a:ext cx="7061771" cy="2862322"/>
          </a:xfrm>
          <a:prstGeom prst="rect">
            <a:avLst/>
          </a:prstGeom>
          <a:blipFill>
            <a:blip r:embed="rId4">
              <a:alphaModFix amt="84000"/>
            </a:blip>
            <a:stretch>
              <a:fillRect/>
            </a:stretch>
          </a:blipFill>
        </p:spPr>
        <p:txBody>
          <a:bodyPr wrap="square">
            <a:spAutoFit/>
          </a:bodyPr>
          <a:lstStyle/>
          <a:p>
            <a:pPr marL="285750" indent="-285750">
              <a:buFont typeface="Arial" panose="020B0604020202020204" pitchFamily="34" charset="0"/>
              <a:buChar char="•"/>
            </a:pPr>
            <a:r>
              <a:rPr lang="en-US" dirty="0" err="1">
                <a:solidFill>
                  <a:srgbClr val="002060"/>
                </a:solidFill>
                <a:latin typeface="Bahnschrift SemiCondensed" panose="020B0502040204020203" pitchFamily="34" charset="0"/>
              </a:rPr>
              <a:t>Adanlawo</a:t>
            </a:r>
            <a:r>
              <a:rPr lang="en-US" dirty="0">
                <a:solidFill>
                  <a:srgbClr val="002060"/>
                </a:solidFill>
                <a:latin typeface="Bahnschrift SemiCondensed" panose="020B0502040204020203" pitchFamily="34" charset="0"/>
              </a:rPr>
              <a:t>, E.F., Reddy, M.M. and </a:t>
            </a:r>
            <a:r>
              <a:rPr lang="en-US" dirty="0" err="1">
                <a:solidFill>
                  <a:srgbClr val="002060"/>
                </a:solidFill>
                <a:latin typeface="Bahnschrift SemiCondensed" panose="020B0502040204020203" pitchFamily="34" charset="0"/>
              </a:rPr>
              <a:t>Rugbeer</a:t>
            </a:r>
            <a:r>
              <a:rPr lang="en-US" dirty="0">
                <a:solidFill>
                  <a:srgbClr val="002060"/>
                </a:solidFill>
                <a:latin typeface="Bahnschrift SemiCondensed" panose="020B0502040204020203" pitchFamily="34" charset="0"/>
              </a:rPr>
              <a:t>, H., (2021). Intercultural business communication: The implications of language barriers. Psychology and Education Journal, 58(5), pp.6281-6290.</a:t>
            </a:r>
          </a:p>
          <a:p>
            <a:pPr marL="285750" indent="-285750">
              <a:buFont typeface="Arial" panose="020B0604020202020204" pitchFamily="34" charset="0"/>
              <a:buChar char="•"/>
            </a:pPr>
            <a:endParaRPr lang="en-US" dirty="0">
              <a:solidFill>
                <a:srgbClr val="002060"/>
              </a:solidFill>
              <a:latin typeface="Bahnschrift SemiCondensed" panose="020B0502040204020203" pitchFamily="34" charset="0"/>
            </a:endParaRPr>
          </a:p>
          <a:p>
            <a:pPr marL="285750" indent="-285750">
              <a:buFont typeface="Arial" panose="020B0604020202020204" pitchFamily="34" charset="0"/>
              <a:buChar char="•"/>
            </a:pPr>
            <a:r>
              <a:rPr lang="en-US" dirty="0">
                <a:solidFill>
                  <a:srgbClr val="002060"/>
                </a:solidFill>
                <a:latin typeface="Bahnschrift SemiCondensed" panose="020B0502040204020203" pitchFamily="34" charset="0"/>
              </a:rPr>
              <a:t>Baldwin, J.R., González, A., Brock, N., </a:t>
            </a:r>
            <a:r>
              <a:rPr lang="en-US" dirty="0" err="1">
                <a:solidFill>
                  <a:srgbClr val="002060"/>
                </a:solidFill>
                <a:latin typeface="Bahnschrift SemiCondensed" panose="020B0502040204020203" pitchFamily="34" charset="0"/>
              </a:rPr>
              <a:t>Xie</a:t>
            </a:r>
            <a:r>
              <a:rPr lang="en-US" dirty="0">
                <a:solidFill>
                  <a:srgbClr val="002060"/>
                </a:solidFill>
                <a:latin typeface="Bahnschrift SemiCondensed" panose="020B0502040204020203" pitchFamily="34" charset="0"/>
              </a:rPr>
              <a:t>, M. and Chao, C.C., (2023). Intercultural communication for everyday life. John Wiley &amp; Sons.</a:t>
            </a:r>
          </a:p>
          <a:p>
            <a:pPr marL="285750" indent="-285750">
              <a:buFont typeface="Arial" panose="020B0604020202020204" pitchFamily="34" charset="0"/>
              <a:buChar char="•"/>
            </a:pPr>
            <a:endParaRPr lang="en-US" dirty="0">
              <a:solidFill>
                <a:srgbClr val="002060"/>
              </a:solidFill>
              <a:latin typeface="Bahnschrift SemiCondensed" panose="020B0502040204020203" pitchFamily="34" charset="0"/>
            </a:endParaRPr>
          </a:p>
          <a:p>
            <a:pPr marL="285750" indent="-285750">
              <a:buFont typeface="Arial" panose="020B0604020202020204" pitchFamily="34" charset="0"/>
              <a:buChar char="•"/>
            </a:pPr>
            <a:r>
              <a:rPr lang="en-US" dirty="0" err="1">
                <a:solidFill>
                  <a:srgbClr val="002060"/>
                </a:solidFill>
                <a:latin typeface="Bahnschrift SemiCondensed" panose="020B0502040204020203" pitchFamily="34" charset="0"/>
              </a:rPr>
              <a:t>Braslauskas</a:t>
            </a:r>
            <a:r>
              <a:rPr lang="en-US" dirty="0">
                <a:solidFill>
                  <a:srgbClr val="002060"/>
                </a:solidFill>
                <a:latin typeface="Bahnschrift SemiCondensed" panose="020B0502040204020203" pitchFamily="34" charset="0"/>
              </a:rPr>
              <a:t>, J., (2021). Developing intercultural competences and creativity: The foundation for successful intercultural communication. Creativity studies, 14(1), pp.197-217.</a:t>
            </a:r>
          </a:p>
        </p:txBody>
      </p:sp>
    </p:spTree>
    <p:extLst>
      <p:ext uri="{BB962C8B-B14F-4D97-AF65-F5344CB8AC3E}">
        <p14:creationId xmlns:p14="http://schemas.microsoft.com/office/powerpoint/2010/main" val="41744347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Travel Themed Flat lay">
            <a:extLst>
              <a:ext uri="{FF2B5EF4-FFF2-40B4-BE49-F238E27FC236}">
                <a16:creationId xmlns:a16="http://schemas.microsoft.com/office/drawing/2014/main" id="{2320BECE-3734-8743-8137-451E559E9974}"/>
              </a:ext>
            </a:extLst>
          </p:cNvPr>
          <p:cNvPicPr>
            <a:picLocks noGrp="1" noChangeAspect="1"/>
          </p:cNvPicPr>
          <p:nvPr>
            <p:ph type="pic" sz="quarter" idx="13"/>
          </p:nvPr>
        </p:nvPicPr>
        <p:blipFill>
          <a:blip r:embed="rId3"/>
          <a:srcRect t="11745" b="11745"/>
          <a:stretch>
            <a:fillRect/>
          </a:stretch>
        </p:blipFill>
        <p:spPr>
          <a:xfrm>
            <a:off x="838200" y="0"/>
            <a:ext cx="11353800" cy="5791201"/>
          </a:xfrm>
        </p:spPr>
      </p:pic>
      <p:sp>
        <p:nvSpPr>
          <p:cNvPr id="4" name="Title 3">
            <a:extLst>
              <a:ext uri="{FF2B5EF4-FFF2-40B4-BE49-F238E27FC236}">
                <a16:creationId xmlns:a16="http://schemas.microsoft.com/office/drawing/2014/main" id="{EB516E3E-5EFE-4EBE-B821-28A54E2B1169}"/>
              </a:ext>
            </a:extLst>
          </p:cNvPr>
          <p:cNvSpPr>
            <a:spLocks noGrp="1"/>
          </p:cNvSpPr>
          <p:nvPr>
            <p:ph type="title"/>
          </p:nvPr>
        </p:nvSpPr>
        <p:spPr>
          <a:xfrm>
            <a:off x="1128487" y="3083456"/>
            <a:ext cx="6548438" cy="2413416"/>
          </a:xfrm>
        </p:spPr>
        <p:txBody>
          <a:bodyPr anchor="b"/>
          <a:lstStyle/>
          <a:p>
            <a:pPr lvl="0"/>
            <a:r>
              <a:rPr lang="en-US" sz="8000" dirty="0">
                <a:solidFill>
                  <a:schemeClr val="accent1">
                    <a:lumMod val="90000"/>
                    <a:lumOff val="10000"/>
                  </a:schemeClr>
                </a:solidFill>
                <a:latin typeface="Chiller" panose="04020404031007020602" pitchFamily="82" charset="0"/>
                <a:sym typeface="Bebas"/>
              </a:rPr>
              <a:t>THANK YOU</a:t>
            </a:r>
            <a:endParaRPr lang="en-US" sz="8000" dirty="0">
              <a:solidFill>
                <a:schemeClr val="accent1">
                  <a:lumMod val="90000"/>
                  <a:lumOff val="10000"/>
                </a:schemeClr>
              </a:solidFill>
              <a:latin typeface="Chiller" panose="04020404031007020602" pitchFamily="82" charset="0"/>
            </a:endParaRPr>
          </a:p>
        </p:txBody>
      </p:sp>
      <p:sp>
        <p:nvSpPr>
          <p:cNvPr id="15" name="Rounded Rectangle 14"/>
          <p:cNvSpPr/>
          <p:nvPr/>
        </p:nvSpPr>
        <p:spPr>
          <a:xfrm>
            <a:off x="1" y="0"/>
            <a:ext cx="642938" cy="6858000"/>
          </a:xfrm>
          <a:prstGeom prst="roundRect">
            <a:avLst/>
          </a:prstGeom>
          <a:solidFill>
            <a:schemeClr val="bg1">
              <a:lumMod val="95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4"/>
          <a:stretch>
            <a:fillRect/>
          </a:stretch>
        </p:blipFill>
        <p:spPr>
          <a:xfrm>
            <a:off x="8953500" y="304800"/>
            <a:ext cx="3048000" cy="1484629"/>
          </a:xfrm>
          <a:prstGeom prst="rect">
            <a:avLst/>
          </a:prstGeom>
        </p:spPr>
      </p:pic>
    </p:spTree>
    <p:extLst>
      <p:ext uri="{BB962C8B-B14F-4D97-AF65-F5344CB8AC3E}">
        <p14:creationId xmlns:p14="http://schemas.microsoft.com/office/powerpoint/2010/main" val="511889710"/>
      </p:ext>
    </p:extLst>
  </p:cSld>
  <p:clrMapOvr>
    <a:masterClrMapping/>
  </p:clrMapOvr>
</p:sld>
</file>

<file path=ppt/theme/theme1.xml><?xml version="1.0" encoding="utf-8"?>
<a:theme xmlns:a="http://schemas.openxmlformats.org/drawingml/2006/main" name="Office Theme">
  <a:themeElements>
    <a:clrScheme name="Custom 25">
      <a:dk1>
        <a:srgbClr val="3F3F3F"/>
      </a:dk1>
      <a:lt1>
        <a:srgbClr val="FFFFFF"/>
      </a:lt1>
      <a:dk2>
        <a:srgbClr val="000000"/>
      </a:dk2>
      <a:lt2>
        <a:srgbClr val="A5A5A5"/>
      </a:lt2>
      <a:accent1>
        <a:srgbClr val="00194C"/>
      </a:accent1>
      <a:accent2>
        <a:srgbClr val="EAB200"/>
      </a:accent2>
      <a:accent3>
        <a:srgbClr val="DDDDDD"/>
      </a:accent3>
      <a:accent4>
        <a:srgbClr val="954F72"/>
      </a:accent4>
      <a:accent5>
        <a:srgbClr val="00843B"/>
      </a:accent5>
      <a:accent6>
        <a:srgbClr val="014067"/>
      </a:accent6>
      <a:hlink>
        <a:srgbClr val="00194C"/>
      </a:hlink>
      <a:folHlink>
        <a:srgbClr val="954F72"/>
      </a:folHlink>
    </a:clrScheme>
    <a:fontScheme name="Custom 28">
      <a:majorFont>
        <a:latin typeface="Gill Sans MT"/>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78646930_Travel presentation_AAS_v4" id="{69A0B7D3-DFC2-4DF4-94EE-39D7101E6D25}" vid="{C2C8F544-DED4-470E-87EA-91DC811D31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9DE6D2A-0A40-4DAB-B8AE-656243D6AB33}">
  <ds:schemaRefs>
    <ds:schemaRef ds:uri="http://schemas.openxmlformats.org/package/2006/metadata/core-properties"/>
    <ds:schemaRef ds:uri="16c05727-aa75-4e4a-9b5f-8a80a1165891"/>
    <ds:schemaRef ds:uri="http://www.w3.org/XML/1998/namespace"/>
    <ds:schemaRef ds:uri="http://schemas.microsoft.com/office/infopath/2007/PartnerControls"/>
    <ds:schemaRef ds:uri="http://purl.org/dc/terms/"/>
    <ds:schemaRef ds:uri="http://purl.org/dc/dcmitype/"/>
    <ds:schemaRef ds:uri="http://schemas.microsoft.com/office/2006/documentManagement/types"/>
    <ds:schemaRef ds:uri="http://purl.org/dc/elements/1.1/"/>
    <ds:schemaRef ds:uri="71af3243-3dd4-4a8d-8c0d-dd76da1f02a5"/>
    <ds:schemaRef ds:uri="http://schemas.microsoft.com/office/2006/metadata/properties"/>
  </ds:schemaRefs>
</ds:datastoreItem>
</file>

<file path=customXml/itemProps2.xml><?xml version="1.0" encoding="utf-8"?>
<ds:datastoreItem xmlns:ds="http://schemas.openxmlformats.org/officeDocument/2006/customXml" ds:itemID="{22A67AA4-7A39-4D54-84CA-5821BEF7F79E}">
  <ds:schemaRefs>
    <ds:schemaRef ds:uri="http://schemas.microsoft.com/sharepoint/v3/contenttype/forms"/>
  </ds:schemaRefs>
</ds:datastoreItem>
</file>

<file path=customXml/itemProps3.xml><?xml version="1.0" encoding="utf-8"?>
<ds:datastoreItem xmlns:ds="http://schemas.openxmlformats.org/officeDocument/2006/customXml" ds:itemID="{CFE2D894-9887-4C6E-B664-EB7E082F34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Travel presentation</Template>
  <TotalTime>0</TotalTime>
  <Words>2683</Words>
  <Application>Microsoft Macintosh PowerPoint</Application>
  <PresentationFormat>Widescreen</PresentationFormat>
  <Paragraphs>123</Paragraphs>
  <Slides>13</Slides>
  <Notes>13</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13</vt:i4>
      </vt:variant>
    </vt:vector>
  </HeadingPairs>
  <TitlesOfParts>
    <vt:vector size="24" baseType="lpstr">
      <vt:lpstr>Arial</vt:lpstr>
      <vt:lpstr>Bahnschrift SemiBold</vt:lpstr>
      <vt:lpstr>Bahnschrift SemiCondensed</vt:lpstr>
      <vt:lpstr>Bell MT</vt:lpstr>
      <vt:lpstr>Calibri</vt:lpstr>
      <vt:lpstr>Chiller</vt:lpstr>
      <vt:lpstr>Gill Sans MT</vt:lpstr>
      <vt:lpstr>Gill Sans Nova Light</vt:lpstr>
      <vt:lpstr>Helvetica Light</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2024-02-09T06:58:36Z</dcterms:created>
  <dcterms:modified xsi:type="dcterms:W3CDTF">2024-04-03T17:53:30Z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