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8" r:id="rId4"/>
  </p:sldMasterIdLst>
  <p:notesMasterIdLst>
    <p:notesMasterId r:id="rId15"/>
  </p:notesMasterIdLst>
  <p:sldIdLst>
    <p:sldId id="256" r:id="rId5"/>
    <p:sldId id="260" r:id="rId6"/>
    <p:sldId id="257" r:id="rId7"/>
    <p:sldId id="258" r:id="rId8"/>
    <p:sldId id="263" r:id="rId9"/>
    <p:sldId id="259" r:id="rId10"/>
    <p:sldId id="264" r:id="rId11"/>
    <p:sldId id="261" r:id="rId12"/>
    <p:sldId id="262" r:id="rId13"/>
    <p:sldId id="265"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EDDA609-C268-47A9-A397-1960C121BC08}" v="73" dt="2022-11-04T14:25:11.12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43" autoAdjust="0"/>
    <p:restoredTop sz="94660"/>
  </p:normalViewPr>
  <p:slideViewPr>
    <p:cSldViewPr snapToGrid="0">
      <p:cViewPr varScale="1">
        <p:scale>
          <a:sx n="61" d="100"/>
          <a:sy n="61" d="100"/>
        </p:scale>
        <p:origin x="884"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F3AC985-47F5-4DD4-AE4A-02E792FD9465}" type="datetimeFigureOut">
              <a:rPr lang="en-GB" smtClean="0"/>
              <a:t>07/11/2022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5CBB147-A561-4656-887A-0E7AAF9AE7DA}" type="slidenum">
              <a:rPr lang="en-GB" smtClean="0"/>
              <a:t>‹#›</a:t>
            </a:fld>
            <a:endParaRPr lang="en-GB"/>
          </a:p>
        </p:txBody>
      </p:sp>
    </p:spTree>
    <p:extLst>
      <p:ext uri="{BB962C8B-B14F-4D97-AF65-F5344CB8AC3E}">
        <p14:creationId xmlns:p14="http://schemas.microsoft.com/office/powerpoint/2010/main" val="5503732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5CBB147-A561-4656-887A-0E7AAF9AE7DA}" type="slidenum">
              <a:rPr lang="en-GB" smtClean="0"/>
              <a:t>1</a:t>
            </a:fld>
            <a:endParaRPr lang="en-GB"/>
          </a:p>
        </p:txBody>
      </p:sp>
    </p:spTree>
    <p:extLst>
      <p:ext uri="{BB962C8B-B14F-4D97-AF65-F5344CB8AC3E}">
        <p14:creationId xmlns:p14="http://schemas.microsoft.com/office/powerpoint/2010/main" val="9057869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91B89F8-9024-4BC0-BF66-ACDB7D20E32F}" type="datetimeFigureOut">
              <a:rPr lang="en-GB" smtClean="0"/>
              <a:t>07/11/2022</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8B057BDB-62E5-437B-BD6F-04ED252D0B73}" type="slidenum">
              <a:rPr lang="en-GB" smtClean="0"/>
              <a:t>‹#›</a:t>
            </a:fld>
            <a:endParaRPr lang="en-GB"/>
          </a:p>
        </p:txBody>
      </p:sp>
    </p:spTree>
    <p:extLst>
      <p:ext uri="{BB962C8B-B14F-4D97-AF65-F5344CB8AC3E}">
        <p14:creationId xmlns:p14="http://schemas.microsoft.com/office/powerpoint/2010/main" val="39338587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91B89F8-9024-4BC0-BF66-ACDB7D20E32F}" type="datetimeFigureOut">
              <a:rPr lang="en-GB" smtClean="0"/>
              <a:t>07/11/2022</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8B057BDB-62E5-437B-BD6F-04ED252D0B73}" type="slidenum">
              <a:rPr lang="en-GB" smtClean="0"/>
              <a:t>‹#›</a:t>
            </a:fld>
            <a:endParaRPr lang="en-GB"/>
          </a:p>
        </p:txBody>
      </p:sp>
    </p:spTree>
    <p:extLst>
      <p:ext uri="{BB962C8B-B14F-4D97-AF65-F5344CB8AC3E}">
        <p14:creationId xmlns:p14="http://schemas.microsoft.com/office/powerpoint/2010/main" val="17968061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91B89F8-9024-4BC0-BF66-ACDB7D20E32F}" type="datetimeFigureOut">
              <a:rPr lang="en-GB" smtClean="0"/>
              <a:t>07/11/2022</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8B057BDB-62E5-437B-BD6F-04ED252D0B73}" type="slidenum">
              <a:rPr lang="en-GB" smtClean="0"/>
              <a:t>‹#›</a:t>
            </a:fld>
            <a:endParaRPr lang="en-GB"/>
          </a:p>
        </p:txBody>
      </p:sp>
    </p:spTree>
    <p:extLst>
      <p:ext uri="{BB962C8B-B14F-4D97-AF65-F5344CB8AC3E}">
        <p14:creationId xmlns:p14="http://schemas.microsoft.com/office/powerpoint/2010/main" val="41462075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91B89F8-9024-4BC0-BF66-ACDB7D20E32F}" type="datetimeFigureOut">
              <a:rPr lang="en-GB" smtClean="0"/>
              <a:t>07/11/2022</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8B057BDB-62E5-437B-BD6F-04ED252D0B73}" type="slidenum">
              <a:rPr lang="en-GB" smtClean="0"/>
              <a:t>‹#›</a:t>
            </a:fld>
            <a:endParaRPr lang="en-GB"/>
          </a:p>
        </p:txBody>
      </p:sp>
    </p:spTree>
    <p:extLst>
      <p:ext uri="{BB962C8B-B14F-4D97-AF65-F5344CB8AC3E}">
        <p14:creationId xmlns:p14="http://schemas.microsoft.com/office/powerpoint/2010/main" val="40886367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13"/>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91B89F8-9024-4BC0-BF66-ACDB7D20E32F}" type="datetimeFigureOut">
              <a:rPr lang="en-GB" smtClean="0"/>
              <a:t>07/11/2022</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8B057BDB-62E5-437B-BD6F-04ED252D0B73}" type="slidenum">
              <a:rPr lang="en-GB" smtClean="0"/>
              <a:t>‹#›</a:t>
            </a:fld>
            <a:endParaRPr lang="en-GB"/>
          </a:p>
        </p:txBody>
      </p:sp>
    </p:spTree>
    <p:extLst>
      <p:ext uri="{BB962C8B-B14F-4D97-AF65-F5344CB8AC3E}">
        <p14:creationId xmlns:p14="http://schemas.microsoft.com/office/powerpoint/2010/main" val="8220274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91B89F8-9024-4BC0-BF66-ACDB7D20E32F}" type="datetimeFigureOut">
              <a:rPr lang="en-GB" smtClean="0"/>
              <a:t>07/11/2022</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8B057BDB-62E5-437B-BD6F-04ED252D0B73}" type="slidenum">
              <a:rPr lang="en-GB" smtClean="0"/>
              <a:t>‹#›</a:t>
            </a:fld>
            <a:endParaRPr lang="en-GB"/>
          </a:p>
        </p:txBody>
      </p:sp>
    </p:spTree>
    <p:extLst>
      <p:ext uri="{BB962C8B-B14F-4D97-AF65-F5344CB8AC3E}">
        <p14:creationId xmlns:p14="http://schemas.microsoft.com/office/powerpoint/2010/main" val="26493940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91B89F8-9024-4BC0-BF66-ACDB7D20E32F}" type="datetimeFigureOut">
              <a:rPr lang="en-GB" smtClean="0"/>
              <a:t>07/11/2022</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8B057BDB-62E5-437B-BD6F-04ED252D0B73}" type="slidenum">
              <a:rPr lang="en-GB" smtClean="0"/>
              <a:t>‹#›</a:t>
            </a:fld>
            <a:endParaRPr lang="en-GB"/>
          </a:p>
        </p:txBody>
      </p:sp>
    </p:spTree>
    <p:extLst>
      <p:ext uri="{BB962C8B-B14F-4D97-AF65-F5344CB8AC3E}">
        <p14:creationId xmlns:p14="http://schemas.microsoft.com/office/powerpoint/2010/main" val="609277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91B89F8-9024-4BC0-BF66-ACDB7D20E32F}" type="datetimeFigureOut">
              <a:rPr lang="en-GB" smtClean="0"/>
              <a:t>07/11/2022</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8B057BDB-62E5-437B-BD6F-04ED252D0B73}" type="slidenum">
              <a:rPr lang="en-GB" smtClean="0"/>
              <a:t>‹#›</a:t>
            </a:fld>
            <a:endParaRPr lang="en-GB"/>
          </a:p>
        </p:txBody>
      </p:sp>
    </p:spTree>
    <p:extLst>
      <p:ext uri="{BB962C8B-B14F-4D97-AF65-F5344CB8AC3E}">
        <p14:creationId xmlns:p14="http://schemas.microsoft.com/office/powerpoint/2010/main" val="6281003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91B89F8-9024-4BC0-BF66-ACDB7D20E32F}" type="datetimeFigureOut">
              <a:rPr lang="en-GB" smtClean="0"/>
              <a:t>07/11/2022</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8B057BDB-62E5-437B-BD6F-04ED252D0B73}" type="slidenum">
              <a:rPr lang="en-GB" smtClean="0"/>
              <a:t>‹#›</a:t>
            </a:fld>
            <a:endParaRPr lang="en-GB"/>
          </a:p>
        </p:txBody>
      </p:sp>
    </p:spTree>
    <p:extLst>
      <p:ext uri="{BB962C8B-B14F-4D97-AF65-F5344CB8AC3E}">
        <p14:creationId xmlns:p14="http://schemas.microsoft.com/office/powerpoint/2010/main" val="19936118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91B89F8-9024-4BC0-BF66-ACDB7D20E32F}" type="datetimeFigureOut">
              <a:rPr lang="en-GB" smtClean="0"/>
              <a:t>07/11/2022</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8B057BDB-62E5-437B-BD6F-04ED252D0B73}" type="slidenum">
              <a:rPr lang="en-GB" smtClean="0"/>
              <a:t>‹#›</a:t>
            </a:fld>
            <a:endParaRPr lang="en-GB"/>
          </a:p>
        </p:txBody>
      </p:sp>
    </p:spTree>
    <p:extLst>
      <p:ext uri="{BB962C8B-B14F-4D97-AF65-F5344CB8AC3E}">
        <p14:creationId xmlns:p14="http://schemas.microsoft.com/office/powerpoint/2010/main" val="30589063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91B89F8-9024-4BC0-BF66-ACDB7D20E32F}" type="datetimeFigureOut">
              <a:rPr lang="en-GB" smtClean="0"/>
              <a:t>07/11/2022</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8B057BDB-62E5-437B-BD6F-04ED252D0B73}"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1559338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D91B89F8-9024-4BC0-BF66-ACDB7D20E32F}" type="datetimeFigureOut">
              <a:rPr lang="en-GB" smtClean="0"/>
              <a:t>07/11/2022</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8B057BDB-62E5-437B-BD6F-04ED252D0B73}" type="slidenum">
              <a:rPr lang="en-GB" smtClean="0"/>
              <a:t>‹#›</a:t>
            </a:fld>
            <a:endParaRPr lang="en-GB"/>
          </a:p>
        </p:txBody>
      </p:sp>
    </p:spTree>
    <p:extLst>
      <p:ext uri="{BB962C8B-B14F-4D97-AF65-F5344CB8AC3E}">
        <p14:creationId xmlns:p14="http://schemas.microsoft.com/office/powerpoint/2010/main" val="171701140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D91B89F8-9024-4BC0-BF66-ACDB7D20E32F}" type="datetimeFigureOut">
              <a:rPr lang="en-GB" smtClean="0"/>
              <a:t>07/11/2022</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8B057BDB-62E5-437B-BD6F-04ED252D0B73}"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74413052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D91B89F8-9024-4BC0-BF66-ACDB7D20E32F}" type="datetimeFigureOut">
              <a:rPr lang="en-GB" smtClean="0"/>
              <a:t>07/11/2022</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8B057BDB-62E5-437B-BD6F-04ED252D0B73}" type="slidenum">
              <a:rPr lang="en-GB" smtClean="0"/>
              <a:t>‹#›</a:t>
            </a:fld>
            <a:endParaRPr lang="en-GB"/>
          </a:p>
        </p:txBody>
      </p:sp>
    </p:spTree>
    <p:extLst>
      <p:ext uri="{BB962C8B-B14F-4D97-AF65-F5344CB8AC3E}">
        <p14:creationId xmlns:p14="http://schemas.microsoft.com/office/powerpoint/2010/main" val="52281013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91B89F8-9024-4BC0-BF66-ACDB7D20E32F}" type="datetimeFigureOut">
              <a:rPr lang="en-GB" smtClean="0"/>
              <a:t>07/11/2022</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8B057BDB-62E5-437B-BD6F-04ED252D0B73}" type="slidenum">
              <a:rPr lang="en-GB" smtClean="0"/>
              <a:t>‹#›</a:t>
            </a:fld>
            <a:endParaRPr lang="en-GB"/>
          </a:p>
        </p:txBody>
      </p:sp>
    </p:spTree>
    <p:extLst>
      <p:ext uri="{BB962C8B-B14F-4D97-AF65-F5344CB8AC3E}">
        <p14:creationId xmlns:p14="http://schemas.microsoft.com/office/powerpoint/2010/main" val="277739244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91B89F8-9024-4BC0-BF66-ACDB7D20E32F}" type="datetimeFigureOut">
              <a:rPr lang="en-GB" smtClean="0"/>
              <a:t>07/11/2022</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8B057BDB-62E5-437B-BD6F-04ED252D0B73}" type="slidenum">
              <a:rPr lang="en-GB" smtClean="0"/>
              <a:t>‹#›</a:t>
            </a:fld>
            <a:endParaRPr lang="en-GB"/>
          </a:p>
        </p:txBody>
      </p:sp>
    </p:spTree>
    <p:extLst>
      <p:ext uri="{BB962C8B-B14F-4D97-AF65-F5344CB8AC3E}">
        <p14:creationId xmlns:p14="http://schemas.microsoft.com/office/powerpoint/2010/main" val="15111733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32"/>
            <a:ext cx="2356674" cy="6853285"/>
            <a:chOff x="6627813" y="195454"/>
            <a:chExt cx="1952625" cy="5678297"/>
          </a:xfrm>
        </p:grpSpPr>
        <p:sp>
          <p:nvSpPr>
            <p:cNvPr id="11" name="Freeform 27"/>
            <p:cNvSpPr/>
            <p:nvPr/>
          </p:nvSpPr>
          <p:spPr bwMode="auto">
            <a:xfrm>
              <a:off x="6627813" y="195454"/>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D91B89F8-9024-4BC0-BF66-ACDB7D20E32F}" type="datetimeFigureOut">
              <a:rPr lang="en-GB" smtClean="0"/>
              <a:t>07/11/2022</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8B057BDB-62E5-437B-BD6F-04ED252D0B73}" type="slidenum">
              <a:rPr lang="en-GB" smtClean="0"/>
              <a:t>‹#›</a:t>
            </a:fld>
            <a:endParaRPr lang="en-GB"/>
          </a:p>
        </p:txBody>
      </p:sp>
    </p:spTree>
    <p:extLst>
      <p:ext uri="{BB962C8B-B14F-4D97-AF65-F5344CB8AC3E}">
        <p14:creationId xmlns:p14="http://schemas.microsoft.com/office/powerpoint/2010/main" val="1374393866"/>
      </p:ext>
    </p:extLst>
  </p:cSld>
  <p:clrMap bg1="lt1" tx1="dk1" bg2="lt2" tx2="dk2" accent1="accent1" accent2="accent2" accent3="accent3" accent4="accent4" accent5="accent5" accent6="accent6" hlink="hlink" folHlink="folHlink"/>
  <p:sldLayoutIdLst>
    <p:sldLayoutId id="2147483749" r:id="rId1"/>
    <p:sldLayoutId id="2147483750" r:id="rId2"/>
    <p:sldLayoutId id="2147483751" r:id="rId3"/>
    <p:sldLayoutId id="2147483752" r:id="rId4"/>
    <p:sldLayoutId id="2147483753" r:id="rId5"/>
    <p:sldLayoutId id="2147483754" r:id="rId6"/>
    <p:sldLayoutId id="2147483755" r:id="rId7"/>
    <p:sldLayoutId id="2147483756" r:id="rId8"/>
    <p:sldLayoutId id="2147483757" r:id="rId9"/>
    <p:sldLayoutId id="2147483758" r:id="rId10"/>
    <p:sldLayoutId id="2147483759" r:id="rId11"/>
    <p:sldLayoutId id="2147483760" r:id="rId12"/>
    <p:sldLayoutId id="2147483761" r:id="rId13"/>
    <p:sldLayoutId id="2147483762" r:id="rId14"/>
    <p:sldLayoutId id="2147483763" r:id="rId15"/>
    <p:sldLayoutId id="2147483764"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everypiecematters.com/jget/volume03-issue01/card-game-to-improve-critical-thinking.html" TargetMode="External"/><Relationship Id="rId2" Type="http://schemas.openxmlformats.org/officeDocument/2006/relationships/image" Target="../media/image1.jpg"/><Relationship Id="rId1" Type="http://schemas.openxmlformats.org/officeDocument/2006/relationships/slideLayout" Target="../slideLayouts/slideLayout2.xml"/><Relationship Id="rId5" Type="http://schemas.openxmlformats.org/officeDocument/2006/relationships/image" Target="../media/image2.jpeg"/><Relationship Id="rId4" Type="http://schemas.openxmlformats.org/officeDocument/2006/relationships/hyperlink" Target="https://creativecommons.org/licenses/by/3.0/" TargetMode="External"/></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govtech.com/education/k-12/cae-platform-emphasizes-critical-thinking-problem-solving" TargetMode="External"/><Relationship Id="rId2" Type="http://schemas.openxmlformats.org/officeDocument/2006/relationships/hyperlink" Target="https://www.educba.com/time-management-activities/" TargetMode="External"/><Relationship Id="rId1" Type="http://schemas.openxmlformats.org/officeDocument/2006/relationships/slideLayout" Target="../slideLayouts/slideLayout2.xml"/><Relationship Id="rId4" Type="http://schemas.openxmlformats.org/officeDocument/2006/relationships/hyperlink" Target="https://www.researchgate.net/publication/225083582_Employability_in_Higher_Education_What_It_Is_What_It_Is_Not"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513C4A-329F-13A5-68AB-E5CA6710CB89}"/>
              </a:ext>
            </a:extLst>
          </p:cNvPr>
          <p:cNvSpPr>
            <a:spLocks noGrp="1"/>
          </p:cNvSpPr>
          <p:nvPr>
            <p:ph type="ctrTitle"/>
          </p:nvPr>
        </p:nvSpPr>
        <p:spPr>
          <a:xfrm>
            <a:off x="2116247" y="1481959"/>
            <a:ext cx="8915399" cy="3032664"/>
          </a:xfrm>
        </p:spPr>
        <p:txBody>
          <a:bodyPr>
            <a:normAutofit/>
          </a:bodyPr>
          <a:lstStyle/>
          <a:p>
            <a:pPr algn="ctr"/>
            <a:r>
              <a:rPr lang="en-GB" b="1" dirty="0">
                <a:latin typeface="Arial" panose="020B0604020202020204" pitchFamily="34" charset="0"/>
                <a:cs typeface="Arial" panose="020B0604020202020204" pitchFamily="34" charset="0"/>
              </a:rPr>
              <a:t>Transferrable</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 Employability Skills </a:t>
            </a:r>
            <a:br>
              <a:rPr lang="en-GB" b="1" dirty="0">
                <a:latin typeface="Arial" panose="020B0604020202020204" pitchFamily="34" charset="0"/>
                <a:cs typeface="Arial" panose="020B0604020202020204" pitchFamily="34" charset="0"/>
              </a:rPr>
            </a:br>
            <a:endParaRPr lang="en-GB" b="1"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10CB628C-C7E8-7E22-FD63-79681589E3F9}"/>
              </a:ext>
            </a:extLst>
          </p:cNvPr>
          <p:cNvSpPr>
            <a:spLocks noGrp="1"/>
          </p:cNvSpPr>
          <p:nvPr>
            <p:ph type="subTitle" idx="1"/>
          </p:nvPr>
        </p:nvSpPr>
        <p:spPr>
          <a:xfrm>
            <a:off x="1916551" y="4812899"/>
            <a:ext cx="8915399" cy="1126283"/>
          </a:xfrm>
        </p:spPr>
        <p:txBody>
          <a:bodyPr>
            <a:normAutofit fontScale="92500" lnSpcReduction="20000"/>
          </a:bodyPr>
          <a:lstStyle/>
          <a:p>
            <a:pPr algn="ctr"/>
            <a:endParaRPr lang="en-GB" sz="3200" dirty="0">
              <a:latin typeface="Arial" panose="020B0604020202020204" pitchFamily="34" charset="0"/>
              <a:cs typeface="Arial" panose="020B0604020202020204" pitchFamily="34" charset="0"/>
            </a:endParaRPr>
          </a:p>
          <a:p>
            <a:pPr algn="ctr"/>
            <a:r>
              <a:rPr lang="en-GB" sz="4000" b="1" dirty="0">
                <a:latin typeface="Arial" panose="020B0604020202020204" pitchFamily="34" charset="0"/>
                <a:cs typeface="Arial" panose="020B0604020202020204" pitchFamily="34" charset="0"/>
              </a:rPr>
              <a:t>Joy Cole</a:t>
            </a:r>
          </a:p>
        </p:txBody>
      </p:sp>
    </p:spTree>
    <p:extLst>
      <p:ext uri="{BB962C8B-B14F-4D97-AF65-F5344CB8AC3E}">
        <p14:creationId xmlns:p14="http://schemas.microsoft.com/office/powerpoint/2010/main" val="2311235214"/>
      </p:ext>
    </p:extLst>
  </p:cSld>
  <p:clrMapOvr>
    <a:masterClrMapping/>
  </p:clrMapOvr>
  <mc:AlternateContent xmlns:mc="http://schemas.openxmlformats.org/markup-compatibility/2006" xmlns:p14="http://schemas.microsoft.com/office/powerpoint/2010/main">
    <mc:Choice Requires="p14">
      <p:transition p14:dur="0" advTm="32796"/>
    </mc:Choice>
    <mc:Fallback xmlns="">
      <p:transition advTm="32796"/>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6432C2-A6DF-48BF-F8F4-3D4E0E84E541}"/>
              </a:ext>
            </a:extLst>
          </p:cNvPr>
          <p:cNvSpPr>
            <a:spLocks noGrp="1"/>
          </p:cNvSpPr>
          <p:nvPr>
            <p:ph type="title"/>
          </p:nvPr>
        </p:nvSpPr>
        <p:spPr>
          <a:xfrm>
            <a:off x="2340676" y="371599"/>
            <a:ext cx="8911687" cy="837091"/>
          </a:xfrm>
        </p:spPr>
        <p:txBody>
          <a:bodyPr>
            <a:noAutofit/>
          </a:bodyPr>
          <a:lstStyle/>
          <a:p>
            <a:pPr algn="ctr"/>
            <a:r>
              <a:rPr lang="en-GB" sz="4000" b="1" dirty="0">
                <a:latin typeface="Arial" panose="020B0604020202020204" pitchFamily="34" charset="0"/>
                <a:cs typeface="Arial" panose="020B0604020202020204" pitchFamily="34" charset="0"/>
              </a:rPr>
              <a:t>What do Employers want?</a:t>
            </a:r>
            <a:br>
              <a:rPr lang="en-GB" sz="4000" b="1" dirty="0">
                <a:latin typeface="Arial" panose="020B0604020202020204" pitchFamily="34" charset="0"/>
                <a:cs typeface="Arial" panose="020B0604020202020204" pitchFamily="34" charset="0"/>
              </a:rPr>
            </a:br>
            <a:endParaRPr lang="en-GB" sz="40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ED5A626-E2BD-976D-EE19-1B5CD3A9D4D3}"/>
              </a:ext>
            </a:extLst>
          </p:cNvPr>
          <p:cNvSpPr>
            <a:spLocks noGrp="1"/>
          </p:cNvSpPr>
          <p:nvPr>
            <p:ph idx="1"/>
          </p:nvPr>
        </p:nvSpPr>
        <p:spPr>
          <a:xfrm>
            <a:off x="2596635" y="1963230"/>
            <a:ext cx="8911687" cy="2119353"/>
          </a:xfrm>
        </p:spPr>
        <p:txBody>
          <a:bodyPr>
            <a:normAutofit lnSpcReduction="10000"/>
          </a:bodyPr>
          <a:lstStyle/>
          <a:p>
            <a:endParaRPr lang="en-GB" dirty="0"/>
          </a:p>
          <a:p>
            <a:pPr marL="0" indent="0">
              <a:buNone/>
            </a:pPr>
            <a:r>
              <a:rPr lang="en-GB" sz="2200" dirty="0">
                <a:effectLst/>
                <a:latin typeface="Arial" panose="020B0604020202020204" pitchFamily="34" charset="0"/>
                <a:ea typeface="Calibri" panose="020F0502020204030204" pitchFamily="34" charset="0"/>
                <a:cs typeface="Arial" panose="020B0604020202020204" pitchFamily="34" charset="0"/>
              </a:rPr>
              <a:t>A set of achievements (skills, understandings and personal attributes) that makes graduates more likely to gain employment and be successful in their chosen occupations, which benefits themselves, the workforce, the community and the economy.														 						 </a:t>
            </a:r>
            <a:r>
              <a:rPr lang="en-GB" sz="2200" dirty="0">
                <a:latin typeface="Arial" panose="020B0604020202020204" pitchFamily="34" charset="0"/>
                <a:ea typeface="Calibri" panose="020F0502020204030204" pitchFamily="34" charset="0"/>
                <a:cs typeface="Arial" panose="020B0604020202020204" pitchFamily="34" charset="0"/>
              </a:rPr>
              <a:t>(Yorke, 2006, p.11)</a:t>
            </a:r>
          </a:p>
          <a:p>
            <a:pPr algn="r"/>
            <a:endParaRPr lang="en-GB" sz="2400" dirty="0">
              <a:effectLst/>
              <a:latin typeface="Arial" panose="020B0604020202020204" pitchFamily="34" charset="0"/>
              <a:ea typeface="Calibri" panose="020F0502020204030204" pitchFamily="34" charset="0"/>
              <a:cs typeface="Arial" panose="020B0604020202020204" pitchFamily="34" charset="0"/>
            </a:endParaRPr>
          </a:p>
        </p:txBody>
      </p:sp>
      <p:sp>
        <p:nvSpPr>
          <p:cNvPr id="5" name="TextBox 4">
            <a:extLst>
              <a:ext uri="{FF2B5EF4-FFF2-40B4-BE49-F238E27FC236}">
                <a16:creationId xmlns:a16="http://schemas.microsoft.com/office/drawing/2014/main" id="{75507C3C-1EBD-CB5F-F18E-AE78E42DEE52}"/>
              </a:ext>
            </a:extLst>
          </p:cNvPr>
          <p:cNvSpPr txBox="1"/>
          <p:nvPr/>
        </p:nvSpPr>
        <p:spPr>
          <a:xfrm>
            <a:off x="2536972" y="4393324"/>
            <a:ext cx="9031014" cy="4657685"/>
          </a:xfrm>
          <a:prstGeom prst="rect">
            <a:avLst/>
          </a:prstGeom>
          <a:noFill/>
        </p:spPr>
        <p:txBody>
          <a:bodyPr wrap="square" rtlCol="0">
            <a:spAutoFit/>
          </a:bodyPr>
          <a:lstStyle/>
          <a:p>
            <a:pPr>
              <a:spcAft>
                <a:spcPts val="800"/>
              </a:spcAft>
            </a:pPr>
            <a:r>
              <a:rPr lang="en-GB" sz="2200" dirty="0">
                <a:latin typeface="Arial" panose="020B0604020202020204" pitchFamily="34" charset="0"/>
                <a:ea typeface="Calibri" panose="020F0502020204030204" pitchFamily="34" charset="0"/>
                <a:cs typeface="Times New Roman" panose="02020603050405020304" pitchFamily="18" charset="0"/>
              </a:rPr>
              <a:t>C</a:t>
            </a:r>
            <a:r>
              <a:rPr lang="en-GB" sz="2200" dirty="0">
                <a:effectLst/>
                <a:latin typeface="Arial" panose="020B0604020202020204" pitchFamily="34" charset="0"/>
                <a:ea typeface="Calibri" panose="020F0502020204030204" pitchFamily="34" charset="0"/>
                <a:cs typeface="Times New Roman" panose="02020603050405020304" pitchFamily="18" charset="0"/>
              </a:rPr>
              <a:t>apability -  your skills, knowledge, experience, habits, understandings, attitudes, qualities and personable attributes</a:t>
            </a:r>
          </a:p>
          <a:p>
            <a:pPr>
              <a:spcAft>
                <a:spcPts val="800"/>
              </a:spcAft>
            </a:pPr>
            <a:r>
              <a:rPr lang="en-GB" sz="2200" dirty="0">
                <a:latin typeface="Arial" panose="020B0604020202020204" pitchFamily="34" charset="0"/>
                <a:ea typeface="Calibri" panose="020F0502020204030204" pitchFamily="34" charset="0"/>
                <a:cs typeface="Times New Roman" panose="02020603050405020304" pitchFamily="18" charset="0"/>
              </a:rPr>
              <a:t>Preparedness – the outcome in time, thought and practice you have put into developing and nurturing  your capability</a:t>
            </a:r>
          </a:p>
          <a:p>
            <a:pPr>
              <a:spcAft>
                <a:spcPts val="800"/>
              </a:spcAft>
            </a:pPr>
            <a:r>
              <a:rPr lang="en-GB" sz="2400" dirty="0">
                <a:effectLst/>
                <a:latin typeface="Arial" panose="020B0604020202020204" pitchFamily="34" charset="0"/>
                <a:ea typeface="Times New Roman" panose="02020603050405020304" pitchFamily="18" charset="0"/>
                <a:cs typeface="Times New Roman" panose="02020603050405020304" pitchFamily="18" charset="0"/>
              </a:rPr>
              <a:t>												     </a:t>
            </a:r>
            <a:r>
              <a:rPr lang="en-GB" sz="2200" dirty="0">
                <a:effectLst/>
                <a:latin typeface="Arial" panose="020B0604020202020204" pitchFamily="34" charset="0"/>
                <a:ea typeface="Times New Roman" panose="02020603050405020304" pitchFamily="18" charset="0"/>
                <a:cs typeface="Times New Roman" panose="02020603050405020304" pitchFamily="18" charset="0"/>
              </a:rPr>
              <a:t>(Cottrell, 2021, p.304)</a:t>
            </a:r>
            <a:r>
              <a:rPr lang="en-GB" sz="2400" dirty="0">
                <a:effectLst/>
                <a:latin typeface="Arial" panose="020B0604020202020204" pitchFamily="34" charset="0"/>
                <a:ea typeface="Times New Roman" panose="02020603050405020304" pitchFamily="18" charset="0"/>
                <a:cs typeface="Times New Roman" panose="02020603050405020304" pitchFamily="18" charset="0"/>
              </a:rPr>
              <a:t>				</a:t>
            </a:r>
          </a:p>
          <a:p>
            <a:pPr>
              <a:spcAft>
                <a:spcPts val="800"/>
              </a:spcAft>
            </a:pPr>
            <a:r>
              <a:rPr lang="en-GB" sz="2400" dirty="0">
                <a:latin typeface="Arial" panose="020B0604020202020204" pitchFamily="34" charset="0"/>
                <a:ea typeface="Times New Roman" panose="02020603050405020304" pitchFamily="18" charset="0"/>
                <a:cs typeface="Times New Roman" panose="02020603050405020304" pitchFamily="18" charset="0"/>
              </a:rPr>
              <a:t>			</a:t>
            </a:r>
            <a:endParaRPr lang="en-GB" sz="2400" dirty="0">
              <a:effectLst/>
              <a:latin typeface="Arial" panose="020B0604020202020204" pitchFamily="34" charset="0"/>
              <a:ea typeface="Times New Roman" panose="02020603050405020304" pitchFamily="18" charset="0"/>
              <a:cs typeface="Times New Roman" panose="02020603050405020304" pitchFamily="18" charset="0"/>
            </a:endParaRPr>
          </a:p>
          <a:p>
            <a:pPr>
              <a:spcAft>
                <a:spcPts val="800"/>
              </a:spcAft>
            </a:pPr>
            <a:endParaRPr lang="en-GB" sz="2400" dirty="0">
              <a:effectLst/>
              <a:latin typeface="Arial" panose="020B0604020202020204" pitchFamily="34" charset="0"/>
              <a:ea typeface="Times New Roman" panose="02020603050405020304" pitchFamily="18" charset="0"/>
              <a:cs typeface="Times New Roman" panose="02020603050405020304" pitchFamily="18" charset="0"/>
            </a:endParaRPr>
          </a:p>
          <a:p>
            <a:pPr>
              <a:spcAft>
                <a:spcPts val="800"/>
              </a:spcAft>
            </a:pPr>
            <a:endParaRPr lang="en-GB" sz="1800" dirty="0">
              <a:effectLst/>
              <a:latin typeface="Times New Roman" panose="02020603050405020304" pitchFamily="18" charset="0"/>
              <a:ea typeface="Times New Roman" panose="02020603050405020304" pitchFamily="18" charset="0"/>
            </a:endParaRPr>
          </a:p>
          <a:p>
            <a:pPr>
              <a:spcAft>
                <a:spcPts val="800"/>
              </a:spcAft>
            </a:pPr>
            <a:endParaRPr lang="en-GB" sz="2400" dirty="0">
              <a:effectLst/>
              <a:latin typeface="Arial" panose="020B0604020202020204" pitchFamily="34" charset="0"/>
              <a:ea typeface="Calibri" panose="020F0502020204030204" pitchFamily="34" charset="0"/>
              <a:cs typeface="Times New Roman" panose="02020603050405020304" pitchFamily="18" charset="0"/>
            </a:endParaRPr>
          </a:p>
          <a:p>
            <a:pPr>
              <a:spcAft>
                <a:spcPts val="800"/>
              </a:spcAft>
            </a:pP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 name="TextBox 5">
            <a:extLst>
              <a:ext uri="{FF2B5EF4-FFF2-40B4-BE49-F238E27FC236}">
                <a16:creationId xmlns:a16="http://schemas.microsoft.com/office/drawing/2014/main" id="{39DEBF99-F6B0-E9B8-971C-0C7B81260FAF}"/>
              </a:ext>
            </a:extLst>
          </p:cNvPr>
          <p:cNvSpPr txBox="1"/>
          <p:nvPr/>
        </p:nvSpPr>
        <p:spPr>
          <a:xfrm>
            <a:off x="2596635" y="1519431"/>
            <a:ext cx="7798676" cy="461665"/>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Transferrable Employability Skills</a:t>
            </a:r>
          </a:p>
        </p:txBody>
      </p:sp>
    </p:spTree>
    <p:extLst>
      <p:ext uri="{BB962C8B-B14F-4D97-AF65-F5344CB8AC3E}">
        <p14:creationId xmlns:p14="http://schemas.microsoft.com/office/powerpoint/2010/main" val="224253347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P spid="6"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1A8A10-2F4A-4623-E6A6-6696996EF6AF}"/>
              </a:ext>
            </a:extLst>
          </p:cNvPr>
          <p:cNvSpPr>
            <a:spLocks noGrp="1"/>
          </p:cNvSpPr>
          <p:nvPr>
            <p:ph type="title"/>
          </p:nvPr>
        </p:nvSpPr>
        <p:spPr>
          <a:xfrm>
            <a:off x="2328378" y="507109"/>
            <a:ext cx="8911687" cy="1280890"/>
          </a:xfrm>
        </p:spPr>
        <p:txBody>
          <a:bodyPr>
            <a:normAutofit/>
          </a:bodyPr>
          <a:lstStyle/>
          <a:p>
            <a:r>
              <a:rPr lang="en-GB" b="1" u="sng" dirty="0">
                <a:latin typeface="Arial" panose="020B0604020202020204" pitchFamily="34" charset="0"/>
                <a:cs typeface="Arial" panose="020B0604020202020204" pitchFamily="34" charset="0"/>
              </a:rPr>
              <a:t>Employability Skills</a:t>
            </a:r>
          </a:p>
        </p:txBody>
      </p:sp>
      <p:sp>
        <p:nvSpPr>
          <p:cNvPr id="3" name="Content Placeholder 2">
            <a:extLst>
              <a:ext uri="{FF2B5EF4-FFF2-40B4-BE49-F238E27FC236}">
                <a16:creationId xmlns:a16="http://schemas.microsoft.com/office/drawing/2014/main" id="{36A1400C-4C55-D03E-B8A9-B1E07F2F6EF6}"/>
              </a:ext>
            </a:extLst>
          </p:cNvPr>
          <p:cNvSpPr>
            <a:spLocks noGrp="1"/>
          </p:cNvSpPr>
          <p:nvPr>
            <p:ph idx="1"/>
          </p:nvPr>
        </p:nvSpPr>
        <p:spPr>
          <a:xfrm>
            <a:off x="2328378" y="1954354"/>
            <a:ext cx="4361794" cy="4377429"/>
          </a:xfrm>
        </p:spPr>
        <p:txBody>
          <a:bodyPr>
            <a:normAutofit/>
          </a:bodyPr>
          <a:lstStyle/>
          <a:p>
            <a:pPr>
              <a:buFont typeface="Wingdings" panose="05000000000000000000" pitchFamily="2" charset="2"/>
              <a:buChar char="§"/>
            </a:pPr>
            <a:r>
              <a:rPr lang="en-GB" sz="2200" b="1" dirty="0">
                <a:latin typeface="Arial" panose="020B0604020202020204" pitchFamily="34" charset="0"/>
                <a:cs typeface="Arial" panose="020B0604020202020204" pitchFamily="34" charset="0"/>
              </a:rPr>
              <a:t>Self Management</a:t>
            </a:r>
          </a:p>
          <a:p>
            <a:pPr>
              <a:buFont typeface="Wingdings" panose="05000000000000000000" pitchFamily="2" charset="2"/>
              <a:buChar char="§"/>
            </a:pPr>
            <a:r>
              <a:rPr lang="en-GB" sz="2200" b="1" dirty="0">
                <a:latin typeface="Arial" panose="020B0604020202020204" pitchFamily="34" charset="0"/>
                <a:cs typeface="Arial" panose="020B0604020202020204" pitchFamily="34" charset="0"/>
              </a:rPr>
              <a:t>Team work</a:t>
            </a:r>
          </a:p>
          <a:p>
            <a:pPr>
              <a:buFont typeface="Wingdings" panose="05000000000000000000" pitchFamily="2" charset="2"/>
              <a:buChar char="§"/>
            </a:pPr>
            <a:r>
              <a:rPr lang="en-GB" sz="2200" b="1" dirty="0">
                <a:latin typeface="Arial" panose="020B0604020202020204" pitchFamily="34" charset="0"/>
                <a:cs typeface="Arial" panose="020B0604020202020204" pitchFamily="34" charset="0"/>
              </a:rPr>
              <a:t>Critical Thinking and Problem Solving</a:t>
            </a:r>
          </a:p>
          <a:p>
            <a:pPr>
              <a:buFont typeface="Wingdings" panose="05000000000000000000" pitchFamily="2" charset="2"/>
              <a:buChar char="§"/>
            </a:pPr>
            <a:r>
              <a:rPr lang="en-GB" sz="2200" b="1" dirty="0">
                <a:latin typeface="Arial" panose="020B0604020202020204" pitchFamily="34" charset="0"/>
                <a:cs typeface="Arial" panose="020B0604020202020204" pitchFamily="34" charset="0"/>
              </a:rPr>
              <a:t>Communication</a:t>
            </a:r>
          </a:p>
          <a:p>
            <a:pPr>
              <a:buFont typeface="Wingdings" panose="05000000000000000000" pitchFamily="2" charset="2"/>
              <a:buChar char="§"/>
            </a:pPr>
            <a:r>
              <a:rPr lang="en-GB" sz="2200" b="1" dirty="0">
                <a:latin typeface="Arial" panose="020B0604020202020204" pitchFamily="34" charset="0"/>
                <a:cs typeface="Arial" panose="020B0604020202020204" pitchFamily="34" charset="0"/>
              </a:rPr>
              <a:t>Digital Literacy</a:t>
            </a:r>
          </a:p>
          <a:p>
            <a:pPr>
              <a:buFont typeface="Wingdings" panose="05000000000000000000" pitchFamily="2" charset="2"/>
              <a:buChar char="§"/>
            </a:pPr>
            <a:r>
              <a:rPr lang="en-GB" sz="2200" b="1" dirty="0">
                <a:latin typeface="Arial" panose="020B0604020202020204" pitchFamily="34" charset="0"/>
                <a:cs typeface="Arial" panose="020B0604020202020204" pitchFamily="34" charset="0"/>
              </a:rPr>
              <a:t>Being Informed</a:t>
            </a:r>
          </a:p>
          <a:p>
            <a:pPr>
              <a:buFont typeface="Wingdings" panose="05000000000000000000" pitchFamily="2" charset="2"/>
              <a:buChar char="§"/>
            </a:pPr>
            <a:r>
              <a:rPr lang="en-GB" sz="2200" b="1" dirty="0">
                <a:latin typeface="Arial" panose="020B0604020202020204" pitchFamily="34" charset="0"/>
                <a:cs typeface="Arial" panose="020B0604020202020204" pitchFamily="34" charset="0"/>
              </a:rPr>
              <a:t>Time Management</a:t>
            </a: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pic>
        <p:nvPicPr>
          <p:cNvPr id="4" name="Picture 3" descr="Whiteboard&#10;&#10;Description automatically generated with medium confidence">
            <a:extLst>
              <a:ext uri="{FF2B5EF4-FFF2-40B4-BE49-F238E27FC236}">
                <a16:creationId xmlns:a16="http://schemas.microsoft.com/office/drawing/2014/main" id="{9E237E88-6803-EB0F-8938-4EB7B796072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078128" y="1504892"/>
            <a:ext cx="4632743" cy="2038407"/>
          </a:xfrm>
          <a:prstGeom prst="rect">
            <a:avLst/>
          </a:prstGeom>
        </p:spPr>
      </p:pic>
      <p:sp>
        <p:nvSpPr>
          <p:cNvPr id="5" name="TextBox 4">
            <a:extLst>
              <a:ext uri="{FF2B5EF4-FFF2-40B4-BE49-F238E27FC236}">
                <a16:creationId xmlns:a16="http://schemas.microsoft.com/office/drawing/2014/main" id="{F01BA3CA-5F08-459F-134B-B4B1333243B8}"/>
              </a:ext>
            </a:extLst>
          </p:cNvPr>
          <p:cNvSpPr txBox="1"/>
          <p:nvPr/>
        </p:nvSpPr>
        <p:spPr>
          <a:xfrm>
            <a:off x="9346024" y="3543300"/>
            <a:ext cx="2539477"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3" tooltip="https://everypiecematters.com/jget/volume03-issue01/card-game-to-improve-critical-thinking.html">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dirty="0">
              <a:solidFill>
                <a:srgbClr val="FFFFFF"/>
              </a:solidFill>
            </a:endParaRPr>
          </a:p>
        </p:txBody>
      </p:sp>
      <p:pic>
        <p:nvPicPr>
          <p:cNvPr id="10" name="Picture 2" descr="Time Management for Students: Activities, Examples, Skills, Techniques,  Tips &amp; Tools - Akademia">
            <a:extLst>
              <a:ext uri="{FF2B5EF4-FFF2-40B4-BE49-F238E27FC236}">
                <a16:creationId xmlns:a16="http://schemas.microsoft.com/office/drawing/2014/main" id="{58541D5C-7E7B-FBB9-00B2-25E0DD14123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954515" y="4100814"/>
            <a:ext cx="3756356" cy="24996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4387864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advTm="1751">
        <p15:prstTrans prst="prestige"/>
      </p:transition>
    </mc:Choice>
    <mc:Fallback xmlns="">
      <p:transition spd="slow" advTm="1751">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5"/>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1F21D8-C125-883C-718C-714A340177F3}"/>
              </a:ext>
            </a:extLst>
          </p:cNvPr>
          <p:cNvSpPr>
            <a:spLocks noGrp="1"/>
          </p:cNvSpPr>
          <p:nvPr>
            <p:ph type="title"/>
          </p:nvPr>
        </p:nvSpPr>
        <p:spPr>
          <a:xfrm>
            <a:off x="1687669" y="624110"/>
            <a:ext cx="4137059" cy="1280890"/>
          </a:xfrm>
        </p:spPr>
        <p:txBody>
          <a:bodyPr>
            <a:normAutofit/>
          </a:bodyPr>
          <a:lstStyle/>
          <a:p>
            <a:r>
              <a:rPr lang="en-GB" sz="3200" b="1" u="sng" dirty="0">
                <a:latin typeface="Arial" panose="020B0604020202020204" pitchFamily="34" charset="0"/>
                <a:cs typeface="Arial" panose="020B0604020202020204" pitchFamily="34" charset="0"/>
              </a:rPr>
              <a:t>Critical Thinking </a:t>
            </a:r>
          </a:p>
        </p:txBody>
      </p:sp>
      <p:sp>
        <p:nvSpPr>
          <p:cNvPr id="22" name="Content Placeholder 21">
            <a:extLst>
              <a:ext uri="{FF2B5EF4-FFF2-40B4-BE49-F238E27FC236}">
                <a16:creationId xmlns:a16="http://schemas.microsoft.com/office/drawing/2014/main" id="{46582C7D-EC13-9BFA-E9B4-70E61B84FD2B}"/>
              </a:ext>
            </a:extLst>
          </p:cNvPr>
          <p:cNvSpPr>
            <a:spLocks noGrp="1"/>
          </p:cNvSpPr>
          <p:nvPr>
            <p:ph idx="1"/>
          </p:nvPr>
        </p:nvSpPr>
        <p:spPr>
          <a:xfrm>
            <a:off x="2837793" y="4105546"/>
            <a:ext cx="8576442" cy="2128344"/>
          </a:xfrm>
        </p:spPr>
        <p:txBody>
          <a:bodyPr>
            <a:normAutofit/>
          </a:bodyPr>
          <a:lstStyle/>
          <a:p>
            <a:pPr marL="0" indent="0">
              <a:buNone/>
            </a:pPr>
            <a:r>
              <a:rPr lang="en-US" sz="2400" b="1" dirty="0">
                <a:solidFill>
                  <a:srgbClr val="000000"/>
                </a:solidFill>
                <a:latin typeface="Arial" panose="020B0604020202020204" pitchFamily="34" charset="0"/>
                <a:cs typeface="Arial" panose="020B0604020202020204" pitchFamily="34" charset="0"/>
              </a:rPr>
              <a:t>Identify the obvious and the hidden messages more accurately, and to understand  the process by which the  argument is constructed											                                                            												(Cottrell, 2022, p.2)</a:t>
            </a:r>
          </a:p>
        </p:txBody>
      </p:sp>
      <p:sp>
        <p:nvSpPr>
          <p:cNvPr id="4" name="TextBox 3">
            <a:extLst>
              <a:ext uri="{FF2B5EF4-FFF2-40B4-BE49-F238E27FC236}">
                <a16:creationId xmlns:a16="http://schemas.microsoft.com/office/drawing/2014/main" id="{AE74E938-C3D1-0CF3-EF65-E825B0462A7F}"/>
              </a:ext>
            </a:extLst>
          </p:cNvPr>
          <p:cNvSpPr txBox="1"/>
          <p:nvPr/>
        </p:nvSpPr>
        <p:spPr>
          <a:xfrm>
            <a:off x="2837793" y="2228671"/>
            <a:ext cx="8818180" cy="1200329"/>
          </a:xfrm>
          <a:prstGeom prst="rect">
            <a:avLst/>
          </a:prstGeom>
          <a:noFill/>
        </p:spPr>
        <p:txBody>
          <a:bodyPr wrap="square" rtlCol="0">
            <a:spAutoFit/>
          </a:bodyPr>
          <a:lstStyle/>
          <a:p>
            <a:r>
              <a:rPr lang="en-GB" sz="2400" b="1" dirty="0">
                <a:solidFill>
                  <a:srgbClr val="333333"/>
                </a:solidFill>
                <a:effectLst/>
                <a:latin typeface="Arial" panose="020B0604020202020204" pitchFamily="34" charset="0"/>
                <a:ea typeface="Times New Roman" panose="02020603050405020304" pitchFamily="18" charset="0"/>
                <a:cs typeface="Arial" panose="020B0604020202020204" pitchFamily="34" charset="0"/>
              </a:rPr>
              <a:t>The objective analysis and evaluation of the facts, in order to form a judgement</a:t>
            </a:r>
            <a:endParaRPr lang="en-GB" sz="2400" dirty="0">
              <a:effectLst/>
              <a:latin typeface="Arial" panose="020B0604020202020204" pitchFamily="34" charset="0"/>
              <a:ea typeface="Times New Roman" panose="02020603050405020304" pitchFamily="18"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spTree>
    <p:custDataLst>
      <p:tags r:id="rId1"/>
    </p:custDataLst>
    <p:extLst>
      <p:ext uri="{BB962C8B-B14F-4D97-AF65-F5344CB8AC3E}">
        <p14:creationId xmlns:p14="http://schemas.microsoft.com/office/powerpoint/2010/main" val="201000123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advTm="2215">
        <p15:prstTrans prst="prestige"/>
      </p:transition>
    </mc:Choice>
    <mc:Fallback xmlns="">
      <p:transition spd="slow" advTm="2215">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2">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uiExpand="1" build="p"/>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FBFE3618-8387-4153-870E-99EA1B9784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Rectangle 1032">
            <a:extLst>
              <a:ext uri="{FF2B5EF4-FFF2-40B4-BE49-F238E27FC236}">
                <a16:creationId xmlns:a16="http://schemas.microsoft.com/office/drawing/2014/main" id="{BB99A42A-5548-4BB8-9115-A05821C360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pic>
        <p:nvPicPr>
          <p:cNvPr id="1026" name="Picture 2" descr="CAE Platform Emphasizes Critical Thinking, Problem Solving">
            <a:extLst>
              <a:ext uri="{FF2B5EF4-FFF2-40B4-BE49-F238E27FC236}">
                <a16:creationId xmlns:a16="http://schemas.microsoft.com/office/drawing/2014/main" id="{CBA8DD24-062F-9883-0FA4-BBB516E8A7F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334928" y="577705"/>
            <a:ext cx="9705024" cy="4854361"/>
          </a:xfrm>
          <a:prstGeom prst="rect">
            <a:avLst/>
          </a:prstGeom>
          <a:noFill/>
          <a:extLst>
            <a:ext uri="{909E8E84-426E-40DD-AFC4-6F175D3DCCD1}">
              <a14:hiddenFill xmlns:a14="http://schemas.microsoft.com/office/drawing/2010/main">
                <a:solidFill>
                  <a:srgbClr val="FFFFFF"/>
                </a:solidFill>
              </a14:hiddenFill>
            </a:ext>
          </a:extLst>
        </p:spPr>
      </p:pic>
      <p:sp>
        <p:nvSpPr>
          <p:cNvPr id="1035" name="Freeform 11">
            <a:extLst>
              <a:ext uri="{FF2B5EF4-FFF2-40B4-BE49-F238E27FC236}">
                <a16:creationId xmlns:a16="http://schemas.microsoft.com/office/drawing/2014/main" id="{D49441E5-946F-46B3-BDD2-BAD088532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D2016AB1-B6C7-F095-8548-CB17EC93D480}"/>
              </a:ext>
            </a:extLst>
          </p:cNvPr>
          <p:cNvSpPr txBox="1"/>
          <p:nvPr/>
        </p:nvSpPr>
        <p:spPr>
          <a:xfrm>
            <a:off x="7872036" y="5098258"/>
            <a:ext cx="3248764" cy="413174"/>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https://www.govtech.com/education/k-12/cae-platform-emphasizes-critical-thinking-problem-solving</a:t>
            </a:r>
          </a:p>
        </p:txBody>
      </p:sp>
      <p:sp>
        <p:nvSpPr>
          <p:cNvPr id="17" name="Title 16">
            <a:extLst>
              <a:ext uri="{FF2B5EF4-FFF2-40B4-BE49-F238E27FC236}">
                <a16:creationId xmlns:a16="http://schemas.microsoft.com/office/drawing/2014/main" id="{A60EBCEE-1F90-54B0-3DBD-AE08895DAD90}"/>
              </a:ext>
            </a:extLst>
          </p:cNvPr>
          <p:cNvSpPr>
            <a:spLocks noGrp="1"/>
          </p:cNvSpPr>
          <p:nvPr>
            <p:ph type="title"/>
          </p:nvPr>
        </p:nvSpPr>
        <p:spPr/>
        <p:txBody>
          <a:bodyPr/>
          <a:lstStyle/>
          <a:p>
            <a:endParaRPr lang="en-GB"/>
          </a:p>
        </p:txBody>
      </p:sp>
    </p:spTree>
    <p:extLst>
      <p:ext uri="{BB962C8B-B14F-4D97-AF65-F5344CB8AC3E}">
        <p14:creationId xmlns:p14="http://schemas.microsoft.com/office/powerpoint/2010/main" val="3670286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72D696-AFEB-9A77-A1CC-7667634A08BD}"/>
              </a:ext>
            </a:extLst>
          </p:cNvPr>
          <p:cNvSpPr>
            <a:spLocks noGrp="1"/>
          </p:cNvSpPr>
          <p:nvPr>
            <p:ph type="title"/>
          </p:nvPr>
        </p:nvSpPr>
        <p:spPr>
          <a:xfrm>
            <a:off x="2326466" y="293383"/>
            <a:ext cx="9178146" cy="1280890"/>
          </a:xfrm>
        </p:spPr>
        <p:txBody>
          <a:bodyPr vert="horz" lIns="91440" tIns="45720" rIns="91440" bIns="45720" rtlCol="0">
            <a:normAutofit/>
          </a:bodyPr>
          <a:lstStyle/>
          <a:p>
            <a:r>
              <a:rPr lang="en-US" sz="3200" b="1" u="sng" dirty="0"/>
              <a:t>Time Management</a:t>
            </a:r>
          </a:p>
        </p:txBody>
      </p:sp>
      <p:pic>
        <p:nvPicPr>
          <p:cNvPr id="10" name="Content Placeholder 9" descr="Diagram&#10;&#10;Description automatically generated">
            <a:extLst>
              <a:ext uri="{FF2B5EF4-FFF2-40B4-BE49-F238E27FC236}">
                <a16:creationId xmlns:a16="http://schemas.microsoft.com/office/drawing/2014/main" id="{4B57F64F-B874-CF8A-B614-C96FCC57806A}"/>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452300" y="1008751"/>
            <a:ext cx="4263732" cy="4352376"/>
          </a:xfrm>
        </p:spPr>
      </p:pic>
      <p:sp>
        <p:nvSpPr>
          <p:cNvPr id="11" name="Content Placeholder 10">
            <a:extLst>
              <a:ext uri="{FF2B5EF4-FFF2-40B4-BE49-F238E27FC236}">
                <a16:creationId xmlns:a16="http://schemas.microsoft.com/office/drawing/2014/main" id="{68F03193-7E03-D428-F01C-665EB666ED6B}"/>
              </a:ext>
            </a:extLst>
          </p:cNvPr>
          <p:cNvSpPr>
            <a:spLocks noGrp="1"/>
          </p:cNvSpPr>
          <p:nvPr>
            <p:ph sz="half" idx="1"/>
          </p:nvPr>
        </p:nvSpPr>
        <p:spPr>
          <a:xfrm>
            <a:off x="2525411" y="3504352"/>
            <a:ext cx="4296788" cy="3976429"/>
          </a:xfrm>
        </p:spPr>
        <p:txBody>
          <a:bodyPr>
            <a:normAutofit/>
          </a:bodyPr>
          <a:lstStyle/>
          <a:p>
            <a:pPr>
              <a:buFont typeface="Wingdings" panose="05000000000000000000" pitchFamily="2" charset="2"/>
              <a:buChar char="§"/>
            </a:pPr>
            <a:r>
              <a:rPr lang="en-GB" b="1" dirty="0">
                <a:latin typeface="Arial" panose="020B0604020202020204" pitchFamily="34" charset="0"/>
                <a:cs typeface="Arial" panose="020B0604020202020204" pitchFamily="34" charset="0"/>
              </a:rPr>
              <a:t>Plan</a:t>
            </a:r>
          </a:p>
          <a:p>
            <a:pPr>
              <a:buFont typeface="Wingdings" panose="05000000000000000000" pitchFamily="2" charset="2"/>
              <a:buChar char="§"/>
            </a:pPr>
            <a:r>
              <a:rPr lang="en-GB" b="1" dirty="0">
                <a:latin typeface="Arial" panose="020B0604020202020204" pitchFamily="34" charset="0"/>
                <a:cs typeface="Arial" panose="020B0604020202020204" pitchFamily="34" charset="0"/>
              </a:rPr>
              <a:t>Prioritise</a:t>
            </a:r>
          </a:p>
          <a:p>
            <a:pPr>
              <a:buFont typeface="Wingdings" panose="05000000000000000000" pitchFamily="2" charset="2"/>
              <a:buChar char="§"/>
            </a:pPr>
            <a:r>
              <a:rPr lang="en-GB" b="1" dirty="0">
                <a:latin typeface="Arial" panose="020B0604020202020204" pitchFamily="34" charset="0"/>
                <a:cs typeface="Arial" panose="020B0604020202020204" pitchFamily="34" charset="0"/>
              </a:rPr>
              <a:t>Monitor Progress/Set Alerts</a:t>
            </a:r>
          </a:p>
          <a:p>
            <a:pPr>
              <a:buFont typeface="Wingdings" panose="05000000000000000000" pitchFamily="2" charset="2"/>
              <a:buChar char="§"/>
            </a:pPr>
            <a:r>
              <a:rPr lang="en-GB" b="1" dirty="0">
                <a:latin typeface="Arial" panose="020B0604020202020204" pitchFamily="34" charset="0"/>
                <a:cs typeface="Arial" panose="020B0604020202020204" pitchFamily="34" charset="0"/>
              </a:rPr>
              <a:t>Work efficiently/effectively</a:t>
            </a:r>
          </a:p>
          <a:p>
            <a:pPr>
              <a:buFont typeface="Wingdings" panose="05000000000000000000" pitchFamily="2" charset="2"/>
              <a:buChar char="§"/>
            </a:pPr>
            <a:r>
              <a:rPr lang="en-GB" b="1" dirty="0">
                <a:latin typeface="Arial" panose="020B0604020202020204" pitchFamily="34" charset="0"/>
                <a:cs typeface="Arial" panose="020B0604020202020204" pitchFamily="34" charset="0"/>
              </a:rPr>
              <a:t>Set reminders</a:t>
            </a:r>
          </a:p>
          <a:p>
            <a:pPr>
              <a:buFont typeface="Wingdings" panose="05000000000000000000" pitchFamily="2" charset="2"/>
              <a:buChar char="§"/>
            </a:pPr>
            <a:endParaRPr lang="en-GB" b="1" dirty="0">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4B073147-8700-1172-EA32-B60E6ACB69C3}"/>
              </a:ext>
            </a:extLst>
          </p:cNvPr>
          <p:cNvSpPr txBox="1"/>
          <p:nvPr/>
        </p:nvSpPr>
        <p:spPr>
          <a:xfrm>
            <a:off x="10731062" y="5654566"/>
            <a:ext cx="45719" cy="369332"/>
          </a:xfrm>
          <a:prstGeom prst="rect">
            <a:avLst/>
          </a:prstGeom>
          <a:noFill/>
        </p:spPr>
        <p:txBody>
          <a:bodyPr wrap="square" rtlCol="0">
            <a:spAutoFit/>
          </a:bodyPr>
          <a:lstStyle/>
          <a:p>
            <a:endParaRPr lang="en-GB" dirty="0"/>
          </a:p>
        </p:txBody>
      </p:sp>
      <p:sp>
        <p:nvSpPr>
          <p:cNvPr id="14" name="TextBox 13">
            <a:extLst>
              <a:ext uri="{FF2B5EF4-FFF2-40B4-BE49-F238E27FC236}">
                <a16:creationId xmlns:a16="http://schemas.microsoft.com/office/drawing/2014/main" id="{5635CD3E-37A8-8C40-218E-8B8472EA72EF}"/>
              </a:ext>
            </a:extLst>
          </p:cNvPr>
          <p:cNvSpPr txBox="1"/>
          <p:nvPr/>
        </p:nvSpPr>
        <p:spPr>
          <a:xfrm>
            <a:off x="9098956" y="5176461"/>
            <a:ext cx="2617076" cy="215444"/>
          </a:xfrm>
          <a:prstGeom prst="rect">
            <a:avLst/>
          </a:prstGeom>
          <a:noFill/>
        </p:spPr>
        <p:txBody>
          <a:bodyPr wrap="square" rtlCol="0">
            <a:spAutoFit/>
          </a:bodyPr>
          <a:lstStyle/>
          <a:p>
            <a:r>
              <a:rPr lang="en-GB" sz="800" dirty="0">
                <a:latin typeface="Arial" panose="020B0604020202020204" pitchFamily="34" charset="0"/>
                <a:cs typeface="Arial" panose="020B0604020202020204" pitchFamily="34" charset="0"/>
              </a:rPr>
              <a:t>https://www.educba.com/time-management-activities/</a:t>
            </a:r>
          </a:p>
        </p:txBody>
      </p:sp>
      <p:sp>
        <p:nvSpPr>
          <p:cNvPr id="3" name="TextBox 2">
            <a:extLst>
              <a:ext uri="{FF2B5EF4-FFF2-40B4-BE49-F238E27FC236}">
                <a16:creationId xmlns:a16="http://schemas.microsoft.com/office/drawing/2014/main" id="{D777822B-A9C6-6913-8D98-FD79FCBF67F7}"/>
              </a:ext>
            </a:extLst>
          </p:cNvPr>
          <p:cNvSpPr txBox="1"/>
          <p:nvPr/>
        </p:nvSpPr>
        <p:spPr>
          <a:xfrm>
            <a:off x="2326466" y="1171265"/>
            <a:ext cx="4284310" cy="1200329"/>
          </a:xfrm>
          <a:prstGeom prst="rect">
            <a:avLst/>
          </a:prstGeom>
          <a:noFill/>
        </p:spPr>
        <p:txBody>
          <a:bodyPr wrap="square" rtlCol="0">
            <a:spAutoFit/>
          </a:bodyPr>
          <a:lstStyle/>
          <a:p>
            <a:r>
              <a:rPr lang="en-US" sz="2200" b="1" dirty="0">
                <a:solidFill>
                  <a:srgbClr val="202124"/>
                </a:solidFill>
                <a:effectLst/>
                <a:latin typeface="Arial" panose="020B0604020202020204" pitchFamily="34" charset="0"/>
                <a:ea typeface="Calibri" panose="020F0502020204030204" pitchFamily="34" charset="0"/>
                <a:cs typeface="Arial" panose="020B0604020202020204" pitchFamily="34" charset="0"/>
              </a:rPr>
              <a:t>Everyone is bound by time.  There are no exceptions!</a:t>
            </a:r>
          </a:p>
          <a:p>
            <a:endParaRPr lang="en-US" sz="1000" b="1" dirty="0">
              <a:solidFill>
                <a:srgbClr val="202124"/>
              </a:solidFill>
              <a:latin typeface="Arial" panose="020B0604020202020204" pitchFamily="34" charset="0"/>
              <a:ea typeface="Calibri" panose="020F0502020204030204" pitchFamily="34" charset="0"/>
              <a:cs typeface="Arial" panose="020B0604020202020204" pitchFamily="34" charset="0"/>
            </a:endParaRPr>
          </a:p>
          <a:p>
            <a:endParaRPr lang="en-GB" dirty="0"/>
          </a:p>
        </p:txBody>
      </p:sp>
      <p:sp>
        <p:nvSpPr>
          <p:cNvPr id="5" name="TextBox 4">
            <a:extLst>
              <a:ext uri="{FF2B5EF4-FFF2-40B4-BE49-F238E27FC236}">
                <a16:creationId xmlns:a16="http://schemas.microsoft.com/office/drawing/2014/main" id="{3ABFB71A-6D45-CD91-C7C2-E8E7C3FC630D}"/>
              </a:ext>
            </a:extLst>
          </p:cNvPr>
          <p:cNvSpPr txBox="1"/>
          <p:nvPr/>
        </p:nvSpPr>
        <p:spPr>
          <a:xfrm>
            <a:off x="2316073" y="2021149"/>
            <a:ext cx="4715465" cy="1292662"/>
          </a:xfrm>
          <a:prstGeom prst="rect">
            <a:avLst/>
          </a:prstGeom>
          <a:noFill/>
        </p:spPr>
        <p:txBody>
          <a:bodyPr wrap="square" rtlCol="0">
            <a:spAutoFit/>
          </a:bodyPr>
          <a:lstStyle/>
          <a:p>
            <a:r>
              <a:rPr lang="en-US" sz="2200" b="1" dirty="0">
                <a:solidFill>
                  <a:srgbClr val="202124"/>
                </a:solidFill>
                <a:effectLst/>
                <a:latin typeface="Arial" panose="020B0604020202020204" pitchFamily="34" charset="0"/>
                <a:ea typeface="Calibri" panose="020F0502020204030204" pitchFamily="34" charset="0"/>
              </a:rPr>
              <a:t>Successful people use their allotted time efficiently and purposely.</a:t>
            </a:r>
          </a:p>
          <a:p>
            <a:r>
              <a:rPr lang="en-US" sz="1200" b="1" dirty="0">
                <a:solidFill>
                  <a:srgbClr val="202124"/>
                </a:solidFill>
                <a:latin typeface="Arial" panose="020B0604020202020204" pitchFamily="34" charset="0"/>
                <a:ea typeface="Calibri" panose="020F0502020204030204" pitchFamily="34" charset="0"/>
                <a:cs typeface="Arial" panose="020B0604020202020204" pitchFamily="34" charset="0"/>
              </a:rPr>
              <a:t>                               	       (Sorenson et al, 2016, p. 1-2)</a:t>
            </a:r>
            <a:endParaRPr lang="en-GB" sz="1200" b="1" dirty="0">
              <a:effectLst/>
              <a:latin typeface="Arial" panose="020B0604020202020204" pitchFamily="34" charset="0"/>
              <a:ea typeface="Calibri" panose="020F0502020204030204" pitchFamily="34" charset="0"/>
              <a:cs typeface="Arial" panose="020B0604020202020204" pitchFamily="34" charset="0"/>
            </a:endParaRPr>
          </a:p>
        </p:txBody>
      </p:sp>
      <p:sp>
        <p:nvSpPr>
          <p:cNvPr id="6" name="TextBox 5">
            <a:extLst>
              <a:ext uri="{FF2B5EF4-FFF2-40B4-BE49-F238E27FC236}">
                <a16:creationId xmlns:a16="http://schemas.microsoft.com/office/drawing/2014/main" id="{6B470A08-3C38-41A3-D317-00E76A586846}"/>
              </a:ext>
            </a:extLst>
          </p:cNvPr>
          <p:cNvSpPr txBox="1"/>
          <p:nvPr/>
        </p:nvSpPr>
        <p:spPr>
          <a:xfrm>
            <a:off x="2316073" y="6023898"/>
            <a:ext cx="9476534" cy="984885"/>
          </a:xfrm>
          <a:prstGeom prst="rect">
            <a:avLst/>
          </a:prstGeom>
          <a:noFill/>
        </p:spPr>
        <p:txBody>
          <a:bodyPr wrap="square" rtlCol="0">
            <a:spAutoFit/>
          </a:bodyPr>
          <a:lstStyle/>
          <a:p>
            <a:r>
              <a:rPr lang="en-GB" sz="2000" b="1" dirty="0">
                <a:effectLst/>
                <a:latin typeface="Arial" panose="020B0604020202020204" pitchFamily="34" charset="0"/>
                <a:ea typeface="Calibri" panose="020F0502020204030204" pitchFamily="34" charset="0"/>
                <a:cs typeface="Arial" panose="020B0604020202020204" pitchFamily="34" charset="0"/>
              </a:rPr>
              <a:t>REMEMBER Anyone can set goals, but you are not going to succeed if you lack realistic time management.</a:t>
            </a:r>
          </a:p>
          <a:p>
            <a:endParaRPr lang="en-GB" dirty="0"/>
          </a:p>
        </p:txBody>
      </p:sp>
    </p:spTree>
    <p:extLst>
      <p:ext uri="{BB962C8B-B14F-4D97-AF65-F5344CB8AC3E}">
        <p14:creationId xmlns:p14="http://schemas.microsoft.com/office/powerpoint/2010/main" val="153761972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advTm="2012">
        <p15:prstTrans prst="prestige"/>
      </p:transition>
    </mc:Choice>
    <mc:Fallback xmlns="">
      <p:transition spd="slow" advTm="2012">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1">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1">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build="p"/>
      <p:bldP spid="3" grpId="0"/>
      <p:bldP spid="5" grpId="0"/>
      <p:bldP spid="6"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B7653F-6AF8-D83D-C19C-82CA7790A161}"/>
              </a:ext>
            </a:extLst>
          </p:cNvPr>
          <p:cNvSpPr>
            <a:spLocks noGrp="1"/>
          </p:cNvSpPr>
          <p:nvPr>
            <p:ph type="title"/>
          </p:nvPr>
        </p:nvSpPr>
        <p:spPr/>
        <p:txBody>
          <a:bodyPr/>
          <a:lstStyle/>
          <a:p>
            <a:r>
              <a:rPr lang="en-GB" sz="4000" b="1" u="sng" dirty="0">
                <a:latin typeface="Arial" panose="020B0604020202020204" pitchFamily="34" charset="0"/>
                <a:cs typeface="Arial" panose="020B0604020202020204" pitchFamily="34" charset="0"/>
              </a:rPr>
              <a:t>Transferrable Employment Skills</a:t>
            </a:r>
            <a:br>
              <a:rPr lang="en-GB" sz="3600" b="1" u="sng" dirty="0">
                <a:latin typeface="Arial" panose="020B0604020202020204" pitchFamily="34" charset="0"/>
                <a:cs typeface="Arial" panose="020B0604020202020204" pitchFamily="34" charset="0"/>
              </a:rPr>
            </a:br>
            <a:endParaRPr lang="en-GB" b="1" u="sng"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77530CB-429D-3F67-8157-9F8EA184228B}"/>
              </a:ext>
            </a:extLst>
          </p:cNvPr>
          <p:cNvSpPr>
            <a:spLocks noGrp="1"/>
          </p:cNvSpPr>
          <p:nvPr>
            <p:ph idx="1"/>
          </p:nvPr>
        </p:nvSpPr>
        <p:spPr>
          <a:xfrm>
            <a:off x="3410607" y="2037693"/>
            <a:ext cx="5623034" cy="2261038"/>
          </a:xfrm>
        </p:spPr>
        <p:txBody>
          <a:bodyPr>
            <a:normAutofit/>
          </a:bodyPr>
          <a:lstStyle/>
          <a:p>
            <a:pPr>
              <a:buFont typeface="Wingdings" panose="05000000000000000000" pitchFamily="2" charset="2"/>
              <a:buChar char="§"/>
            </a:pPr>
            <a:r>
              <a:rPr lang="en-GB" sz="2400" b="1" dirty="0">
                <a:latin typeface="Arial" panose="020B0604020202020204" pitchFamily="34" charset="0"/>
                <a:cs typeface="Arial" panose="020B0604020202020204" pitchFamily="34" charset="0"/>
              </a:rPr>
              <a:t>Academic and Personal Skills</a:t>
            </a:r>
          </a:p>
          <a:p>
            <a:pPr>
              <a:buFont typeface="Wingdings" panose="05000000000000000000" pitchFamily="2" charset="2"/>
              <a:buChar char="§"/>
            </a:pPr>
            <a:r>
              <a:rPr lang="en-GB" sz="2400" b="1" dirty="0">
                <a:latin typeface="Arial" panose="020B0604020202020204" pitchFamily="34" charset="0"/>
                <a:cs typeface="Arial" panose="020B0604020202020204" pitchFamily="34" charset="0"/>
              </a:rPr>
              <a:t>Broad range of Cognitive Learning</a:t>
            </a:r>
          </a:p>
          <a:p>
            <a:pPr>
              <a:buFont typeface="Wingdings" panose="05000000000000000000" pitchFamily="2" charset="2"/>
              <a:buChar char="§"/>
            </a:pPr>
            <a:r>
              <a:rPr lang="en-GB" sz="2400" b="1" dirty="0">
                <a:latin typeface="Arial" panose="020B0604020202020204" pitchFamily="34" charset="0"/>
                <a:cs typeface="Arial" panose="020B0604020202020204" pitchFamily="34" charset="0"/>
              </a:rPr>
              <a:t>Lifetime Skills</a:t>
            </a:r>
          </a:p>
          <a:p>
            <a:pPr>
              <a:buFont typeface="Wingdings" panose="05000000000000000000" pitchFamily="2" charset="2"/>
              <a:buChar char="§"/>
            </a:pPr>
            <a:r>
              <a:rPr lang="en-GB" sz="2400" b="1" dirty="0">
                <a:latin typeface="Arial" panose="020B0604020202020204" pitchFamily="34" charset="0"/>
                <a:cs typeface="Arial" panose="020B0604020202020204" pitchFamily="34" charset="0"/>
              </a:rPr>
              <a:t>Improve Relationships</a:t>
            </a:r>
          </a:p>
        </p:txBody>
      </p:sp>
      <p:sp>
        <p:nvSpPr>
          <p:cNvPr id="5" name="TextBox 4">
            <a:extLst>
              <a:ext uri="{FF2B5EF4-FFF2-40B4-BE49-F238E27FC236}">
                <a16:creationId xmlns:a16="http://schemas.microsoft.com/office/drawing/2014/main" id="{4E965273-B4C6-5DF5-B51C-BF25D5B74495}"/>
              </a:ext>
            </a:extLst>
          </p:cNvPr>
          <p:cNvSpPr txBox="1"/>
          <p:nvPr/>
        </p:nvSpPr>
        <p:spPr>
          <a:xfrm>
            <a:off x="3011214" y="4866290"/>
            <a:ext cx="5623034" cy="707886"/>
          </a:xfrm>
          <a:prstGeom prst="rect">
            <a:avLst/>
          </a:prstGeom>
          <a:noFill/>
        </p:spPr>
        <p:txBody>
          <a:bodyPr wrap="square" rtlCol="0">
            <a:spAutoFit/>
          </a:bodyPr>
          <a:lstStyle/>
          <a:p>
            <a:pPr algn="ctr"/>
            <a:r>
              <a:rPr lang="en-GB" sz="4000" b="1" dirty="0">
                <a:solidFill>
                  <a:srgbClr val="FF0000"/>
                </a:solidFill>
                <a:latin typeface="Arial" panose="020B0604020202020204" pitchFamily="34" charset="0"/>
                <a:cs typeface="Arial" panose="020B0604020202020204" pitchFamily="34" charset="0"/>
              </a:rPr>
              <a:t>Career Success</a:t>
            </a:r>
          </a:p>
        </p:txBody>
      </p:sp>
    </p:spTree>
    <p:extLst>
      <p:ext uri="{BB962C8B-B14F-4D97-AF65-F5344CB8AC3E}">
        <p14:creationId xmlns:p14="http://schemas.microsoft.com/office/powerpoint/2010/main" val="6462210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anim calcmode="lin" valueType="num">
                                      <p:cBhvr additive="base">
                                        <p:cTn id="23" dur="500" fill="hold"/>
                                        <p:tgtEl>
                                          <p:spTgt spid="5"/>
                                        </p:tgtEl>
                                        <p:attrNameLst>
                                          <p:attrName>ppt_x</p:attrName>
                                        </p:attrNameLst>
                                      </p:cBhvr>
                                      <p:tavLst>
                                        <p:tav tm="0">
                                          <p:val>
                                            <p:strVal val="#ppt_x"/>
                                          </p:val>
                                        </p:tav>
                                        <p:tav tm="100000">
                                          <p:val>
                                            <p:strVal val="#ppt_x"/>
                                          </p:val>
                                        </p:tav>
                                      </p:tavLst>
                                    </p:anim>
                                    <p:anim calcmode="lin" valueType="num">
                                      <p:cBhvr additive="base">
                                        <p:cTn id="2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387897-2E6D-326A-AFFE-B18759AF2FB3}"/>
              </a:ext>
            </a:extLst>
          </p:cNvPr>
          <p:cNvSpPr>
            <a:spLocks noGrp="1"/>
          </p:cNvSpPr>
          <p:nvPr>
            <p:ph type="title"/>
          </p:nvPr>
        </p:nvSpPr>
        <p:spPr>
          <a:xfrm>
            <a:off x="2133600" y="679290"/>
            <a:ext cx="9696834" cy="539910"/>
          </a:xfrm>
        </p:spPr>
        <p:txBody>
          <a:bodyPr>
            <a:normAutofit fontScale="90000"/>
          </a:bodyPr>
          <a:lstStyle/>
          <a:p>
            <a:r>
              <a:rPr lang="en-GB" dirty="0"/>
              <a:t>References</a:t>
            </a:r>
          </a:p>
        </p:txBody>
      </p:sp>
      <p:sp>
        <p:nvSpPr>
          <p:cNvPr id="3" name="Content Placeholder 2">
            <a:extLst>
              <a:ext uri="{FF2B5EF4-FFF2-40B4-BE49-F238E27FC236}">
                <a16:creationId xmlns:a16="http://schemas.microsoft.com/office/drawing/2014/main" id="{08AF6F26-48C4-1A8A-4290-B5F9FEC11018}"/>
              </a:ext>
            </a:extLst>
          </p:cNvPr>
          <p:cNvSpPr>
            <a:spLocks noGrp="1"/>
          </p:cNvSpPr>
          <p:nvPr>
            <p:ph idx="1"/>
          </p:nvPr>
        </p:nvSpPr>
        <p:spPr>
          <a:xfrm>
            <a:off x="2133600" y="1219200"/>
            <a:ext cx="9371012" cy="5412828"/>
          </a:xfrm>
        </p:spPr>
        <p:txBody>
          <a:bodyPr>
            <a:normAutofit fontScale="92500" lnSpcReduction="10000"/>
          </a:bodyPr>
          <a:lstStyle/>
          <a:p>
            <a:pPr marL="0" indent="0">
              <a:buNone/>
            </a:pPr>
            <a:endParaRPr lang="en-GB" sz="1600" dirty="0">
              <a:solidFill>
                <a:srgbClr val="333333"/>
              </a:solidFill>
              <a:effectLst/>
              <a:latin typeface="Arial" panose="020B0604020202020204" pitchFamily="34" charset="0"/>
              <a:ea typeface="Calibri" panose="020F0502020204030204" pitchFamily="34" charset="0"/>
              <a:cs typeface="Arial" panose="020B0604020202020204" pitchFamily="34" charset="0"/>
            </a:endParaRPr>
          </a:p>
          <a:p>
            <a:pPr marL="0" indent="0">
              <a:lnSpc>
                <a:spcPct val="107000"/>
              </a:lnSpc>
              <a:spcAft>
                <a:spcPts val="800"/>
              </a:spcAft>
              <a:buNone/>
              <a:tabLst>
                <a:tab pos="3689350" algn="l"/>
              </a:tabLst>
            </a:pPr>
            <a:r>
              <a:rPr lang="en-GB" sz="1600" dirty="0">
                <a:solidFill>
                  <a:srgbClr val="3A3A3A"/>
                </a:solidFill>
                <a:effectLst/>
                <a:latin typeface="Arial" panose="020B0604020202020204" pitchFamily="34" charset="0"/>
                <a:ea typeface="Calibri" panose="020F0502020204030204" pitchFamily="34" charset="0"/>
                <a:cs typeface="Arial" panose="020B0604020202020204" pitchFamily="34" charset="0"/>
              </a:rPr>
              <a:t>Brown, P., </a:t>
            </a:r>
            <a:r>
              <a:rPr lang="en-GB" sz="1600" dirty="0" err="1">
                <a:solidFill>
                  <a:srgbClr val="3A3A3A"/>
                </a:solidFill>
                <a:effectLst/>
                <a:latin typeface="Arial" panose="020B0604020202020204" pitchFamily="34" charset="0"/>
                <a:ea typeface="Calibri" panose="020F0502020204030204" pitchFamily="34" charset="0"/>
                <a:cs typeface="Arial" panose="020B0604020202020204" pitchFamily="34" charset="0"/>
              </a:rPr>
              <a:t>Hesketh</a:t>
            </a:r>
            <a:r>
              <a:rPr lang="en-GB" sz="1600" dirty="0">
                <a:solidFill>
                  <a:srgbClr val="3A3A3A"/>
                </a:solidFill>
                <a:effectLst/>
                <a:latin typeface="Arial" panose="020B0604020202020204" pitchFamily="34" charset="0"/>
                <a:ea typeface="Calibri" panose="020F0502020204030204" pitchFamily="34" charset="0"/>
                <a:cs typeface="Arial" panose="020B0604020202020204" pitchFamily="34" charset="0"/>
              </a:rPr>
              <a:t>, A. and Williams, S. (2003) ‘Employability in a Knowledge-driven Economy’, </a:t>
            </a:r>
            <a:r>
              <a:rPr lang="en-GB" sz="1600" i="1" dirty="0">
                <a:effectLst/>
                <a:latin typeface="Arial" panose="020B0604020202020204" pitchFamily="34" charset="0"/>
                <a:ea typeface="Calibri" panose="020F0502020204030204" pitchFamily="34" charset="0"/>
                <a:cs typeface="Arial" panose="020B0604020202020204" pitchFamily="34" charset="0"/>
              </a:rPr>
              <a:t>Journal of education and work</a:t>
            </a:r>
            <a:r>
              <a:rPr lang="en-GB" sz="1600" dirty="0">
                <a:effectLst/>
                <a:latin typeface="Arial" panose="020B0604020202020204" pitchFamily="34" charset="0"/>
                <a:ea typeface="Calibri" panose="020F0502020204030204" pitchFamily="34" charset="0"/>
                <a:cs typeface="Arial" panose="020B0604020202020204" pitchFamily="34" charset="0"/>
              </a:rPr>
              <a:t>, 16(2), pp. 107–126. Available at: https://doi.org/10.1080/1363908030556</a:t>
            </a:r>
          </a:p>
          <a:p>
            <a:pPr marL="0" indent="0">
              <a:lnSpc>
                <a:spcPct val="107000"/>
              </a:lnSpc>
              <a:spcAft>
                <a:spcPts val="800"/>
              </a:spcAft>
              <a:buNone/>
              <a:tabLst>
                <a:tab pos="3689350" algn="l"/>
              </a:tabLst>
            </a:pPr>
            <a:r>
              <a:rPr lang="en-GB" sz="1600" dirty="0">
                <a:effectLst/>
                <a:latin typeface="Arial" panose="020B0604020202020204" pitchFamily="34" charset="0"/>
                <a:ea typeface="Calibri" panose="020F0502020204030204" pitchFamily="34" charset="0"/>
                <a:cs typeface="Times New Roman" panose="02020603050405020304" pitchFamily="18" charset="0"/>
              </a:rPr>
              <a:t>Cottrell, S (2017) Critical Thinking </a:t>
            </a:r>
            <a:r>
              <a:rPr lang="en-GB" sz="1600" i="1" dirty="0">
                <a:effectLst/>
                <a:latin typeface="Arial" panose="020B0604020202020204" pitchFamily="34" charset="0"/>
                <a:ea typeface="Calibri" panose="020F0502020204030204" pitchFamily="34" charset="0"/>
                <a:cs typeface="Times New Roman" panose="02020603050405020304" pitchFamily="18" charset="0"/>
              </a:rPr>
              <a:t>Skills: Effective Analysis, Argument and Reflection, </a:t>
            </a:r>
            <a:r>
              <a:rPr lang="en-GB" sz="1600" dirty="0">
                <a:effectLst/>
                <a:latin typeface="Arial" panose="020B0604020202020204" pitchFamily="34" charset="0"/>
                <a:ea typeface="Calibri" panose="020F0502020204030204" pitchFamily="34" charset="0"/>
                <a:cs typeface="Times New Roman" panose="02020603050405020304" pitchFamily="18" charset="0"/>
              </a:rPr>
              <a:t>3</a:t>
            </a:r>
            <a:r>
              <a:rPr lang="en-GB" sz="1600" baseline="30000" dirty="0">
                <a:effectLst/>
                <a:latin typeface="Arial" panose="020B0604020202020204" pitchFamily="34" charset="0"/>
                <a:ea typeface="Calibri" panose="020F0502020204030204" pitchFamily="34" charset="0"/>
                <a:cs typeface="Times New Roman" panose="02020603050405020304" pitchFamily="18" charset="0"/>
              </a:rPr>
              <a:t>rd</a:t>
            </a:r>
            <a:r>
              <a:rPr lang="en-GB" sz="1600" dirty="0">
                <a:effectLst/>
                <a:latin typeface="Arial" panose="020B0604020202020204" pitchFamily="34" charset="0"/>
                <a:ea typeface="Calibri" panose="020F0502020204030204" pitchFamily="34" charset="0"/>
                <a:cs typeface="Times New Roman" panose="02020603050405020304" pitchFamily="18" charset="0"/>
              </a:rPr>
              <a:t> </a:t>
            </a:r>
            <a:r>
              <a:rPr lang="en-GB" sz="1600" dirty="0" err="1">
                <a:effectLst/>
                <a:latin typeface="Arial" panose="020B0604020202020204" pitchFamily="34" charset="0"/>
                <a:ea typeface="Calibri" panose="020F0502020204030204" pitchFamily="34" charset="0"/>
                <a:cs typeface="Times New Roman" panose="02020603050405020304" pitchFamily="18" charset="0"/>
              </a:rPr>
              <a:t>edn</a:t>
            </a:r>
            <a:r>
              <a:rPr lang="en-GB" sz="1600" dirty="0">
                <a:effectLst/>
                <a:latin typeface="Arial" panose="020B0604020202020204" pitchFamily="34" charset="0"/>
                <a:ea typeface="Calibri" panose="020F0502020204030204" pitchFamily="34" charset="0"/>
                <a:cs typeface="Times New Roman" panose="02020603050405020304" pitchFamily="18" charset="0"/>
              </a:rPr>
              <a:t>. London: Red Globe Press.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1600" dirty="0">
                <a:effectLst/>
                <a:latin typeface="Arial" panose="020B0604020202020204" pitchFamily="34" charset="0"/>
                <a:ea typeface="Calibri" panose="020F0502020204030204" pitchFamily="34" charset="0"/>
              </a:rPr>
              <a:t>Cottrell, S (2021) </a:t>
            </a:r>
            <a:r>
              <a:rPr lang="en-GB" sz="1600" i="1" dirty="0">
                <a:effectLst/>
                <a:latin typeface="Arial" panose="020B0604020202020204" pitchFamily="34" charset="0"/>
                <a:ea typeface="Calibri" panose="020F0502020204030204" pitchFamily="34" charset="0"/>
              </a:rPr>
              <a:t>Skills for Success: Personal Development Planning and Employability, </a:t>
            </a:r>
            <a:r>
              <a:rPr lang="en-GB" sz="1600" dirty="0">
                <a:effectLst/>
                <a:latin typeface="Arial" panose="020B0604020202020204" pitchFamily="34" charset="0"/>
                <a:ea typeface="Calibri" panose="020F0502020204030204" pitchFamily="34" charset="0"/>
              </a:rPr>
              <a:t>4</a:t>
            </a:r>
            <a:r>
              <a:rPr lang="en-GB" sz="1600" baseline="30000" dirty="0">
                <a:effectLst/>
                <a:latin typeface="Arial" panose="020B0604020202020204" pitchFamily="34" charset="0"/>
                <a:ea typeface="Calibri" panose="020F0502020204030204" pitchFamily="34" charset="0"/>
              </a:rPr>
              <a:t>th</a:t>
            </a:r>
            <a:r>
              <a:rPr lang="en-GB" sz="1600" dirty="0">
                <a:effectLst/>
                <a:latin typeface="Arial" panose="020B0604020202020204" pitchFamily="34" charset="0"/>
                <a:ea typeface="Calibri" panose="020F0502020204030204" pitchFamily="34" charset="0"/>
              </a:rPr>
              <a:t> </a:t>
            </a:r>
            <a:r>
              <a:rPr lang="en-GB" sz="1600" dirty="0" err="1">
                <a:effectLst/>
                <a:latin typeface="Arial" panose="020B0604020202020204" pitchFamily="34" charset="0"/>
                <a:ea typeface="Calibri" panose="020F0502020204030204" pitchFamily="34" charset="0"/>
              </a:rPr>
              <a:t>edn</a:t>
            </a:r>
            <a:r>
              <a:rPr lang="en-GB" sz="1600" dirty="0">
                <a:effectLst/>
                <a:latin typeface="Arial" panose="020B0604020202020204" pitchFamily="34" charset="0"/>
                <a:ea typeface="Calibri" panose="020F0502020204030204" pitchFamily="34" charset="0"/>
              </a:rPr>
              <a:t>. London: Red Globe Press.</a:t>
            </a:r>
          </a:p>
          <a:p>
            <a:pPr marL="0" indent="0">
              <a:buNone/>
            </a:pPr>
            <a:r>
              <a:rPr lang="en-GB" sz="1600" dirty="0">
                <a:effectLst/>
                <a:latin typeface="Arial" panose="020B0604020202020204" pitchFamily="34" charset="0"/>
                <a:ea typeface="Calibri" panose="020F0502020204030204" pitchFamily="34" charset="0"/>
                <a:cs typeface="Times New Roman" panose="02020603050405020304" pitchFamily="18" charset="0"/>
              </a:rPr>
              <a:t>Educba.com </a:t>
            </a:r>
            <a:r>
              <a:rPr lang="en-GB" sz="1600" i="1" dirty="0">
                <a:effectLst/>
                <a:latin typeface="Arial" panose="020B0604020202020204" pitchFamily="34" charset="0"/>
                <a:ea typeface="Calibri" panose="020F0502020204030204" pitchFamily="34" charset="0"/>
                <a:cs typeface="Times New Roman" panose="02020603050405020304" pitchFamily="18" charset="0"/>
              </a:rPr>
              <a:t>(Time management image). </a:t>
            </a:r>
            <a:r>
              <a:rPr lang="en-GB" sz="16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GB" sz="16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2"/>
              </a:rPr>
              <a:t>https://www.educba.com/time-management-activities/</a:t>
            </a:r>
            <a:r>
              <a:rPr lang="en-GB" sz="1600" dirty="0">
                <a:effectLst/>
                <a:latin typeface="Arial" panose="020B0604020202020204" pitchFamily="34" charset="0"/>
                <a:ea typeface="Calibri" panose="020F0502020204030204" pitchFamily="34" charset="0"/>
                <a:cs typeface="Times New Roman" panose="02020603050405020304" pitchFamily="18" charset="0"/>
              </a:rPr>
              <a:t> (Accessed: 2 November 2022).</a:t>
            </a:r>
          </a:p>
          <a:p>
            <a:pPr marL="0" indent="0">
              <a:buNone/>
            </a:pPr>
            <a:r>
              <a:rPr lang="en-GB" sz="1600" dirty="0">
                <a:effectLst/>
                <a:latin typeface="Arial" panose="020B0604020202020204" pitchFamily="34" charset="0"/>
                <a:ea typeface="Times New Roman" panose="02020603050405020304" pitchFamily="18" charset="0"/>
              </a:rPr>
              <a:t>Government Technology (Website). </a:t>
            </a:r>
            <a:r>
              <a:rPr lang="en-GB" sz="1600" i="1" dirty="0">
                <a:effectLst/>
                <a:latin typeface="Arial" panose="020B0604020202020204" pitchFamily="34" charset="0"/>
                <a:ea typeface="Times New Roman" panose="02020603050405020304" pitchFamily="18" charset="0"/>
              </a:rPr>
              <a:t>Critical Thinking image. </a:t>
            </a:r>
            <a:r>
              <a:rPr lang="en-GB" sz="1600" dirty="0">
                <a:effectLst/>
                <a:latin typeface="Arial" panose="020B0604020202020204" pitchFamily="34" charset="0"/>
                <a:ea typeface="Times New Roman" panose="02020603050405020304" pitchFamily="18" charset="0"/>
              </a:rPr>
              <a:t>Available at: </a:t>
            </a:r>
            <a:r>
              <a:rPr lang="en-GB" sz="1600" u="sng" dirty="0">
                <a:solidFill>
                  <a:srgbClr val="0563C1"/>
                </a:solidFill>
                <a:effectLst/>
                <a:latin typeface="Arial" panose="020B0604020202020204" pitchFamily="34" charset="0"/>
                <a:ea typeface="Times New Roman" panose="02020603050405020304" pitchFamily="18" charset="0"/>
                <a:hlinkClick r:id="rId3"/>
              </a:rPr>
              <a:t>https://www.govtech.com/education/k-12/cae-platform-emphasizes-critical-thinking-problem-solving</a:t>
            </a:r>
            <a:r>
              <a:rPr lang="en-GB" sz="1600" dirty="0">
                <a:effectLst/>
                <a:latin typeface="Arial" panose="020B0604020202020204" pitchFamily="34" charset="0"/>
                <a:ea typeface="Times New Roman" panose="02020603050405020304" pitchFamily="18" charset="0"/>
              </a:rPr>
              <a:t> (Accessed: 3 November 2022).</a:t>
            </a:r>
            <a:endParaRPr lang="en-GB" sz="1600" dirty="0">
              <a:effectLst/>
              <a:latin typeface="Times New Roman" panose="02020603050405020304" pitchFamily="18" charset="0"/>
              <a:ea typeface="Times New Roman" panose="02020603050405020304" pitchFamily="18" charset="0"/>
            </a:endParaRPr>
          </a:p>
          <a:p>
            <a:pPr marL="0" indent="0">
              <a:buNone/>
            </a:pPr>
            <a:r>
              <a:rPr lang="en-GB" sz="1600" dirty="0">
                <a:effectLst/>
                <a:latin typeface="Arial" panose="020B0604020202020204" pitchFamily="34" charset="0"/>
                <a:ea typeface="Times New Roman" panose="02020603050405020304" pitchFamily="18" charset="0"/>
              </a:rPr>
              <a:t>Sorenson, R.D., Goldsmith, L.M. and </a:t>
            </a:r>
            <a:r>
              <a:rPr lang="en-GB" sz="1600" dirty="0" err="1">
                <a:effectLst/>
                <a:latin typeface="Arial" panose="020B0604020202020204" pitchFamily="34" charset="0"/>
                <a:ea typeface="Times New Roman" panose="02020603050405020304" pitchFamily="18" charset="0"/>
              </a:rPr>
              <a:t>DeMatthews</a:t>
            </a:r>
            <a:r>
              <a:rPr lang="en-GB" sz="1600" dirty="0">
                <a:effectLst/>
                <a:latin typeface="Arial" panose="020B0604020202020204" pitchFamily="34" charset="0"/>
                <a:ea typeface="Times New Roman" panose="02020603050405020304" pitchFamily="18" charset="0"/>
              </a:rPr>
              <a:t>, D.E. (2016) </a:t>
            </a:r>
            <a:r>
              <a:rPr lang="en-GB" sz="1600" i="1" dirty="0">
                <a:effectLst/>
                <a:latin typeface="Arial" panose="020B0604020202020204" pitchFamily="34" charset="0"/>
                <a:ea typeface="Times New Roman" panose="02020603050405020304" pitchFamily="18" charset="0"/>
              </a:rPr>
              <a:t>The Principal’s Guide to Time Management: </a:t>
            </a:r>
            <a:r>
              <a:rPr lang="en-GB" sz="1600" i="1" dirty="0">
                <a:solidFill>
                  <a:srgbClr val="3A3A3A"/>
                </a:solidFill>
                <a:effectLst/>
                <a:latin typeface="Arial" panose="020B0604020202020204" pitchFamily="34" charset="0"/>
                <a:ea typeface="Times New Roman" panose="02020603050405020304" pitchFamily="18" charset="0"/>
              </a:rPr>
              <a:t>instructional leadership in the digital age</a:t>
            </a:r>
            <a:r>
              <a:rPr lang="en-GB" sz="1600" dirty="0">
                <a:solidFill>
                  <a:srgbClr val="3A3A3A"/>
                </a:solidFill>
                <a:effectLst/>
                <a:latin typeface="Arial" panose="020B0604020202020204" pitchFamily="34" charset="0"/>
                <a:ea typeface="Times New Roman" panose="02020603050405020304" pitchFamily="18" charset="0"/>
              </a:rPr>
              <a:t>. California: Corwin, A SAGE Company</a:t>
            </a:r>
            <a:r>
              <a:rPr lang="en-GB" sz="1600" dirty="0">
                <a:solidFill>
                  <a:srgbClr val="3A3A3A"/>
                </a:solidFill>
                <a:effectLst/>
                <a:latin typeface="Source Sans Pro" panose="020B0503030403020204" pitchFamily="34" charset="0"/>
                <a:ea typeface="Times New Roman" panose="02020603050405020304" pitchFamily="18" charset="0"/>
              </a:rPr>
              <a:t>.</a:t>
            </a:r>
            <a:endParaRPr lang="en-GB" sz="1600" dirty="0">
              <a:effectLst/>
              <a:latin typeface="Times New Roman" panose="02020603050405020304" pitchFamily="18" charset="0"/>
              <a:ea typeface="Times New Roman" panose="02020603050405020304" pitchFamily="18" charset="0"/>
            </a:endParaRPr>
          </a:p>
          <a:p>
            <a:pPr marL="0" indent="0">
              <a:lnSpc>
                <a:spcPct val="107000"/>
              </a:lnSpc>
              <a:spcAft>
                <a:spcPts val="800"/>
              </a:spcAft>
              <a:buNone/>
            </a:pPr>
            <a:r>
              <a:rPr lang="en-GB" sz="1600" dirty="0">
                <a:solidFill>
                  <a:srgbClr val="333333"/>
                </a:solidFill>
                <a:effectLst/>
                <a:latin typeface="Arial" panose="020B0604020202020204" pitchFamily="34" charset="0"/>
                <a:ea typeface="Calibri" panose="020F0502020204030204" pitchFamily="34" charset="0"/>
                <a:cs typeface="Arial" panose="020B0604020202020204" pitchFamily="34" charset="0"/>
              </a:rPr>
              <a:t>Yorke, M. (2006). </a:t>
            </a:r>
            <a:r>
              <a:rPr lang="en-GB" sz="1600" i="1" dirty="0">
                <a:solidFill>
                  <a:srgbClr val="333333"/>
                </a:solidFill>
                <a:effectLst/>
                <a:latin typeface="Arial" panose="020B0604020202020204" pitchFamily="34" charset="0"/>
                <a:ea typeface="Calibri" panose="020F0502020204030204" pitchFamily="34" charset="0"/>
                <a:cs typeface="Arial" panose="020B0604020202020204" pitchFamily="34" charset="0"/>
              </a:rPr>
              <a:t>Employability in Higher Education: What It Is, What It Is Not. </a:t>
            </a:r>
            <a:r>
              <a:rPr lang="en-GB" sz="1600" dirty="0">
                <a:solidFill>
                  <a:srgbClr val="333333"/>
                </a:solidFill>
                <a:effectLst/>
                <a:latin typeface="Arial" panose="020B0604020202020204" pitchFamily="34" charset="0"/>
                <a:ea typeface="Calibri" panose="020F0502020204030204" pitchFamily="34" charset="0"/>
                <a:cs typeface="Arial" panose="020B0604020202020204" pitchFamily="34" charset="0"/>
              </a:rPr>
              <a:t>HEA Journal. P.11. Available at: </a:t>
            </a:r>
            <a:r>
              <a:rPr lang="en-GB" sz="1600" u="sng" dirty="0">
                <a:solidFill>
                  <a:srgbClr val="333333"/>
                </a:solidFill>
                <a:effectLst/>
                <a:latin typeface="Arial" panose="020B0604020202020204" pitchFamily="34" charset="0"/>
                <a:ea typeface="Calibri" panose="020F0502020204030204" pitchFamily="34" charset="0"/>
                <a:cs typeface="Arial" panose="020B0604020202020204" pitchFamily="34" charset="0"/>
                <a:hlinkClick r:id="rId4"/>
              </a:rPr>
              <a:t>https://www.researchgate.net/publication/225083582_Employability_in_Higher_Education_What_It_Is_What_It_Is_Not</a:t>
            </a:r>
            <a:r>
              <a:rPr lang="en-GB" sz="1600" dirty="0">
                <a:solidFill>
                  <a:srgbClr val="333333"/>
                </a:solidFill>
                <a:effectLst/>
                <a:latin typeface="Arial" panose="020B0604020202020204" pitchFamily="34" charset="0"/>
                <a:ea typeface="Calibri" panose="020F0502020204030204" pitchFamily="34" charset="0"/>
                <a:cs typeface="Arial" panose="020B0604020202020204" pitchFamily="34" charset="0"/>
              </a:rPr>
              <a:t>. (Accessed:1 November 2022)</a:t>
            </a:r>
            <a:endParaRPr lang="en-GB" sz="1600" dirty="0">
              <a:effectLst/>
              <a:latin typeface="Arial" panose="020B0604020202020204" pitchFamily="34" charset="0"/>
              <a:ea typeface="Calibri" panose="020F050202020403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80296079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514F46-BA4F-5995-7233-2F4D73AEE26F}"/>
              </a:ext>
            </a:extLst>
          </p:cNvPr>
          <p:cNvSpPr>
            <a:spLocks noGrp="1"/>
          </p:cNvSpPr>
          <p:nvPr>
            <p:ph type="title"/>
          </p:nvPr>
        </p:nvSpPr>
        <p:spPr/>
        <p:txBody>
          <a:bodyPr>
            <a:normAutofit fontScale="90000"/>
          </a:bodyPr>
          <a:lstStyle/>
          <a:p>
            <a:br>
              <a:rPr lang="en-GB" sz="4800" b="1" dirty="0">
                <a:latin typeface="Arial" panose="020B0604020202020204" pitchFamily="34" charset="0"/>
                <a:cs typeface="Arial" panose="020B0604020202020204" pitchFamily="34" charset="0"/>
              </a:rPr>
            </a:br>
            <a:br>
              <a:rPr lang="en-GB" sz="4800" b="1" dirty="0">
                <a:latin typeface="Arial" panose="020B0604020202020204" pitchFamily="34" charset="0"/>
                <a:cs typeface="Arial" panose="020B0604020202020204" pitchFamily="34" charset="0"/>
              </a:rPr>
            </a:br>
            <a:r>
              <a:rPr lang="en-GB" sz="4800" b="1" dirty="0">
                <a:latin typeface="Arial" panose="020B0604020202020204" pitchFamily="34" charset="0"/>
                <a:cs typeface="Arial" panose="020B0604020202020204" pitchFamily="34" charset="0"/>
              </a:rPr>
              <a:t>         Any Questions?</a:t>
            </a:r>
          </a:p>
        </p:txBody>
      </p:sp>
    </p:spTree>
    <p:extLst>
      <p:ext uri="{BB962C8B-B14F-4D97-AF65-F5344CB8AC3E}">
        <p14:creationId xmlns:p14="http://schemas.microsoft.com/office/powerpoint/2010/main" val="33736902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E37E36-435F-0451-F2DD-8124AB14D0BD}"/>
              </a:ext>
            </a:extLst>
          </p:cNvPr>
          <p:cNvSpPr>
            <a:spLocks noGrp="1"/>
          </p:cNvSpPr>
          <p:nvPr>
            <p:ph type="title"/>
          </p:nvPr>
        </p:nvSpPr>
        <p:spPr/>
        <p:txBody>
          <a:bodyPr/>
          <a:lstStyle/>
          <a:p>
            <a:r>
              <a:rPr lang="en-GB" dirty="0"/>
              <a:t>Link to Video:</a:t>
            </a:r>
          </a:p>
        </p:txBody>
      </p:sp>
      <p:sp>
        <p:nvSpPr>
          <p:cNvPr id="3" name="Content Placeholder 2">
            <a:extLst>
              <a:ext uri="{FF2B5EF4-FFF2-40B4-BE49-F238E27FC236}">
                <a16:creationId xmlns:a16="http://schemas.microsoft.com/office/drawing/2014/main" id="{E9E5C3BB-6ACA-91A4-DEB0-4D63378F930D}"/>
              </a:ext>
            </a:extLst>
          </p:cNvPr>
          <p:cNvSpPr>
            <a:spLocks noGrp="1"/>
          </p:cNvSpPr>
          <p:nvPr>
            <p:ph idx="1"/>
          </p:nvPr>
        </p:nvSpPr>
        <p:spPr/>
        <p:txBody>
          <a:bodyPr/>
          <a:lstStyle/>
          <a:p>
            <a:r>
              <a:rPr lang="en-GB"/>
              <a:t>https://uowtsd.sharepoint.com/teams/DysguynyrOesDdigidolLearningintheDigitalEraECGE4005PC_GRP-JoyCole/Shared%20Documents/Recordings/Meeting%20in%20_Joy%20Cole_-20221107_193120-Meeting%20Recording.mp4?web=1</a:t>
            </a:r>
            <a:endParaRPr lang="en-GB" dirty="0"/>
          </a:p>
        </p:txBody>
      </p:sp>
    </p:spTree>
    <p:extLst>
      <p:ext uri="{BB962C8B-B14F-4D97-AF65-F5344CB8AC3E}">
        <p14:creationId xmlns:p14="http://schemas.microsoft.com/office/powerpoint/2010/main" val="303919363"/>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1.2|0.3|0.2"/>
</p:tagLst>
</file>

<file path=ppt/theme/theme1.xml><?xml version="1.0" encoding="utf-8"?>
<a:theme xmlns:a="http://schemas.openxmlformats.org/drawingml/2006/main" name="Wisp">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54F6613E-5ED7-40ED-90A8-F639BE712C0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BD024FF986E86248B25DDBA3DBF998D1" ma:contentTypeVersion="12" ma:contentTypeDescription="Create a new document." ma:contentTypeScope="" ma:versionID="126b885e5c49538888afa78cb15cdd53">
  <xsd:schema xmlns:xsd="http://www.w3.org/2001/XMLSchema" xmlns:xs="http://www.w3.org/2001/XMLSchema" xmlns:p="http://schemas.microsoft.com/office/2006/metadata/properties" xmlns:ns3="4055ddc6-ee7b-4b5b-b8fb-52871646f80e" xmlns:ns4="0338428b-3fc8-4989-9d03-78e16c931d9f" targetNamespace="http://schemas.microsoft.com/office/2006/metadata/properties" ma:root="true" ma:fieldsID="84bf427755645835b0c3df45018cbc95" ns3:_="" ns4:_="">
    <xsd:import namespace="4055ddc6-ee7b-4b5b-b8fb-52871646f80e"/>
    <xsd:import namespace="0338428b-3fc8-4989-9d03-78e16c931d9f"/>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LengthInSeconds" minOccurs="0"/>
                <xsd:element ref="ns3:MediaServiceAutoTags" minOccurs="0"/>
                <xsd:element ref="ns3:MediaServiceOCR" minOccurs="0"/>
                <xsd:element ref="ns3:MediaServiceGenerationTime" minOccurs="0"/>
                <xsd:element ref="ns3:MediaServiceEventHashCode" minOccurs="0"/>
                <xsd:element ref="ns3:MediaServiceSearchPropertie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055ddc6-ee7b-4b5b-b8fb-52871646f80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dexed="true" ma:internalName="MediaServiceDateTaken" ma:readOnly="true">
      <xsd:simpleType>
        <xsd:restriction base="dms:Text"/>
      </xsd:simpleType>
    </xsd:element>
    <xsd:element name="MediaLengthInSeconds" ma:index="11" nillable="true" ma:displayName="MediaLengthInSeconds" ma:hidden="true" ma:internalName="MediaLengthInSeconds" ma:readOnly="true">
      <xsd:simpleType>
        <xsd:restriction base="dms:Unknown"/>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SearchProperties" ma:index="16"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338428b-3fc8-4989-9d03-78e16c931d9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1064F2A-9F7F-4E16-B876-D287B701A68C}">
  <ds:schemaRefs>
    <ds:schemaRef ds:uri="http://schemas.openxmlformats.org/package/2006/metadata/core-properties"/>
    <ds:schemaRef ds:uri="http://purl.org/dc/dcmitype/"/>
    <ds:schemaRef ds:uri="http://schemas.microsoft.com/office/2006/documentManagement/types"/>
    <ds:schemaRef ds:uri="http://schemas.microsoft.com/office/infopath/2007/PartnerControls"/>
    <ds:schemaRef ds:uri="http://schemas.microsoft.com/office/2006/metadata/properties"/>
    <ds:schemaRef ds:uri="http://purl.org/dc/terms/"/>
    <ds:schemaRef ds:uri="http://purl.org/dc/elements/1.1/"/>
    <ds:schemaRef ds:uri="0338428b-3fc8-4989-9d03-78e16c931d9f"/>
    <ds:schemaRef ds:uri="4055ddc6-ee7b-4b5b-b8fb-52871646f80e"/>
    <ds:schemaRef ds:uri="http://www.w3.org/XML/1998/namespace"/>
  </ds:schemaRefs>
</ds:datastoreItem>
</file>

<file path=customXml/itemProps2.xml><?xml version="1.0" encoding="utf-8"?>
<ds:datastoreItem xmlns:ds="http://schemas.openxmlformats.org/officeDocument/2006/customXml" ds:itemID="{3FE2D7E6-28B1-4D4A-AE2C-2FDC7FD61D2F}">
  <ds:schemaRefs>
    <ds:schemaRef ds:uri="http://schemas.microsoft.com/sharepoint/v3/contenttype/forms"/>
  </ds:schemaRefs>
</ds:datastoreItem>
</file>

<file path=customXml/itemProps3.xml><?xml version="1.0" encoding="utf-8"?>
<ds:datastoreItem xmlns:ds="http://schemas.openxmlformats.org/officeDocument/2006/customXml" ds:itemID="{9843CA13-130F-42C1-BDD6-ABBD0DAE29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055ddc6-ee7b-4b5b-b8fb-52871646f80e"/>
    <ds:schemaRef ds:uri="0338428b-3fc8-4989-9d03-78e16c931d9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Wisp</Template>
  <TotalTime>9929</TotalTime>
  <Words>690</Words>
  <Application>Microsoft Office PowerPoint</Application>
  <PresentationFormat>Widescreen</PresentationFormat>
  <Paragraphs>57</Paragraphs>
  <Slides>10</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10</vt:i4>
      </vt:variant>
    </vt:vector>
  </HeadingPairs>
  <TitlesOfParts>
    <vt:vector size="18" baseType="lpstr">
      <vt:lpstr>Arial</vt:lpstr>
      <vt:lpstr>Calibri</vt:lpstr>
      <vt:lpstr>Century Gothic</vt:lpstr>
      <vt:lpstr>Source Sans Pro</vt:lpstr>
      <vt:lpstr>Times New Roman</vt:lpstr>
      <vt:lpstr>Wingdings</vt:lpstr>
      <vt:lpstr>Wingdings 3</vt:lpstr>
      <vt:lpstr>Wisp</vt:lpstr>
      <vt:lpstr>Transferrable  Employability Skills  </vt:lpstr>
      <vt:lpstr>What do Employers want? </vt:lpstr>
      <vt:lpstr>Employability Skills</vt:lpstr>
      <vt:lpstr>Critical Thinking </vt:lpstr>
      <vt:lpstr>PowerPoint Presentation</vt:lpstr>
      <vt:lpstr>Time Management</vt:lpstr>
      <vt:lpstr>Transferrable Employment Skills </vt:lpstr>
      <vt:lpstr>References</vt:lpstr>
      <vt:lpstr>           Any Questions?</vt:lpstr>
      <vt:lpstr>Link to Video:</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Transferrable Skills  Education Setting into the Workplace</dc:title>
  <dc:creator>Joy Cole (2213158)</dc:creator>
  <cp:lastModifiedBy>Joy Cole (2213158)</cp:lastModifiedBy>
  <cp:revision>11</cp:revision>
  <dcterms:created xsi:type="dcterms:W3CDTF">2022-10-16T22:54:27Z</dcterms:created>
  <dcterms:modified xsi:type="dcterms:W3CDTF">2022-11-07T19:39:46Z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0x010100BD024FF986E86248B25DDBA3DBF998D1</vt:lpwstr>
  </property>
</Properties>
</file>