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2"/>
  </p:notesMasterIdLst>
  <p:sldIdLst>
    <p:sldId id="3825" r:id="rId5"/>
    <p:sldId id="3827" r:id="rId6"/>
    <p:sldId id="3794" r:id="rId7"/>
    <p:sldId id="3791" r:id="rId8"/>
    <p:sldId id="3831" r:id="rId9"/>
    <p:sldId id="3834" r:id="rId10"/>
    <p:sldId id="383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inimized">
    <p:restoredLeft sz="14995" autoAdjust="0"/>
    <p:restoredTop sz="26743" autoAdjust="0"/>
  </p:normalViewPr>
  <p:slideViewPr>
    <p:cSldViewPr snapToGrid="0">
      <p:cViewPr varScale="1">
        <p:scale>
          <a:sx n="17" d="100"/>
          <a:sy n="17" d="100"/>
        </p:scale>
        <p:origin x="2564" y="16"/>
      </p:cViewPr>
      <p:guideLst>
        <p:guide orient="horz" pos="1200"/>
        <p:guide orient="horz" pos="3408"/>
        <p:guide pos="6936"/>
        <p:guide pos="744"/>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BasicLinearProcessNumbered#1" loCatId="process" qsTypeId="urn:microsoft.com/office/officeart/2005/8/quickstyle/simple1" qsCatId="simple" csTypeId="urn:microsoft.com/office/officeart/2005/8/colors/colorful1" csCatId="colorful" phldr="1"/>
      <dgm:spPr/>
      <dgm:t>
        <a:bodyPr/>
        <a:lstStyle/>
        <a:p>
          <a:endParaRPr lang="en-US"/>
        </a:p>
      </dgm:t>
    </dgm:pt>
    <dgm:pt modelId="{0F6BA1FB-59E5-4F16-A7B4-1533BB1F09E4}">
      <dgm:prSet/>
      <dgm:spPr>
        <a:solidFill>
          <a:schemeClr val="accent2">
            <a:lumMod val="20000"/>
            <a:lumOff val="80000"/>
            <a:alpha val="90000"/>
          </a:schemeClr>
        </a:solidFill>
        <a:ln>
          <a:noFill/>
        </a:ln>
      </dgm:spPr>
      <dgm:t>
        <a:bodyPr/>
        <a:lstStyle/>
        <a:p>
          <a:r>
            <a:rPr lang="en-US" b="0" i="0" u="none" dirty="0"/>
            <a:t>Movement</a:t>
          </a:r>
          <a:endParaRPr lang="en-US" dirty="0"/>
        </a:p>
      </dgm:t>
    </dgm:pt>
    <dgm:pt modelId="{7DBF5CB5-29DD-4671-A0F3-981D48571500}" type="sibTrans" cxnId="{F0FA65E5-FB81-4E7A-9467-65363565F4A0}">
      <dgm:prSet phldrT="2" phldr="0"/>
      <dgm:spPr>
        <a:solidFill>
          <a:schemeClr val="accent2"/>
        </a:solidFill>
        <a:ln>
          <a:noFill/>
        </a:ln>
      </dgm:spPr>
      <dgm:t>
        <a:bodyPr/>
        <a:lstStyle/>
        <a:p>
          <a:r>
            <a:rPr lang="en-US"/>
            <a:t>2</a:t>
          </a:r>
          <a:endParaRPr lang="en-US" dirty="0"/>
        </a:p>
      </dgm:t>
    </dgm:pt>
    <dgm:pt modelId="{6A557BB1-C0DD-44CB-8745-CE5481476209}" type="parTrans" cxnId="{F0FA65E5-FB81-4E7A-9467-65363565F4A0}">
      <dgm:prSet/>
      <dgm:spPr/>
      <dgm:t>
        <a:bodyPr/>
        <a:lstStyle/>
        <a:p>
          <a:endParaRPr lang="en-US"/>
        </a:p>
      </dgm:t>
    </dgm:pt>
    <dgm:pt modelId="{198ACE8E-34F4-43E6-BB2E-1809B1CC58DC}">
      <dgm:prSet/>
      <dgm:spPr>
        <a:solidFill>
          <a:schemeClr val="accent1">
            <a:lumMod val="20000"/>
            <a:lumOff val="80000"/>
            <a:alpha val="90000"/>
          </a:schemeClr>
        </a:solidFill>
        <a:ln>
          <a:noFill/>
        </a:ln>
      </dgm:spPr>
      <dgm:t>
        <a:bodyPr/>
        <a:lstStyle/>
        <a:p>
          <a:r>
            <a:rPr lang="en-US" dirty="0"/>
            <a:t>Unfreeze</a:t>
          </a:r>
        </a:p>
      </dgm:t>
    </dgm:pt>
    <dgm:pt modelId="{C54063C4-24CD-4834-9424-53756AE38C6B}" type="sibTrans" cxnId="{8327A44B-5326-4A8B-9B23-A3D3C09A16F3}">
      <dgm:prSet phldrT="1" phldr="0"/>
      <dgm:spPr>
        <a:solidFill>
          <a:schemeClr val="accent1"/>
        </a:solidFill>
        <a:ln>
          <a:noFill/>
        </a:ln>
      </dgm:spPr>
      <dgm:t>
        <a:bodyPr/>
        <a:lstStyle/>
        <a:p>
          <a:r>
            <a:rPr lang="en-US"/>
            <a:t>1</a:t>
          </a:r>
          <a:endParaRPr lang="en-US" dirty="0"/>
        </a:p>
      </dgm:t>
    </dgm:pt>
    <dgm:pt modelId="{49F555B2-B165-4CB6-8578-DF4BCD791ABF}" type="parTrans" cxnId="{8327A44B-5326-4A8B-9B23-A3D3C09A16F3}">
      <dgm:prSet/>
      <dgm:spPr/>
      <dgm:t>
        <a:bodyPr/>
        <a:lstStyle/>
        <a:p>
          <a:endParaRPr lang="en-US"/>
        </a:p>
      </dgm:t>
    </dgm:pt>
    <dgm:pt modelId="{B74EB293-F489-44B6-B22F-24C1FF819D00}">
      <dgm:prSet/>
      <dgm:spPr>
        <a:solidFill>
          <a:schemeClr val="accent2">
            <a:lumMod val="20000"/>
            <a:lumOff val="80000"/>
            <a:alpha val="90000"/>
          </a:schemeClr>
        </a:solidFill>
        <a:ln>
          <a:noFill/>
        </a:ln>
      </dgm:spPr>
      <dgm:t>
        <a:bodyPr/>
        <a:lstStyle/>
        <a:p>
          <a:r>
            <a:rPr lang="en-US" b="0" i="0" u="none" dirty="0"/>
            <a:t>Refreeze</a:t>
          </a:r>
          <a:endParaRPr lang="en-US" dirty="0"/>
        </a:p>
      </dgm:t>
    </dgm:pt>
    <dgm:pt modelId="{F042517C-09A3-4923-80A4-5DE5EAEC5F08}" type="parTrans" cxnId="{D6E31FD6-D2DB-47EF-8D52-EFEF6C587193}">
      <dgm:prSet/>
      <dgm:spPr/>
      <dgm:t>
        <a:bodyPr/>
        <a:lstStyle/>
        <a:p>
          <a:endParaRPr lang="en-GB"/>
        </a:p>
      </dgm:t>
    </dgm:pt>
    <dgm:pt modelId="{4F5713A2-F061-444C-9ABA-99BAE5E9E899}" type="sibTrans" cxnId="{D6E31FD6-D2DB-47EF-8D52-EFEF6C587193}">
      <dgm:prSet phldrT="3" phldr="0"/>
      <dgm:spPr/>
      <dgm:t>
        <a:bodyPr/>
        <a:lstStyle/>
        <a:p>
          <a:r>
            <a:rPr lang="en-GB"/>
            <a:t>3</a:t>
          </a:r>
        </a:p>
      </dgm:t>
    </dgm:pt>
    <dgm:pt modelId="{869C0C7E-BD0C-4E5F-8D96-6B8EEC39B952}" type="pres">
      <dgm:prSet presAssocID="{0F5B3066-540F-4606-ADEC-65EB1C3E9627}" presName="Name0" presStyleCnt="0">
        <dgm:presLayoutVars>
          <dgm:animLvl val="lvl"/>
          <dgm:resizeHandles val="exact"/>
        </dgm:presLayoutVars>
      </dgm:prSet>
      <dgm:spPr/>
    </dgm:pt>
    <dgm:pt modelId="{A1C50682-E81A-4719-9746-6B052BFB6DD3}" type="pres">
      <dgm:prSet presAssocID="{198ACE8E-34F4-43E6-BB2E-1809B1CC58DC}" presName="compositeNode" presStyleCnt="0">
        <dgm:presLayoutVars>
          <dgm:bulletEnabled val="1"/>
        </dgm:presLayoutVars>
      </dgm:prSet>
      <dgm:spPr/>
    </dgm:pt>
    <dgm:pt modelId="{1896CBD6-4A99-4E4A-A270-A70AEFBAAF7E}" type="pres">
      <dgm:prSet presAssocID="{198ACE8E-34F4-43E6-BB2E-1809B1CC58DC}" presName="bgRect" presStyleLbl="bgAccFollowNode1" presStyleIdx="0" presStyleCnt="3"/>
      <dgm:spPr/>
    </dgm:pt>
    <dgm:pt modelId="{9C3A7F13-9585-42DF-AD32-B56F82B123C8}" type="pres">
      <dgm:prSet presAssocID="{C54063C4-24CD-4834-9424-53756AE38C6B}" presName="sibTransNodeCircle" presStyleLbl="alignNode1" presStyleIdx="0" presStyleCnt="6">
        <dgm:presLayoutVars>
          <dgm:chMax val="0"/>
          <dgm:bulletEnabled/>
        </dgm:presLayoutVars>
      </dgm:prSet>
      <dgm:spPr/>
    </dgm:pt>
    <dgm:pt modelId="{923B2301-552B-45D2-9EF0-53A10AA17FC6}" type="pres">
      <dgm:prSet presAssocID="{198ACE8E-34F4-43E6-BB2E-1809B1CC58DC}" presName="bottomLine" presStyleLbl="alignNode1" presStyleIdx="1" presStyleCnt="6">
        <dgm:presLayoutVars/>
      </dgm:prSet>
      <dgm:spPr>
        <a:ln>
          <a:solidFill>
            <a:schemeClr val="accent1"/>
          </a:solidFill>
        </a:ln>
      </dgm:spPr>
    </dgm:pt>
    <dgm:pt modelId="{1636F17A-F9E0-460B-890B-A46A6E583FD1}" type="pres">
      <dgm:prSet presAssocID="{198ACE8E-34F4-43E6-BB2E-1809B1CC58DC}" presName="nodeText" presStyleLbl="bgAccFollowNode1" presStyleIdx="0" presStyleCnt="3">
        <dgm:presLayoutVars>
          <dgm:bulletEnabled val="1"/>
        </dgm:presLayoutVars>
      </dgm:prSet>
      <dgm:spPr/>
    </dgm:pt>
    <dgm:pt modelId="{CE18CCA6-9206-4DD7-BE09-5291C62117AB}" type="pres">
      <dgm:prSet presAssocID="{C54063C4-24CD-4834-9424-53756AE38C6B}" presName="sibTrans" presStyleCnt="0"/>
      <dgm:spPr/>
    </dgm:pt>
    <dgm:pt modelId="{B75A207A-E561-4A33-8860-3580568F46B8}" type="pres">
      <dgm:prSet presAssocID="{0F6BA1FB-59E5-4F16-A7B4-1533BB1F09E4}" presName="compositeNode" presStyleCnt="0">
        <dgm:presLayoutVars>
          <dgm:bulletEnabled val="1"/>
        </dgm:presLayoutVars>
      </dgm:prSet>
      <dgm:spPr/>
    </dgm:pt>
    <dgm:pt modelId="{02F7283A-0FC3-4AF1-AA94-0270DC0B1C33}" type="pres">
      <dgm:prSet presAssocID="{0F6BA1FB-59E5-4F16-A7B4-1533BB1F09E4}" presName="bgRect" presStyleLbl="bgAccFollowNode1" presStyleIdx="1" presStyleCnt="3"/>
      <dgm:spPr/>
    </dgm:pt>
    <dgm:pt modelId="{C08FC467-91FE-48BD-B243-273925C2B75A}" type="pres">
      <dgm:prSet presAssocID="{7DBF5CB5-29DD-4671-A0F3-981D48571500}" presName="sibTransNodeCircle" presStyleLbl="alignNode1" presStyleIdx="2" presStyleCnt="6">
        <dgm:presLayoutVars>
          <dgm:chMax val="0"/>
          <dgm:bulletEnabled/>
        </dgm:presLayoutVars>
      </dgm:prSet>
      <dgm:spPr/>
    </dgm:pt>
    <dgm:pt modelId="{DE393E47-CBB6-4D77-A342-C9AFD9FC8CB6}" type="pres">
      <dgm:prSet presAssocID="{0F6BA1FB-59E5-4F16-A7B4-1533BB1F09E4}" presName="bottomLine" presStyleLbl="alignNode1" presStyleIdx="3" presStyleCnt="6">
        <dgm:presLayoutVars/>
      </dgm:prSet>
      <dgm:spPr>
        <a:ln>
          <a:solidFill>
            <a:schemeClr val="accent2"/>
          </a:solidFill>
        </a:ln>
      </dgm:spPr>
    </dgm:pt>
    <dgm:pt modelId="{6209B655-7BD8-4C2E-802B-7A837190A817}" type="pres">
      <dgm:prSet presAssocID="{0F6BA1FB-59E5-4F16-A7B4-1533BB1F09E4}" presName="nodeText" presStyleLbl="bgAccFollowNode1" presStyleIdx="1" presStyleCnt="3">
        <dgm:presLayoutVars>
          <dgm:bulletEnabled val="1"/>
        </dgm:presLayoutVars>
      </dgm:prSet>
      <dgm:spPr/>
    </dgm:pt>
    <dgm:pt modelId="{97E0F0C8-52D7-48DE-AEFA-E0DA75CF01B5}" type="pres">
      <dgm:prSet presAssocID="{7DBF5CB5-29DD-4671-A0F3-981D48571500}" presName="sibTrans" presStyleCnt="0"/>
      <dgm:spPr/>
    </dgm:pt>
    <dgm:pt modelId="{BB173808-1FCF-40F5-9E16-5BF289DDE382}" type="pres">
      <dgm:prSet presAssocID="{B74EB293-F489-44B6-B22F-24C1FF819D00}" presName="compositeNode" presStyleCnt="0">
        <dgm:presLayoutVars>
          <dgm:bulletEnabled val="1"/>
        </dgm:presLayoutVars>
      </dgm:prSet>
      <dgm:spPr/>
    </dgm:pt>
    <dgm:pt modelId="{140819B9-297E-4B46-8CD3-1CD00048CA4D}" type="pres">
      <dgm:prSet presAssocID="{B74EB293-F489-44B6-B22F-24C1FF819D00}" presName="bgRect" presStyleLbl="bgAccFollowNode1" presStyleIdx="2" presStyleCnt="3"/>
      <dgm:spPr/>
    </dgm:pt>
    <dgm:pt modelId="{0BD6576C-6738-4CB5-9B08-3421847C1C13}" type="pres">
      <dgm:prSet presAssocID="{4F5713A2-F061-444C-9ABA-99BAE5E9E899}" presName="sibTransNodeCircle" presStyleLbl="alignNode1" presStyleIdx="4" presStyleCnt="6">
        <dgm:presLayoutVars>
          <dgm:chMax val="0"/>
          <dgm:bulletEnabled/>
        </dgm:presLayoutVars>
      </dgm:prSet>
      <dgm:spPr/>
    </dgm:pt>
    <dgm:pt modelId="{95275709-4D45-4858-8BB2-AC1F995005E6}" type="pres">
      <dgm:prSet presAssocID="{B74EB293-F489-44B6-B22F-24C1FF819D00}" presName="bottomLine" presStyleLbl="alignNode1" presStyleIdx="5" presStyleCnt="6">
        <dgm:presLayoutVars/>
      </dgm:prSet>
      <dgm:spPr/>
    </dgm:pt>
    <dgm:pt modelId="{0062FBC6-D2B4-4A06-B024-DA575CCCB1B5}" type="pres">
      <dgm:prSet presAssocID="{B74EB293-F489-44B6-B22F-24C1FF819D00}" presName="nodeText" presStyleLbl="bgAccFollowNode1" presStyleIdx="2" presStyleCnt="3">
        <dgm:presLayoutVars>
          <dgm:bulletEnabled val="1"/>
        </dgm:presLayoutVars>
      </dgm:prSet>
      <dgm:spPr/>
    </dgm:pt>
  </dgm:ptLst>
  <dgm:cxnLst>
    <dgm:cxn modelId="{EB7FE821-06C9-4CFA-BBFF-63BF8C7F1444}" type="presOf" srcId="{198ACE8E-34F4-43E6-BB2E-1809B1CC58DC}" destId="{1896CBD6-4A99-4E4A-A270-A70AEFBAAF7E}" srcOrd="0" destOrd="0" presId="urn:microsoft.com/office/officeart/2016/7/layout/BasicLinearProcessNumbered#1"/>
    <dgm:cxn modelId="{A7465026-5EB9-4359-B2CA-62409A490278}" type="presOf" srcId="{0F5B3066-540F-4606-ADEC-65EB1C3E9627}" destId="{869C0C7E-BD0C-4E5F-8D96-6B8EEC39B952}" srcOrd="0" destOrd="0" presId="urn:microsoft.com/office/officeart/2016/7/layout/BasicLinearProcessNumbered#1"/>
    <dgm:cxn modelId="{500C1428-BAD2-4EA1-AAAB-CD4D6F648C0B}" type="presOf" srcId="{0F6BA1FB-59E5-4F16-A7B4-1533BB1F09E4}" destId="{02F7283A-0FC3-4AF1-AA94-0270DC0B1C33}" srcOrd="0" destOrd="0" presId="urn:microsoft.com/office/officeart/2016/7/layout/BasicLinearProcessNumbered#1"/>
    <dgm:cxn modelId="{619E3C68-1E17-487D-ABC8-EB727F4952A3}" type="presOf" srcId="{C54063C4-24CD-4834-9424-53756AE38C6B}" destId="{9C3A7F13-9585-42DF-AD32-B56F82B123C8}" srcOrd="0" destOrd="0" presId="urn:microsoft.com/office/officeart/2016/7/layout/BasicLinearProcessNumbered#1"/>
    <dgm:cxn modelId="{F4BF496B-2EAC-4B21-A290-8C4A35AC4213}" type="presOf" srcId="{7DBF5CB5-29DD-4671-A0F3-981D48571500}" destId="{C08FC467-91FE-48BD-B243-273925C2B75A}" srcOrd="0" destOrd="0" presId="urn:microsoft.com/office/officeart/2016/7/layout/BasicLinearProcessNumbered#1"/>
    <dgm:cxn modelId="{8327A44B-5326-4A8B-9B23-A3D3C09A16F3}" srcId="{0F5B3066-540F-4606-ADEC-65EB1C3E9627}" destId="{198ACE8E-34F4-43E6-BB2E-1809B1CC58DC}" srcOrd="0" destOrd="0" parTransId="{49F555B2-B165-4CB6-8578-DF4BCD791ABF}" sibTransId="{C54063C4-24CD-4834-9424-53756AE38C6B}"/>
    <dgm:cxn modelId="{2E8EE86D-D18A-48C5-817B-661FEDBE5EB5}" type="presOf" srcId="{0F6BA1FB-59E5-4F16-A7B4-1533BB1F09E4}" destId="{6209B655-7BD8-4C2E-802B-7A837190A817}" srcOrd="1" destOrd="0" presId="urn:microsoft.com/office/officeart/2016/7/layout/BasicLinearProcessNumbered#1"/>
    <dgm:cxn modelId="{B6821C91-9B9A-4FA9-B7D6-953C24D8E973}" type="presOf" srcId="{B74EB293-F489-44B6-B22F-24C1FF819D00}" destId="{0062FBC6-D2B4-4A06-B024-DA575CCCB1B5}" srcOrd="1" destOrd="0" presId="urn:microsoft.com/office/officeart/2016/7/layout/BasicLinearProcessNumbered#1"/>
    <dgm:cxn modelId="{47A2A8A8-42B1-48CB-9B53-D1A1BA031DB7}" type="presOf" srcId="{B74EB293-F489-44B6-B22F-24C1FF819D00}" destId="{140819B9-297E-4B46-8CD3-1CD00048CA4D}" srcOrd="0" destOrd="0" presId="urn:microsoft.com/office/officeart/2016/7/layout/BasicLinearProcessNumbered#1"/>
    <dgm:cxn modelId="{8CB3EED4-728A-4D4F-ACB4-5DD629623D8A}" type="presOf" srcId="{198ACE8E-34F4-43E6-BB2E-1809B1CC58DC}" destId="{1636F17A-F9E0-460B-890B-A46A6E583FD1}" srcOrd="1" destOrd="0" presId="urn:microsoft.com/office/officeart/2016/7/layout/BasicLinearProcessNumbered#1"/>
    <dgm:cxn modelId="{D6E31FD6-D2DB-47EF-8D52-EFEF6C587193}" srcId="{0F5B3066-540F-4606-ADEC-65EB1C3E9627}" destId="{B74EB293-F489-44B6-B22F-24C1FF819D00}" srcOrd="2" destOrd="0" parTransId="{F042517C-09A3-4923-80A4-5DE5EAEC5F08}" sibTransId="{4F5713A2-F061-444C-9ABA-99BAE5E9E899}"/>
    <dgm:cxn modelId="{F0FA65E5-FB81-4E7A-9467-65363565F4A0}" srcId="{0F5B3066-540F-4606-ADEC-65EB1C3E9627}" destId="{0F6BA1FB-59E5-4F16-A7B4-1533BB1F09E4}" srcOrd="1" destOrd="0" parTransId="{6A557BB1-C0DD-44CB-8745-CE5481476209}" sibTransId="{7DBF5CB5-29DD-4671-A0F3-981D48571500}"/>
    <dgm:cxn modelId="{E292F7FE-C6D0-4AAF-B28D-1C35DD17DC9B}" type="presOf" srcId="{4F5713A2-F061-444C-9ABA-99BAE5E9E899}" destId="{0BD6576C-6738-4CB5-9B08-3421847C1C13}" srcOrd="0" destOrd="0" presId="urn:microsoft.com/office/officeart/2016/7/layout/BasicLinearProcessNumbered#1"/>
    <dgm:cxn modelId="{6FD83AE8-DB7F-4EFE-8F0A-58735E6AEC64}" type="presParOf" srcId="{869C0C7E-BD0C-4E5F-8D96-6B8EEC39B952}" destId="{A1C50682-E81A-4719-9746-6B052BFB6DD3}" srcOrd="0" destOrd="0" presId="urn:microsoft.com/office/officeart/2016/7/layout/BasicLinearProcessNumbered#1"/>
    <dgm:cxn modelId="{AA17009A-379B-43BE-97BA-12B67036AD90}" type="presParOf" srcId="{A1C50682-E81A-4719-9746-6B052BFB6DD3}" destId="{1896CBD6-4A99-4E4A-A270-A70AEFBAAF7E}" srcOrd="0" destOrd="0" presId="urn:microsoft.com/office/officeart/2016/7/layout/BasicLinearProcessNumbered#1"/>
    <dgm:cxn modelId="{6D85C09F-1D0A-406F-9396-06638BA4FD92}" type="presParOf" srcId="{A1C50682-E81A-4719-9746-6B052BFB6DD3}" destId="{9C3A7F13-9585-42DF-AD32-B56F82B123C8}" srcOrd="1" destOrd="0" presId="urn:microsoft.com/office/officeart/2016/7/layout/BasicLinearProcessNumbered#1"/>
    <dgm:cxn modelId="{794669B6-74B7-439A-8EE2-238314813197}" type="presParOf" srcId="{A1C50682-E81A-4719-9746-6B052BFB6DD3}" destId="{923B2301-552B-45D2-9EF0-53A10AA17FC6}" srcOrd="2" destOrd="0" presId="urn:microsoft.com/office/officeart/2016/7/layout/BasicLinearProcessNumbered#1"/>
    <dgm:cxn modelId="{23ECCBA1-941D-4643-9618-18F560A80DAB}" type="presParOf" srcId="{A1C50682-E81A-4719-9746-6B052BFB6DD3}" destId="{1636F17A-F9E0-460B-890B-A46A6E583FD1}" srcOrd="3" destOrd="0" presId="urn:microsoft.com/office/officeart/2016/7/layout/BasicLinearProcessNumbered#1"/>
    <dgm:cxn modelId="{84426433-1E67-4D55-9D10-3C4CF150BF28}" type="presParOf" srcId="{869C0C7E-BD0C-4E5F-8D96-6B8EEC39B952}" destId="{CE18CCA6-9206-4DD7-BE09-5291C62117AB}" srcOrd="1" destOrd="0" presId="urn:microsoft.com/office/officeart/2016/7/layout/BasicLinearProcessNumbered#1"/>
    <dgm:cxn modelId="{16E156BA-CA11-45E4-B5EA-B4F3067B424F}" type="presParOf" srcId="{869C0C7E-BD0C-4E5F-8D96-6B8EEC39B952}" destId="{B75A207A-E561-4A33-8860-3580568F46B8}" srcOrd="2" destOrd="0" presId="urn:microsoft.com/office/officeart/2016/7/layout/BasicLinearProcessNumbered#1"/>
    <dgm:cxn modelId="{63957AA2-61FB-47C5-9B97-06D23CB5FDF5}" type="presParOf" srcId="{B75A207A-E561-4A33-8860-3580568F46B8}" destId="{02F7283A-0FC3-4AF1-AA94-0270DC0B1C33}" srcOrd="0" destOrd="0" presId="urn:microsoft.com/office/officeart/2016/7/layout/BasicLinearProcessNumbered#1"/>
    <dgm:cxn modelId="{3099F022-A87D-4FA3-8BC3-9575F846BC44}" type="presParOf" srcId="{B75A207A-E561-4A33-8860-3580568F46B8}" destId="{C08FC467-91FE-48BD-B243-273925C2B75A}" srcOrd="1" destOrd="0" presId="urn:microsoft.com/office/officeart/2016/7/layout/BasicLinearProcessNumbered#1"/>
    <dgm:cxn modelId="{A2E37B9F-7D4B-49D4-AF46-9A540F2ACE59}" type="presParOf" srcId="{B75A207A-E561-4A33-8860-3580568F46B8}" destId="{DE393E47-CBB6-4D77-A342-C9AFD9FC8CB6}" srcOrd="2" destOrd="0" presId="urn:microsoft.com/office/officeart/2016/7/layout/BasicLinearProcessNumbered#1"/>
    <dgm:cxn modelId="{3374E4EC-7EA8-47C5-B2E6-92A2F8FDFB7F}" type="presParOf" srcId="{B75A207A-E561-4A33-8860-3580568F46B8}" destId="{6209B655-7BD8-4C2E-802B-7A837190A817}" srcOrd="3" destOrd="0" presId="urn:microsoft.com/office/officeart/2016/7/layout/BasicLinearProcessNumbered#1"/>
    <dgm:cxn modelId="{6C0A9BD0-0FB2-46D9-89F5-021FA5C3B70E}" type="presParOf" srcId="{869C0C7E-BD0C-4E5F-8D96-6B8EEC39B952}" destId="{97E0F0C8-52D7-48DE-AEFA-E0DA75CF01B5}" srcOrd="3" destOrd="0" presId="urn:microsoft.com/office/officeart/2016/7/layout/BasicLinearProcessNumbered#1"/>
    <dgm:cxn modelId="{2DCD76A4-E387-4F43-ACFA-9D6FABF7D065}" type="presParOf" srcId="{869C0C7E-BD0C-4E5F-8D96-6B8EEC39B952}" destId="{BB173808-1FCF-40F5-9E16-5BF289DDE382}" srcOrd="4" destOrd="0" presId="urn:microsoft.com/office/officeart/2016/7/layout/BasicLinearProcessNumbered#1"/>
    <dgm:cxn modelId="{7EEADAD1-008E-4B46-96DD-3C561F0ED5B1}" type="presParOf" srcId="{BB173808-1FCF-40F5-9E16-5BF289DDE382}" destId="{140819B9-297E-4B46-8CD3-1CD00048CA4D}" srcOrd="0" destOrd="0" presId="urn:microsoft.com/office/officeart/2016/7/layout/BasicLinearProcessNumbered#1"/>
    <dgm:cxn modelId="{903CCAE7-CE92-4EBF-A68A-40510502C462}" type="presParOf" srcId="{BB173808-1FCF-40F5-9E16-5BF289DDE382}" destId="{0BD6576C-6738-4CB5-9B08-3421847C1C13}" srcOrd="1" destOrd="0" presId="urn:microsoft.com/office/officeart/2016/7/layout/BasicLinearProcessNumbered#1"/>
    <dgm:cxn modelId="{1F9FD615-FEF6-4888-BAF8-CFD912E68E8F}" type="presParOf" srcId="{BB173808-1FCF-40F5-9E16-5BF289DDE382}" destId="{95275709-4D45-4858-8BB2-AC1F995005E6}" srcOrd="2" destOrd="0" presId="urn:microsoft.com/office/officeart/2016/7/layout/BasicLinearProcessNumbered#1"/>
    <dgm:cxn modelId="{FD8B5003-066B-46CC-9E16-632A63134D59}" type="presParOf" srcId="{BB173808-1FCF-40F5-9E16-5BF289DDE382}" destId="{0062FBC6-D2B4-4A06-B024-DA575CCCB1B5}" srcOrd="3" destOrd="0" presId="urn:microsoft.com/office/officeart/2016/7/layout/BasicLinearProcessNumbered#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6CBD6-4A99-4E4A-A270-A70AEFBAAF7E}">
      <dsp:nvSpPr>
        <dsp:cNvPr id="0" name=""/>
        <dsp:cNvSpPr/>
      </dsp:nvSpPr>
      <dsp:spPr>
        <a:xfrm>
          <a:off x="0" y="0"/>
          <a:ext cx="3186112" cy="3675888"/>
        </a:xfrm>
        <a:prstGeom prst="rect">
          <a:avLst/>
        </a:prstGeom>
        <a:solidFill>
          <a:schemeClr val="accent1">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402" tIns="330200" rIns="248402" bIns="330200" numCol="1" spcCol="1270" anchor="t" anchorCtr="0">
          <a:noAutofit/>
        </a:bodyPr>
        <a:lstStyle/>
        <a:p>
          <a:pPr marL="0" lvl="0" indent="0" algn="l" defTabSz="1155700">
            <a:lnSpc>
              <a:spcPct val="90000"/>
            </a:lnSpc>
            <a:spcBef>
              <a:spcPct val="0"/>
            </a:spcBef>
            <a:spcAft>
              <a:spcPct val="35000"/>
            </a:spcAft>
            <a:buNone/>
          </a:pPr>
          <a:r>
            <a:rPr lang="en-US" sz="2600" kern="1200" dirty="0"/>
            <a:t>Unfreeze</a:t>
          </a:r>
        </a:p>
      </dsp:txBody>
      <dsp:txXfrm>
        <a:off x="0" y="1396837"/>
        <a:ext cx="3186112" cy="2205532"/>
      </dsp:txXfrm>
    </dsp:sp>
    <dsp:sp modelId="{9C3A7F13-9585-42DF-AD32-B56F82B123C8}">
      <dsp:nvSpPr>
        <dsp:cNvPr id="0" name=""/>
        <dsp:cNvSpPr/>
      </dsp:nvSpPr>
      <dsp:spPr>
        <a:xfrm>
          <a:off x="1041673" y="367588"/>
          <a:ext cx="1102766" cy="1102766"/>
        </a:xfrm>
        <a:prstGeom prst="ellipse">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976" tIns="12700" rIns="8597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203169" y="529084"/>
        <a:ext cx="779774" cy="779774"/>
      </dsp:txXfrm>
    </dsp:sp>
    <dsp:sp modelId="{923B2301-552B-45D2-9EF0-53A10AA17FC6}">
      <dsp:nvSpPr>
        <dsp:cNvPr id="0" name=""/>
        <dsp:cNvSpPr/>
      </dsp:nvSpPr>
      <dsp:spPr>
        <a:xfrm>
          <a:off x="0" y="3675816"/>
          <a:ext cx="3186112" cy="72"/>
        </a:xfrm>
        <a:prstGeom prst="rect">
          <a:avLst/>
        </a:prstGeom>
        <a:solidFill>
          <a:schemeClr val="accent3">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7283A-0FC3-4AF1-AA94-0270DC0B1C33}">
      <dsp:nvSpPr>
        <dsp:cNvPr id="0" name=""/>
        <dsp:cNvSpPr/>
      </dsp:nvSpPr>
      <dsp:spPr>
        <a:xfrm>
          <a:off x="3504723" y="0"/>
          <a:ext cx="3186112" cy="3675888"/>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402" tIns="330200" rIns="248402" bIns="330200" numCol="1" spcCol="1270" anchor="t" anchorCtr="0">
          <a:noAutofit/>
        </a:bodyPr>
        <a:lstStyle/>
        <a:p>
          <a:pPr marL="0" lvl="0" indent="0" algn="l" defTabSz="1155700">
            <a:lnSpc>
              <a:spcPct val="90000"/>
            </a:lnSpc>
            <a:spcBef>
              <a:spcPct val="0"/>
            </a:spcBef>
            <a:spcAft>
              <a:spcPct val="35000"/>
            </a:spcAft>
            <a:buNone/>
          </a:pPr>
          <a:r>
            <a:rPr lang="en-US" sz="2600" b="0" i="0" u="none" kern="1200" dirty="0"/>
            <a:t>Movement</a:t>
          </a:r>
          <a:endParaRPr lang="en-US" sz="2600" kern="1200" dirty="0"/>
        </a:p>
      </dsp:txBody>
      <dsp:txXfrm>
        <a:off x="3504723" y="1396837"/>
        <a:ext cx="3186112" cy="2205532"/>
      </dsp:txXfrm>
    </dsp:sp>
    <dsp:sp modelId="{C08FC467-91FE-48BD-B243-273925C2B75A}">
      <dsp:nvSpPr>
        <dsp:cNvPr id="0" name=""/>
        <dsp:cNvSpPr/>
      </dsp:nvSpPr>
      <dsp:spPr>
        <a:xfrm>
          <a:off x="4546396" y="367588"/>
          <a:ext cx="1102766" cy="1102766"/>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976" tIns="12700" rIns="8597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4707892" y="529084"/>
        <a:ext cx="779774" cy="779774"/>
      </dsp:txXfrm>
    </dsp:sp>
    <dsp:sp modelId="{DE393E47-CBB6-4D77-A342-C9AFD9FC8CB6}">
      <dsp:nvSpPr>
        <dsp:cNvPr id="0" name=""/>
        <dsp:cNvSpPr/>
      </dsp:nvSpPr>
      <dsp:spPr>
        <a:xfrm>
          <a:off x="3504723" y="3675816"/>
          <a:ext cx="3186112" cy="72"/>
        </a:xfrm>
        <a:prstGeom prst="rect">
          <a:avLst/>
        </a:prstGeom>
        <a:solidFill>
          <a:schemeClr val="accent5">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819B9-297E-4B46-8CD3-1CD00048CA4D}">
      <dsp:nvSpPr>
        <dsp:cNvPr id="0" name=""/>
        <dsp:cNvSpPr/>
      </dsp:nvSpPr>
      <dsp:spPr>
        <a:xfrm>
          <a:off x="7009447" y="0"/>
          <a:ext cx="3186112" cy="3675888"/>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402" tIns="330200" rIns="248402" bIns="330200" numCol="1" spcCol="1270" anchor="t" anchorCtr="0">
          <a:noAutofit/>
        </a:bodyPr>
        <a:lstStyle/>
        <a:p>
          <a:pPr marL="0" lvl="0" indent="0" algn="l" defTabSz="1155700">
            <a:lnSpc>
              <a:spcPct val="90000"/>
            </a:lnSpc>
            <a:spcBef>
              <a:spcPct val="0"/>
            </a:spcBef>
            <a:spcAft>
              <a:spcPct val="35000"/>
            </a:spcAft>
            <a:buNone/>
          </a:pPr>
          <a:r>
            <a:rPr lang="en-US" sz="2600" b="0" i="0" u="none" kern="1200" dirty="0"/>
            <a:t>Refreeze</a:t>
          </a:r>
          <a:endParaRPr lang="en-US" sz="2600" kern="1200" dirty="0"/>
        </a:p>
      </dsp:txBody>
      <dsp:txXfrm>
        <a:off x="7009447" y="1396837"/>
        <a:ext cx="3186112" cy="2205532"/>
      </dsp:txXfrm>
    </dsp:sp>
    <dsp:sp modelId="{0BD6576C-6738-4CB5-9B08-3421847C1C13}">
      <dsp:nvSpPr>
        <dsp:cNvPr id="0" name=""/>
        <dsp:cNvSpPr/>
      </dsp:nvSpPr>
      <dsp:spPr>
        <a:xfrm>
          <a:off x="8051120" y="367588"/>
          <a:ext cx="1102766" cy="110276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976" tIns="12700" rIns="85976" bIns="12700" numCol="1" spcCol="1270" anchor="ctr" anchorCtr="0">
          <a:noAutofit/>
        </a:bodyPr>
        <a:lstStyle/>
        <a:p>
          <a:pPr marL="0" lvl="0" indent="0" algn="ctr" defTabSz="2133600">
            <a:lnSpc>
              <a:spcPct val="90000"/>
            </a:lnSpc>
            <a:spcBef>
              <a:spcPct val="0"/>
            </a:spcBef>
            <a:spcAft>
              <a:spcPct val="35000"/>
            </a:spcAft>
            <a:buNone/>
          </a:pPr>
          <a:r>
            <a:rPr lang="en-GB" sz="4800" kern="1200"/>
            <a:t>3</a:t>
          </a:r>
        </a:p>
      </dsp:txBody>
      <dsp:txXfrm>
        <a:off x="8212616" y="529084"/>
        <a:ext cx="779774" cy="779774"/>
      </dsp:txXfrm>
    </dsp:sp>
    <dsp:sp modelId="{95275709-4D45-4858-8BB2-AC1F995005E6}">
      <dsp:nvSpPr>
        <dsp:cNvPr id="0" name=""/>
        <dsp:cNvSpPr/>
      </dsp:nvSpPr>
      <dsp:spPr>
        <a:xfrm>
          <a:off x="7009447" y="3675816"/>
          <a:ext cx="3186112"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B8E97A3-458B-4459-8849-EF3A8D885423}">
          <dgm:prSet phldrT="1"/>
          <dgm:t>
            <a:bodyPr/>
            <a:lstStyle/>
            <a:p>
              <a:r>
                <a:t>1</a:t>
              </a:r>
            </a:p>
          </dgm:t>
        </dgm:pt>
        <dgm:pt modelId="201" type="sibTrans" cxnId="{95F9FFCB-1BFC-4B36-BE44-D6A1469F21C3}">
          <dgm:prSet phldrT="2"/>
          <dgm:t>
            <a:bodyPr/>
            <a:lstStyle/>
            <a:p>
              <a:r>
                <a:t>2</a:t>
              </a:r>
            </a:p>
          </dgm:t>
        </dgm:pt>
        <dgm:pt modelId="301" type="sibTrans" cxnId="{A69863A3-5EBF-4CAE-AA51-83CA76DE20BB}">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6/30/2022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35355"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Good morning everyone and thank you for joining me for my presentation.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935355" algn="l"/>
              </a:tabLst>
            </a:pPr>
            <a:r>
              <a:rPr lang="en-US" sz="1800" dirty="0">
                <a:effectLst/>
                <a:latin typeface="Arial" panose="020B0604020202020204" pitchFamily="34" charset="0"/>
                <a:ea typeface="Calibri" panose="020F0502020204030204" pitchFamily="34" charset="0"/>
                <a:cs typeface="Times New Roman" panose="02020603050405020304" pitchFamily="18" charset="0"/>
              </a:rPr>
              <a:t>My name is Alys Cootes and today I am here to discuss my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change case study where I will be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analysing</a:t>
            </a:r>
            <a:r>
              <a:rPr lang="en-US" sz="1800" dirty="0">
                <a:effectLst/>
                <a:latin typeface="Arial" panose="020B0604020202020204" pitchFamily="34" charset="0"/>
                <a:ea typeface="Calibri" panose="020F0502020204030204" pitchFamily="34" charset="0"/>
                <a:cs typeface="Times New Roman" panose="02020603050405020304" pitchFamily="18" charset="0"/>
              </a:rPr>
              <a:t> the John Lewis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Parnership’s</a:t>
            </a:r>
            <a:r>
              <a:rPr lang="en-US" sz="1800" dirty="0">
                <a:effectLst/>
                <a:latin typeface="Arial" panose="020B0604020202020204" pitchFamily="34" charset="0"/>
                <a:ea typeface="Calibri" panose="020F0502020204030204" pitchFamily="34" charset="0"/>
                <a:cs typeface="Times New Roman" panose="02020603050405020304" pitchFamily="18" charset="0"/>
              </a:rPr>
              <a:t> digital transformation project.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a:t>
            </a:fld>
            <a:endParaRPr lang="en-US" dirty="0"/>
          </a:p>
        </p:txBody>
      </p:sp>
    </p:spTree>
    <p:extLst>
      <p:ext uri="{BB962C8B-B14F-4D97-AF65-F5344CB8AC3E}">
        <p14:creationId xmlns:p14="http://schemas.microsoft.com/office/powerpoint/2010/main" val="2804332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aims of this presentation are firstly to briefly introduce the case study and to explain why I chose this case. Secondly I will be demonstrating the initial research I have conducted in to the case study. Lastly I will discuss my next steps with reference to the theories and models I will be exploring within my report.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So why this case? John Lewis is an interesting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as they are the UKs largest employee owned business consisting of over 78000 employee-partners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JohnLewisPartnershipPLC</a:t>
            </a:r>
            <a:r>
              <a:rPr lang="en-US" sz="1800" dirty="0">
                <a:effectLst/>
                <a:latin typeface="Arial" panose="020B0604020202020204" pitchFamily="34" charset="0"/>
                <a:ea typeface="Calibri" panose="020F0502020204030204" pitchFamily="34" charset="0"/>
                <a:cs typeface="Times New Roman" panose="02020603050405020304" pitchFamily="18" charset="0"/>
              </a:rPr>
              <a:t>, 2022a). Due to their diverse product range which includes clothing, homeware and beauty items, they managed to survive the initial impact of the Covid-19 pandemic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JohnLewisPartnershipPLC</a:t>
            </a:r>
            <a:r>
              <a:rPr lang="en-US" sz="1800" dirty="0">
                <a:effectLst/>
                <a:latin typeface="Arial" panose="020B0604020202020204" pitchFamily="34" charset="0"/>
                <a:ea typeface="Calibri" panose="020F0502020204030204" pitchFamily="34" charset="0"/>
                <a:cs typeface="Times New Roman" panose="02020603050405020304" pitchFamily="18" charset="0"/>
              </a:rPr>
              <a:t>, 2020). However, </a:t>
            </a:r>
            <a:r>
              <a:rPr lang="en-US" sz="1800" dirty="0">
                <a:effectLst/>
                <a:latin typeface="Arial" panose="020B0604020202020204" pitchFamily="34" charset="0"/>
                <a:ea typeface="Calibri" panose="020F0502020204030204" pitchFamily="34" charset="0"/>
                <a:cs typeface="Arial" panose="020B0604020202020204" pitchFamily="34" charset="0"/>
              </a:rPr>
              <a:t>In October 2020 JLP revealed their new five year strategic plan - the Partnership Plan. The plan was formulated following feedback from 8000 customers, over 100 suppliers, community groups and Partners. The strategic aims are to make value and quality more accessible for customers; to embed sustainable and ethical practices across the </a:t>
            </a:r>
            <a:r>
              <a:rPr lang="en-US" sz="1800" dirty="0" err="1">
                <a:effectLst/>
                <a:latin typeface="Arial" panose="020B0604020202020204" pitchFamily="34" charset="0"/>
                <a:ea typeface="Calibri" panose="020F0502020204030204" pitchFamily="34" charset="0"/>
                <a:cs typeface="Arial" panose="020B0604020202020204" pitchFamily="34" charset="0"/>
              </a:rPr>
              <a:t>organisation</a:t>
            </a:r>
            <a:r>
              <a:rPr lang="en-US" sz="1800" dirty="0">
                <a:effectLst/>
                <a:latin typeface="Arial" panose="020B0604020202020204" pitchFamily="34" charset="0"/>
                <a:ea typeface="Calibri" panose="020F0502020204030204" pitchFamily="34" charset="0"/>
                <a:cs typeface="Arial" panose="020B0604020202020204" pitchFamily="34" charset="0"/>
              </a:rPr>
              <a:t>; to deliver first class customer service; to increase collaborative working and teamwork within the </a:t>
            </a:r>
            <a:r>
              <a:rPr lang="en-US" sz="1800" dirty="0" err="1">
                <a:effectLst/>
                <a:latin typeface="Arial" panose="020B0604020202020204" pitchFamily="34" charset="0"/>
                <a:ea typeface="Calibri" panose="020F0502020204030204" pitchFamily="34" charset="0"/>
                <a:cs typeface="Arial" panose="020B0604020202020204" pitchFamily="34" charset="0"/>
              </a:rPr>
              <a:t>organisation</a:t>
            </a:r>
            <a:r>
              <a:rPr lang="en-US" sz="1800" dirty="0">
                <a:effectLst/>
                <a:latin typeface="Arial" panose="020B0604020202020204" pitchFamily="34" charset="0"/>
                <a:ea typeface="Calibri" panose="020F0502020204030204" pitchFamily="34" charset="0"/>
                <a:cs typeface="Arial" panose="020B0604020202020204" pitchFamily="34" charset="0"/>
              </a:rPr>
              <a:t>; to develop new business partnerships; to provide innovative new services (</a:t>
            </a:r>
            <a:r>
              <a:rPr lang="en-US" sz="1800" dirty="0" err="1">
                <a:effectLst/>
                <a:latin typeface="Arial" panose="020B0604020202020204" pitchFamily="34" charset="0"/>
                <a:ea typeface="Calibri" panose="020F0502020204030204" pitchFamily="34" charset="0"/>
                <a:cs typeface="Arial" panose="020B0604020202020204" pitchFamily="34" charset="0"/>
              </a:rPr>
              <a:t>JohnLewisPartnershipPLC</a:t>
            </a:r>
            <a:r>
              <a:rPr lang="en-US" sz="1800" dirty="0">
                <a:effectLst/>
                <a:latin typeface="Arial" panose="020B0604020202020204" pitchFamily="34" charset="0"/>
                <a:ea typeface="Calibri" panose="020F0502020204030204" pitchFamily="34" charset="0"/>
                <a:cs typeface="Arial" panose="020B0604020202020204" pitchFamily="34" charset="0"/>
              </a:rPr>
              <a:t>, 2022b).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case study will focus on the digital transformation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1800" dirty="0">
                <a:effectLst/>
                <a:latin typeface="Arial" panose="020B0604020202020204" pitchFamily="34" charset="0"/>
                <a:ea typeface="Calibri" panose="020F0502020204030204" pitchFamily="34" charset="0"/>
                <a:cs typeface="Times New Roman" panose="02020603050405020304" pitchFamily="18" charset="0"/>
              </a:rPr>
              <a:t>. For John Lewis </a:t>
            </a:r>
            <a:r>
              <a:rPr lang="en-US" sz="1800" dirty="0">
                <a:effectLst/>
                <a:latin typeface="Arial" panose="020B0604020202020204" pitchFamily="34" charset="0"/>
                <a:ea typeface="Calibri" panose="020F0502020204030204" pitchFamily="34" charset="0"/>
                <a:cs typeface="Arial" panose="020B0604020202020204" pitchFamily="34" charset="0"/>
              </a:rPr>
              <a:t>this means enabling customers to shop in person, online and on the mobile app, as well as further developing virtual services such as personal styling and home design. Due to the Covid-19 pandemic, in 2020 online sales accounted for 33.9% of all spending within the retail sector (Khaliq, 2021). In order for John Lewis to remain competitive within the retail sector, they need to ensure they are taking a proactive approach to integrating technology. It has been suggested that best practice is to weave technology in to new and existing practices to enable employees to improve customer service at every stage (Berg </a:t>
            </a:r>
            <a:r>
              <a:rPr lang="en-US" sz="1800" i="1" dirty="0">
                <a:effectLst/>
                <a:latin typeface="Arial" panose="020B0604020202020204" pitchFamily="34" charset="0"/>
                <a:ea typeface="Calibri" panose="020F0502020204030204" pitchFamily="34" charset="0"/>
                <a:cs typeface="Arial" panose="020B0604020202020204" pitchFamily="34" charset="0"/>
              </a:rPr>
              <a:t>et al.</a:t>
            </a:r>
            <a:r>
              <a:rPr lang="en-US" sz="1800" dirty="0">
                <a:effectLst/>
                <a:latin typeface="Arial" panose="020B0604020202020204" pitchFamily="34" charset="0"/>
                <a:ea typeface="Calibri" panose="020F0502020204030204" pitchFamily="34" charset="0"/>
                <a:cs typeface="Arial" panose="020B0604020202020204" pitchFamily="34" charset="0"/>
              </a:rPr>
              <a:t>, 2020).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a:t>
            </a:fld>
            <a:endParaRPr lang="en-US" dirty="0"/>
          </a:p>
        </p:txBody>
      </p:sp>
    </p:spTree>
    <p:extLst>
      <p:ext uri="{BB962C8B-B14F-4D97-AF65-F5344CB8AC3E}">
        <p14:creationId xmlns:p14="http://schemas.microsoft.com/office/powerpoint/2010/main" val="320833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As part of my initial research I have completed a stakeholder analysis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Mendelow</a:t>
            </a:r>
            <a:r>
              <a:rPr lang="en-US" sz="1800" dirty="0">
                <a:effectLst/>
                <a:latin typeface="Arial" panose="020B0604020202020204" pitchFamily="34" charset="0"/>
                <a:ea typeface="Calibri" panose="020F0502020204030204" pitchFamily="34" charset="0"/>
                <a:cs typeface="Times New Roman" panose="02020603050405020304" pitchFamily="18" charset="0"/>
              </a:rPr>
              <a:t>, 1981, cited in Johnson, Scholes and Whittington, 2008). A Stakeholder analysis enables change agents to identify the individuals and groups who need to be considered. A number of high power stakeholders have been identified however</a:t>
            </a:r>
            <a:r>
              <a:rPr lang="en-US" sz="1800" dirty="0">
                <a:effectLst/>
                <a:latin typeface="Arial" panose="020B0604020202020204" pitchFamily="34" charset="0"/>
                <a:ea typeface="Calibri" panose="020F0502020204030204" pitchFamily="34" charset="0"/>
                <a:cs typeface="Arial" panose="020B0604020202020204" pitchFamily="34" charset="0"/>
              </a:rPr>
              <a:t> I’d </a:t>
            </a:r>
            <a:r>
              <a:rPr lang="en-US" sz="1800" dirty="0">
                <a:effectLst/>
                <a:latin typeface="Arial" panose="020B0604020202020204" pitchFamily="34" charset="0"/>
                <a:ea typeface="Calibri" panose="020F0502020204030204" pitchFamily="34" charset="0"/>
                <a:cs typeface="Times New Roman" panose="02020603050405020304" pitchFamily="18" charset="0"/>
              </a:rPr>
              <a:t>like to highlight that the employee-partners play a relatively unique role in that as individuals they have low power whilst as a group they have a very high level of interest in the success of the project. Regular consultation sessions will need to be built in to the project as research suggests open and honest communication reinforces commitment to a project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Sarran</a:t>
            </a:r>
            <a:r>
              <a:rPr lang="en-US" sz="1800" dirty="0">
                <a:effectLst/>
                <a:latin typeface="Arial" panose="020B0604020202020204" pitchFamily="34" charset="0"/>
                <a:ea typeface="Calibri" panose="020F0502020204030204" pitchFamily="34" charset="0"/>
                <a:cs typeface="Times New Roman" panose="02020603050405020304" pitchFamily="18" charset="0"/>
              </a:rPr>
              <a:t>, Clark and Mendonca, 2018). In addition to this long standing customers also need to be considered key stakeholders and kept informed as part of John Lewis’s customer care strategy (IBM, 2021).</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3</a:t>
            </a:fld>
            <a:endParaRPr lang="en-US" dirty="0"/>
          </a:p>
        </p:txBody>
      </p:sp>
    </p:spTree>
    <p:extLst>
      <p:ext uri="{BB962C8B-B14F-4D97-AF65-F5344CB8AC3E}">
        <p14:creationId xmlns:p14="http://schemas.microsoft.com/office/powerpoint/2010/main" val="4218530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As you can see, Lewin’s force field analysis has been undertaken to identify the driving factors for change and the resisting factors. </a:t>
            </a:r>
            <a:r>
              <a:rPr lang="en-US" sz="1800" dirty="0">
                <a:effectLst/>
                <a:latin typeface="Arial" panose="020B0604020202020204" pitchFamily="34" charset="0"/>
                <a:ea typeface="Calibri" panose="020F0502020204030204" pitchFamily="34" charset="0"/>
                <a:cs typeface="Arial" panose="020B0604020202020204" pitchFamily="34" charset="0"/>
              </a:rPr>
              <a:t>Lewin stated that with any change project there will be driving forces for change as well as resisting forces which aim to prevent the change. By reducing the resisting forces, commitment to change will increase which will then result in successful change </a:t>
            </a:r>
            <a:r>
              <a:rPr lang="en-US" sz="1800" dirty="0">
                <a:effectLst/>
                <a:latin typeface="Arial" panose="020B0604020202020204" pitchFamily="34" charset="0"/>
                <a:ea typeface="Calibri" panose="020F0502020204030204" pitchFamily="34" charset="0"/>
                <a:cs typeface="Times New Roman" panose="02020603050405020304" pitchFamily="18" charset="0"/>
              </a:rPr>
              <a:t>(Lewin, 1951 cited in Hayes, 2014). They three key resisting factors have been highlighted and they center around the theme of employee fear. Longstanding staff may fear change or they may find it difficult to adapt to a virtual workplace if they do not have the skills and experience to do this. In addition to this, recent redundancies will also increase anxiety within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workforce.The</a:t>
            </a:r>
            <a:r>
              <a:rPr lang="en-US" sz="1800" dirty="0">
                <a:effectLst/>
                <a:latin typeface="Arial" panose="020B0604020202020204" pitchFamily="34" charset="0"/>
                <a:ea typeface="Calibri" panose="020F0502020204030204" pitchFamily="34" charset="0"/>
                <a:cs typeface="Times New Roman" panose="02020603050405020304" pitchFamily="18" charset="0"/>
              </a:rPr>
              <a:t> report will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analyse</a:t>
            </a:r>
            <a:r>
              <a:rPr lang="en-US" sz="1800" dirty="0">
                <a:effectLst/>
                <a:latin typeface="Arial" panose="020B0604020202020204" pitchFamily="34" charset="0"/>
                <a:ea typeface="Calibri" panose="020F0502020204030204" pitchFamily="34" charset="0"/>
                <a:cs typeface="Times New Roman" panose="02020603050405020304" pitchFamily="18" charset="0"/>
              </a:rPr>
              <a:t> this in more detail and suggest ways that John Lewis can reduce this fear in order to increase the likelihood of success.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4</a:t>
            </a:fld>
            <a:endParaRPr lang="en-US" dirty="0"/>
          </a:p>
        </p:txBody>
      </p:sp>
    </p:spTree>
    <p:extLst>
      <p:ext uri="{BB962C8B-B14F-4D97-AF65-F5344CB8AC3E}">
        <p14:creationId xmlns:p14="http://schemas.microsoft.com/office/powerpoint/2010/main" val="3102504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Due to the scale of the project and the size of John Lewis, the change will need to be intentionally managed (Hayes, 2014).Lewin’s three step process has been chosen as the overarching model for the project and this will be explored further in the report (Lewin, 1951 cited in Hayes, 2014). Collaborative goal setting at the unfreeze stage,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individualised</a:t>
            </a:r>
            <a:r>
              <a:rPr lang="en-US" sz="1800" dirty="0">
                <a:effectLst/>
                <a:latin typeface="Arial" panose="020B0604020202020204" pitchFamily="34" charset="0"/>
                <a:ea typeface="Calibri" panose="020F0502020204030204" pitchFamily="34" charset="0"/>
                <a:cs typeface="Times New Roman" panose="02020603050405020304" pitchFamily="18" charset="0"/>
              </a:rPr>
              <a:t> learning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800" dirty="0">
                <a:effectLst/>
                <a:latin typeface="Arial" panose="020B0604020202020204" pitchFamily="34" charset="0"/>
                <a:ea typeface="Calibri" panose="020F0502020204030204" pitchFamily="34" charset="0"/>
                <a:cs typeface="Times New Roman" panose="02020603050405020304" pitchFamily="18" charset="0"/>
              </a:rPr>
              <a:t> at the movement stage and positive feedback and rewards at the refreeze stage will be discussed further in the report (Ford and Greer, 2006; Armstrong and Taylor, 2014; Za,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Spagnoletti</a:t>
            </a:r>
            <a:r>
              <a:rPr lang="en-US" sz="1800" dirty="0">
                <a:effectLst/>
                <a:latin typeface="Arial" panose="020B0604020202020204" pitchFamily="34" charset="0"/>
                <a:ea typeface="Calibri" panose="020F0502020204030204" pitchFamily="34" charset="0"/>
                <a:cs typeface="Times New Roman" panose="02020603050405020304" pitchFamily="18" charset="0"/>
              </a:rPr>
              <a:t> and North-Samardzic, 2014).</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5</a:t>
            </a:fld>
            <a:endParaRPr lang="en-US" dirty="0"/>
          </a:p>
        </p:txBody>
      </p:sp>
    </p:spTree>
    <p:extLst>
      <p:ext uri="{BB962C8B-B14F-4D97-AF65-F5344CB8AC3E}">
        <p14:creationId xmlns:p14="http://schemas.microsoft.com/office/powerpoint/2010/main" val="402393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Now the change project has been identified and the initial analysis has been started, further analysis will be undertaken.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 SWOT analysis and a PESTLE analysis will be undertaken to understand John Lewis’s current strategic position within the retail context (Grant, 2020; Story, 2020). Completion of these tools prior to starting the project and also at the end of the change project will enable the success of the project to be measured.</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Lewin’s three step process will be used to structure the change project. Although this model provides a general structure, additional information will be needed to adapt the model for this specific change project.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As highlighted, employee fear may be the biggest barrier to change. Kolb’s learning model will be used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analyse</a:t>
            </a:r>
            <a:r>
              <a:rPr lang="en-US" sz="1800" dirty="0">
                <a:effectLst/>
                <a:latin typeface="Arial" panose="020B0604020202020204" pitchFamily="34" charset="0"/>
                <a:ea typeface="Calibri" panose="020F0502020204030204" pitchFamily="34" charset="0"/>
                <a:cs typeface="Times New Roman" panose="02020603050405020304" pitchFamily="18" charset="0"/>
              </a:rPr>
              <a:t> how employees can be upskilled and coached through the change. </a:t>
            </a:r>
            <a:r>
              <a:rPr lang="en-US" sz="1800" dirty="0" err="1">
                <a:effectLst/>
                <a:latin typeface="Arial" panose="020B0604020202020204" pitchFamily="34" charset="0"/>
                <a:ea typeface="Calibri" panose="020F0502020204030204" pitchFamily="34" charset="0"/>
                <a:cs typeface="Arial" panose="020B0604020202020204" pitchFamily="34" charset="0"/>
              </a:rPr>
              <a:t>Individualised</a:t>
            </a:r>
            <a:r>
              <a:rPr lang="en-US" sz="1800" dirty="0">
                <a:effectLst/>
                <a:latin typeface="Arial" panose="020B0604020202020204" pitchFamily="34" charset="0"/>
                <a:ea typeface="Calibri" panose="020F0502020204030204" pitchFamily="34" charset="0"/>
                <a:cs typeface="Arial" panose="020B0604020202020204" pitchFamily="34" charset="0"/>
              </a:rPr>
              <a:t> training and support for employees who are either resistant to change or lack the skills to successfully engage with the new way of working can reduce the resistance to change and in turn increase support for the project</a:t>
            </a:r>
            <a:r>
              <a:rPr lang="en-US" sz="1800" dirty="0">
                <a:effectLst/>
                <a:latin typeface="Arial" panose="020B0604020202020204" pitchFamily="34" charset="0"/>
                <a:ea typeface="Calibri" panose="020F0502020204030204" pitchFamily="34" charset="0"/>
                <a:cs typeface="Times New Roman" panose="02020603050405020304" pitchFamily="18" charset="0"/>
              </a:rPr>
              <a:t> (Armstrong and Taylor, 2014).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Satir’s 5 step model and Kubler-Ross’s grief curve will be applied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analyse</a:t>
            </a:r>
            <a:r>
              <a:rPr lang="en-US" sz="1800" dirty="0">
                <a:effectLst/>
                <a:latin typeface="Arial" panose="020B0604020202020204" pitchFamily="34" charset="0"/>
                <a:ea typeface="Calibri" panose="020F0502020204030204" pitchFamily="34" charset="0"/>
                <a:cs typeface="Times New Roman" panose="02020603050405020304" pitchFamily="18" charset="0"/>
              </a:rPr>
              <a:t> how groups and individuals can be supported to mange their thoughts and emotions during the process (Smith, 1998; Tahir, 2019).</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role of leaders and change agents will also be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analysed</a:t>
            </a:r>
            <a:r>
              <a:rPr lang="en-US" sz="1800" dirty="0">
                <a:effectLst/>
                <a:latin typeface="Arial" panose="020B0604020202020204" pitchFamily="34" charset="0"/>
                <a:ea typeface="Calibri" panose="020F0502020204030204" pitchFamily="34" charset="0"/>
                <a:cs typeface="Times New Roman" panose="02020603050405020304" pitchFamily="18" charset="0"/>
              </a:rPr>
              <a:t> in the report. </a:t>
            </a:r>
            <a:r>
              <a:rPr lang="en-US" sz="1800" dirty="0">
                <a:effectLst/>
                <a:latin typeface="Arial" panose="020B0604020202020204" pitchFamily="34" charset="0"/>
                <a:ea typeface="Calibri" panose="020F0502020204030204" pitchFamily="34" charset="0"/>
                <a:cs typeface="Arial" panose="020B0604020202020204" pitchFamily="34" charset="0"/>
              </a:rPr>
              <a:t>Research suggests that there are no universal good leaders. However, the best leaders have been found to move the </a:t>
            </a:r>
            <a:r>
              <a:rPr lang="en-US" sz="1800" dirty="0" err="1">
                <a:effectLst/>
                <a:latin typeface="Arial" panose="020B0604020202020204" pitchFamily="34" charset="0"/>
                <a:ea typeface="Calibri" panose="020F0502020204030204" pitchFamily="34" charset="0"/>
                <a:cs typeface="Arial" panose="020B0604020202020204" pitchFamily="34" charset="0"/>
              </a:rPr>
              <a:t>organisation</a:t>
            </a:r>
            <a:r>
              <a:rPr lang="en-US" sz="1800" dirty="0">
                <a:effectLst/>
                <a:latin typeface="Arial" panose="020B0604020202020204" pitchFamily="34" charset="0"/>
                <a:ea typeface="Calibri" panose="020F0502020204030204" pitchFamily="34" charset="0"/>
                <a:cs typeface="Arial" panose="020B0604020202020204" pitchFamily="34" charset="0"/>
              </a:rPr>
              <a:t> through the change project at a comfortably challenging pace (Lynch, 2015). From an employee perspective, it is important that the leader is seen to be doing the right thing (Durand and </a:t>
            </a:r>
            <a:r>
              <a:rPr lang="en-US" sz="1800" dirty="0" err="1">
                <a:effectLst/>
                <a:latin typeface="Arial" panose="020B0604020202020204" pitchFamily="34" charset="0"/>
                <a:ea typeface="Calibri" panose="020F0502020204030204" pitchFamily="34" charset="0"/>
                <a:cs typeface="Arial" panose="020B0604020202020204" pitchFamily="34" charset="0"/>
              </a:rPr>
              <a:t>Calori</a:t>
            </a:r>
            <a:r>
              <a:rPr lang="en-US" sz="1800" dirty="0">
                <a:effectLst/>
                <a:latin typeface="Arial" panose="020B0604020202020204" pitchFamily="34" charset="0"/>
                <a:ea typeface="Calibri" panose="020F0502020204030204" pitchFamily="34" charset="0"/>
                <a:cs typeface="Arial" panose="020B0604020202020204" pitchFamily="34" charset="0"/>
              </a:rPr>
              <a:t>, 2006). This will be discussed further in the report.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Thank you for joining me today. I hope you enjoyed my presentation. Please find my full referenced list attached in a separate document.  Thank you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6</a:t>
            </a:fld>
            <a:endParaRPr lang="en-US" dirty="0"/>
          </a:p>
        </p:txBody>
      </p:sp>
    </p:spTree>
    <p:extLst>
      <p:ext uri="{BB962C8B-B14F-4D97-AF65-F5344CB8AC3E}">
        <p14:creationId xmlns:p14="http://schemas.microsoft.com/office/powerpoint/2010/main" val="2545186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anchor="b"/>
          <a:lstStyle>
            <a:lvl1pPr algn="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a:lstStyle>
            <a:lvl1pPr algn="ct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anchor="ctr"/>
          <a:lstStyle>
            <a:lvl1pPr marL="0" indent="0">
              <a:buNone/>
              <a:defRPr/>
            </a:lvl1pPr>
            <a:lvl2pPr marL="228600">
              <a:defRPr/>
            </a:lvl2pPr>
            <a:lvl3pPr marL="457200">
              <a:defRPr/>
            </a:lvl3pPr>
            <a:lvl4pPr>
              <a:buNone/>
              <a:defRPr/>
            </a:lvl4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anchor="b"/>
          <a:lstStyle>
            <a:lvl1pPr algn="ct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a:lstStyle>
            <a:lvl1pPr>
              <a:buNone/>
              <a:defRPr>
                <a:solidFill>
                  <a:schemeClr val="bg1"/>
                </a:solidFill>
              </a:defRPr>
            </a:lvl1pPr>
          </a:lstStyle>
          <a:p>
            <a:r>
              <a:rPr lang="en-US"/>
              <a:t>Click icon to add picture</a:t>
            </a:r>
            <a:endParaRPr lang="en-US" dirty="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anchor="b" anchorCtr="0">
            <a:noAutofit/>
          </a:bodyPr>
          <a:lstStyle>
            <a:lvl1pPr algn="ctr">
              <a:defRPr sz="40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a:lstStyle>
            <a:lvl1pPr>
              <a:defRPr>
                <a:solidFill>
                  <a:schemeClr val="bg1"/>
                </a:solidFill>
                <a:latin typeface="+mn-lt"/>
              </a:defRPr>
            </a:lvl1pPr>
          </a:lstStyle>
          <a:p>
            <a:pPr>
              <a:defRPr/>
            </a:pPr>
            <a:r>
              <a:rPr lang="en-US" dirty="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a:lstStyle>
            <a:lvl1pPr>
              <a:defRPr>
                <a:solidFill>
                  <a:schemeClr val="bg1"/>
                </a:solidFill>
                <a:latin typeface="+mn-lt"/>
              </a:defRPr>
            </a:lvl1pPr>
          </a:lstStyle>
          <a:p>
            <a:pPr>
              <a:defRPr/>
            </a:pPr>
            <a:r>
              <a:rPr lang="en-US" dirty="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a:lstStyle>
            <a:lvl1pPr>
              <a:defRPr>
                <a:solidFill>
                  <a:schemeClr val="bg1"/>
                </a:solidFill>
                <a:latin typeface="+mn-lt"/>
              </a:defRPr>
            </a:lvl1pPr>
          </a:lstStyle>
          <a:p>
            <a:pPr>
              <a:defRPr/>
            </a:pPr>
            <a:fld id="{D76B855D-E9CC-4FF8-AD85-6CDC7B89A0DE}" type="slidenum">
              <a:rPr lang="en-US" smtClean="0"/>
              <a:pPr>
                <a:defRPr/>
              </a:pPr>
              <a:t>‹#›</a:t>
            </a:fld>
            <a:endParaRPr lang="en-US" dirty="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a:lstStyle>
            <a:lvl1pPr marL="0" indent="0">
              <a:buNone/>
              <a:defRPr sz="24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a:lstStyle/>
          <a:p>
            <a:r>
              <a:rPr lang="en-US" dirty="0" err="1">
                <a:solidFill>
                  <a:srgbClr val="FFFFFF"/>
                </a:solidFill>
              </a:rPr>
              <a:t>Organisational</a:t>
            </a:r>
            <a:r>
              <a:rPr lang="en-US" dirty="0">
                <a:solidFill>
                  <a:srgbClr val="FFFFFF"/>
                </a:solidFill>
              </a:rPr>
              <a:t> Change Case Study</a:t>
            </a:r>
            <a:endParaRPr lang="en-US"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a:lstStyle/>
          <a:p>
            <a:r>
              <a:rPr lang="en-US" sz="3200" dirty="0">
                <a:solidFill>
                  <a:srgbClr val="FFFFFF"/>
                </a:solidFill>
              </a:rPr>
              <a:t>John Lewis Partnership</a:t>
            </a:r>
          </a:p>
          <a:p>
            <a:r>
              <a:rPr lang="en-US" dirty="0"/>
              <a:t>Alys Cootes</a:t>
            </a:r>
          </a:p>
        </p:txBody>
      </p:sp>
      <p:pic>
        <p:nvPicPr>
          <p:cNvPr id="10" name="Audio 9">
            <a:hlinkClick r:id="" action="ppaction://media"/>
            <a:extLst>
              <a:ext uri="{FF2B5EF4-FFF2-40B4-BE49-F238E27FC236}">
                <a16:creationId xmlns:a16="http://schemas.microsoft.com/office/drawing/2014/main" id="{3D9CA027-12C4-AC9F-8E33-673CBD157A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00962904"/>
      </p:ext>
    </p:extLst>
  </p:cSld>
  <p:clrMapOvr>
    <a:masterClrMapping/>
  </p:clrMapOvr>
  <mc:AlternateContent xmlns:mc="http://schemas.openxmlformats.org/markup-compatibility/2006" xmlns:p14="http://schemas.microsoft.com/office/powerpoint/2010/main">
    <mc:Choice Requires="p14">
      <p:transition spd="slow" p14:dur="2000" advTm="20954"/>
    </mc:Choice>
    <mc:Fallback xmlns="">
      <p:transition spd="slow" advTm="20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a:lstStyle/>
          <a:p>
            <a:r>
              <a:rPr lang="en-US"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5" y="1825624"/>
            <a:ext cx="7592133" cy="4530725"/>
          </a:xfrm>
        </p:spPr>
        <p:txBody>
          <a:bodyPr>
            <a:normAutofit/>
          </a:bodyPr>
          <a:lstStyle/>
          <a:p>
            <a:r>
              <a:rPr lang="en-US" b="1" dirty="0"/>
              <a:t>The aims of this presentation are:</a:t>
            </a:r>
          </a:p>
          <a:p>
            <a:pPr marL="342900" indent="-342900">
              <a:buFont typeface="Arial" panose="020B0604020202020204" pitchFamily="34" charset="0"/>
              <a:buChar char="•"/>
            </a:pPr>
            <a:r>
              <a:rPr lang="en-US" dirty="0"/>
              <a:t>to introduce the case study;</a:t>
            </a:r>
          </a:p>
          <a:p>
            <a:pPr marL="342900" indent="-342900">
              <a:buFont typeface="Arial" panose="020B0604020202020204" pitchFamily="34" charset="0"/>
              <a:buChar char="•"/>
            </a:pPr>
            <a:r>
              <a:rPr lang="en-US" dirty="0"/>
              <a:t>to demonstrate the initial research;</a:t>
            </a:r>
          </a:p>
          <a:p>
            <a:pPr marL="342900" indent="-342900">
              <a:buFont typeface="Arial" panose="020B0604020202020204" pitchFamily="34" charset="0"/>
              <a:buChar char="•"/>
            </a:pPr>
            <a:r>
              <a:rPr lang="en-US" dirty="0"/>
              <a:t>to explain the next steps in the project.</a:t>
            </a:r>
          </a:p>
          <a:p>
            <a:endParaRPr lang="en-US" b="1" dirty="0"/>
          </a:p>
          <a:p>
            <a:r>
              <a:rPr lang="en-US" b="1" dirty="0"/>
              <a:t>Why this case?</a:t>
            </a:r>
          </a:p>
          <a:p>
            <a:endParaRPr lang="en-US" b="1" dirty="0"/>
          </a:p>
          <a:p>
            <a:r>
              <a:rPr lang="en-US" sz="1400" dirty="0">
                <a:effectLst/>
                <a:latin typeface="Calibri" panose="020F0502020204030204" pitchFamily="34" charset="0"/>
                <a:ea typeface="Calibri" panose="020F0502020204030204" pitchFamily="34" charset="0"/>
                <a:cs typeface="Calibri" panose="020F0502020204030204" pitchFamily="34" charset="0"/>
              </a:rPr>
              <a:t>(</a:t>
            </a:r>
            <a:r>
              <a:rPr lang="en-US" sz="1400" dirty="0" err="1">
                <a:effectLst/>
                <a:latin typeface="Calibri" panose="020F0502020204030204" pitchFamily="34" charset="0"/>
                <a:ea typeface="Calibri" panose="020F0502020204030204" pitchFamily="34" charset="0"/>
                <a:cs typeface="Calibri" panose="020F0502020204030204" pitchFamily="34" charset="0"/>
              </a:rPr>
              <a:t>JohnLewisPartnershipPLC</a:t>
            </a:r>
            <a:r>
              <a:rPr lang="en-US" sz="1400" dirty="0">
                <a:effectLst/>
                <a:latin typeface="Calibri" panose="020F0502020204030204" pitchFamily="34" charset="0"/>
                <a:ea typeface="Calibri" panose="020F0502020204030204" pitchFamily="34" charset="0"/>
                <a:cs typeface="Calibri" panose="020F0502020204030204" pitchFamily="34" charset="0"/>
              </a:rPr>
              <a:t>, 2022a)</a:t>
            </a:r>
            <a:r>
              <a:rPr lang="en-US" sz="1400" b="1" dirty="0">
                <a:effectLst/>
                <a:latin typeface="Calibri" panose="020F0502020204030204" pitchFamily="34" charset="0"/>
                <a:ea typeface="Calibri" panose="020F0502020204030204" pitchFamily="34" charset="0"/>
                <a:cs typeface="Calibri" panose="020F0502020204030204" pitchFamily="34" charset="0"/>
              </a:rPr>
              <a:t>; </a:t>
            </a:r>
            <a:r>
              <a:rPr lang="en-US" sz="1400" dirty="0">
                <a:effectLst/>
                <a:latin typeface="Calibri" panose="020F0502020204030204" pitchFamily="34" charset="0"/>
                <a:ea typeface="Calibri" panose="020F0502020204030204" pitchFamily="34" charset="0"/>
                <a:cs typeface="Calibri" panose="020F0502020204030204" pitchFamily="34" charset="0"/>
              </a:rPr>
              <a:t>(</a:t>
            </a:r>
            <a:r>
              <a:rPr lang="en-US" sz="1400" dirty="0" err="1">
                <a:effectLst/>
                <a:latin typeface="Calibri" panose="020F0502020204030204" pitchFamily="34" charset="0"/>
                <a:ea typeface="Calibri" panose="020F0502020204030204" pitchFamily="34" charset="0"/>
                <a:cs typeface="Calibri" panose="020F0502020204030204" pitchFamily="34" charset="0"/>
              </a:rPr>
              <a:t>JohnLewisPartnershipPLC</a:t>
            </a:r>
            <a:r>
              <a:rPr lang="en-US" sz="1400" dirty="0">
                <a:effectLst/>
                <a:latin typeface="Calibri" panose="020F0502020204030204" pitchFamily="34" charset="0"/>
                <a:ea typeface="Calibri" panose="020F0502020204030204" pitchFamily="34" charset="0"/>
                <a:cs typeface="Calibri" panose="020F0502020204030204" pitchFamily="34" charset="0"/>
              </a:rPr>
              <a:t>, 2020)</a:t>
            </a:r>
            <a:r>
              <a:rPr lang="en-US" sz="1400" b="1" dirty="0">
                <a:effectLst/>
                <a:latin typeface="Calibri" panose="020F0502020204030204" pitchFamily="34" charset="0"/>
                <a:ea typeface="Calibri" panose="020F0502020204030204" pitchFamily="34" charset="0"/>
                <a:cs typeface="Calibri" panose="020F0502020204030204" pitchFamily="34" charset="0"/>
              </a:rPr>
              <a:t>; </a:t>
            </a:r>
          </a:p>
          <a:p>
            <a:r>
              <a:rPr lang="en-US" sz="1400" dirty="0">
                <a:effectLst/>
                <a:latin typeface="Calibri" panose="020F0502020204030204" pitchFamily="34" charset="0"/>
                <a:ea typeface="Calibri" panose="020F0502020204030204" pitchFamily="34" charset="0"/>
                <a:cs typeface="Calibri" panose="020F0502020204030204" pitchFamily="34" charset="0"/>
              </a:rPr>
              <a:t>(</a:t>
            </a:r>
            <a:r>
              <a:rPr lang="en-US" sz="1400" dirty="0" err="1">
                <a:effectLst/>
                <a:latin typeface="Calibri" panose="020F0502020204030204" pitchFamily="34" charset="0"/>
                <a:ea typeface="Calibri" panose="020F0502020204030204" pitchFamily="34" charset="0"/>
                <a:cs typeface="Calibri" panose="020F0502020204030204" pitchFamily="34" charset="0"/>
              </a:rPr>
              <a:t>JohnLewisPartnershipPLC</a:t>
            </a:r>
            <a:r>
              <a:rPr lang="en-US" sz="1400" dirty="0">
                <a:effectLst/>
                <a:latin typeface="Calibri" panose="020F0502020204030204" pitchFamily="34" charset="0"/>
                <a:ea typeface="Calibri" panose="020F0502020204030204" pitchFamily="34" charset="0"/>
                <a:cs typeface="Calibri" panose="020F0502020204030204" pitchFamily="34" charset="0"/>
              </a:rPr>
              <a:t>, 2022b)</a:t>
            </a:r>
            <a:r>
              <a:rPr lang="en-US" sz="1400" b="1" dirty="0">
                <a:effectLst/>
                <a:latin typeface="Calibri" panose="020F0502020204030204" pitchFamily="34" charset="0"/>
                <a:ea typeface="Calibri" panose="020F0502020204030204" pitchFamily="34" charset="0"/>
                <a:cs typeface="Calibri" panose="020F0502020204030204" pitchFamily="34" charset="0"/>
              </a:rPr>
              <a:t>; </a:t>
            </a:r>
            <a:r>
              <a:rPr lang="en-US" sz="1400" dirty="0">
                <a:effectLst/>
                <a:latin typeface="Calibri" panose="020F0502020204030204" pitchFamily="34" charset="0"/>
                <a:ea typeface="Calibri" panose="020F0502020204030204" pitchFamily="34" charset="0"/>
                <a:cs typeface="Calibri" panose="020F0502020204030204" pitchFamily="34" charset="0"/>
              </a:rPr>
              <a:t>(Khaliq, 2021)</a:t>
            </a:r>
            <a:r>
              <a:rPr lang="en-US" sz="1400" b="1" dirty="0">
                <a:effectLst/>
                <a:latin typeface="Calibri" panose="020F0502020204030204" pitchFamily="34" charset="0"/>
                <a:ea typeface="Calibri" panose="020F0502020204030204" pitchFamily="34" charset="0"/>
                <a:cs typeface="Calibri" panose="020F0502020204030204" pitchFamily="34" charset="0"/>
              </a:rPr>
              <a:t>; </a:t>
            </a:r>
            <a:r>
              <a:rPr lang="en-US" sz="1400" dirty="0">
                <a:effectLst/>
                <a:latin typeface="Calibri" panose="020F0502020204030204" pitchFamily="34" charset="0"/>
                <a:ea typeface="Calibri" panose="020F0502020204030204" pitchFamily="34" charset="0"/>
                <a:cs typeface="Calibri" panose="020F0502020204030204" pitchFamily="34" charset="0"/>
              </a:rPr>
              <a:t>(Berg </a:t>
            </a:r>
            <a:r>
              <a:rPr lang="en-US" sz="1400" i="1" dirty="0">
                <a:effectLst/>
                <a:latin typeface="Calibri" panose="020F0502020204030204" pitchFamily="34" charset="0"/>
                <a:ea typeface="Calibri" panose="020F0502020204030204" pitchFamily="34" charset="0"/>
                <a:cs typeface="Calibri" panose="020F0502020204030204" pitchFamily="34" charset="0"/>
              </a:rPr>
              <a:t>et al.</a:t>
            </a:r>
            <a:r>
              <a:rPr lang="en-US" sz="1400" dirty="0">
                <a:effectLst/>
                <a:latin typeface="Calibri" panose="020F0502020204030204" pitchFamily="34" charset="0"/>
                <a:ea typeface="Calibri" panose="020F0502020204030204" pitchFamily="34" charset="0"/>
                <a:cs typeface="Calibri" panose="020F0502020204030204" pitchFamily="34" charset="0"/>
              </a:rPr>
              <a:t>, 2020). </a:t>
            </a:r>
            <a:endParaRPr lang="en-US" sz="1400" b="1" dirty="0">
              <a:latin typeface="Calibri" panose="020F0502020204030204" pitchFamily="34" charset="0"/>
              <a:cs typeface="Calibri" panose="020F0502020204030204" pitchFamily="34" charset="0"/>
            </a:endParaRP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6" name="Audio 5">
            <a:hlinkClick r:id="" action="ppaction://media"/>
            <a:extLst>
              <a:ext uri="{FF2B5EF4-FFF2-40B4-BE49-F238E27FC236}">
                <a16:creationId xmlns:a16="http://schemas.microsoft.com/office/drawing/2014/main" id="{F1CE5691-436A-ACD8-A1AE-D85B1C4659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2193766"/>
      </p:ext>
    </p:extLst>
  </p:cSld>
  <p:clrMapOvr>
    <a:masterClrMapping/>
  </p:clrMapOvr>
  <mc:AlternateContent xmlns:mc="http://schemas.openxmlformats.org/markup-compatibility/2006" xmlns:p14="http://schemas.microsoft.com/office/powerpoint/2010/main">
    <mc:Choice Requires="p14">
      <p:transition spd="slow" p14:dur="2000" advTm="165730"/>
    </mc:Choice>
    <mc:Fallback xmlns="">
      <p:transition spd="slow" advTm="165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6624E-1256-4074-A302-8EFDA23D77BF}"/>
              </a:ext>
            </a:extLst>
          </p:cNvPr>
          <p:cNvSpPr>
            <a:spLocks noGrp="1"/>
          </p:cNvSpPr>
          <p:nvPr>
            <p:ph type="title"/>
          </p:nvPr>
        </p:nvSpPr>
        <p:spPr/>
        <p:txBody>
          <a:bodyPr/>
          <a:lstStyle/>
          <a:p>
            <a:r>
              <a:rPr lang="en-US" dirty="0"/>
              <a:t>Stakeholder Analysis: Power/Interest Matrix </a:t>
            </a:r>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graphicFrame>
        <p:nvGraphicFramePr>
          <p:cNvPr id="21" name="Table 20">
            <a:extLst>
              <a:ext uri="{FF2B5EF4-FFF2-40B4-BE49-F238E27FC236}">
                <a16:creationId xmlns:a16="http://schemas.microsoft.com/office/drawing/2014/main" id="{D32594FB-0665-82D4-89F5-DD2C5C5EB4BC}"/>
              </a:ext>
            </a:extLst>
          </p:cNvPr>
          <p:cNvGraphicFramePr>
            <a:graphicFrameLocks noGrp="1"/>
          </p:cNvGraphicFramePr>
          <p:nvPr>
            <p:extLst>
              <p:ext uri="{D42A27DB-BD31-4B8C-83A1-F6EECF244321}">
                <p14:modId xmlns:p14="http://schemas.microsoft.com/office/powerpoint/2010/main" val="2191965962"/>
              </p:ext>
            </p:extLst>
          </p:nvPr>
        </p:nvGraphicFramePr>
        <p:xfrm>
          <a:off x="1432560" y="1690688"/>
          <a:ext cx="8849360" cy="4266565"/>
        </p:xfrm>
        <a:graphic>
          <a:graphicData uri="http://schemas.openxmlformats.org/drawingml/2006/table">
            <a:tbl>
              <a:tblPr firstRow="1" firstCol="1" bandRow="1">
                <a:tableStyleId>{5C22544A-7EE6-4342-B048-85BDC9FD1C3A}</a:tableStyleId>
              </a:tblPr>
              <a:tblGrid>
                <a:gridCol w="4424680">
                  <a:extLst>
                    <a:ext uri="{9D8B030D-6E8A-4147-A177-3AD203B41FA5}">
                      <a16:colId xmlns:a16="http://schemas.microsoft.com/office/drawing/2014/main" val="3712094403"/>
                    </a:ext>
                  </a:extLst>
                </a:gridCol>
                <a:gridCol w="4424680">
                  <a:extLst>
                    <a:ext uri="{9D8B030D-6E8A-4147-A177-3AD203B41FA5}">
                      <a16:colId xmlns:a16="http://schemas.microsoft.com/office/drawing/2014/main" val="1405129804"/>
                    </a:ext>
                  </a:extLst>
                </a:gridCol>
              </a:tblGrid>
              <a:tr h="2073917">
                <a:tc>
                  <a:txBody>
                    <a:bodyPr/>
                    <a:lstStyle/>
                    <a:p>
                      <a:pPr>
                        <a:lnSpc>
                          <a:spcPct val="107000"/>
                        </a:lnSpc>
                        <a:spcAft>
                          <a:spcPts val="800"/>
                        </a:spcAft>
                      </a:pPr>
                      <a:endParaRPr lang="en-US"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(A)High Interest x Low Power: Keep satisfied</a:t>
                      </a:r>
                    </a:p>
                    <a:p>
                      <a:pPr>
                        <a:lnSpc>
                          <a:spcPct val="107000"/>
                        </a:lnSpc>
                        <a:spcAft>
                          <a:spcPts val="800"/>
                        </a:spcAft>
                      </a:pP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Longstanding customers</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Employee-Partners</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Shareholders</a:t>
                      </a:r>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tc>
                  <a:txBody>
                    <a:bodyPr/>
                    <a:lstStyle/>
                    <a:p>
                      <a:pPr>
                        <a:lnSpc>
                          <a:spcPct val="107000"/>
                        </a:lnSpc>
                        <a:spcAft>
                          <a:spcPts val="800"/>
                        </a:spcAft>
                      </a:pPr>
                      <a:endParaRPr lang="en-US"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(B)High Interest x High Power: Key players</a:t>
                      </a:r>
                    </a:p>
                    <a:p>
                      <a:pPr>
                        <a:lnSpc>
                          <a:spcPct val="107000"/>
                        </a:lnSpc>
                        <a:spcAft>
                          <a:spcPts val="800"/>
                        </a:spcAft>
                      </a:pP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Directors</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Senior Managers</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Change Managers / Agents</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Project Managers </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Trade Union Representatives </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 </a:t>
                      </a:r>
                      <a:endParaRPr lang="en-GB" sz="1100" b="1"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extLst>
                  <a:ext uri="{0D108BD9-81ED-4DB2-BD59-A6C34878D82A}">
                    <a16:rowId xmlns:a16="http://schemas.microsoft.com/office/drawing/2014/main" val="4030096061"/>
                  </a:ext>
                </a:extLst>
              </a:tr>
              <a:tr h="1591166">
                <a:tc>
                  <a:txBody>
                    <a:bodyPr/>
                    <a:lstStyle/>
                    <a:p>
                      <a:pPr>
                        <a:lnSpc>
                          <a:spcPct val="107000"/>
                        </a:lnSpc>
                        <a:spcAft>
                          <a:spcPts val="800"/>
                        </a:spcAft>
                      </a:pPr>
                      <a:endParaRPr lang="en-US"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(C)Low Interest x Low Power: Minimal effort</a:t>
                      </a:r>
                    </a:p>
                    <a:p>
                      <a:pPr>
                        <a:lnSpc>
                          <a:spcPct val="107000"/>
                        </a:lnSpc>
                        <a:spcAft>
                          <a:spcPts val="800"/>
                        </a:spcAft>
                      </a:pP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Customers who shop occasionally</a:t>
                      </a:r>
                      <a:endParaRPr lang="en-GB" sz="1100" b="1" dirty="0">
                        <a:solidFill>
                          <a:schemeClr val="tx1"/>
                        </a:solidFill>
                        <a:effectLst/>
                        <a:latin typeface="Arial" panose="020B0604020202020204" pitchFamily="34" charset="0"/>
                        <a:cs typeface="Arial" panose="020B0604020202020204" pitchFamily="34" charset="0"/>
                      </a:endParaRPr>
                    </a:p>
                    <a:p>
                      <a:pPr>
                        <a:lnSpc>
                          <a:spcPct val="107000"/>
                        </a:lnSpc>
                        <a:spcAft>
                          <a:spcPts val="800"/>
                        </a:spcAft>
                      </a:pPr>
                      <a:r>
                        <a:rPr lang="en-US" sz="1100" b="1" dirty="0">
                          <a:solidFill>
                            <a:schemeClr val="tx1"/>
                          </a:solidFill>
                          <a:effectLst/>
                          <a:latin typeface="Arial" panose="020B0604020202020204" pitchFamily="34" charset="0"/>
                          <a:cs typeface="Arial" panose="020B0604020202020204" pitchFamily="34" charset="0"/>
                        </a:rPr>
                        <a:t>Community groups </a:t>
                      </a:r>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tc>
                  <a:txBody>
                    <a:bodyPr/>
                    <a:lstStyle/>
                    <a:p>
                      <a:pPr>
                        <a:lnSpc>
                          <a:spcPct val="107000"/>
                        </a:lnSpc>
                        <a:spcAft>
                          <a:spcPts val="800"/>
                        </a:spcAft>
                      </a:pPr>
                      <a:endParaRPr lang="en-US" sz="1100" b="1" dirty="0">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(D)Low Interest x High Power: Keep informed </a:t>
                      </a:r>
                    </a:p>
                    <a:p>
                      <a:pPr>
                        <a:lnSpc>
                          <a:spcPct val="107000"/>
                        </a:lnSpc>
                        <a:spcAft>
                          <a:spcPts val="800"/>
                        </a:spcAft>
                      </a:pPr>
                      <a:endParaRPr lang="en-GB" sz="1100" b="1" dirty="0">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Suppliers </a:t>
                      </a:r>
                      <a:endParaRPr lang="en-GB" sz="1100" b="1" dirty="0">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Partner brands</a:t>
                      </a:r>
                      <a:endParaRPr lang="en-GB" sz="1100" b="1" dirty="0">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Regulatory bodies </a:t>
                      </a:r>
                      <a:endParaRPr lang="en-GB" sz="1100" b="1" dirty="0">
                        <a:effectLst/>
                        <a:latin typeface="Arial" panose="020B0604020202020204" pitchFamily="34" charset="0"/>
                        <a:cs typeface="Arial" panose="020B0604020202020204" pitchFamily="34" charset="0"/>
                      </a:endParaRPr>
                    </a:p>
                    <a:p>
                      <a:pPr>
                        <a:lnSpc>
                          <a:spcPct val="107000"/>
                        </a:lnSpc>
                        <a:spcAft>
                          <a:spcPts val="800"/>
                        </a:spcAft>
                      </a:pPr>
                      <a:r>
                        <a:rPr lang="en-US" sz="1100" b="1" dirty="0">
                          <a:effectLst/>
                          <a:latin typeface="Arial" panose="020B0604020202020204" pitchFamily="34" charset="0"/>
                          <a:cs typeface="Arial" panose="020B0604020202020204" pitchFamily="34" charset="0"/>
                        </a:rPr>
                        <a:t> </a:t>
                      </a:r>
                      <a:endParaRPr lang="en-GB" sz="1100" b="1"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FFC000"/>
                    </a:solidFill>
                  </a:tcPr>
                </a:tc>
                <a:extLst>
                  <a:ext uri="{0D108BD9-81ED-4DB2-BD59-A6C34878D82A}">
                    <a16:rowId xmlns:a16="http://schemas.microsoft.com/office/drawing/2014/main" val="3303126289"/>
                  </a:ext>
                </a:extLst>
              </a:tr>
            </a:tbl>
          </a:graphicData>
        </a:graphic>
      </p:graphicFrame>
      <p:sp>
        <p:nvSpPr>
          <p:cNvPr id="22" name="TextBox 21">
            <a:extLst>
              <a:ext uri="{FF2B5EF4-FFF2-40B4-BE49-F238E27FC236}">
                <a16:creationId xmlns:a16="http://schemas.microsoft.com/office/drawing/2014/main" id="{3032BCDE-CED1-6CB2-4E69-EE71A6CEBA12}"/>
              </a:ext>
            </a:extLst>
          </p:cNvPr>
          <p:cNvSpPr txBox="1"/>
          <p:nvPr/>
        </p:nvSpPr>
        <p:spPr>
          <a:xfrm>
            <a:off x="1689100" y="6033184"/>
            <a:ext cx="8303986" cy="523220"/>
          </a:xfrm>
          <a:prstGeom prst="rect">
            <a:avLst/>
          </a:prstGeom>
          <a:noFill/>
        </p:spPr>
        <p:txBody>
          <a:bodyPr wrap="square" rtlCol="0">
            <a:spAutoFit/>
          </a:bodyPr>
          <a:lstStyle/>
          <a:p>
            <a:r>
              <a:rPr lang="en-US" sz="1400" dirty="0">
                <a:effectLst/>
                <a:latin typeface="Calibri" panose="020F0502020204030204" pitchFamily="34" charset="0"/>
                <a:ea typeface="Calibri" panose="020F0502020204030204" pitchFamily="34" charset="0"/>
                <a:cs typeface="Times New Roman" panose="02020603050405020304" pitchFamily="18" charset="0"/>
              </a:rPr>
              <a:t>(</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Mendelow</a:t>
            </a:r>
            <a:r>
              <a:rPr lang="en-US" sz="1400" dirty="0">
                <a:latin typeface="Calibri" panose="020F0502020204030204" pitchFamily="34" charset="0"/>
                <a:ea typeface="Calibri" panose="020F0502020204030204" pitchFamily="34" charset="0"/>
                <a:cs typeface="Times New Roman" panose="02020603050405020304" pitchFamily="18" charset="0"/>
              </a:rPr>
              <a:t>, 1981 cited in </a:t>
            </a:r>
            <a:r>
              <a:rPr lang="en-US" sz="1400" dirty="0">
                <a:effectLst/>
                <a:latin typeface="Calibri" panose="020F0502020204030204" pitchFamily="34" charset="0"/>
                <a:ea typeface="Calibri" panose="020F0502020204030204" pitchFamily="34" charset="0"/>
                <a:cs typeface="Times New Roman" panose="02020603050405020304" pitchFamily="18" charset="0"/>
              </a:rPr>
              <a:t>Johnson, Scholes and Whittington, 2008)</a:t>
            </a:r>
            <a:r>
              <a:rPr lang="en-US" sz="1400" dirty="0">
                <a:latin typeface="Calibri" panose="020F0502020204030204" pitchFamily="34" charset="0"/>
                <a:ea typeface="Calibri" panose="020F0502020204030204" pitchFamily="34" charset="0"/>
                <a:cs typeface="Times New Roman" panose="02020603050405020304" pitchFamily="18" charset="0"/>
              </a:rPr>
              <a:t>; (</a:t>
            </a:r>
            <a:r>
              <a:rPr lang="en-US" sz="1400" dirty="0" err="1">
                <a:latin typeface="Calibri" panose="020F0502020204030204" pitchFamily="34" charset="0"/>
                <a:cs typeface="Times New Roman" panose="02020603050405020304" pitchFamily="18" charset="0"/>
              </a:rPr>
              <a:t>Sarran</a:t>
            </a:r>
            <a:r>
              <a:rPr lang="en-US" sz="1400" dirty="0">
                <a:latin typeface="Calibri" panose="020F0502020204030204" pitchFamily="34" charset="0"/>
                <a:cs typeface="Times New Roman" panose="02020603050405020304" pitchFamily="18" charset="0"/>
              </a:rPr>
              <a:t>, Clark and Mendonca, 2018); (IBM, 2021).</a:t>
            </a:r>
            <a:endParaRPr lang="en-GB" sz="1400" dirty="0">
              <a:latin typeface="Calibri" panose="020F0502020204030204" pitchFamily="34"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CA433EE6-8142-B533-DD76-C3BBFD341D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13910725"/>
      </p:ext>
    </p:extLst>
  </p:cSld>
  <p:clrMapOvr>
    <a:masterClrMapping/>
  </p:clrMapOvr>
  <mc:AlternateContent xmlns:mc="http://schemas.openxmlformats.org/markup-compatibility/2006" xmlns:p14="http://schemas.microsoft.com/office/powerpoint/2010/main">
    <mc:Choice Requires="p14">
      <p:transition spd="slow" p14:dur="2000" advTm="75149"/>
    </mc:Choice>
    <mc:Fallback xmlns="">
      <p:transition spd="slow" advTm="75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10470068" cy="861775"/>
          </a:xfrm>
        </p:spPr>
        <p:txBody>
          <a:bodyPr/>
          <a:lstStyle/>
          <a:p>
            <a:r>
              <a:rPr lang="en-US" dirty="0"/>
              <a:t>Lewin’s Force-Field Analysis</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D578101E-5FD0-1FB4-C838-285C72E47E2D}"/>
              </a:ext>
            </a:extLst>
          </p:cNvPr>
          <p:cNvPicPr>
            <a:picLocks noGrp="1" noChangeAspect="1"/>
          </p:cNvPicPr>
          <p:nvPr>
            <p:ph idx="1"/>
          </p:nvPr>
        </p:nvPicPr>
        <p:blipFill>
          <a:blip r:embed="rId5"/>
          <a:stretch>
            <a:fillRect/>
          </a:stretch>
        </p:blipFill>
        <p:spPr>
          <a:xfrm>
            <a:off x="2634164" y="1226900"/>
            <a:ext cx="6639319" cy="4817555"/>
          </a:xfrm>
          <a:prstGeom prst="rect">
            <a:avLst/>
          </a:prstGeom>
        </p:spPr>
      </p:pic>
      <p:sp>
        <p:nvSpPr>
          <p:cNvPr id="5" name="TextBox 4">
            <a:extLst>
              <a:ext uri="{FF2B5EF4-FFF2-40B4-BE49-F238E27FC236}">
                <a16:creationId xmlns:a16="http://schemas.microsoft.com/office/drawing/2014/main" id="{DF0A938D-8186-CCB3-647C-87272724DDF1}"/>
              </a:ext>
            </a:extLst>
          </p:cNvPr>
          <p:cNvSpPr txBox="1"/>
          <p:nvPr/>
        </p:nvSpPr>
        <p:spPr>
          <a:xfrm>
            <a:off x="659516" y="6290588"/>
            <a:ext cx="11113384" cy="307777"/>
          </a:xfrm>
          <a:prstGeom prst="rect">
            <a:avLst/>
          </a:prstGeom>
          <a:noFill/>
        </p:spPr>
        <p:txBody>
          <a:bodyPr wrap="square" rtlCol="0">
            <a:spAutoFit/>
          </a:bodyPr>
          <a:lstStyle/>
          <a:p>
            <a:r>
              <a:rPr lang="en-US" sz="1400" dirty="0">
                <a:latin typeface="Calibri" panose="020F0502020204030204" pitchFamily="34" charset="0"/>
                <a:cs typeface="Times New Roman" panose="02020603050405020304" pitchFamily="18" charset="0"/>
              </a:rPr>
              <a:t>(Lewin 1951, cited in Hayes, 2014)</a:t>
            </a:r>
            <a:endParaRPr lang="en-GB" sz="1400" dirty="0"/>
          </a:p>
        </p:txBody>
      </p:sp>
      <p:pic>
        <p:nvPicPr>
          <p:cNvPr id="6" name="Audio 5">
            <a:hlinkClick r:id="" action="ppaction://media"/>
            <a:extLst>
              <a:ext uri="{FF2B5EF4-FFF2-40B4-BE49-F238E27FC236}">
                <a16:creationId xmlns:a16="http://schemas.microsoft.com/office/drawing/2014/main" id="{69EC907B-5D67-835D-04F3-98D622B9DF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19213662"/>
      </p:ext>
    </p:extLst>
  </p:cSld>
  <p:clrMapOvr>
    <a:masterClrMapping/>
  </p:clrMapOvr>
  <mc:AlternateContent xmlns:mc="http://schemas.openxmlformats.org/markup-compatibility/2006" xmlns:p14="http://schemas.microsoft.com/office/powerpoint/2010/main">
    <mc:Choice Requires="p14">
      <p:transition spd="slow" p14:dur="2000" advTm="82719"/>
    </mc:Choice>
    <mc:Fallback xmlns="">
      <p:transition spd="slow" advTm="82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p:txBody>
          <a:bodyPr/>
          <a:lstStyle/>
          <a:p>
            <a:r>
              <a:rPr lang="en-US" dirty="0"/>
              <a:t>Lewin’s Three Step Process</a:t>
            </a:r>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1941705900"/>
              </p:ext>
            </p:extLst>
          </p:nvPr>
        </p:nvGraphicFramePr>
        <p:xfrm>
          <a:off x="996696" y="1581912"/>
          <a:ext cx="10195560" cy="36758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267D793-CE5B-3D7E-3768-124BE4A55F2F}"/>
              </a:ext>
            </a:extLst>
          </p:cNvPr>
          <p:cNvSpPr txBox="1"/>
          <p:nvPr/>
        </p:nvSpPr>
        <p:spPr>
          <a:xfrm>
            <a:off x="1219201" y="6094740"/>
            <a:ext cx="8948057" cy="523220"/>
          </a:xfrm>
          <a:prstGeom prst="rect">
            <a:avLst/>
          </a:prstGeom>
          <a:noFill/>
        </p:spPr>
        <p:txBody>
          <a:bodyPr wrap="square" rtlCol="0">
            <a:spAutoFit/>
          </a:bodyPr>
          <a:lstStyle/>
          <a:p>
            <a:r>
              <a:rPr lang="en-US" sz="1400" dirty="0">
                <a:latin typeface="Calibri" panose="020F0502020204030204" pitchFamily="34" charset="0"/>
                <a:cs typeface="Times New Roman" panose="02020603050405020304" pitchFamily="18" charset="0"/>
              </a:rPr>
              <a:t>(Hayes, 2014); (Lewin 1951, cited in Hayes, 2014); (Ford and Greer, 2006; Armstrong and Taylor, 2014; Za, </a:t>
            </a:r>
            <a:r>
              <a:rPr lang="en-US" sz="1400" dirty="0" err="1">
                <a:latin typeface="Calibri" panose="020F0502020204030204" pitchFamily="34" charset="0"/>
                <a:cs typeface="Times New Roman" panose="02020603050405020304" pitchFamily="18" charset="0"/>
              </a:rPr>
              <a:t>Spagnoletti</a:t>
            </a:r>
            <a:r>
              <a:rPr lang="en-US" sz="1400" dirty="0">
                <a:latin typeface="Calibri" panose="020F0502020204030204" pitchFamily="34" charset="0"/>
                <a:cs typeface="Times New Roman" panose="02020603050405020304" pitchFamily="18" charset="0"/>
              </a:rPr>
              <a:t> and North-Samardzic, 2014).</a:t>
            </a:r>
            <a:endParaRPr lang="en-GB" sz="1400" dirty="0">
              <a:latin typeface="Calibri" panose="020F0502020204030204" pitchFamily="34" charset="0"/>
              <a:cs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AB3E1C02-3C56-6DA7-B7B7-854171C73A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42647457"/>
      </p:ext>
    </p:extLst>
  </p:cSld>
  <p:clrMapOvr>
    <a:masterClrMapping/>
  </p:clrMapOvr>
  <mc:AlternateContent xmlns:mc="http://schemas.openxmlformats.org/markup-compatibility/2006" xmlns:p14="http://schemas.microsoft.com/office/powerpoint/2010/main">
    <mc:Choice Requires="p14">
      <p:transition spd="slow" p14:dur="2000" advTm="43942"/>
    </mc:Choice>
    <mc:Fallback xmlns="">
      <p:transition spd="slow" advTm="4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a:xfrm>
            <a:off x="1389888" y="1234440"/>
            <a:ext cx="3236976" cy="4069080"/>
          </a:xfrm>
        </p:spPr>
        <p:txBody>
          <a:bodyPr/>
          <a:lstStyle/>
          <a:p>
            <a:r>
              <a:rPr lang="en-US" dirty="0"/>
              <a:t>Next Steps:</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a:lstStyle/>
          <a:p>
            <a:pPr lvl="0"/>
            <a:fld id="{D76B855D-E9CC-4FF8-AD85-6CDC7B89A0DE}" type="slidenum">
              <a:rPr lang="en-US" noProof="0" smtClean="0"/>
              <a:pPr lvl="0"/>
              <a:t>6</a:t>
            </a:fld>
            <a:endParaRPr lang="en-US" noProof="0" dirty="0"/>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a:xfrm>
            <a:off x="6665976" y="1656080"/>
            <a:ext cx="4709160" cy="4246880"/>
          </a:xfrm>
        </p:spPr>
        <p:txBody>
          <a:bodyPr/>
          <a:lstStyle/>
          <a:p>
            <a:endParaRPr lang="en-US" sz="1800" dirty="0"/>
          </a:p>
          <a:p>
            <a:endParaRPr lang="en-US" dirty="0"/>
          </a:p>
        </p:txBody>
      </p:sp>
      <p:sp>
        <p:nvSpPr>
          <p:cNvPr id="8" name="TextBox 7">
            <a:extLst>
              <a:ext uri="{FF2B5EF4-FFF2-40B4-BE49-F238E27FC236}">
                <a16:creationId xmlns:a16="http://schemas.microsoft.com/office/drawing/2014/main" id="{06E834D2-8B0D-D523-B2B2-D322E97EF45C}"/>
              </a:ext>
            </a:extLst>
          </p:cNvPr>
          <p:cNvSpPr txBox="1"/>
          <p:nvPr/>
        </p:nvSpPr>
        <p:spPr>
          <a:xfrm>
            <a:off x="5665216" y="1457148"/>
            <a:ext cx="6096000" cy="4638642"/>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Completion of a SWOT analysis and a PESTLE analysis (Grant, 2020; Story, 2020);</a:t>
            </a:r>
          </a:p>
          <a:p>
            <a:pPr marL="342900" lvl="0" indent="-342900">
              <a:lnSpc>
                <a:spcPct val="107000"/>
              </a:lnSpc>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Lewin’s three step model (Lewin 1951, cited in Hayes, 2014);</a:t>
            </a:r>
          </a:p>
          <a:p>
            <a:pPr lvl="0">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Kolb’s learning model (Armstrong and Taylor, 2014);</a:t>
            </a:r>
          </a:p>
          <a:p>
            <a:pPr lvl="0">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Satir’s 5 step model and Kubler-Ross’ grief curve (Smith, 1998; Tahir, 2019);</a:t>
            </a:r>
          </a:p>
          <a:p>
            <a:pPr lvl="0">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role of leaders and change agents.</a:t>
            </a:r>
          </a:p>
          <a:p>
            <a:pPr marL="342900" lvl="0" indent="-342900">
              <a:lnSpc>
                <a:spcPct val="107000"/>
              </a:lnSpc>
              <a:spcAft>
                <a:spcPts val="800"/>
              </a:spcAft>
              <a:buFont typeface="Calibri" panose="020F0502020204030204" pitchFamily="34" charset="0"/>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endParaRPr lang="en-US" dirty="0">
              <a:latin typeface="Calibri" panose="020F0502020204030204" pitchFamily="34" charset="0"/>
              <a:ea typeface="Calibri" panose="020F0502020204030204" pitchFamily="34" charset="0"/>
              <a:cs typeface="Times New Roman" panose="02020603050405020304" pitchFamily="18" charset="0"/>
            </a:endParaRPr>
          </a:p>
        </p:txBody>
      </p:sp>
      <p:pic>
        <p:nvPicPr>
          <p:cNvPr id="7" name="Audio 6">
            <a:hlinkClick r:id="" action="ppaction://media"/>
            <a:extLst>
              <a:ext uri="{FF2B5EF4-FFF2-40B4-BE49-F238E27FC236}">
                <a16:creationId xmlns:a16="http://schemas.microsoft.com/office/drawing/2014/main" id="{6451DF22-B0CF-D630-55F8-0C596FB835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62258905"/>
      </p:ext>
    </p:extLst>
  </p:cSld>
  <p:clrMapOvr>
    <a:masterClrMapping/>
  </p:clrMapOvr>
  <mc:AlternateContent xmlns:mc="http://schemas.openxmlformats.org/markup-compatibility/2006" xmlns:p14="http://schemas.microsoft.com/office/powerpoint/2010/main">
    <mc:Choice Requires="p14">
      <p:transition spd="slow" p14:dur="2000" advTm="179825"/>
    </mc:Choice>
    <mc:Fallback xmlns="">
      <p:transition spd="slow" advTm="179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524A32-CA86-EF63-0575-B09512C46D56}"/>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7</a:t>
            </a:fld>
            <a:endParaRPr lang="en-US" dirty="0">
              <a:solidFill>
                <a:prstClr val="black">
                  <a:tint val="75000"/>
                </a:prstClr>
              </a:solidFill>
            </a:endParaRPr>
          </a:p>
        </p:txBody>
      </p:sp>
      <p:sp>
        <p:nvSpPr>
          <p:cNvPr id="5" name="Title 4">
            <a:extLst>
              <a:ext uri="{FF2B5EF4-FFF2-40B4-BE49-F238E27FC236}">
                <a16:creationId xmlns:a16="http://schemas.microsoft.com/office/drawing/2014/main" id="{6981C2F7-E254-2234-E9FA-2D3759552059}"/>
              </a:ext>
            </a:extLst>
          </p:cNvPr>
          <p:cNvSpPr>
            <a:spLocks noGrp="1"/>
          </p:cNvSpPr>
          <p:nvPr>
            <p:ph type="title"/>
          </p:nvPr>
        </p:nvSpPr>
        <p:spPr>
          <a:xfrm>
            <a:off x="1003453" y="136525"/>
            <a:ext cx="10185094" cy="965604"/>
          </a:xfrm>
        </p:spPr>
        <p:txBody>
          <a:bodyPr/>
          <a:lstStyle/>
          <a:p>
            <a:r>
              <a:rPr lang="en-US" dirty="0"/>
              <a:t>References</a:t>
            </a:r>
            <a:endParaRPr lang="en-GB" dirty="0"/>
          </a:p>
        </p:txBody>
      </p:sp>
      <p:sp>
        <p:nvSpPr>
          <p:cNvPr id="6" name="TextBox 5">
            <a:extLst>
              <a:ext uri="{FF2B5EF4-FFF2-40B4-BE49-F238E27FC236}">
                <a16:creationId xmlns:a16="http://schemas.microsoft.com/office/drawing/2014/main" id="{B9FB983A-4270-27C4-CDEA-053825ABF5F7}"/>
              </a:ext>
            </a:extLst>
          </p:cNvPr>
          <p:cNvSpPr txBox="1"/>
          <p:nvPr/>
        </p:nvSpPr>
        <p:spPr>
          <a:xfrm>
            <a:off x="1003453" y="976620"/>
            <a:ext cx="11148152" cy="6299545"/>
          </a:xfrm>
          <a:prstGeom prst="rect">
            <a:avLst/>
          </a:prstGeom>
          <a:noFill/>
        </p:spPr>
        <p:txBody>
          <a:bodyPr wrap="square" rtlCol="0">
            <a:spAutoFit/>
          </a:bodyPr>
          <a:lstStyle/>
          <a:p>
            <a:pPr>
              <a:lnSpc>
                <a:spcPct val="107000"/>
              </a:lnSpc>
              <a:spcBef>
                <a:spcPts val="200"/>
              </a:spcBef>
            </a:pPr>
            <a:r>
              <a:rPr lang="en-GB" sz="1000" dirty="0">
                <a:effectLst/>
                <a:latin typeface="Arial" panose="020B0604020202020204" pitchFamily="34" charset="0"/>
                <a:ea typeface="Calibri" panose="020F0502020204030204" pitchFamily="34" charset="0"/>
                <a:cs typeface="Arial" panose="020B0604020202020204" pitchFamily="34" charset="0"/>
              </a:rPr>
              <a:t>Armstrong, M. and Taylor, S. (2014) </a:t>
            </a:r>
            <a:r>
              <a:rPr lang="en-GB" sz="1000" i="1" dirty="0">
                <a:effectLst/>
                <a:latin typeface="Arial" panose="020B0604020202020204" pitchFamily="34" charset="0"/>
                <a:ea typeface="Calibri" panose="020F0502020204030204" pitchFamily="34" charset="0"/>
                <a:cs typeface="Arial" panose="020B0604020202020204" pitchFamily="34" charset="0"/>
              </a:rPr>
              <a:t>Armstrong’s Handbook of Human </a:t>
            </a:r>
            <a:r>
              <a:rPr lang="en-GB" sz="1000" i="1" dirty="0" err="1">
                <a:effectLst/>
                <a:latin typeface="Arial" panose="020B0604020202020204" pitchFamily="34" charset="0"/>
                <a:ea typeface="Calibri" panose="020F0502020204030204" pitchFamily="34" charset="0"/>
                <a:cs typeface="Arial" panose="020B0604020202020204" pitchFamily="34" charset="0"/>
              </a:rPr>
              <a:t>Resouce</a:t>
            </a:r>
            <a:r>
              <a:rPr lang="en-GB" sz="1000" i="1" dirty="0">
                <a:effectLst/>
                <a:latin typeface="Arial" panose="020B0604020202020204" pitchFamily="34" charset="0"/>
                <a:ea typeface="Calibri" panose="020F0502020204030204" pitchFamily="34" charset="0"/>
                <a:cs typeface="Arial" panose="020B0604020202020204" pitchFamily="34" charset="0"/>
              </a:rPr>
              <a:t> Management Practice</a:t>
            </a:r>
            <a:r>
              <a:rPr lang="en-GB" sz="1000" dirty="0">
                <a:effectLst/>
                <a:latin typeface="Arial" panose="020B0604020202020204" pitchFamily="34" charset="0"/>
                <a:ea typeface="Calibri" panose="020F0502020204030204" pitchFamily="34" charset="0"/>
                <a:cs typeface="Arial" panose="020B0604020202020204" pitchFamily="34" charset="0"/>
              </a:rPr>
              <a:t>. 13th </a:t>
            </a:r>
            <a:r>
              <a:rPr lang="en-GB" sz="1000" dirty="0" err="1">
                <a:effectLst/>
                <a:latin typeface="Arial" panose="020B0604020202020204" pitchFamily="34" charset="0"/>
                <a:ea typeface="Calibri" panose="020F0502020204030204" pitchFamily="34" charset="0"/>
                <a:cs typeface="Arial" panose="020B0604020202020204" pitchFamily="34" charset="0"/>
              </a:rPr>
              <a:t>edn</a:t>
            </a:r>
            <a:r>
              <a:rPr lang="en-GB" sz="1000" dirty="0">
                <a:effectLst/>
                <a:latin typeface="Arial" panose="020B0604020202020204" pitchFamily="34" charset="0"/>
                <a:ea typeface="Calibri" panose="020F0502020204030204" pitchFamily="34" charset="0"/>
                <a:cs typeface="Arial" panose="020B0604020202020204" pitchFamily="34" charset="0"/>
              </a:rPr>
              <a:t>. Kogan Page.</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Berg, J.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(2020) ‘The care of one </a:t>
            </a:r>
            <a:r>
              <a:rPr lang="en-GB" sz="1000" dirty="0" err="1">
                <a:effectLst/>
                <a:latin typeface="Arial" panose="020B0604020202020204" pitchFamily="34" charset="0"/>
                <a:ea typeface="Calibri" panose="020F0502020204030204" pitchFamily="34" charset="0"/>
                <a:cs typeface="Arial" panose="020B0604020202020204" pitchFamily="34" charset="0"/>
              </a:rPr>
              <a:t>Hyperpersonalization</a:t>
            </a:r>
            <a:r>
              <a:rPr lang="en-GB" sz="1000" dirty="0">
                <a:effectLst/>
                <a:latin typeface="Arial" panose="020B0604020202020204" pitchFamily="34" charset="0"/>
                <a:ea typeface="Calibri" panose="020F0502020204030204" pitchFamily="34" charset="0"/>
                <a:cs typeface="Arial" panose="020B0604020202020204" pitchFamily="34" charset="0"/>
              </a:rPr>
              <a:t> of customer care’, </a:t>
            </a:r>
            <a:r>
              <a:rPr lang="en-GB" sz="1000" i="1" dirty="0">
                <a:effectLst/>
                <a:latin typeface="Arial" panose="020B0604020202020204" pitchFamily="34" charset="0"/>
                <a:ea typeface="Calibri" panose="020F0502020204030204" pitchFamily="34" charset="0"/>
                <a:cs typeface="Arial" panose="020B0604020202020204" pitchFamily="34" charset="0"/>
              </a:rPr>
              <a:t>McKinsey &amp; Company</a:t>
            </a:r>
            <a:r>
              <a:rPr lang="en-GB" sz="1000" dirty="0">
                <a:effectLst/>
                <a:latin typeface="Arial" panose="020B0604020202020204" pitchFamily="34" charset="0"/>
                <a:ea typeface="Calibri" panose="020F0502020204030204" pitchFamily="34" charset="0"/>
                <a:cs typeface="Arial" panose="020B0604020202020204" pitchFamily="34" charset="0"/>
              </a:rPr>
              <a:t>, (June), p. 32. Available at: https://www.mckinsey.com/business-functions/operations/our-insights/the-vision-for-2025-hyperpersonalized-care-and-care-of-one.</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Durand, R. and </a:t>
            </a:r>
            <a:r>
              <a:rPr lang="en-GB" sz="1000" dirty="0" err="1">
                <a:effectLst/>
                <a:latin typeface="Arial" panose="020B0604020202020204" pitchFamily="34" charset="0"/>
                <a:ea typeface="Calibri" panose="020F0502020204030204" pitchFamily="34" charset="0"/>
                <a:cs typeface="Arial" panose="020B0604020202020204" pitchFamily="34" charset="0"/>
              </a:rPr>
              <a:t>Calori</a:t>
            </a:r>
            <a:r>
              <a:rPr lang="en-GB" sz="1000" dirty="0">
                <a:effectLst/>
                <a:latin typeface="Arial" panose="020B0604020202020204" pitchFamily="34" charset="0"/>
                <a:ea typeface="Calibri" panose="020F0502020204030204" pitchFamily="34" charset="0"/>
                <a:cs typeface="Arial" panose="020B0604020202020204" pitchFamily="34" charset="0"/>
              </a:rPr>
              <a:t>, R. (2006) ‘Sameness, otherness? Enriching organizational change theories with philosophical considerations on the same and the other’, </a:t>
            </a:r>
            <a:r>
              <a:rPr lang="en-GB" sz="1000" i="1" dirty="0">
                <a:effectLst/>
                <a:latin typeface="Arial" panose="020B0604020202020204" pitchFamily="34" charset="0"/>
                <a:ea typeface="Calibri" panose="020F0502020204030204" pitchFamily="34" charset="0"/>
                <a:cs typeface="Arial" panose="020B0604020202020204" pitchFamily="34" charset="0"/>
              </a:rPr>
              <a:t>Academy of Management Review</a:t>
            </a:r>
            <a:r>
              <a:rPr lang="en-GB" sz="1000" dirty="0">
                <a:effectLst/>
                <a:latin typeface="Arial" panose="020B0604020202020204" pitchFamily="34" charset="0"/>
                <a:ea typeface="Calibri" panose="020F0502020204030204" pitchFamily="34" charset="0"/>
                <a:cs typeface="Arial" panose="020B0604020202020204" pitchFamily="34" charset="0"/>
              </a:rPr>
              <a:t>, 31(1), pp. 93–114.</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Ford, M. W. and Greer, B. M. (2006) ‘Profiling Change: An Empirical Study of Change Process Patterns’, </a:t>
            </a:r>
            <a:r>
              <a:rPr lang="en-GB" sz="1000" i="1" dirty="0">
                <a:effectLst/>
                <a:latin typeface="Arial" panose="020B0604020202020204" pitchFamily="34" charset="0"/>
                <a:ea typeface="Calibri" panose="020F0502020204030204" pitchFamily="34" charset="0"/>
                <a:cs typeface="Arial" panose="020B0604020202020204" pitchFamily="34" charset="0"/>
              </a:rPr>
              <a:t>The Journal of Applied </a:t>
            </a:r>
            <a:r>
              <a:rPr lang="en-GB" sz="1000" i="1" dirty="0" err="1">
                <a:effectLst/>
                <a:latin typeface="Arial" panose="020B0604020202020204" pitchFamily="34" charset="0"/>
                <a:ea typeface="Calibri" panose="020F0502020204030204" pitchFamily="34" charset="0"/>
                <a:cs typeface="Arial" panose="020B0604020202020204" pitchFamily="34" charset="0"/>
              </a:rPr>
              <a:t>Behavioral</a:t>
            </a:r>
            <a:r>
              <a:rPr lang="en-GB" sz="1000" i="1" dirty="0">
                <a:effectLst/>
                <a:latin typeface="Arial" panose="020B0604020202020204" pitchFamily="34" charset="0"/>
                <a:ea typeface="Calibri" panose="020F0502020204030204" pitchFamily="34" charset="0"/>
                <a:cs typeface="Arial" panose="020B0604020202020204" pitchFamily="34" charset="0"/>
              </a:rPr>
              <a:t> Science</a:t>
            </a:r>
            <a:r>
              <a:rPr lang="en-GB" sz="1000" dirty="0">
                <a:effectLst/>
                <a:latin typeface="Arial" panose="020B0604020202020204" pitchFamily="34" charset="0"/>
                <a:ea typeface="Calibri" panose="020F0502020204030204" pitchFamily="34" charset="0"/>
                <a:cs typeface="Arial" panose="020B0604020202020204" pitchFamily="34" charset="0"/>
              </a:rPr>
              <a:t>, 42(4), pp. 420–446.</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Grant, M. (2020) </a:t>
            </a:r>
            <a:r>
              <a:rPr lang="en-GB" sz="1000" i="1" dirty="0">
                <a:effectLst/>
                <a:latin typeface="Arial" panose="020B0604020202020204" pitchFamily="34" charset="0"/>
                <a:ea typeface="Calibri" panose="020F0502020204030204" pitchFamily="34" charset="0"/>
                <a:cs typeface="Arial" panose="020B0604020202020204" pitchFamily="34" charset="0"/>
              </a:rPr>
              <a:t>Strength, Weakness, Opportunity, and Threat (SWOT) Analysis</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Investopedia</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https://www.investopedia.com/terms/s/swot.asp.</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Hayes, J. (2014) </a:t>
            </a:r>
            <a:r>
              <a:rPr lang="en-GB" sz="1000" i="1" dirty="0">
                <a:effectLst/>
                <a:latin typeface="Arial" panose="020B0604020202020204" pitchFamily="34" charset="0"/>
                <a:ea typeface="Calibri" panose="020F0502020204030204" pitchFamily="34" charset="0"/>
                <a:cs typeface="Arial" panose="020B0604020202020204" pitchFamily="34" charset="0"/>
              </a:rPr>
              <a:t>The theory and practice of change management</a:t>
            </a:r>
            <a:r>
              <a:rPr lang="en-GB" sz="1000" dirty="0">
                <a:effectLst/>
                <a:latin typeface="Arial" panose="020B0604020202020204" pitchFamily="34" charset="0"/>
                <a:ea typeface="Calibri" panose="020F0502020204030204" pitchFamily="34" charset="0"/>
                <a:cs typeface="Arial" panose="020B0604020202020204" pitchFamily="34" charset="0"/>
              </a:rPr>
              <a:t>. Fourth Edi. Basingstoke: Palgrave Macmillan.</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IBM (2021) </a:t>
            </a:r>
            <a:r>
              <a:rPr lang="en-GB" sz="1000" i="1" dirty="0">
                <a:effectLst/>
                <a:latin typeface="Arial" panose="020B0604020202020204" pitchFamily="34" charset="0"/>
                <a:ea typeface="Calibri" panose="020F0502020204030204" pitchFamily="34" charset="0"/>
                <a:cs typeface="Arial" panose="020B0604020202020204" pitchFamily="34" charset="0"/>
              </a:rPr>
              <a:t>Customer Care</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IBM Cloud</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https://www.ibm.com/cloud/learn/customer-care.</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effectLst/>
                <a:latin typeface="Arial" panose="020B0604020202020204" pitchFamily="34" charset="0"/>
                <a:ea typeface="Calibri" panose="020F0502020204030204" pitchFamily="34" charset="0"/>
                <a:cs typeface="Arial" panose="020B0604020202020204" pitchFamily="34" charset="0"/>
              </a:rPr>
              <a:t>JohnLewisPartnershipPLC</a:t>
            </a:r>
            <a:r>
              <a:rPr lang="en-GB" sz="1000" dirty="0">
                <a:effectLst/>
                <a:latin typeface="Arial" panose="020B0604020202020204" pitchFamily="34" charset="0"/>
                <a:ea typeface="Calibri" panose="020F0502020204030204" pitchFamily="34" charset="0"/>
                <a:cs typeface="Arial" panose="020B0604020202020204" pitchFamily="34" charset="0"/>
              </a:rPr>
              <a:t> (2020) </a:t>
            </a:r>
            <a:r>
              <a:rPr lang="en-GB" sz="1000" i="1" dirty="0">
                <a:effectLst/>
                <a:latin typeface="Arial" panose="020B0604020202020204" pitchFamily="34" charset="0"/>
                <a:ea typeface="Calibri" panose="020F0502020204030204" pitchFamily="34" charset="0"/>
                <a:cs typeface="Arial" panose="020B0604020202020204" pitchFamily="34" charset="0"/>
              </a:rPr>
              <a:t>2020: THE YEAR THAT CHANGED EVERYTHING</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err="1">
                <a:effectLst/>
                <a:latin typeface="Arial" panose="020B0604020202020204" pitchFamily="34" charset="0"/>
                <a:ea typeface="Calibri" panose="020F0502020204030204" pitchFamily="34" charset="0"/>
                <a:cs typeface="Arial" panose="020B0604020202020204" pitchFamily="34" charset="0"/>
              </a:rPr>
              <a:t>JohnLewisPartnership</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https://www.johnlewispartnership.co.uk/media/press/y2020/2020-the-year-that-changed-everything.html.</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effectLst/>
                <a:latin typeface="Arial" panose="020B0604020202020204" pitchFamily="34" charset="0"/>
                <a:ea typeface="Calibri" panose="020F0502020204030204" pitchFamily="34" charset="0"/>
                <a:cs typeface="Arial" panose="020B0604020202020204" pitchFamily="34" charset="0"/>
              </a:rPr>
              <a:t>JohnLewisPartnershipPLC</a:t>
            </a:r>
            <a:r>
              <a:rPr lang="en-GB" sz="1000" dirty="0">
                <a:effectLst/>
                <a:latin typeface="Arial" panose="020B0604020202020204" pitchFamily="34" charset="0"/>
                <a:ea typeface="Calibri" panose="020F0502020204030204" pitchFamily="34" charset="0"/>
                <a:cs typeface="Arial" panose="020B0604020202020204" pitchFamily="34" charset="0"/>
              </a:rPr>
              <a:t> (2022a) </a:t>
            </a:r>
            <a:r>
              <a:rPr lang="en-GB" sz="1000" i="1" dirty="0">
                <a:effectLst/>
                <a:latin typeface="Arial" panose="020B0604020202020204" pitchFamily="34" charset="0"/>
                <a:ea typeface="Calibri" panose="020F0502020204030204" pitchFamily="34" charset="0"/>
                <a:cs typeface="Arial" panose="020B0604020202020204" pitchFamily="34" charset="0"/>
              </a:rPr>
              <a:t>ABOUT JOHN LEWIS &amp; PARTNERS</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err="1">
                <a:effectLst/>
                <a:latin typeface="Arial" panose="020B0604020202020204" pitchFamily="34" charset="0"/>
                <a:ea typeface="Calibri" panose="020F0502020204030204" pitchFamily="34" charset="0"/>
                <a:cs typeface="Arial" panose="020B0604020202020204" pitchFamily="34" charset="0"/>
              </a:rPr>
              <a:t>JohnLewisPartnership</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https://www.johnlewispresscentre.com/about.</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effectLst/>
                <a:latin typeface="Arial" panose="020B0604020202020204" pitchFamily="34" charset="0"/>
                <a:ea typeface="Calibri" panose="020F0502020204030204" pitchFamily="34" charset="0"/>
                <a:cs typeface="Arial" panose="020B0604020202020204" pitchFamily="34" charset="0"/>
              </a:rPr>
              <a:t>JohnLewisPartnershipPLC</a:t>
            </a:r>
            <a:r>
              <a:rPr lang="en-GB" sz="1000" dirty="0">
                <a:effectLst/>
                <a:latin typeface="Arial" panose="020B0604020202020204" pitchFamily="34" charset="0"/>
                <a:ea typeface="Calibri" panose="020F0502020204030204" pitchFamily="34" charset="0"/>
                <a:cs typeface="Arial" panose="020B0604020202020204" pitchFamily="34" charset="0"/>
              </a:rPr>
              <a:t> (2022b) </a:t>
            </a:r>
            <a:r>
              <a:rPr lang="en-GB" sz="1000" i="1" dirty="0">
                <a:effectLst/>
                <a:latin typeface="Arial" panose="020B0604020202020204" pitchFamily="34" charset="0"/>
                <a:ea typeface="Calibri" panose="020F0502020204030204" pitchFamily="34" charset="0"/>
                <a:cs typeface="Arial" panose="020B0604020202020204" pitchFamily="34" charset="0"/>
              </a:rPr>
              <a:t>Annual Report and Accounts 2022</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https://www.johnlewispartnership.co.uk/content/dam/cws/pdfs/Juniper/ARA-2022/Strategic-Report.pdf.</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Johnson, G., Scholes, K. and Whittington, R. (2008) </a:t>
            </a:r>
            <a:r>
              <a:rPr lang="en-GB" sz="1000" i="1" dirty="0">
                <a:effectLst/>
                <a:latin typeface="Arial" panose="020B0604020202020204" pitchFamily="34" charset="0"/>
                <a:ea typeface="Calibri" panose="020F0502020204030204" pitchFamily="34" charset="0"/>
                <a:cs typeface="Arial" panose="020B0604020202020204" pitchFamily="34" charset="0"/>
              </a:rPr>
              <a:t>Exploring corporate strategy</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err="1">
                <a:effectLst/>
                <a:latin typeface="Arial" panose="020B0604020202020204" pitchFamily="34" charset="0"/>
                <a:ea typeface="Calibri" panose="020F0502020204030204" pitchFamily="34" charset="0"/>
                <a:cs typeface="Arial" panose="020B0604020202020204" pitchFamily="34" charset="0"/>
              </a:rPr>
              <a:t>Eigth</a:t>
            </a:r>
            <a:r>
              <a:rPr lang="en-GB" sz="1000" dirty="0">
                <a:effectLst/>
                <a:latin typeface="Arial" panose="020B0604020202020204" pitchFamily="34" charset="0"/>
                <a:ea typeface="Calibri" panose="020F0502020204030204" pitchFamily="34" charset="0"/>
                <a:cs typeface="Arial" panose="020B0604020202020204" pitchFamily="34" charset="0"/>
              </a:rPr>
              <a:t>. London: Prentice Hall Europe.</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Khaliq, M. (2021) </a:t>
            </a:r>
            <a:r>
              <a:rPr lang="en-GB" sz="1000" i="1" dirty="0">
                <a:effectLst/>
                <a:latin typeface="Arial" panose="020B0604020202020204" pitchFamily="34" charset="0"/>
                <a:ea typeface="Calibri" panose="020F0502020204030204" pitchFamily="34" charset="0"/>
                <a:cs typeface="Arial" panose="020B0604020202020204" pitchFamily="34" charset="0"/>
              </a:rPr>
              <a:t>Impact of the coronavirus (COVID-19) pandemic on retail sales in 2020</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Office for National Statistics</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https://www.ons.gov.uk/economy/grossdomesticproductgdp/articles/impactofthecoronaviruscovid19pandemiconretailsalesin2020/2021-01-28.</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Lynch, R. (2015) </a:t>
            </a:r>
            <a:r>
              <a:rPr lang="en-GB" sz="1000" i="1" dirty="0">
                <a:effectLst/>
                <a:latin typeface="Arial" panose="020B0604020202020204" pitchFamily="34" charset="0"/>
                <a:ea typeface="Calibri" panose="020F0502020204030204" pitchFamily="34" charset="0"/>
                <a:cs typeface="Arial" panose="020B0604020202020204" pitchFamily="34" charset="0"/>
              </a:rPr>
              <a:t>Strategic Management</a:t>
            </a:r>
            <a:r>
              <a:rPr lang="en-GB" sz="1000" dirty="0">
                <a:effectLst/>
                <a:latin typeface="Arial" panose="020B0604020202020204" pitchFamily="34" charset="0"/>
                <a:ea typeface="Calibri" panose="020F0502020204030204" pitchFamily="34" charset="0"/>
                <a:cs typeface="Arial" panose="020B0604020202020204" pitchFamily="34" charset="0"/>
              </a:rPr>
              <a:t>. Seventh. Harlow: Pearson.</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effectLst/>
                <a:latin typeface="Arial" panose="020B0604020202020204" pitchFamily="34" charset="0"/>
                <a:ea typeface="Calibri" panose="020F0502020204030204" pitchFamily="34" charset="0"/>
                <a:cs typeface="Arial" panose="020B0604020202020204" pitchFamily="34" charset="0"/>
              </a:rPr>
              <a:t>Sarran</a:t>
            </a:r>
            <a:r>
              <a:rPr lang="en-GB" sz="1000" dirty="0">
                <a:effectLst/>
                <a:latin typeface="Arial" panose="020B0604020202020204" pitchFamily="34" charset="0"/>
                <a:ea typeface="Calibri" panose="020F0502020204030204" pitchFamily="34" charset="0"/>
                <a:cs typeface="Arial" panose="020B0604020202020204" pitchFamily="34" charset="0"/>
              </a:rPr>
              <a:t>, P., Clark, D. and Mendonca, K. (2018) </a:t>
            </a:r>
            <a:r>
              <a:rPr lang="en-GB" sz="1000" i="1" dirty="0">
                <a:effectLst/>
                <a:latin typeface="Arial" panose="020B0604020202020204" pitchFamily="34" charset="0"/>
                <a:ea typeface="Calibri" panose="020F0502020204030204" pitchFamily="34" charset="0"/>
                <a:cs typeface="Arial" panose="020B0604020202020204" pitchFamily="34" charset="0"/>
              </a:rPr>
              <a:t>The change management toolkit</a:t>
            </a:r>
            <a:r>
              <a:rPr lang="en-GB" sz="1000" dirty="0">
                <a:effectLst/>
                <a:latin typeface="Arial" panose="020B0604020202020204" pitchFamily="34" charset="0"/>
                <a:ea typeface="Calibri" panose="020F0502020204030204" pitchFamily="34" charset="0"/>
                <a:cs typeface="Arial" panose="020B0604020202020204" pitchFamily="34" charset="0"/>
              </a:rPr>
              <a:t>. Berkley: California.</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Smith, S. M. (1998) ‘The Satir Change Model’, in </a:t>
            </a:r>
            <a:r>
              <a:rPr lang="en-GB" sz="1000" i="1" dirty="0">
                <a:effectLst/>
                <a:latin typeface="Arial" panose="020B0604020202020204" pitchFamily="34" charset="0"/>
                <a:ea typeface="Calibri" panose="020F0502020204030204" pitchFamily="34" charset="0"/>
                <a:cs typeface="Arial" panose="020B0604020202020204" pitchFamily="34" charset="0"/>
              </a:rPr>
              <a:t>Electronic Information Partnerships</a:t>
            </a:r>
            <a:r>
              <a:rPr lang="en-GB" sz="1000" dirty="0">
                <a:effectLst/>
                <a:latin typeface="Arial" panose="020B0604020202020204" pitchFamily="34" charset="0"/>
                <a:ea typeface="Calibri" panose="020F0502020204030204" pitchFamily="34" charset="0"/>
                <a:cs typeface="Arial" panose="020B0604020202020204" pitchFamily="34" charset="0"/>
              </a:rPr>
              <a:t>.</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Story, J. (2020) </a:t>
            </a:r>
            <a:r>
              <a:rPr lang="en-GB" sz="1000" i="1" dirty="0">
                <a:effectLst/>
                <a:latin typeface="Arial" panose="020B0604020202020204" pitchFamily="34" charset="0"/>
                <a:ea typeface="Calibri" panose="020F0502020204030204" pitchFamily="34" charset="0"/>
                <a:cs typeface="Arial" panose="020B0604020202020204" pitchFamily="34" charset="0"/>
              </a:rPr>
              <a:t>Using the PESTLE analysis model</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Smart Insights</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https://www.smartinsights.com/marketing-planning/marketing-models/pestle-analysis-model/.</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Tahir, U. (2019) </a:t>
            </a:r>
            <a:r>
              <a:rPr lang="en-GB" sz="1000" i="1" dirty="0">
                <a:effectLst/>
                <a:latin typeface="Arial" panose="020B0604020202020204" pitchFamily="34" charset="0"/>
                <a:ea typeface="Calibri" panose="020F0502020204030204" pitchFamily="34" charset="0"/>
                <a:cs typeface="Arial" panose="020B0604020202020204" pitchFamily="34" charset="0"/>
              </a:rPr>
              <a:t>Kubler Ross Change Curve Model</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Change Management Insight</a:t>
            </a:r>
            <a:r>
              <a:rPr lang="en-GB" sz="1000" dirty="0">
                <a:effectLst/>
                <a:latin typeface="Arial" panose="020B0604020202020204" pitchFamily="34" charset="0"/>
                <a:ea typeface="Calibri" panose="020F0502020204030204" pitchFamily="34" charset="0"/>
                <a:cs typeface="Arial" panose="020B0604020202020204" pitchFamily="34" charset="0"/>
              </a:rPr>
              <a:t>. Available at: https://changemanagementinsight.com/kubler-ross-change-curve-model/.</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Za, S., </a:t>
            </a:r>
            <a:r>
              <a:rPr lang="en-GB" sz="1000" dirty="0" err="1">
                <a:effectLst/>
                <a:latin typeface="Arial" panose="020B0604020202020204" pitchFamily="34" charset="0"/>
                <a:ea typeface="Calibri" panose="020F0502020204030204" pitchFamily="34" charset="0"/>
                <a:cs typeface="Arial" panose="020B0604020202020204" pitchFamily="34" charset="0"/>
              </a:rPr>
              <a:t>Spagnoletti</a:t>
            </a:r>
            <a:r>
              <a:rPr lang="en-GB" sz="1000" dirty="0">
                <a:effectLst/>
                <a:latin typeface="Arial" panose="020B0604020202020204" pitchFamily="34" charset="0"/>
                <a:ea typeface="Calibri" panose="020F0502020204030204" pitchFamily="34" charset="0"/>
                <a:cs typeface="Arial" panose="020B0604020202020204" pitchFamily="34" charset="0"/>
              </a:rPr>
              <a:t>, P. and North-Samardzic, A. (2014) ‘Organisational learning as an emerging process: the generative role of digital tools in informal learning practices’, </a:t>
            </a:r>
            <a:r>
              <a:rPr lang="en-GB" sz="1000" i="1" dirty="0">
                <a:effectLst/>
                <a:latin typeface="Arial" panose="020B0604020202020204" pitchFamily="34" charset="0"/>
                <a:ea typeface="Calibri" panose="020F0502020204030204" pitchFamily="34" charset="0"/>
                <a:cs typeface="Arial" panose="020B0604020202020204" pitchFamily="34" charset="0"/>
              </a:rPr>
              <a:t>British Journal of Educational Technology</a:t>
            </a:r>
            <a:r>
              <a:rPr lang="en-GB" sz="1000" dirty="0">
                <a:effectLst/>
                <a:latin typeface="Arial" panose="020B0604020202020204" pitchFamily="34" charset="0"/>
                <a:ea typeface="Calibri" panose="020F0502020204030204" pitchFamily="34" charset="0"/>
                <a:cs typeface="Arial" panose="020B0604020202020204" pitchFamily="34" charset="0"/>
              </a:rPr>
              <a:t>, 45(6), pp. 1023–1025.</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52193334"/>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{D733F5ED-D20E-4BB4-BF6E-DE87CC37B7A5}tf78504181_win32</Template>
  <TotalTime>0</TotalTime>
  <Words>2090</Words>
  <Application>Microsoft Office PowerPoint</Application>
  <PresentationFormat>Widescreen</PresentationFormat>
  <Paragraphs>112</Paragraphs>
  <Slides>7</Slides>
  <Notes>6</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Calibri</vt:lpstr>
      <vt:lpstr>Tw Cen MT</vt:lpstr>
      <vt:lpstr>ShapesVTI</vt:lpstr>
      <vt:lpstr>Organisational Change Case Study</vt:lpstr>
      <vt:lpstr>Introduction</vt:lpstr>
      <vt:lpstr>Stakeholder Analysis: Power/Interest Matrix </vt:lpstr>
      <vt:lpstr>Lewin’s Force-Field Analysis</vt:lpstr>
      <vt:lpstr>Lewin’s Three Step Process</vt:lpstr>
      <vt:lpstr>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Change Case Study</dc:title>
  <dc:creator>Alys Cootes</dc:creator>
  <cp:lastModifiedBy>Alys Cootes</cp:lastModifiedBy>
  <cp:revision>7</cp:revision>
  <dcterms:created xsi:type="dcterms:W3CDTF">2022-06-23T13:01:54Z</dcterms:created>
  <dcterms:modified xsi:type="dcterms:W3CDTF">2022-06-30T08:27:48Z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