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684" r:id="rId4"/>
  </p:sldMasterIdLst>
  <p:notesMasterIdLst>
    <p:notesMasterId r:id="rId32"/>
  </p:notesMasterIdLst>
  <p:sldIdLst>
    <p:sldId id="256" r:id="rId5"/>
    <p:sldId id="267" r:id="rId6"/>
    <p:sldId id="278" r:id="rId7"/>
    <p:sldId id="279" r:id="rId8"/>
    <p:sldId id="261" r:id="rId9"/>
    <p:sldId id="260" r:id="rId10"/>
    <p:sldId id="296" r:id="rId11"/>
    <p:sldId id="292" r:id="rId12"/>
    <p:sldId id="281" r:id="rId13"/>
    <p:sldId id="284" r:id="rId14"/>
    <p:sldId id="285" r:id="rId15"/>
    <p:sldId id="293" r:id="rId16"/>
    <p:sldId id="282" r:id="rId17"/>
    <p:sldId id="263" r:id="rId18"/>
    <p:sldId id="286" r:id="rId19"/>
    <p:sldId id="289" r:id="rId20"/>
    <p:sldId id="294" r:id="rId21"/>
    <p:sldId id="287" r:id="rId22"/>
    <p:sldId id="273" r:id="rId23"/>
    <p:sldId id="288" r:id="rId24"/>
    <p:sldId id="290" r:id="rId25"/>
    <p:sldId id="291" r:id="rId26"/>
    <p:sldId id="283" r:id="rId27"/>
    <p:sldId id="295" r:id="rId28"/>
    <p:sldId id="280" r:id="rId29"/>
    <p:sldId id="277" r:id="rId30"/>
    <p:sldId id="259" r:id="rId3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94660"/>
  </p:normalViewPr>
  <p:slideViewPr>
    <p:cSldViewPr snapToGrid="0">
      <p:cViewPr>
        <p:scale>
          <a:sx n="86" d="100"/>
          <a:sy n="86" d="100"/>
        </p:scale>
        <p:origin x="30" y="4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Relationship Id="rId8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FC82E2-3434-4F8F-B24D-E09295921497}" type="datetimeFigureOut">
              <a:rPr lang="en-US" smtClean="0"/>
              <a:t>1/28/2022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293C6C-82EA-4D9D-AA8A-69C85F2EE2B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73262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539117B-1405-4997-81DF-D47685487591}" type="datetime1">
              <a:rPr lang="en-US" smtClean="0"/>
              <a:t>1/28/2022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87957-4685-4AAA-AC15-17027EB8CE3B}" type="datetime1">
              <a:rPr lang="en-US" smtClean="0"/>
              <a:t>1/28/2022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02546-CD2F-49E1-B1D0-A834B66B5E2F}" type="datetime1">
              <a:rPr lang="en-US" smtClean="0"/>
              <a:t>1/28/2022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815D2-491A-4C11-867A-1AADC7361863}" type="datetime1">
              <a:rPr lang="en-US" smtClean="0"/>
              <a:t>1/28/2022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CC7DB-A260-4317-B84F-54DF88D675D3}" type="datetime1">
              <a:rPr lang="en-US" smtClean="0"/>
              <a:t>1/28/2022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632A5-C0DB-45B3-9A28-AA7E7B5E7621}" type="datetime1">
              <a:rPr lang="en-US" smtClean="0"/>
              <a:t>1/28/2022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6FDAC-91B9-467F-9D59-FECADBF43D47}" type="datetime1">
              <a:rPr lang="en-US" smtClean="0"/>
              <a:t>1/28/2022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1332A-5D1A-4A68-8DC3-3FC24CFC5B34}" type="datetime1">
              <a:rPr lang="en-US" smtClean="0"/>
              <a:t>1/28/2022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7A8BF-B3DA-48FF-989E-13589D6975D0}" type="datetime1">
              <a:rPr lang="en-US" smtClean="0"/>
              <a:t>1/28/2022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AD327-AB58-4897-AF71-6D19B63EA53A}" type="datetime1">
              <a:rPr lang="en-US" smtClean="0"/>
              <a:t>1/28/2022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0F879-CB5E-4D5D-8720-D92DA7AE545E}" type="datetime1">
              <a:rPr lang="en-US" smtClean="0"/>
              <a:t>1/28/2022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53B4EE1E-2631-4416-BD05-4FE45075E299}" type="datetime1">
              <a:rPr lang="en-US" smtClean="0"/>
              <a:t>1/28/2022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hyperlink" Target="mailto:andrea.williams@uwtsd.ac.uk" TargetMode="Externa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455C987-ED28-46CA-ACFD-871FF101D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09530D1-E1B7-4679-A6ED-D82EB77AA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3840" y="256540"/>
            <a:ext cx="11704320" cy="63652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CB8372A-11C5-4BD2-B5FD-71DDEFADE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545896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5B9BDB7-2134-468E-9725-B904F4E364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9980" y="4450079"/>
            <a:ext cx="9966960" cy="1008889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chemeClr val="accent1"/>
                </a:solidFill>
              </a:rPr>
              <a:t>ECCS6001: Counselling Skills</a:t>
            </a:r>
            <a:br>
              <a:rPr lang="en-US" sz="4000" dirty="0">
                <a:solidFill>
                  <a:schemeClr val="accent1"/>
                </a:solidFill>
              </a:rPr>
            </a:br>
            <a:r>
              <a:rPr lang="en-US" sz="2200" dirty="0">
                <a:solidFill>
                  <a:schemeClr val="accent1"/>
                </a:solidFill>
              </a:rPr>
              <a:t>Module Lead: Andrea Williams</a:t>
            </a:r>
          </a:p>
        </p:txBody>
      </p:sp>
      <p:pic>
        <p:nvPicPr>
          <p:cNvPr id="5" name="Picture 4" descr="A close up of a green field">
            <a:extLst>
              <a:ext uri="{FF2B5EF4-FFF2-40B4-BE49-F238E27FC236}">
                <a16:creationId xmlns:a16="http://schemas.microsoft.com/office/drawing/2014/main" id="{4E312030-0DC2-4F76-9D84-36063902EC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867" r="1" b="29770"/>
          <a:stretch/>
        </p:blipFill>
        <p:spPr>
          <a:xfrm>
            <a:off x="243840" y="256540"/>
            <a:ext cx="11704320" cy="3764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52697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Welcome to the ECCS6001 Counselling Skills Module - 2020/21.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45720" indent="0">
              <a:buNone/>
            </a:pPr>
            <a:endParaRPr lang="en-GB" sz="2800" b="1" dirty="0"/>
          </a:p>
          <a:p>
            <a:pPr marL="45720" indent="0">
              <a:buNone/>
            </a:pPr>
            <a:r>
              <a:rPr lang="en-GB" sz="2800" b="1" dirty="0"/>
              <a:t>Module Leader: Andrea Williams</a:t>
            </a:r>
          </a:p>
          <a:p>
            <a:pPr marL="45720" indent="0">
              <a:buNone/>
            </a:pPr>
            <a:r>
              <a:rPr lang="en-GB" sz="2800" dirty="0"/>
              <a:t>Email: </a:t>
            </a:r>
            <a:r>
              <a:rPr lang="en-GB" sz="2800" dirty="0">
                <a:hlinkClick r:id="rId2"/>
              </a:rPr>
              <a:t>andrea.williams@uwtsd.ac.uk</a:t>
            </a:r>
            <a:endParaRPr lang="en-GB" sz="2800" dirty="0"/>
          </a:p>
          <a:p>
            <a:pPr marL="45720" indent="0">
              <a:buNone/>
            </a:pPr>
            <a:r>
              <a:rPr lang="en-GB" sz="2800" dirty="0"/>
              <a:t>Office Hours: Please email for an appointment</a:t>
            </a:r>
          </a:p>
          <a:p>
            <a:pPr marL="45720" indent="0">
              <a:buNone/>
            </a:pPr>
            <a:endParaRPr lang="en-GB" dirty="0"/>
          </a:p>
          <a:p>
            <a:pPr marL="45720" indent="0">
              <a:buNone/>
            </a:pP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5254" y="2533996"/>
            <a:ext cx="4754563" cy="2971601"/>
          </a:xfrm>
        </p:spPr>
      </p:pic>
    </p:spTree>
    <p:extLst>
      <p:ext uri="{BB962C8B-B14F-4D97-AF65-F5344CB8AC3E}">
        <p14:creationId xmlns:p14="http://schemas.microsoft.com/office/powerpoint/2010/main" val="34411763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3FCB3E-33BB-4563-A1AB-5B3ADA057D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930812"/>
          </a:xfrm>
        </p:spPr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Module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E24DE3-6744-42E1-B12D-4849A39CE76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6013" y="1751428"/>
            <a:ext cx="6703255" cy="4740812"/>
          </a:xfrm>
        </p:spPr>
        <p:txBody>
          <a:bodyPr>
            <a:normAutofit fontScale="92500"/>
          </a:bodyPr>
          <a:lstStyle/>
          <a:p>
            <a:pPr marL="342900" lvl="0" indent="-342900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US" sz="3300" dirty="0">
                <a:solidFill>
                  <a:schemeClr val="accent1">
                    <a:lumMod val="75000"/>
                  </a:schemeClr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To learn and apply skills of a helping relationship, whilst maintaining appropriate boundaries and develop and use reflexive skills, whilst being aware of the importance and practicalities of self-care.</a:t>
            </a:r>
            <a:endParaRPr lang="en-GB" sz="3300" dirty="0">
              <a:solidFill>
                <a:schemeClr val="accent1">
                  <a:lumMod val="75000"/>
                </a:schemeClr>
              </a:solidFill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45"/>
              </a:spcAft>
              <a:buFont typeface="Symbol" panose="05050102010706020507" pitchFamily="18" charset="2"/>
              <a:buChar char=""/>
            </a:pPr>
            <a:r>
              <a:rPr lang="en-US" sz="3300" dirty="0" err="1">
                <a:solidFill>
                  <a:schemeClr val="accent1">
                    <a:lumMod val="75000"/>
                  </a:schemeClr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R</a:t>
            </a:r>
            <a:r>
              <a:rPr lang="en-US" sz="3300" dirty="0" err="1">
                <a:solidFill>
                  <a:schemeClr val="accent1">
                    <a:lumMod val="75000"/>
                  </a:schemeClr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ecognise</a:t>
            </a:r>
            <a:r>
              <a:rPr lang="en-US" sz="3300" dirty="0">
                <a:solidFill>
                  <a:schemeClr val="accent1">
                    <a:lumMod val="75000"/>
                  </a:schemeClr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and work within limits of knowledge, skills and experience.</a:t>
            </a:r>
            <a:endParaRPr lang="en-GB" sz="3300" dirty="0">
              <a:solidFill>
                <a:schemeClr val="accent1">
                  <a:lumMod val="75000"/>
                </a:schemeClr>
              </a:solidFill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8657975-1EC7-4887-A975-BECE0123402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533248" y="1842868"/>
            <a:ext cx="4002259" cy="3810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97866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3FCB3E-33BB-4563-A1AB-5B3ADA057D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509847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Module 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E24DE3-6744-42E1-B12D-4849A39CE7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1673" y="1474124"/>
            <a:ext cx="11804071" cy="5508567"/>
          </a:xfrm>
        </p:spPr>
        <p:txBody>
          <a:bodyPr>
            <a:normAutofit fontScale="92500"/>
          </a:bodyPr>
          <a:lstStyle/>
          <a:p>
            <a:pPr marL="342900" lvl="0" indent="-34290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en-US" sz="2400" dirty="0">
                <a:solidFill>
                  <a:schemeClr val="accent1">
                    <a:lumMod val="75000"/>
                  </a:schemeClr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Critically evaluate ability to operate within the limits of own knowledge, skills and experience. </a:t>
            </a:r>
            <a:endParaRPr lang="en-GB" sz="2400" dirty="0">
              <a:solidFill>
                <a:schemeClr val="accent1">
                  <a:lumMod val="75000"/>
                </a:schemeClr>
              </a:solidFill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Bef>
                <a:spcPts val="0"/>
              </a:spcBef>
              <a:spcAft>
                <a:spcPts val="145"/>
              </a:spcAft>
              <a:buFont typeface="+mj-lt"/>
              <a:buAutoNum type="arabicPeriod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Demonstrate a critical evaluation of</a:t>
            </a:r>
            <a:r>
              <a:rPr lang="x-none" sz="2400" dirty="0">
                <a:solidFill>
                  <a:schemeClr val="accent1">
                    <a:lumMod val="75000"/>
                  </a:schemeClr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 the ethical imperative of informed consent.</a:t>
            </a:r>
            <a:endParaRPr lang="en-GB" sz="2400" dirty="0">
              <a:solidFill>
                <a:schemeClr val="accent1">
                  <a:lumMod val="75000"/>
                </a:schemeClr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Bef>
                <a:spcPts val="0"/>
              </a:spcBef>
              <a:spcAft>
                <a:spcPts val="145"/>
              </a:spcAft>
              <a:buFont typeface="+mj-lt"/>
              <a:buAutoNum type="arabicPeriod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Demonstrate a critical </a:t>
            </a:r>
            <a:r>
              <a:rPr lang="x-none" sz="2400" dirty="0">
                <a:solidFill>
                  <a:schemeClr val="accent1">
                    <a:lumMod val="75000"/>
                  </a:schemeClr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reflection on own beliefs and on the emotional impact of discrimination.</a:t>
            </a:r>
            <a:endParaRPr lang="en-GB" sz="2400" dirty="0">
              <a:solidFill>
                <a:schemeClr val="accent1">
                  <a:lumMod val="75000"/>
                </a:schemeClr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effectLst/>
                <a:ea typeface="SimSun" panose="02010600030101010101" pitchFamily="2" charset="-122"/>
                <a:cs typeface="Times New Roman" panose="02020603050405020304" pitchFamily="18" charset="0"/>
              </a:rPr>
              <a:t>Demonstrate a critical reflection on and review progress in own studies and seek assistance or guidance as appropriate in order to enhance your own personal development planning.</a:t>
            </a:r>
          </a:p>
          <a:p>
            <a:pPr marL="342900" lvl="0" indent="-342900" algn="just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US" sz="2400" dirty="0">
                <a:solidFill>
                  <a:schemeClr val="accent1">
                    <a:lumMod val="75000"/>
                  </a:schemeClr>
                </a:solidFill>
                <a:effectLst/>
                <a:ea typeface="SimSun" panose="02010600030101010101" pitchFamily="2" charset="-122"/>
                <a:cs typeface="Times New Roman" panose="02020603050405020304" pitchFamily="18" charset="0"/>
              </a:rPr>
              <a:t>Demonstrate a critical evaluation of necessity to keep information about clients confidential within limits of duty of care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effectLst/>
                <a:ea typeface="SimSun" panose="02010600030101010101" pitchFamily="2" charset="-122"/>
                <a:cs typeface="Times New Roman" panose="02020603050405020304" pitchFamily="18" charset="0"/>
              </a:rPr>
              <a:t>.</a:t>
            </a:r>
          </a:p>
          <a:p>
            <a:pPr marL="342900" lvl="0" indent="-342900" algn="just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US" sz="2400" dirty="0">
                <a:solidFill>
                  <a:schemeClr val="accent1">
                    <a:lumMod val="75000"/>
                  </a:schemeClr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Demonstrate advanced listening skills in a helping environment. </a:t>
            </a:r>
            <a:endParaRPr lang="en-GB" sz="2400" dirty="0">
              <a:solidFill>
                <a:schemeClr val="accent1">
                  <a:lumMod val="75000"/>
                </a:schemeClr>
              </a:solidFill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en-US" sz="2400" dirty="0">
                <a:solidFill>
                  <a:schemeClr val="accent1">
                    <a:lumMod val="75000"/>
                  </a:schemeClr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Demonstrate appropriate quality/skill of congruence and empathy.</a:t>
            </a:r>
            <a:endParaRPr lang="en-GB" sz="2400" dirty="0">
              <a:solidFill>
                <a:schemeClr val="accent1">
                  <a:lumMod val="75000"/>
                </a:schemeClr>
              </a:solidFill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4468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2040" y="559723"/>
            <a:ext cx="9875520" cy="1356360"/>
          </a:xfrm>
        </p:spPr>
        <p:txBody>
          <a:bodyPr/>
          <a:lstStyle/>
          <a:p>
            <a:r>
              <a:rPr lang="en-GB" dirty="0"/>
              <a:t>Module Assessment</a:t>
            </a:r>
          </a:p>
        </p:txBody>
      </p:sp>
      <p:sp>
        <p:nvSpPr>
          <p:cNvPr id="3" name="Rectangle 2"/>
          <p:cNvSpPr/>
          <p:nvPr/>
        </p:nvSpPr>
        <p:spPr>
          <a:xfrm>
            <a:off x="1206732" y="2128058"/>
            <a:ext cx="45719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Flowchart: Predefined Process 4"/>
          <p:cNvSpPr/>
          <p:nvPr/>
        </p:nvSpPr>
        <p:spPr>
          <a:xfrm>
            <a:off x="1246909" y="2122516"/>
            <a:ext cx="3718560" cy="3868189"/>
          </a:xfrm>
          <a:prstGeom prst="flowChartPredefined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Assessment Component 1</a:t>
            </a:r>
          </a:p>
          <a:p>
            <a:pPr algn="ctr"/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Weighting 40%</a:t>
            </a:r>
          </a:p>
          <a:p>
            <a:pPr algn="ctr"/>
            <a:endParaRPr lang="en-GB" sz="2000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  <a:p>
            <a:pPr algn="ctr"/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Assessment Task:</a:t>
            </a:r>
          </a:p>
          <a:p>
            <a:pPr algn="ctr"/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Coursework: Essay 3,000 words</a:t>
            </a:r>
          </a:p>
          <a:p>
            <a:pPr algn="ctr"/>
            <a:endParaRPr lang="en-GB" sz="2000" b="1" dirty="0">
              <a:solidFill>
                <a:schemeClr val="accent1">
                  <a:lumMod val="20000"/>
                  <a:lumOff val="80000"/>
                </a:schemeClr>
              </a:solidFill>
              <a:latin typeface="Arial" panose="020B0604020202020204" pitchFamily="34" charset="0"/>
            </a:endParaRPr>
          </a:p>
          <a:p>
            <a:pPr algn="ctr"/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</a:rPr>
              <a:t>Submission Date: 25</a:t>
            </a:r>
            <a:r>
              <a:rPr lang="en-GB" sz="2000" b="1" baseline="30000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</a:rPr>
              <a:t>th</a:t>
            </a:r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</a:rPr>
              <a:t> April 2022</a:t>
            </a:r>
            <a:endParaRPr lang="en-GB" sz="2000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9" name="Flowchart: Predefined Process 8"/>
          <p:cNvSpPr/>
          <p:nvPr/>
        </p:nvSpPr>
        <p:spPr>
          <a:xfrm>
            <a:off x="5527963" y="2122516"/>
            <a:ext cx="3718560" cy="3868189"/>
          </a:xfrm>
          <a:prstGeom prst="flowChartPredefined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dirty="0"/>
          </a:p>
          <a:p>
            <a:pPr algn="ctr"/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Assessment Component 2</a:t>
            </a:r>
          </a:p>
          <a:p>
            <a:pPr algn="ctr"/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Weighting 60%</a:t>
            </a:r>
          </a:p>
          <a:p>
            <a:pPr algn="ctr"/>
            <a:endParaRPr lang="en-GB" sz="2000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  <a:p>
            <a:pPr algn="ctr"/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Assessment Task:</a:t>
            </a:r>
          </a:p>
          <a:p>
            <a:pPr algn="ctr"/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Practical: Skills Recording</a:t>
            </a:r>
          </a:p>
          <a:p>
            <a:pPr algn="ctr"/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30 Minutes</a:t>
            </a:r>
          </a:p>
          <a:p>
            <a:pPr algn="ctr"/>
            <a:endParaRPr lang="en-GB" sz="2000" b="1" dirty="0"/>
          </a:p>
          <a:p>
            <a:pPr algn="ctr"/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</a:rPr>
              <a:t>Submission Date: 25</a:t>
            </a:r>
            <a:r>
              <a:rPr lang="en-GB" sz="2000" b="1" baseline="30000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</a:rPr>
              <a:t>th</a:t>
            </a:r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</a:rPr>
              <a:t> April 2022</a:t>
            </a:r>
            <a:endParaRPr lang="en-GB" sz="2000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4813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Module Structure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1965960"/>
            <a:ext cx="4754880" cy="4114799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en-GB" sz="3200" dirty="0"/>
              <a:t>30 Credit Module delivered over ten sessions</a:t>
            </a:r>
          </a:p>
          <a:p>
            <a:r>
              <a:rPr lang="en-GB" sz="3200" b="1" dirty="0"/>
              <a:t>DATES OF MODULE:</a:t>
            </a:r>
            <a:endParaRPr lang="en-GB" sz="3200" dirty="0"/>
          </a:p>
          <a:p>
            <a:r>
              <a:rPr lang="en-GB" sz="3200" dirty="0"/>
              <a:t>Monday 31</a:t>
            </a:r>
            <a:r>
              <a:rPr lang="en-GB" sz="3200" baseline="30000" dirty="0"/>
              <a:t>st</a:t>
            </a:r>
            <a:r>
              <a:rPr lang="en-GB" sz="3200" dirty="0"/>
              <a:t> January – 9</a:t>
            </a:r>
            <a:r>
              <a:rPr lang="en-GB" sz="3200" baseline="30000" dirty="0"/>
              <a:t>th</a:t>
            </a:r>
            <a:r>
              <a:rPr lang="en-GB" sz="3200" dirty="0"/>
              <a:t> May 2022</a:t>
            </a:r>
          </a:p>
          <a:p>
            <a:r>
              <a:rPr lang="en-GB" sz="3200" dirty="0"/>
              <a:t>Reading Week W/C 21</a:t>
            </a:r>
            <a:r>
              <a:rPr lang="en-GB" sz="3200" baseline="30000" dirty="0"/>
              <a:t>st</a:t>
            </a:r>
            <a:r>
              <a:rPr lang="en-GB" sz="3200" dirty="0"/>
              <a:t> February 2022</a:t>
            </a:r>
          </a:p>
          <a:p>
            <a:pPr marL="45720" indent="0">
              <a:buNone/>
            </a:pP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646999" y="1965960"/>
            <a:ext cx="4261473" cy="31701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5863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9C0B311-F8C2-4EC9-8BE3-57FFC031A1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3403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196909C-85A9-45ED-860C-23E681677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rgbClr val="FFFFFF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7734BF9-9CFC-456E-9D10-1CF452667FD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91" r="1" b="21275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96717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hought Bubble: Cloud 4">
            <a:extLst>
              <a:ext uri="{FF2B5EF4-FFF2-40B4-BE49-F238E27FC236}">
                <a16:creationId xmlns:a16="http://schemas.microsoft.com/office/drawing/2014/main" id="{1B4D244C-DF0F-4F09-A743-1B15D360898A}"/>
              </a:ext>
            </a:extLst>
          </p:cNvPr>
          <p:cNvSpPr/>
          <p:nvPr/>
        </p:nvSpPr>
        <p:spPr>
          <a:xfrm>
            <a:off x="1318953" y="1086196"/>
            <a:ext cx="9964189" cy="4804757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b="1" dirty="0"/>
              <a:t>What are you expecting to learn in this module?</a:t>
            </a:r>
          </a:p>
        </p:txBody>
      </p:sp>
    </p:spTree>
    <p:extLst>
      <p:ext uri="{BB962C8B-B14F-4D97-AF65-F5344CB8AC3E}">
        <p14:creationId xmlns:p14="http://schemas.microsoft.com/office/powerpoint/2010/main" val="39137581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Module Structure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53687" y="1590502"/>
            <a:ext cx="5144193" cy="4490257"/>
          </a:xfrm>
        </p:spPr>
        <p:txBody>
          <a:bodyPr>
            <a:normAutofit/>
          </a:bodyPr>
          <a:lstStyle/>
          <a:p>
            <a:r>
              <a:rPr lang="en-GB" sz="2800" dirty="0"/>
              <a:t>Begin with an opening round and mindfulness practice</a:t>
            </a:r>
          </a:p>
          <a:p>
            <a:r>
              <a:rPr lang="en-GB" sz="2800" dirty="0"/>
              <a:t>Any business of the day</a:t>
            </a:r>
          </a:p>
          <a:p>
            <a:r>
              <a:rPr lang="en-GB" sz="2800" dirty="0"/>
              <a:t>Theoretical understanding</a:t>
            </a:r>
          </a:p>
          <a:p>
            <a:r>
              <a:rPr lang="en-GB" sz="2800" dirty="0"/>
              <a:t>Skills practice</a:t>
            </a:r>
          </a:p>
          <a:p>
            <a:r>
              <a:rPr lang="en-GB" sz="2800" dirty="0"/>
              <a:t>Reflection </a:t>
            </a:r>
          </a:p>
          <a:p>
            <a:r>
              <a:rPr lang="en-GB" sz="2800" dirty="0"/>
              <a:t>Closing Round.</a:t>
            </a:r>
          </a:p>
          <a:p>
            <a:r>
              <a:rPr lang="en-GB" sz="2800" dirty="0"/>
              <a:t>The evening will go </a:t>
            </a:r>
            <a:r>
              <a:rPr lang="en-GB" sz="2800" u="sng" dirty="0"/>
              <a:t>very </a:t>
            </a:r>
            <a:r>
              <a:rPr lang="en-GB" sz="2800" dirty="0"/>
              <a:t>fast!</a:t>
            </a:r>
          </a:p>
          <a:p>
            <a:pPr marL="45720" indent="0">
              <a:buNone/>
            </a:pPr>
            <a:endParaRPr lang="en-GB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4AD9B02C-0B79-4BE0-A7EE-8F395B55098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145130" y="1779563"/>
            <a:ext cx="5144193" cy="3618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09179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Module Content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53687" y="1590502"/>
            <a:ext cx="5144193" cy="4490257"/>
          </a:xfrm>
        </p:spPr>
        <p:txBody>
          <a:bodyPr>
            <a:normAutofit/>
          </a:bodyPr>
          <a:lstStyle/>
          <a:p>
            <a:r>
              <a:rPr lang="en-GB" dirty="0"/>
              <a:t>Considering the therapeutic space</a:t>
            </a:r>
          </a:p>
          <a:p>
            <a:r>
              <a:rPr lang="en-GB" dirty="0"/>
              <a:t>Active listening and attending</a:t>
            </a:r>
          </a:p>
          <a:p>
            <a:r>
              <a:rPr lang="en-GB" dirty="0"/>
              <a:t>Contracting and working safely</a:t>
            </a:r>
          </a:p>
          <a:p>
            <a:r>
              <a:rPr lang="en-GB" dirty="0"/>
              <a:t>Therapeutic relationship</a:t>
            </a:r>
          </a:p>
          <a:p>
            <a:r>
              <a:rPr lang="en-GB" dirty="0"/>
              <a:t>Core Conditions, empathy, UPR, Congruence</a:t>
            </a:r>
          </a:p>
          <a:p>
            <a:r>
              <a:rPr lang="en-GB" dirty="0"/>
              <a:t>Deepening your understanding of the therapeutic skills and application of theory</a:t>
            </a:r>
          </a:p>
          <a:p>
            <a:r>
              <a:rPr lang="en-GB" dirty="0"/>
              <a:t>Consider your own thoughts and feelings and engaging in reflexive practice</a:t>
            </a:r>
          </a:p>
          <a:p>
            <a:endParaRPr lang="en-GB" dirty="0"/>
          </a:p>
          <a:p>
            <a:pPr marL="45720" indent="0">
              <a:buNone/>
            </a:pPr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08668B2-7D01-4EAB-99C1-094F6B83E4E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394060" y="1653914"/>
            <a:ext cx="4754563" cy="3169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72957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809C0BCD-BEE9-423F-A51C-BCCD8E5EA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3DC42C2-6B58-404C-B339-2C72808A5B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41783" y="609600"/>
            <a:ext cx="6693061" cy="13563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Course Representative</a:t>
            </a:r>
            <a:br>
              <a:rPr lang="en-US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endParaRPr lang="en-US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B777D311-1424-4FE6-A727-E8250F58864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29691" r="24565"/>
          <a:stretch/>
        </p:blipFill>
        <p:spPr>
          <a:xfrm>
            <a:off x="232861" y="243840"/>
            <a:ext cx="3646837" cy="6377939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41783" y="2057400"/>
            <a:ext cx="6693061" cy="4038600"/>
          </a:xfrm>
        </p:spPr>
        <p:txBody>
          <a:bodyPr vert="horz" lIns="91440" tIns="45720" rIns="91440" bIns="45720" rtlCol="0">
            <a:normAutofit/>
          </a:bodyPr>
          <a:lstStyle/>
          <a:p>
            <a:pPr marL="45720"/>
            <a:endParaRPr lang="en-US" dirty="0">
              <a:solidFill>
                <a:srgbClr val="FFFFFF"/>
              </a:solidFill>
            </a:endParaRPr>
          </a:p>
          <a:p>
            <a:pPr marL="45720"/>
            <a:r>
              <a:rPr lang="en-US" sz="32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Student Voice</a:t>
            </a:r>
          </a:p>
          <a:p>
            <a:pPr marL="45720"/>
            <a:r>
              <a:rPr lang="en-US" sz="32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Make a difference</a:t>
            </a:r>
          </a:p>
          <a:p>
            <a:pPr marL="45720"/>
            <a:r>
              <a:rPr lang="en-US" sz="32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Collaboration</a:t>
            </a:r>
          </a:p>
          <a:p>
            <a:pPr marL="45720"/>
            <a:r>
              <a:rPr lang="en-US" sz="32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Represent the course  at student staff community meetings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CF82941-5589-49BF-B6B1-76122B2D0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3840"/>
            <a:ext cx="11724640" cy="6377939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797121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09C0BCD-BEE9-423F-A51C-BCCD8E5EA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998D094-42B2-42BA-AA14-E8FBE073A5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465D64B-59F4-4BDC-B833-A17EF1E046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63FE6F10-B3AD-4403-94CA-F51155286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2100" cy="6377939"/>
          </a:xfrm>
          <a:prstGeom prst="rect">
            <a:avLst/>
          </a:prstGeom>
          <a:solidFill>
            <a:schemeClr val="bg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364D6A39-A4F7-4B00-9F42-3BC67177DB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2944" y="246887"/>
            <a:ext cx="4397755" cy="6377939"/>
          </a:xfrm>
          <a:prstGeom prst="rect">
            <a:avLst/>
          </a:prstGeom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13553ADF-88A1-4645-B819-890CA3DF7D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370284" y="4405863"/>
            <a:ext cx="2763075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Rectangle 22">
            <a:extLst>
              <a:ext uri="{FF2B5EF4-FFF2-40B4-BE49-F238E27FC236}">
                <a16:creationId xmlns:a16="http://schemas.microsoft.com/office/drawing/2014/main" id="{B5D0D97D-7911-4A25-88E2-4D81FD4AB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6888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0A9AD570-E9D0-4960-8950-13B882D41A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5138" y="857675"/>
            <a:ext cx="3113366" cy="362284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85000"/>
              </a:lnSpc>
            </a:pPr>
            <a:r>
              <a:rPr lang="en-US" sz="5400" b="1" cap="all">
                <a:solidFill>
                  <a:srgbClr val="FFFFFF"/>
                </a:solidFill>
              </a:rPr>
              <a:t>Take a Break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35DF322-51FE-4FAD-B1EE-AF1C204CB8B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4142" b="-1"/>
          <a:stretch/>
        </p:blipFill>
        <p:spPr>
          <a:xfrm>
            <a:off x="872064" y="857675"/>
            <a:ext cx="6045576" cy="5140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989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Interactive Task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53687" y="1607127"/>
            <a:ext cx="5144193" cy="4473632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en-GB" sz="3600" dirty="0"/>
          </a:p>
          <a:p>
            <a:pPr marL="45720" indent="0">
              <a:buNone/>
            </a:pPr>
            <a:r>
              <a:rPr lang="en-GB" sz="3600" dirty="0"/>
              <a:t>Working in small groups consider your expectations and ideas for working effectively and safely as a group</a:t>
            </a:r>
          </a:p>
          <a:p>
            <a:pPr marL="45720" indent="0">
              <a:buNone/>
            </a:pPr>
            <a:endParaRPr lang="en-GB" dirty="0"/>
          </a:p>
        </p:txBody>
      </p:sp>
      <p:pic>
        <p:nvPicPr>
          <p:cNvPr id="2050" name="Picture 2" descr="Should I try group therapy or a support group? - Counselling Directory">
            <a:extLst>
              <a:ext uri="{FF2B5EF4-FFF2-40B4-BE49-F238E27FC236}">
                <a16:creationId xmlns:a16="http://schemas.microsoft.com/office/drawing/2014/main" id="{5CC3DAB3-C327-40C5-A174-992EBBAD5A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1418704"/>
            <a:ext cx="5485161" cy="4342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8884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loud Callout 3"/>
          <p:cNvSpPr/>
          <p:nvPr/>
        </p:nvSpPr>
        <p:spPr>
          <a:xfrm>
            <a:off x="1457499" y="809106"/>
            <a:ext cx="8855826" cy="4505498"/>
          </a:xfrm>
          <a:prstGeom prst="cloudCallou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b="1" dirty="0">
                <a:solidFill>
                  <a:schemeClr val="accent1">
                    <a:lumMod val="75000"/>
                  </a:schemeClr>
                </a:solidFill>
              </a:rPr>
              <a:t>What is Counselling?</a:t>
            </a:r>
          </a:p>
        </p:txBody>
      </p:sp>
    </p:spTree>
    <p:extLst>
      <p:ext uri="{BB962C8B-B14F-4D97-AF65-F5344CB8AC3E}">
        <p14:creationId xmlns:p14="http://schemas.microsoft.com/office/powerpoint/2010/main" val="33608398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7726A94-1EF0-4D91-B7BF-C033E3D6E5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>
              <a:lumMod val="75000"/>
            </a:schemeClr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FD67093-7C70-443C-93C7-152E64647DA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60000"/>
          </a:blip>
          <a:srcRect t="7500" b="8231"/>
          <a:stretch/>
        </p:blipFill>
        <p:spPr>
          <a:xfrm>
            <a:off x="20" y="-1"/>
            <a:ext cx="12191980" cy="6858001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8F0650C-11DF-45E6-8EC2-E3B298F0D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24FB4153-1E3E-4AE9-8306-E8C292894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6888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B33D55-C13A-4598-B251-A689270B294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What makes a good relationship?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D363166-4DC3-48C5-BAF5-08391B9637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3262" y="3808456"/>
            <a:ext cx="4040780" cy="2653232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448C1152-053A-4BC1-965D-7A59717012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53987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5A1D57E-3ECE-40E3-B52A-1F29D3B7C6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Therapeutic Relationship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D10197E-E166-4CD2-ACF4-CBBF1B8532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98022" y="1795548"/>
            <a:ext cx="5099858" cy="4605251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Regardless of the approach being used, research has identified that it is the relationship that is central to any therapeutic experience.</a:t>
            </a:r>
          </a:p>
          <a:p>
            <a:r>
              <a:rPr lang="en-GB" sz="3200" dirty="0"/>
              <a:t>Carl Rogers: Empathy, Congruence and Unconditional Positive Regard</a:t>
            </a:r>
          </a:p>
          <a:p>
            <a:pPr marL="45720" indent="0">
              <a:buNone/>
            </a:pPr>
            <a:endParaRPr lang="en-GB" dirty="0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A1EA3D2E-6C6C-47BD-B07F-1191FB96346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294122" y="2180493"/>
            <a:ext cx="5188174" cy="3452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296062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11">
            <a:extLst>
              <a:ext uri="{FF2B5EF4-FFF2-40B4-BE49-F238E27FC236}">
                <a16:creationId xmlns:a16="http://schemas.microsoft.com/office/drawing/2014/main" id="{809C0BCD-BEE9-423F-A51C-BCCD8E5EA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13">
            <a:extLst>
              <a:ext uri="{FF2B5EF4-FFF2-40B4-BE49-F238E27FC236}">
                <a16:creationId xmlns:a16="http://schemas.microsoft.com/office/drawing/2014/main" id="{9998D094-42B2-42BA-AA14-E8FBE073A5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8" name="Straight Connector 15">
            <a:extLst>
              <a:ext uri="{FF2B5EF4-FFF2-40B4-BE49-F238E27FC236}">
                <a16:creationId xmlns:a16="http://schemas.microsoft.com/office/drawing/2014/main" id="{8465D64B-59F4-4BDC-B833-A17EF1E046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Rectangle 17">
            <a:extLst>
              <a:ext uri="{FF2B5EF4-FFF2-40B4-BE49-F238E27FC236}">
                <a16:creationId xmlns:a16="http://schemas.microsoft.com/office/drawing/2014/main" id="{63FE6F10-B3AD-4403-94CA-F51155286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2100" cy="6377939"/>
          </a:xfrm>
          <a:prstGeom prst="rect">
            <a:avLst/>
          </a:prstGeom>
          <a:solidFill>
            <a:schemeClr val="bg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30" name="Rectangle 19">
            <a:extLst>
              <a:ext uri="{FF2B5EF4-FFF2-40B4-BE49-F238E27FC236}">
                <a16:creationId xmlns:a16="http://schemas.microsoft.com/office/drawing/2014/main" id="{364D6A39-A4F7-4B00-9F42-3BC67177DB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2944" y="246887"/>
            <a:ext cx="4397755" cy="6377939"/>
          </a:xfrm>
          <a:prstGeom prst="rect">
            <a:avLst/>
          </a:prstGeom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1" name="Straight Connector 21">
            <a:extLst>
              <a:ext uri="{FF2B5EF4-FFF2-40B4-BE49-F238E27FC236}">
                <a16:creationId xmlns:a16="http://schemas.microsoft.com/office/drawing/2014/main" id="{13553ADF-88A1-4645-B819-890CA3DF7D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370284" y="4405863"/>
            <a:ext cx="2763075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Rectangle 23">
            <a:extLst>
              <a:ext uri="{FF2B5EF4-FFF2-40B4-BE49-F238E27FC236}">
                <a16:creationId xmlns:a16="http://schemas.microsoft.com/office/drawing/2014/main" id="{B5D0D97D-7911-4A25-88E2-4D81FD4AB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6888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A30A981C-9849-40F0-B701-8F9A0F2038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5138" y="857675"/>
            <a:ext cx="3113366" cy="362284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85000"/>
              </a:lnSpc>
            </a:pPr>
            <a:r>
              <a:rPr lang="en-US" sz="5400" b="1" cap="all">
                <a:solidFill>
                  <a:srgbClr val="FFFFFF"/>
                </a:solidFill>
              </a:rPr>
              <a:t>Pause for a moment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DD0D4118-1131-416D-835F-09183809927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-1" b="14967"/>
          <a:stretch/>
        </p:blipFill>
        <p:spPr>
          <a:xfrm>
            <a:off x="872064" y="857675"/>
            <a:ext cx="6045576" cy="5140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7797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F7726A94-1EF0-4D91-B7BF-C033E3D6E5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>
              <a:lumMod val="75000"/>
            </a:schemeClr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 descr="Diagram&#10;&#10;Description automatically generated">
            <a:extLst>
              <a:ext uri="{FF2B5EF4-FFF2-40B4-BE49-F238E27FC236}">
                <a16:creationId xmlns:a16="http://schemas.microsoft.com/office/drawing/2014/main" id="{65626188-BC88-4034-B4BD-6E0545033EC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60000"/>
          </a:blip>
          <a:srcRect t="27748" b="16697"/>
          <a:stretch/>
        </p:blipFill>
        <p:spPr>
          <a:xfrm>
            <a:off x="20" y="-1"/>
            <a:ext cx="12191980" cy="6858001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8F0650C-11DF-45E6-8EC2-E3B298F0D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24FB4153-1E3E-4AE9-8306-E8C292894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6888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FF9705B-517D-48B3-8406-075A904849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What is the difference between ‘Listening’ and ‘Active Listening’? 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77100D4A-3297-49B4-B6C1-3DC7DE0542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10" name="Content Placeholder 3">
            <a:extLst>
              <a:ext uri="{FF2B5EF4-FFF2-40B4-BE49-F238E27FC236}">
                <a16:creationId xmlns:a16="http://schemas.microsoft.com/office/drawing/2014/main" id="{117065ED-7F69-406B-B396-0FBBA641B1F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0370" y="3808456"/>
            <a:ext cx="5020363" cy="2908863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178066222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0C4F1C3-3ADD-491F-8C66-57912A2421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2ABE273-A57A-4523-99C5-F4D7F45110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1A15CF5-392D-404A-8095-DD2085F2F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3D0F74E7-7AA9-4171-BCD1-C325B7632D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653842" y="2054826"/>
            <a:ext cx="0" cy="274320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loud Callout 3"/>
          <p:cNvSpPr/>
          <p:nvPr/>
        </p:nvSpPr>
        <p:spPr>
          <a:xfrm>
            <a:off x="5962997" y="743695"/>
            <a:ext cx="5879868" cy="537822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/>
          <a:p>
            <a:pPr indent="-182880" algn="ctr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</a:pPr>
            <a:r>
              <a:rPr lang="en-US" sz="44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Consider some of the barriers to listening?</a:t>
            </a:r>
          </a:p>
        </p:txBody>
      </p:sp>
      <p:pic>
        <p:nvPicPr>
          <p:cNvPr id="10" name="Content Placeholder 3">
            <a:extLst>
              <a:ext uri="{FF2B5EF4-FFF2-40B4-BE49-F238E27FC236}">
                <a16:creationId xmlns:a16="http://schemas.microsoft.com/office/drawing/2014/main" id="{F84E3E96-74D0-44A4-94AE-12FD96FE6E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336" y="1083212"/>
            <a:ext cx="5176910" cy="4982483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6723581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609037F-23DA-4BF3-85BF-06F62CA0F5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3496" y="600295"/>
            <a:ext cx="10185008" cy="56574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173399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0C4F1C3-3ADD-491F-8C66-57912A2421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B323FE0-DFB0-4368-A3C2-FC1402A98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4BCA77F-6A46-46C1-822E-DF8DB6F08D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0F30BB5-7BA0-4D79-B51D-809B0D796A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12192000" cy="6858000"/>
          </a:xfrm>
          <a:prstGeom prst="rect">
            <a:avLst/>
          </a:prstGeom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EE376D6-F107-4DB3-9670-0912D44E3C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3287" y="821636"/>
            <a:ext cx="6758457" cy="57925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800" dirty="0"/>
              <a:t>Suggested by Gerard Egan (2010)</a:t>
            </a:r>
            <a:br>
              <a:rPr lang="en-GB" sz="2800" dirty="0"/>
            </a:br>
            <a:br>
              <a:rPr lang="en-GB" sz="2800" dirty="0"/>
            </a:br>
            <a:r>
              <a:rPr lang="en-GB" sz="6600" b="1" dirty="0"/>
              <a:t>S</a:t>
            </a:r>
            <a:r>
              <a:rPr lang="en-GB" sz="2800" dirty="0"/>
              <a:t>: Sit </a:t>
            </a:r>
            <a:r>
              <a:rPr lang="en-GB" sz="2800" i="1" dirty="0"/>
              <a:t>squarely</a:t>
            </a:r>
            <a:br>
              <a:rPr lang="en-GB" sz="2800" dirty="0"/>
            </a:br>
            <a:r>
              <a:rPr lang="en-GB" sz="6600" b="1" dirty="0"/>
              <a:t>O</a:t>
            </a:r>
            <a:r>
              <a:rPr lang="en-GB" sz="2800" dirty="0"/>
              <a:t>: </a:t>
            </a:r>
            <a:r>
              <a:rPr lang="en-GB" sz="2800" i="1" dirty="0"/>
              <a:t>Open </a:t>
            </a:r>
            <a:r>
              <a:rPr lang="en-GB" sz="2800" dirty="0"/>
              <a:t>posture</a:t>
            </a:r>
            <a:br>
              <a:rPr lang="en-GB" sz="2800" dirty="0"/>
            </a:br>
            <a:r>
              <a:rPr lang="en-GB" sz="6600" b="1" dirty="0"/>
              <a:t>L</a:t>
            </a:r>
            <a:r>
              <a:rPr lang="en-GB" sz="2800" dirty="0"/>
              <a:t>: </a:t>
            </a:r>
            <a:r>
              <a:rPr lang="en-GB" sz="2800" i="1" dirty="0"/>
              <a:t>Lean</a:t>
            </a:r>
            <a:r>
              <a:rPr lang="en-GB" sz="2800" dirty="0"/>
              <a:t> towards the other</a:t>
            </a:r>
            <a:br>
              <a:rPr lang="en-GB" sz="2800" dirty="0"/>
            </a:br>
            <a:r>
              <a:rPr lang="en-GB" sz="6600" b="1" dirty="0"/>
              <a:t>E</a:t>
            </a:r>
            <a:r>
              <a:rPr lang="en-GB" sz="2800" dirty="0"/>
              <a:t>: Good </a:t>
            </a:r>
            <a:r>
              <a:rPr lang="en-GB" sz="2800" i="1" dirty="0"/>
              <a:t>eye</a:t>
            </a:r>
            <a:r>
              <a:rPr lang="en-GB" sz="2800" dirty="0"/>
              <a:t> contact</a:t>
            </a:r>
            <a:br>
              <a:rPr lang="en-GB" sz="2800" dirty="0"/>
            </a:br>
            <a:r>
              <a:rPr lang="en-GB" sz="6600" b="1" dirty="0"/>
              <a:t>R</a:t>
            </a:r>
            <a:r>
              <a:rPr lang="en-GB" sz="2800" dirty="0"/>
              <a:t>: </a:t>
            </a:r>
            <a:r>
              <a:rPr lang="en-GB" sz="2800" i="1" dirty="0"/>
              <a:t>Relaxed</a:t>
            </a:r>
            <a:endParaRPr lang="en-US" sz="5400" b="1" cap="all" dirty="0">
              <a:solidFill>
                <a:schemeClr val="tx1"/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F561C9-F335-45B4-A0DC-68F946099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39821" cy="6858000"/>
          </a:xfrm>
          <a:prstGeom prst="rect">
            <a:avLst/>
          </a:prstGeom>
          <a:solidFill>
            <a:schemeClr val="accent1"/>
          </a:solidFill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167283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79CBD3C9-4E66-426D-948E-7CF477810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DB95FCF-AD96-482F-9FB8-CD95725E6E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4EEEC00-AD80-4734-BEE6-04CBDEC83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2ED84DD6-8A68-4994-8094-8DDBE89BF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2100" cy="6377939"/>
          </a:xfrm>
          <a:prstGeom prst="rect">
            <a:avLst/>
          </a:prstGeom>
          <a:solidFill>
            <a:schemeClr val="bg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76049D7-366E-4AC9-B689-460CC28F8E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2944" y="246887"/>
            <a:ext cx="4397755" cy="6377939"/>
          </a:xfrm>
          <a:prstGeom prst="rect">
            <a:avLst/>
          </a:prstGeom>
          <a:solidFill>
            <a:srgbClr val="A6B727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BC9E91F8-C4AE-4EB0-8B76-FF3F3FC718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370284" y="4405863"/>
            <a:ext cx="2763075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Rectangle 23">
            <a:extLst>
              <a:ext uri="{FF2B5EF4-FFF2-40B4-BE49-F238E27FC236}">
                <a16:creationId xmlns:a16="http://schemas.microsoft.com/office/drawing/2014/main" id="{4AD45A04-4150-4943-BB06-EEEDDD73B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6888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37C473B-39B1-4D33-B0A1-AF2F4D67EE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5138" y="857675"/>
            <a:ext cx="3113366" cy="362284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85000"/>
              </a:lnSpc>
            </a:pPr>
            <a:r>
              <a:rPr lang="en-US" sz="3200" b="1" cap="all" dirty="0">
                <a:solidFill>
                  <a:srgbClr val="FFFFFF"/>
                </a:solidFill>
              </a:rPr>
              <a:t>Skills Practice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08149EDB-4C7A-4F7D-85B0-A944535C050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3712" y="857675"/>
            <a:ext cx="5402280" cy="5140669"/>
          </a:xfrm>
          <a:prstGeom prst="rect">
            <a:avLst/>
          </a:prstGeom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360132257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Reflective Practice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53687" y="1590502"/>
            <a:ext cx="5763491" cy="4800600"/>
          </a:xfrm>
        </p:spPr>
        <p:txBody>
          <a:bodyPr>
            <a:normAutofit/>
          </a:bodyPr>
          <a:lstStyle/>
          <a:p>
            <a:r>
              <a:rPr lang="en-GB" sz="2400" dirty="0"/>
              <a:t>As you undertake your practice you are asked to reflect on your work.</a:t>
            </a:r>
          </a:p>
          <a:p>
            <a:r>
              <a:rPr lang="en-GB" sz="2400" dirty="0"/>
              <a:t>This is during the skills practice as well as after, in the group discussion.</a:t>
            </a:r>
          </a:p>
          <a:p>
            <a:r>
              <a:rPr lang="en-GB" sz="2400" dirty="0"/>
              <a:t>You will also reflect on your work during your time away from the course.</a:t>
            </a:r>
          </a:p>
          <a:p>
            <a:r>
              <a:rPr lang="en-GB" sz="2400" dirty="0"/>
              <a:t>This reflection will enable you to evaluate your skills, which in turn will help you to become a more able and confident practitioner.</a:t>
            </a:r>
          </a:p>
          <a:p>
            <a:pPr marL="45720" indent="0">
              <a:buNone/>
            </a:pPr>
            <a:endParaRPr lang="en-GB" dirty="0"/>
          </a:p>
        </p:txBody>
      </p:sp>
      <p:pic>
        <p:nvPicPr>
          <p:cNvPr id="1026" name="Picture 2" descr="Reflective Practice - Examples - Psychiatry Training UK">
            <a:extLst>
              <a:ext uri="{FF2B5EF4-FFF2-40B4-BE49-F238E27FC236}">
                <a16:creationId xmlns:a16="http://schemas.microsoft.com/office/drawing/2014/main" id="{D3AFE963-853F-4E67-AFA4-974344845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7652" y="1104207"/>
            <a:ext cx="4800600" cy="480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866266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EBAB1F07-B6F8-4224-BF80-8394977D32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3402" y="2225505"/>
            <a:ext cx="7552983" cy="28195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843397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CD1A2-78D1-4197-B102-BF8F052CC1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6585048" cy="2170313"/>
          </a:xfrm>
        </p:spPr>
        <p:txBody>
          <a:bodyPr/>
          <a:lstStyle/>
          <a:p>
            <a:r>
              <a:rPr lang="en-GB" dirty="0" err="1"/>
              <a:t>Journalling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136E01-3F50-4AC6-B4F1-100B221226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9814" y="3805312"/>
            <a:ext cx="6585048" cy="2609556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Start where you are now. What is going on for you at the moment?</a:t>
            </a:r>
          </a:p>
          <a:p>
            <a:r>
              <a:rPr lang="en-GB" sz="28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Write in a “stream of consciousness” for five minutes. (Don’t edit your thoughts!)</a:t>
            </a:r>
          </a:p>
          <a:p>
            <a:r>
              <a:rPr lang="en-GB" sz="28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Just go with it</a:t>
            </a:r>
          </a:p>
          <a:p>
            <a:pPr marL="45720" indent="0">
              <a:buNone/>
            </a:pP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Content Placeholder 5" descr="A person writing on a piece of paper&#10;&#10;Description automatically generated with medium confidence">
            <a:extLst>
              <a:ext uri="{FF2B5EF4-FFF2-40B4-BE49-F238E27FC236}">
                <a16:creationId xmlns:a16="http://schemas.microsoft.com/office/drawing/2014/main" id="{A8E28A97-4090-495B-B0B6-3E723EEA9E34}"/>
              </a:ext>
            </a:extLst>
          </p:cNvPr>
          <p:cNvPicPr>
            <a:picLocks noGrp="1" noChangeAspect="1"/>
          </p:cNvPicPr>
          <p:nvPr>
            <p:ph sz="half" idx="4294967295"/>
          </p:nvPr>
        </p:nvPicPr>
        <p:blipFill>
          <a:blip r:embed="rId2"/>
          <a:stretch>
            <a:fillRect/>
          </a:stretch>
        </p:blipFill>
        <p:spPr>
          <a:xfrm>
            <a:off x="7585075" y="1744663"/>
            <a:ext cx="4606925" cy="4205287"/>
          </a:xfrm>
        </p:spPr>
      </p:pic>
    </p:spTree>
    <p:extLst>
      <p:ext uri="{BB962C8B-B14F-4D97-AF65-F5344CB8AC3E}">
        <p14:creationId xmlns:p14="http://schemas.microsoft.com/office/powerpoint/2010/main" val="374494693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Online CHAT Forum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4964" y="3079795"/>
            <a:ext cx="4754563" cy="2109233"/>
          </a:xfrm>
        </p:spPr>
      </p:pic>
    </p:spTree>
    <p:extLst>
      <p:ext uri="{BB962C8B-B14F-4D97-AF65-F5344CB8AC3E}">
        <p14:creationId xmlns:p14="http://schemas.microsoft.com/office/powerpoint/2010/main" val="4616691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919942"/>
          </a:xfrm>
        </p:spPr>
        <p:txBody>
          <a:bodyPr/>
          <a:lstStyle/>
          <a:p>
            <a:r>
              <a:rPr lang="en-GB" dirty="0"/>
              <a:t>Module Reading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659476" y="1690255"/>
            <a:ext cx="10356395" cy="4943301"/>
          </a:xfrm>
        </p:spPr>
        <p:txBody>
          <a:bodyPr>
            <a:normAutofit fontScale="62500" lnSpcReduction="20000"/>
          </a:bodyPr>
          <a:lstStyle/>
          <a:p>
            <a:pPr algn="l"/>
            <a:r>
              <a:rPr lang="en-GB" b="1" i="0" dirty="0">
                <a:solidFill>
                  <a:schemeClr val="accent1">
                    <a:lumMod val="75000"/>
                  </a:schemeClr>
                </a:solidFill>
                <a:effectLst/>
              </a:rPr>
              <a:t>Essential Reading</a:t>
            </a:r>
            <a:endParaRPr lang="en-GB" b="0" i="0" dirty="0">
              <a:solidFill>
                <a:schemeClr val="accent1">
                  <a:lumMod val="75000"/>
                </a:schemeClr>
              </a:solidFill>
              <a:effectLst/>
            </a:endParaRPr>
          </a:p>
          <a:p>
            <a:pPr algn="l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</a:rPr>
              <a:t>McLeod, J. and </a:t>
            </a:r>
            <a:r>
              <a:rPr lang="en-GB" b="0" i="0" dirty="0" err="1">
                <a:solidFill>
                  <a:schemeClr val="accent1">
                    <a:lumMod val="75000"/>
                  </a:schemeClr>
                </a:solidFill>
                <a:effectLst/>
              </a:rPr>
              <a:t>Mcleod</a:t>
            </a:r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</a:rPr>
              <a:t>, J., (2011) Counselling Skills: A Practical Guide for Counsellors and Helping Professionals. Maidenhead, Berkshire: </a:t>
            </a:r>
            <a:r>
              <a:rPr lang="en-GB" b="0" i="0" dirty="0" err="1">
                <a:solidFill>
                  <a:schemeClr val="accent1">
                    <a:lumMod val="75000"/>
                  </a:schemeClr>
                </a:solidFill>
                <a:effectLst/>
              </a:rPr>
              <a:t>McGrawHill</a:t>
            </a:r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</a:rPr>
              <a:t>/Open University Press</a:t>
            </a:r>
          </a:p>
          <a:p>
            <a:pPr algn="l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</a:rPr>
              <a:t>Mearns, D. and Thorne, B., with McLeod, J. (2013) Person-Centred Counselling in action. 4 </a:t>
            </a:r>
            <a:r>
              <a:rPr lang="en-GB" b="0" i="0" dirty="0" err="1">
                <a:solidFill>
                  <a:schemeClr val="accent1">
                    <a:lumMod val="75000"/>
                  </a:schemeClr>
                </a:solidFill>
                <a:effectLst/>
              </a:rPr>
              <a:t>th</a:t>
            </a:r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</a:rPr>
              <a:t> ed. London: Sage .</a:t>
            </a:r>
          </a:p>
          <a:p>
            <a:pPr algn="l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</a:rPr>
              <a:t>Midwinter, R and Dickson, J. (2015) Embedding Counselling and Communication Skills. Routledge</a:t>
            </a:r>
          </a:p>
          <a:p>
            <a:pPr algn="l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</a:rPr>
              <a:t>Nelson Jones, R. (2016) Basic Counselling Skills: A Helpers Manual. London: Sage.</a:t>
            </a:r>
          </a:p>
          <a:p>
            <a:pPr algn="l"/>
            <a:r>
              <a:rPr lang="en-GB" b="1" i="0" dirty="0">
                <a:solidFill>
                  <a:schemeClr val="accent1">
                    <a:lumMod val="75000"/>
                  </a:schemeClr>
                </a:solidFill>
                <a:effectLst/>
              </a:rPr>
              <a:t>Further Reading</a:t>
            </a:r>
            <a:endParaRPr lang="en-GB" b="0" i="0" dirty="0">
              <a:solidFill>
                <a:schemeClr val="accent1">
                  <a:lumMod val="75000"/>
                </a:schemeClr>
              </a:solidFill>
              <a:effectLst/>
            </a:endParaRPr>
          </a:p>
          <a:p>
            <a:pPr algn="l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</a:rPr>
              <a:t>Egan, G. (2013) The Skilled Helper, A Problem Management and Opportunity Approach. 10th ed. California: Brooks/Cole</a:t>
            </a:r>
          </a:p>
          <a:p>
            <a:pPr algn="l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</a:rPr>
              <a:t>Feltham, C and Horton, I., eds (2012) The Sage Handbook of Counselling and Psychotherapy. 3rd ed. London: Sage</a:t>
            </a:r>
          </a:p>
          <a:p>
            <a:pPr algn="l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</a:rPr>
              <a:t>Green, J. (2010) Creating the Therapeutic Relationship in Counselling and Psychotherapy (Counselling and Psychotherapy Practice Series). Exeter: Learning Matters.</a:t>
            </a:r>
          </a:p>
          <a:p>
            <a:pPr algn="l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</a:rPr>
              <a:t>Jones Smith, E. (2015) Theories of </a:t>
            </a:r>
            <a:r>
              <a:rPr lang="en-GB" b="0" i="0" dirty="0" err="1">
                <a:solidFill>
                  <a:schemeClr val="accent1">
                    <a:lumMod val="75000"/>
                  </a:schemeClr>
                </a:solidFill>
                <a:effectLst/>
              </a:rPr>
              <a:t>Counseling</a:t>
            </a:r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</a:rPr>
              <a:t> and Psychotherapy: an integrative approach. 2 </a:t>
            </a:r>
            <a:r>
              <a:rPr lang="en-GB" b="0" i="0" dirty="0" err="1">
                <a:solidFill>
                  <a:schemeClr val="accent1">
                    <a:lumMod val="75000"/>
                  </a:schemeClr>
                </a:solidFill>
                <a:effectLst/>
              </a:rPr>
              <a:t>nd</a:t>
            </a:r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</a:rPr>
              <a:t> ed. Thousand Oaks, California: Sage</a:t>
            </a:r>
          </a:p>
          <a:p>
            <a:pPr algn="l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</a:rPr>
              <a:t>Rogers, C. (1995) Client Centred Therapy. New York: Houghton Mifflin</a:t>
            </a:r>
          </a:p>
          <a:p>
            <a:pPr algn="l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</a:rPr>
              <a:t>McLeod, J. (2011) Introduction to Counselling, 4thed. Maidenhead: Open University Press.</a:t>
            </a:r>
          </a:p>
          <a:p>
            <a:pPr algn="l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</a:rPr>
              <a:t>Sutton, J and Stewart, W. (2013) Learning to counsel: Develop the skills, insight and knowledge to counsel others. Oxford: \how to Books Limited</a:t>
            </a:r>
          </a:p>
          <a:p>
            <a:pPr marL="4572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3965772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6928E4D0-782D-4812-BE7D-AE5131FD375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465D742-03F8-4A07-AD44-2F5940A9609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0915EF7-B9F6-4EB7-AA4F-557BE6AB702C}">
  <ds:schemaRefs>
    <ds:schemaRef ds:uri="http://schemas.microsoft.com/office/2006/documentManagement/types"/>
    <ds:schemaRef ds:uri="http://purl.org/dc/terms/"/>
    <ds:schemaRef ds:uri="http://schemas.openxmlformats.org/package/2006/metadata/core-properties"/>
    <ds:schemaRef ds:uri="16c05727-aa75-4e4a-9b5f-8a80a1165891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71af3243-3dd4-4a8d-8c0d-dd76da1f02a5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Basis design</Template>
  <TotalTime>0</TotalTime>
  <Words>906</Words>
  <Application>Microsoft Office PowerPoint</Application>
  <PresentationFormat>Widescreen</PresentationFormat>
  <Paragraphs>100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Arial</vt:lpstr>
      <vt:lpstr>Calibri</vt:lpstr>
      <vt:lpstr>Corbel</vt:lpstr>
      <vt:lpstr>Symbol</vt:lpstr>
      <vt:lpstr>Basis</vt:lpstr>
      <vt:lpstr>ECCS6001: Counselling Skills Module Lead: Andrea Williams</vt:lpstr>
      <vt:lpstr>Welcome to the ECCS6001 Counselling Skills Module - 2020/21.</vt:lpstr>
      <vt:lpstr>Module Aims</vt:lpstr>
      <vt:lpstr>Module Learning Outcomes</vt:lpstr>
      <vt:lpstr>Module Assessment</vt:lpstr>
      <vt:lpstr>Module Structure </vt:lpstr>
      <vt:lpstr>PowerPoint Presentation</vt:lpstr>
      <vt:lpstr>PowerPoint Presentation</vt:lpstr>
      <vt:lpstr>Module Structure </vt:lpstr>
      <vt:lpstr>Module Content </vt:lpstr>
      <vt:lpstr>Course Representative </vt:lpstr>
      <vt:lpstr>Take a Break</vt:lpstr>
      <vt:lpstr>Interactive Task </vt:lpstr>
      <vt:lpstr>PowerPoint Presentation</vt:lpstr>
      <vt:lpstr>What makes a good relationship?</vt:lpstr>
      <vt:lpstr>Therapeutic Relationship</vt:lpstr>
      <vt:lpstr>Pause for a moment</vt:lpstr>
      <vt:lpstr>What is the difference between ‘Listening’ and ‘Active Listening’? </vt:lpstr>
      <vt:lpstr>PowerPoint Presentation</vt:lpstr>
      <vt:lpstr>PowerPoint Presentation</vt:lpstr>
      <vt:lpstr>Suggested by Gerard Egan (2010)  S: Sit squarely O: Open posture L: Lean towards the other E: Good eye contact R: Relaxed</vt:lpstr>
      <vt:lpstr>Skills Practice</vt:lpstr>
      <vt:lpstr>Reflective Practice </vt:lpstr>
      <vt:lpstr>PowerPoint Presentation</vt:lpstr>
      <vt:lpstr>Journalling</vt:lpstr>
      <vt:lpstr>PowerPoint Presentation</vt:lpstr>
      <vt:lpstr>Module Reading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2021-02-24T15:33:56Z</dcterms:created>
  <dcterms:modified xsi:type="dcterms:W3CDTF">2022-01-28T11:58:55Z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