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8" r:id="rId4"/>
    <p:sldMasterId id="2147483666" r:id="rId5"/>
  </p:sldMasterIdLst>
  <p:notesMasterIdLst>
    <p:notesMasterId r:id="rId16"/>
  </p:notesMasterIdLst>
  <p:sldIdLst>
    <p:sldId id="259" r:id="rId6"/>
    <p:sldId id="2621" r:id="rId7"/>
    <p:sldId id="2563" r:id="rId8"/>
    <p:sldId id="2566" r:id="rId9"/>
    <p:sldId id="2564" r:id="rId10"/>
    <p:sldId id="2567" r:id="rId11"/>
    <p:sldId id="2568" r:id="rId12"/>
    <p:sldId id="2622" r:id="rId13"/>
    <p:sldId id="2572" r:id="rId14"/>
    <p:sldId id="2573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736"/>
    <p:restoredTop sz="78373" autoAdjust="0"/>
  </p:normalViewPr>
  <p:slideViewPr>
    <p:cSldViewPr snapToGrid="0" snapToObjects="1">
      <p:cViewPr varScale="1">
        <p:scale>
          <a:sx n="79" d="100"/>
          <a:sy n="79" d="100"/>
        </p:scale>
        <p:origin x="177" y="8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Hutchings" userId="585bde28-eced-4edb-8f9c-713ef82e6f71" providerId="ADAL" clId="{68E57178-E163-4CBF-99E8-41840621237C}"/>
    <pc:docChg chg="modSld">
      <pc:chgData name="Paul Hutchings" userId="585bde28-eced-4edb-8f9c-713ef82e6f71" providerId="ADAL" clId="{68E57178-E163-4CBF-99E8-41840621237C}" dt="2026-09-29T20:48:19.923" v="8" actId="6549"/>
      <pc:docMkLst>
        <pc:docMk/>
      </pc:docMkLst>
      <pc:sldChg chg="modNotesTx">
        <pc:chgData name="Paul Hutchings" userId="585bde28-eced-4edb-8f9c-713ef82e6f71" providerId="ADAL" clId="{68E57178-E163-4CBF-99E8-41840621237C}" dt="2026-09-29T20:47:35.735" v="1" actId="6549"/>
        <pc:sldMkLst>
          <pc:docMk/>
          <pc:sldMk cId="3645310421" sldId="2563"/>
        </pc:sldMkLst>
      </pc:sldChg>
      <pc:sldChg chg="modNotesTx">
        <pc:chgData name="Paul Hutchings" userId="585bde28-eced-4edb-8f9c-713ef82e6f71" providerId="ADAL" clId="{68E57178-E163-4CBF-99E8-41840621237C}" dt="2026-09-29T20:47:46.432" v="3" actId="6549"/>
        <pc:sldMkLst>
          <pc:docMk/>
          <pc:sldMk cId="4098018945" sldId="2564"/>
        </pc:sldMkLst>
      </pc:sldChg>
      <pc:sldChg chg="modNotesTx">
        <pc:chgData name="Paul Hutchings" userId="585bde28-eced-4edb-8f9c-713ef82e6f71" providerId="ADAL" clId="{68E57178-E163-4CBF-99E8-41840621237C}" dt="2026-09-29T20:47:41.086" v="2" actId="6549"/>
        <pc:sldMkLst>
          <pc:docMk/>
          <pc:sldMk cId="3437938517" sldId="2566"/>
        </pc:sldMkLst>
      </pc:sldChg>
      <pc:sldChg chg="modNotesTx">
        <pc:chgData name="Paul Hutchings" userId="585bde28-eced-4edb-8f9c-713ef82e6f71" providerId="ADAL" clId="{68E57178-E163-4CBF-99E8-41840621237C}" dt="2026-09-29T20:47:57.641" v="4" actId="6549"/>
        <pc:sldMkLst>
          <pc:docMk/>
          <pc:sldMk cId="1252166778" sldId="2567"/>
        </pc:sldMkLst>
      </pc:sldChg>
      <pc:sldChg chg="modNotesTx">
        <pc:chgData name="Paul Hutchings" userId="585bde28-eced-4edb-8f9c-713ef82e6f71" providerId="ADAL" clId="{68E57178-E163-4CBF-99E8-41840621237C}" dt="2026-09-29T20:48:04.374" v="5" actId="6549"/>
        <pc:sldMkLst>
          <pc:docMk/>
          <pc:sldMk cId="3961977265" sldId="2568"/>
        </pc:sldMkLst>
      </pc:sldChg>
      <pc:sldChg chg="modNotesTx">
        <pc:chgData name="Paul Hutchings" userId="585bde28-eced-4edb-8f9c-713ef82e6f71" providerId="ADAL" clId="{68E57178-E163-4CBF-99E8-41840621237C}" dt="2026-09-29T20:48:14.755" v="7" actId="6549"/>
        <pc:sldMkLst>
          <pc:docMk/>
          <pc:sldMk cId="3117310420" sldId="2572"/>
        </pc:sldMkLst>
      </pc:sldChg>
      <pc:sldChg chg="modNotesTx">
        <pc:chgData name="Paul Hutchings" userId="585bde28-eced-4edb-8f9c-713ef82e6f71" providerId="ADAL" clId="{68E57178-E163-4CBF-99E8-41840621237C}" dt="2026-09-29T20:48:19.923" v="8" actId="6549"/>
        <pc:sldMkLst>
          <pc:docMk/>
          <pc:sldMk cId="172996985" sldId="2573"/>
        </pc:sldMkLst>
      </pc:sldChg>
      <pc:sldChg chg="modNotesTx">
        <pc:chgData name="Paul Hutchings" userId="585bde28-eced-4edb-8f9c-713ef82e6f71" providerId="ADAL" clId="{68E57178-E163-4CBF-99E8-41840621237C}" dt="2026-09-29T20:47:27.831" v="0" actId="6549"/>
        <pc:sldMkLst>
          <pc:docMk/>
          <pc:sldMk cId="3412078908" sldId="2621"/>
        </pc:sldMkLst>
      </pc:sldChg>
      <pc:sldChg chg="modNotesTx">
        <pc:chgData name="Paul Hutchings" userId="585bde28-eced-4edb-8f9c-713ef82e6f71" providerId="ADAL" clId="{68E57178-E163-4CBF-99E8-41840621237C}" dt="2026-09-29T20:48:09.875" v="6" actId="6549"/>
        <pc:sldMkLst>
          <pc:docMk/>
          <pc:sldMk cId="1185621215" sldId="262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EF3A7C-F03C-4E80-ACF5-3243B1E1E1D0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675602-E2FC-4A29-9562-D642B7C7D4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5701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44050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09911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41051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5383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35596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6255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76288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98634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
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7965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6858000"/>
          </a:xfrm>
          <a:blipFill>
            <a:blip r:embed="rId2">
              <a:alphaModFix amt="70000"/>
            </a:blip>
            <a:stretch>
              <a:fillRect l="-1" r="-1"/>
            </a:stretch>
          </a:blipFill>
        </p:spPr>
        <p:txBody>
          <a:bodyPr vert="horz" lIns="91440" tIns="0" rIns="0" bIns="0" rtlCol="0">
            <a:noAutofit/>
          </a:bodyPr>
          <a:lstStyle>
            <a:lvl1pPr marL="0" indent="0">
              <a:buNone/>
              <a:defRPr lang="en-US" sz="2400" b="0" i="0"/>
            </a:lvl1pPr>
          </a:lstStyle>
          <a:p>
            <a:pPr marL="228600" lvl="0" indent="-228600">
              <a:lnSpc>
                <a:spcPct val="150000"/>
              </a:lnSpc>
            </a:pPr>
            <a:r>
              <a:rPr lang="en-US" dirty="0"/>
              <a:t>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859CFCC-A209-BC62-7D95-E14802747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" y="4578236"/>
            <a:ext cx="11460480" cy="1005840"/>
          </a:xfrm>
        </p:spPr>
        <p:txBody>
          <a:bodyPr>
            <a:normAutofit/>
          </a:bodyPr>
          <a:lstStyle>
            <a:lvl1pPr>
              <a:defRPr sz="6000">
                <a:solidFill>
                  <a:schemeClr val="bg1"/>
                </a:solidFill>
                <a:highlight>
                  <a:srgbClr val="000000"/>
                </a:highligh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B4A8C58E-A6CA-D397-8711-C68CD070C4B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013460" y="5668625"/>
            <a:ext cx="10813415" cy="48037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8868338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_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546804" y="2427156"/>
            <a:ext cx="4186010" cy="3905381"/>
          </a:xfrm>
          <a:blipFill>
            <a:blip r:embed="rId2">
              <a:alphaModFix amt="70000"/>
            </a:blip>
            <a:stretch>
              <a:fillRect l="-718" r="1"/>
            </a:stretch>
          </a:blipFill>
        </p:spPr>
        <p:txBody>
          <a:bodyPr vert="horz" lIns="91440" tIns="0" rIns="0" bIns="0" rtlCol="0">
            <a:noAutofit/>
          </a:bodyPr>
          <a:lstStyle>
            <a:lvl1pPr marL="0" indent="0">
              <a:buNone/>
              <a:defRPr lang="en-US" sz="2400" b="0" i="0"/>
            </a:lvl1pPr>
          </a:lstStyle>
          <a:p>
            <a:pPr marL="228600" lvl="0" indent="-228600">
              <a:lnSpc>
                <a:spcPct val="150000"/>
              </a:lnSpc>
            </a:pPr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1" y="548638"/>
            <a:ext cx="5111021" cy="2492735"/>
          </a:xfrm>
        </p:spPr>
        <p:txBody>
          <a:bodyPr anchor="t" anchorCtr="0">
            <a:noAutofit/>
          </a:bodyPr>
          <a:lstStyle>
            <a:lvl1pPr>
              <a:defRPr sz="4000">
                <a:solidFill>
                  <a:schemeClr val="bg1"/>
                </a:solidFill>
                <a:highlight>
                  <a:srgbClr val="000000"/>
                </a:highligh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549275"/>
            <a:ext cx="5585925" cy="57832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3FE0C-303A-49D2-B22C-9FE8AE7D9EF1}" type="datetime1">
              <a:rPr lang="en-US" smtClean="0"/>
              <a:t>9/29/2026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41953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ADF9FCBB-ED5C-26AD-7443-D3C160DA2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50497"/>
            <a:ext cx="6482289" cy="963568"/>
          </a:xfrm>
        </p:spPr>
        <p:txBody>
          <a:bodyPr anchor="t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reeform: Shape 2">
            <a:extLst>
              <a:ext uri="{FF2B5EF4-FFF2-40B4-BE49-F238E27FC236}">
                <a16:creationId xmlns:a16="http://schemas.microsoft.com/office/drawing/2014/main" id="{64EC10B9-4781-CFFA-7C5E-CF50EF16ABF0}"/>
              </a:ext>
            </a:extLst>
          </p:cNvPr>
          <p:cNvSpPr/>
          <p:nvPr/>
        </p:nvSpPr>
        <p:spPr>
          <a:xfrm>
            <a:off x="0" y="-1"/>
            <a:ext cx="12192000" cy="6858001"/>
          </a:xfrm>
          <a:custGeom>
            <a:avLst/>
            <a:gdLst>
              <a:gd name="connsiteX0" fmla="*/ 217714 w 12192000"/>
              <a:gd name="connsiteY0" fmla="*/ 217715 h 6858001"/>
              <a:gd name="connsiteX1" fmla="*/ 217714 w 12192000"/>
              <a:gd name="connsiteY1" fmla="*/ 6640287 h 6858001"/>
              <a:gd name="connsiteX2" fmla="*/ 11974286 w 12192000"/>
              <a:gd name="connsiteY2" fmla="*/ 6640287 h 6858001"/>
              <a:gd name="connsiteX3" fmla="*/ 11974286 w 12192000"/>
              <a:gd name="connsiteY3" fmla="*/ 217715 h 6858001"/>
              <a:gd name="connsiteX4" fmla="*/ 11974286 w 12192000"/>
              <a:gd name="connsiteY4" fmla="*/ 0 h 6858001"/>
              <a:gd name="connsiteX5" fmla="*/ 12192000 w 12192000"/>
              <a:gd name="connsiteY5" fmla="*/ 0 h 6858001"/>
              <a:gd name="connsiteX6" fmla="*/ 12192000 w 12192000"/>
              <a:gd name="connsiteY6" fmla="*/ 6858001 h 6858001"/>
              <a:gd name="connsiteX7" fmla="*/ 12142470 w 12192000"/>
              <a:gd name="connsiteY7" fmla="*/ 6858001 h 6858001"/>
              <a:gd name="connsiteX8" fmla="*/ 11974286 w 12192000"/>
              <a:gd name="connsiteY8" fmla="*/ 6858001 h 6858001"/>
              <a:gd name="connsiteX9" fmla="*/ 49531 w 12192000"/>
              <a:gd name="connsiteY9" fmla="*/ 6858001 h 6858001"/>
              <a:gd name="connsiteX10" fmla="*/ 49531 w 12192000"/>
              <a:gd name="connsiteY10" fmla="*/ 6857108 h 6858001"/>
              <a:gd name="connsiteX11" fmla="*/ 0 w 12192000"/>
              <a:gd name="connsiteY11" fmla="*/ 6857108 h 6858001"/>
              <a:gd name="connsiteX12" fmla="*/ 0 w 12192000"/>
              <a:gd name="connsiteY12" fmla="*/ 1 h 6858001"/>
              <a:gd name="connsiteX13" fmla="*/ 49530 w 12192000"/>
              <a:gd name="connsiteY13" fmla="*/ 1 h 6858001"/>
              <a:gd name="connsiteX14" fmla="*/ 49530 w 12192000"/>
              <a:gd name="connsiteY14" fmla="*/ 1 h 6858001"/>
              <a:gd name="connsiteX15" fmla="*/ 11974286 w 12192000"/>
              <a:gd name="connsiteY15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1">
                <a:moveTo>
                  <a:pt x="217714" y="217715"/>
                </a:moveTo>
                <a:lnTo>
                  <a:pt x="217714" y="6640287"/>
                </a:lnTo>
                <a:lnTo>
                  <a:pt x="11974286" y="6640287"/>
                </a:lnTo>
                <a:lnTo>
                  <a:pt x="11974286" y="217715"/>
                </a:lnTo>
                <a:close/>
                <a:moveTo>
                  <a:pt x="11974286" y="0"/>
                </a:moveTo>
                <a:lnTo>
                  <a:pt x="12192000" y="0"/>
                </a:lnTo>
                <a:lnTo>
                  <a:pt x="12192000" y="6858001"/>
                </a:lnTo>
                <a:lnTo>
                  <a:pt x="12142470" y="6858001"/>
                </a:lnTo>
                <a:lnTo>
                  <a:pt x="11974286" y="6858001"/>
                </a:lnTo>
                <a:lnTo>
                  <a:pt x="49531" y="6858001"/>
                </a:lnTo>
                <a:lnTo>
                  <a:pt x="49531" y="6857108"/>
                </a:lnTo>
                <a:lnTo>
                  <a:pt x="0" y="6857108"/>
                </a:lnTo>
                <a:lnTo>
                  <a:pt x="0" y="1"/>
                </a:lnTo>
                <a:lnTo>
                  <a:pt x="49530" y="1"/>
                </a:lnTo>
                <a:lnTo>
                  <a:pt x="49530" y="1"/>
                </a:lnTo>
                <a:lnTo>
                  <a:pt x="11974286" y="1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7" y="2034625"/>
            <a:ext cx="6459940" cy="41721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3E7E6E3B-4E1B-209F-8312-4BE3DBDCCBF9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7713035" y="651236"/>
            <a:ext cx="3651231" cy="5555527"/>
          </a:xfrm>
          <a:custGeom>
            <a:avLst/>
            <a:gdLst>
              <a:gd name="connsiteX0" fmla="*/ 1825616 w 3651231"/>
              <a:gd name="connsiteY0" fmla="*/ 0 h 5555527"/>
              <a:gd name="connsiteX1" fmla="*/ 3651231 w 3651231"/>
              <a:gd name="connsiteY1" fmla="*/ 1825388 h 5555527"/>
              <a:gd name="connsiteX2" fmla="*/ 2039000 w 3651231"/>
              <a:gd name="connsiteY2" fmla="*/ 3638439 h 5555527"/>
              <a:gd name="connsiteX3" fmla="*/ 3651231 w 3651231"/>
              <a:gd name="connsiteY3" fmla="*/ 5451490 h 5555527"/>
              <a:gd name="connsiteX4" fmla="*/ 3651231 w 3651231"/>
              <a:gd name="connsiteY4" fmla="*/ 5555527 h 5555527"/>
              <a:gd name="connsiteX5" fmla="*/ 0 w 3651231"/>
              <a:gd name="connsiteY5" fmla="*/ 5555527 h 5555527"/>
              <a:gd name="connsiteX6" fmla="*/ 0 w 3651231"/>
              <a:gd name="connsiteY6" fmla="*/ 5451490 h 5555527"/>
              <a:gd name="connsiteX7" fmla="*/ 1612231 w 3651231"/>
              <a:gd name="connsiteY7" fmla="*/ 3638439 h 5555527"/>
              <a:gd name="connsiteX8" fmla="*/ 0 w 3651231"/>
              <a:gd name="connsiteY8" fmla="*/ 1825388 h 5555527"/>
              <a:gd name="connsiteX9" fmla="*/ 1825616 w 3651231"/>
              <a:gd name="connsiteY9" fmla="*/ 0 h 5555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651231" h="5555527">
                <a:moveTo>
                  <a:pt x="1825616" y="0"/>
                </a:moveTo>
                <a:cubicBezTo>
                  <a:pt x="2833876" y="0"/>
                  <a:pt x="3651231" y="817253"/>
                  <a:pt x="3651231" y="1825388"/>
                </a:cubicBezTo>
                <a:cubicBezTo>
                  <a:pt x="3651231" y="2761345"/>
                  <a:pt x="2946721" y="3532775"/>
                  <a:pt x="2039000" y="3638439"/>
                </a:cubicBezTo>
                <a:cubicBezTo>
                  <a:pt x="2946721" y="3744101"/>
                  <a:pt x="3651231" y="4515533"/>
                  <a:pt x="3651231" y="5451490"/>
                </a:cubicBezTo>
                <a:lnTo>
                  <a:pt x="3651231" y="5555527"/>
                </a:lnTo>
                <a:lnTo>
                  <a:pt x="0" y="5555527"/>
                </a:lnTo>
                <a:lnTo>
                  <a:pt x="0" y="5451490"/>
                </a:lnTo>
                <a:cubicBezTo>
                  <a:pt x="0" y="4515533"/>
                  <a:pt x="704510" y="3744101"/>
                  <a:pt x="1612231" y="3638439"/>
                </a:cubicBezTo>
                <a:cubicBezTo>
                  <a:pt x="704510" y="3532775"/>
                  <a:pt x="0" y="2761345"/>
                  <a:pt x="0" y="1825388"/>
                </a:cubicBezTo>
                <a:cubicBezTo>
                  <a:pt x="0" y="817253"/>
                  <a:pt x="817355" y="0"/>
                  <a:pt x="1825616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76200"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81F46F-DD00-D51C-FEF1-6B6CB19A454F}"/>
              </a:ext>
            </a:extLst>
          </p:cNvPr>
          <p:cNvSpPr>
            <a:spLocks noGrp="1"/>
          </p:cNvSpPr>
          <p:nvPr>
            <p:ph type="dt" sz="half" idx="19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DDC63-34B7-6ACF-7308-4823B03AC2B5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A810B3-24E3-E668-B42F-00BF10E17DC5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292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6611509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vert="horz" lIns="91440" tIns="0" rIns="0" bIns="0" rtlCol="0">
            <a:noAutofit/>
          </a:bodyPr>
          <a:lstStyle>
            <a:lvl1pPr marL="0" indent="0">
              <a:buNone/>
              <a:defRPr lang="en-US" sz="2400" b="0" i="0"/>
            </a:lvl1pPr>
          </a:lstStyle>
          <a:p>
            <a:pPr marL="228600" lvl="0" indent="-228600">
              <a:lnSpc>
                <a:spcPct val="150000"/>
              </a:lnSpc>
            </a:pPr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9768" y="548640"/>
            <a:ext cx="6217920" cy="1425587"/>
          </a:xfrm>
        </p:spPr>
        <p:txBody>
          <a:bodyPr anchor="b">
            <a:normAutofit/>
          </a:bodyPr>
          <a:lstStyle>
            <a:lvl1pPr>
              <a:defRPr sz="4000">
                <a:solidFill>
                  <a:schemeClr val="bg1"/>
                </a:solidFill>
                <a:highlight>
                  <a:srgbClr val="000000"/>
                </a:highligh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973829" y="2103120"/>
            <a:ext cx="4572000" cy="42976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C7EAF46-1E68-65AC-7FFE-0B11DA3B892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973829" y="6453002"/>
            <a:ext cx="914400" cy="365125"/>
          </a:xfrm>
        </p:spPr>
        <p:txBody>
          <a:bodyPr/>
          <a:lstStyle/>
          <a:p>
            <a:fld id="{D291CE83-67BA-4B15-B48A-7DC5C0636664}" type="datetime1">
              <a:rPr lang="en-US" smtClean="0"/>
              <a:t>9/29/2026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592920-42E4-564A-FF10-87A61B290C03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32E3C91-6E96-4B5B-04BF-42DADB92908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7993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643815C-B4BE-061E-8D43-6D51C5E37AE2}"/>
              </a:ext>
            </a:extLst>
          </p:cNvPr>
          <p:cNvSpPr/>
          <p:nvPr/>
        </p:nvSpPr>
        <p:spPr>
          <a:xfrm>
            <a:off x="0" y="-1"/>
            <a:ext cx="12192000" cy="6858001"/>
          </a:xfrm>
          <a:custGeom>
            <a:avLst/>
            <a:gdLst>
              <a:gd name="connsiteX0" fmla="*/ 217714 w 12192000"/>
              <a:gd name="connsiteY0" fmla="*/ 217715 h 6858001"/>
              <a:gd name="connsiteX1" fmla="*/ 217714 w 12192000"/>
              <a:gd name="connsiteY1" fmla="*/ 6640287 h 6858001"/>
              <a:gd name="connsiteX2" fmla="*/ 11974286 w 12192000"/>
              <a:gd name="connsiteY2" fmla="*/ 6640287 h 6858001"/>
              <a:gd name="connsiteX3" fmla="*/ 11974286 w 12192000"/>
              <a:gd name="connsiteY3" fmla="*/ 217715 h 6858001"/>
              <a:gd name="connsiteX4" fmla="*/ 11974286 w 12192000"/>
              <a:gd name="connsiteY4" fmla="*/ 0 h 6858001"/>
              <a:gd name="connsiteX5" fmla="*/ 12192000 w 12192000"/>
              <a:gd name="connsiteY5" fmla="*/ 0 h 6858001"/>
              <a:gd name="connsiteX6" fmla="*/ 12192000 w 12192000"/>
              <a:gd name="connsiteY6" fmla="*/ 6858001 h 6858001"/>
              <a:gd name="connsiteX7" fmla="*/ 12142470 w 12192000"/>
              <a:gd name="connsiteY7" fmla="*/ 6858001 h 6858001"/>
              <a:gd name="connsiteX8" fmla="*/ 11974286 w 12192000"/>
              <a:gd name="connsiteY8" fmla="*/ 6858001 h 6858001"/>
              <a:gd name="connsiteX9" fmla="*/ 49531 w 12192000"/>
              <a:gd name="connsiteY9" fmla="*/ 6858001 h 6858001"/>
              <a:gd name="connsiteX10" fmla="*/ 49531 w 12192000"/>
              <a:gd name="connsiteY10" fmla="*/ 6857108 h 6858001"/>
              <a:gd name="connsiteX11" fmla="*/ 0 w 12192000"/>
              <a:gd name="connsiteY11" fmla="*/ 6857108 h 6858001"/>
              <a:gd name="connsiteX12" fmla="*/ 0 w 12192000"/>
              <a:gd name="connsiteY12" fmla="*/ 1 h 6858001"/>
              <a:gd name="connsiteX13" fmla="*/ 49530 w 12192000"/>
              <a:gd name="connsiteY13" fmla="*/ 1 h 6858001"/>
              <a:gd name="connsiteX14" fmla="*/ 49530 w 12192000"/>
              <a:gd name="connsiteY14" fmla="*/ 1 h 6858001"/>
              <a:gd name="connsiteX15" fmla="*/ 11974286 w 12192000"/>
              <a:gd name="connsiteY15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1">
                <a:moveTo>
                  <a:pt x="217714" y="217715"/>
                </a:moveTo>
                <a:lnTo>
                  <a:pt x="217714" y="6640287"/>
                </a:lnTo>
                <a:lnTo>
                  <a:pt x="11974286" y="6640287"/>
                </a:lnTo>
                <a:lnTo>
                  <a:pt x="11974286" y="217715"/>
                </a:lnTo>
                <a:close/>
                <a:moveTo>
                  <a:pt x="11974286" y="0"/>
                </a:moveTo>
                <a:lnTo>
                  <a:pt x="12192000" y="0"/>
                </a:lnTo>
                <a:lnTo>
                  <a:pt x="12192000" y="6858001"/>
                </a:lnTo>
                <a:lnTo>
                  <a:pt x="12142470" y="6858001"/>
                </a:lnTo>
                <a:lnTo>
                  <a:pt x="11974286" y="6858001"/>
                </a:lnTo>
                <a:lnTo>
                  <a:pt x="49531" y="6858001"/>
                </a:lnTo>
                <a:lnTo>
                  <a:pt x="49531" y="6857108"/>
                </a:lnTo>
                <a:lnTo>
                  <a:pt x="0" y="6857108"/>
                </a:lnTo>
                <a:lnTo>
                  <a:pt x="0" y="1"/>
                </a:lnTo>
                <a:lnTo>
                  <a:pt x="49530" y="1"/>
                </a:lnTo>
                <a:lnTo>
                  <a:pt x="49530" y="1"/>
                </a:lnTo>
                <a:lnTo>
                  <a:pt x="11974286" y="1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25C9C320-BFC4-54D8-B58C-39074587FB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50876"/>
            <a:ext cx="10922004" cy="975906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000" y="1924493"/>
            <a:ext cx="10922004" cy="438486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13FE864D-AEEF-0BEB-E794-0D6805A4DF5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29691" y="6634840"/>
            <a:ext cx="3494314" cy="22315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A56FC3D1-3EF7-0332-97FE-17FD1C2C85A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777464" y="6634840"/>
            <a:ext cx="2805405" cy="22315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C0200289-918C-1D12-07CF-BAC8F62093E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33105" y="6634840"/>
            <a:ext cx="429207" cy="22315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40502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01BDB9FB-737C-7610-446B-3722B62289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50875"/>
            <a:ext cx="10922004" cy="1285875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41BA2223-5A27-0BCF-F9F3-D0D34ED006B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31598" y="2127421"/>
            <a:ext cx="4070915" cy="4080083"/>
          </a:xfrm>
          <a:custGeom>
            <a:avLst/>
            <a:gdLst>
              <a:gd name="connsiteX0" fmla="*/ 1073650 w 4070915"/>
              <a:gd name="connsiteY0" fmla="*/ 0 h 4080083"/>
              <a:gd name="connsiteX1" fmla="*/ 2035461 w 4070915"/>
              <a:gd name="connsiteY1" fmla="*/ 595703 h 4080083"/>
              <a:gd name="connsiteX2" fmla="*/ 2997271 w 4070915"/>
              <a:gd name="connsiteY2" fmla="*/ 0 h 4080083"/>
              <a:gd name="connsiteX3" fmla="*/ 4070915 w 4070915"/>
              <a:gd name="connsiteY3" fmla="*/ 1073119 h 4080083"/>
              <a:gd name="connsiteX4" fmla="*/ 3463512 w 4070915"/>
              <a:gd name="connsiteY4" fmla="*/ 2040042 h 4080083"/>
              <a:gd name="connsiteX5" fmla="*/ 4070915 w 4070915"/>
              <a:gd name="connsiteY5" fmla="*/ 3006964 h 4080083"/>
              <a:gd name="connsiteX6" fmla="*/ 2997271 w 4070915"/>
              <a:gd name="connsiteY6" fmla="*/ 4080083 h 4080083"/>
              <a:gd name="connsiteX7" fmla="*/ 2035461 w 4070915"/>
              <a:gd name="connsiteY7" fmla="*/ 3484378 h 4080083"/>
              <a:gd name="connsiteX8" fmla="*/ 1073650 w 4070915"/>
              <a:gd name="connsiteY8" fmla="*/ 4080083 h 4080083"/>
              <a:gd name="connsiteX9" fmla="*/ 0 w 4070915"/>
              <a:gd name="connsiteY9" fmla="*/ 3006964 h 4080083"/>
              <a:gd name="connsiteX10" fmla="*/ 607404 w 4070915"/>
              <a:gd name="connsiteY10" fmla="*/ 2040042 h 4080083"/>
              <a:gd name="connsiteX11" fmla="*/ 0 w 4070915"/>
              <a:gd name="connsiteY11" fmla="*/ 1073119 h 4080083"/>
              <a:gd name="connsiteX12" fmla="*/ 1073650 w 4070915"/>
              <a:gd name="connsiteY12" fmla="*/ 0 h 40800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070915" h="4080083">
                <a:moveTo>
                  <a:pt x="1073650" y="0"/>
                </a:moveTo>
                <a:cubicBezTo>
                  <a:pt x="1495016" y="0"/>
                  <a:pt x="1859684" y="242613"/>
                  <a:pt x="2035461" y="595703"/>
                </a:cubicBezTo>
                <a:cubicBezTo>
                  <a:pt x="2211237" y="242613"/>
                  <a:pt x="2575906" y="0"/>
                  <a:pt x="2997271" y="0"/>
                </a:cubicBezTo>
                <a:cubicBezTo>
                  <a:pt x="3590232" y="0"/>
                  <a:pt x="4070915" y="480451"/>
                  <a:pt x="4070915" y="1073119"/>
                </a:cubicBezTo>
                <a:cubicBezTo>
                  <a:pt x="4070915" y="1498792"/>
                  <a:pt x="3822946" y="1866578"/>
                  <a:pt x="3463512" y="2040042"/>
                </a:cubicBezTo>
                <a:cubicBezTo>
                  <a:pt x="3822946" y="2213505"/>
                  <a:pt x="4070915" y="2581291"/>
                  <a:pt x="4070915" y="3006964"/>
                </a:cubicBezTo>
                <a:cubicBezTo>
                  <a:pt x="4070915" y="3599631"/>
                  <a:pt x="3590232" y="4080083"/>
                  <a:pt x="2997271" y="4080083"/>
                </a:cubicBezTo>
                <a:cubicBezTo>
                  <a:pt x="2575906" y="4080083"/>
                  <a:pt x="2211237" y="3837469"/>
                  <a:pt x="2035461" y="3484378"/>
                </a:cubicBezTo>
                <a:cubicBezTo>
                  <a:pt x="1859684" y="3837469"/>
                  <a:pt x="1495016" y="4080083"/>
                  <a:pt x="1073650" y="4080083"/>
                </a:cubicBezTo>
                <a:cubicBezTo>
                  <a:pt x="480689" y="4080083"/>
                  <a:pt x="0" y="3599631"/>
                  <a:pt x="0" y="3006964"/>
                </a:cubicBezTo>
                <a:cubicBezTo>
                  <a:pt x="0" y="2581291"/>
                  <a:pt x="247969" y="2213505"/>
                  <a:pt x="607404" y="2040042"/>
                </a:cubicBezTo>
                <a:cubicBezTo>
                  <a:pt x="247969" y="1866578"/>
                  <a:pt x="0" y="1498792"/>
                  <a:pt x="0" y="1073119"/>
                </a:cubicBezTo>
                <a:cubicBezTo>
                  <a:pt x="0" y="480451"/>
                  <a:pt x="480689" y="0"/>
                  <a:pt x="1073650" y="0"/>
                </a:cubicBezTo>
                <a:close/>
              </a:path>
            </a:pathLst>
          </a:custGeom>
          <a:blipFill>
            <a:blip r:embed="rId2" cstate="email">
              <a:alphaModFix amt="7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 w="76200"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05727" y="2127421"/>
            <a:ext cx="6051275" cy="4080083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09ECDCB-2688-8C52-9D7A-C85F3D0D86C5}"/>
              </a:ext>
            </a:extLst>
          </p:cNvPr>
          <p:cNvSpPr/>
          <p:nvPr/>
        </p:nvSpPr>
        <p:spPr>
          <a:xfrm>
            <a:off x="0" y="-1"/>
            <a:ext cx="12192000" cy="6858001"/>
          </a:xfrm>
          <a:custGeom>
            <a:avLst/>
            <a:gdLst>
              <a:gd name="connsiteX0" fmla="*/ 217714 w 12192000"/>
              <a:gd name="connsiteY0" fmla="*/ 217715 h 6858001"/>
              <a:gd name="connsiteX1" fmla="*/ 217714 w 12192000"/>
              <a:gd name="connsiteY1" fmla="*/ 6640287 h 6858001"/>
              <a:gd name="connsiteX2" fmla="*/ 11974286 w 12192000"/>
              <a:gd name="connsiteY2" fmla="*/ 6640287 h 6858001"/>
              <a:gd name="connsiteX3" fmla="*/ 11974286 w 12192000"/>
              <a:gd name="connsiteY3" fmla="*/ 217715 h 6858001"/>
              <a:gd name="connsiteX4" fmla="*/ 11974286 w 12192000"/>
              <a:gd name="connsiteY4" fmla="*/ 0 h 6858001"/>
              <a:gd name="connsiteX5" fmla="*/ 12192000 w 12192000"/>
              <a:gd name="connsiteY5" fmla="*/ 0 h 6858001"/>
              <a:gd name="connsiteX6" fmla="*/ 12192000 w 12192000"/>
              <a:gd name="connsiteY6" fmla="*/ 6858001 h 6858001"/>
              <a:gd name="connsiteX7" fmla="*/ 12142470 w 12192000"/>
              <a:gd name="connsiteY7" fmla="*/ 6858001 h 6858001"/>
              <a:gd name="connsiteX8" fmla="*/ 11974286 w 12192000"/>
              <a:gd name="connsiteY8" fmla="*/ 6858001 h 6858001"/>
              <a:gd name="connsiteX9" fmla="*/ 49531 w 12192000"/>
              <a:gd name="connsiteY9" fmla="*/ 6858001 h 6858001"/>
              <a:gd name="connsiteX10" fmla="*/ 49531 w 12192000"/>
              <a:gd name="connsiteY10" fmla="*/ 6857108 h 6858001"/>
              <a:gd name="connsiteX11" fmla="*/ 0 w 12192000"/>
              <a:gd name="connsiteY11" fmla="*/ 6857108 h 6858001"/>
              <a:gd name="connsiteX12" fmla="*/ 0 w 12192000"/>
              <a:gd name="connsiteY12" fmla="*/ 1 h 6858001"/>
              <a:gd name="connsiteX13" fmla="*/ 49530 w 12192000"/>
              <a:gd name="connsiteY13" fmla="*/ 1 h 6858001"/>
              <a:gd name="connsiteX14" fmla="*/ 49530 w 12192000"/>
              <a:gd name="connsiteY14" fmla="*/ 1 h 6858001"/>
              <a:gd name="connsiteX15" fmla="*/ 11974286 w 12192000"/>
              <a:gd name="connsiteY15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1">
                <a:moveTo>
                  <a:pt x="217714" y="217715"/>
                </a:moveTo>
                <a:lnTo>
                  <a:pt x="217714" y="6640287"/>
                </a:lnTo>
                <a:lnTo>
                  <a:pt x="11974286" y="6640287"/>
                </a:lnTo>
                <a:lnTo>
                  <a:pt x="11974286" y="217715"/>
                </a:lnTo>
                <a:close/>
                <a:moveTo>
                  <a:pt x="11974286" y="0"/>
                </a:moveTo>
                <a:lnTo>
                  <a:pt x="12192000" y="0"/>
                </a:lnTo>
                <a:lnTo>
                  <a:pt x="12192000" y="6858001"/>
                </a:lnTo>
                <a:lnTo>
                  <a:pt x="12142470" y="6858001"/>
                </a:lnTo>
                <a:lnTo>
                  <a:pt x="11974286" y="6858001"/>
                </a:lnTo>
                <a:lnTo>
                  <a:pt x="49531" y="6858001"/>
                </a:lnTo>
                <a:lnTo>
                  <a:pt x="49531" y="6857108"/>
                </a:lnTo>
                <a:lnTo>
                  <a:pt x="0" y="6857108"/>
                </a:lnTo>
                <a:lnTo>
                  <a:pt x="0" y="1"/>
                </a:lnTo>
                <a:lnTo>
                  <a:pt x="49530" y="1"/>
                </a:lnTo>
                <a:lnTo>
                  <a:pt x="49530" y="1"/>
                </a:lnTo>
                <a:lnTo>
                  <a:pt x="11974286" y="1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93A522-D01D-FDCE-6AFD-7521E381F755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BED9648-0ABA-8D35-F6D2-E5C6372E160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9B2ACF-AEFF-9468-F7FF-ED6F96A4D0D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48921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Content with Picture 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CBFB767-CAF2-628B-7675-91B983B225C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076700" cy="4193427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vert="horz" lIns="91440" tIns="0" rIns="0" bIns="0" rtlCol="0">
            <a:noAutofit/>
          </a:bodyPr>
          <a:lstStyle>
            <a:lvl1pPr marL="0" indent="0">
              <a:buNone/>
              <a:defRPr lang="en-US" sz="2400" b="0" i="0"/>
            </a:lvl1pPr>
          </a:lstStyle>
          <a:p>
            <a:pPr marL="228600" lvl="0" indent="-228600">
              <a:lnSpc>
                <a:spcPct val="150000"/>
              </a:lnSpc>
            </a:pPr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0FF197-4D72-4945-8068-57D52018E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591" y="3786474"/>
            <a:ext cx="4169890" cy="1614008"/>
          </a:xfrm>
        </p:spPr>
        <p:txBody>
          <a:bodyPr anchor="t">
            <a:noAutofit/>
          </a:bodyPr>
          <a:lstStyle>
            <a:lvl1pPr algn="r">
              <a:defRPr sz="4000">
                <a:solidFill>
                  <a:schemeClr val="bg1"/>
                </a:solidFill>
                <a:highlight>
                  <a:srgbClr val="000000"/>
                </a:highligh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A40C7A95-E12A-CD85-629E-0A9E34DCE3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9291" y="914400"/>
            <a:ext cx="5773936" cy="5029200"/>
          </a:xfrm>
        </p:spPr>
        <p:txBody>
          <a:bodyPr>
            <a:normAutofit/>
          </a:bodyPr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27357F-46A1-493A-A5E4-1D7FAE5B9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E58DE0-2D5A-4C5D-BB9F-60B17AEDD2D8}" type="datetimeFigureOut">
              <a:rPr lang="en-US" smtClean="0"/>
              <a:t>9/29/2026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7277BC-26F9-4B14-A2DC-C7575C5A63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7BC3FF-EE25-45FB-A7A8-AAA522F707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7E107C-2248-4498-B52C-AA96C672919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53103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1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  <p:sldLayoutId id="2147483707" r:id="rId5"/>
    <p:sldLayoutId id="2147483649" r:id="rId6"/>
    <p:sldLayoutId id="2147483650" r:id="rId7"/>
    <p:sldLayoutId id="2147483708" r:id="rId8"/>
    <p:sldLayoutId id="2147483710" r:id="rId9"/>
    <p:sldLayoutId id="2147483711" r:id="rId10"/>
    <p:sldLayoutId id="2147483712" r:id="rId11"/>
    <p:sldLayoutId id="2147483713" r:id="rId12"/>
    <p:sldLayoutId id="2147483714" r:id="rId13"/>
    <p:sldLayoutId id="2147483715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1508F0A2-62A9-E9DF-BBD8-FFBFE439B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1320539"/>
            <a:ext cx="11594969" cy="3651349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US" sz="8000" dirty="0"/>
              <a:t>ECAS7010 Week 2</a:t>
            </a:r>
          </a:p>
          <a:p>
            <a:pPr marL="0" indent="0" algn="ctr">
              <a:buNone/>
            </a:pPr>
            <a:r>
              <a:rPr lang="en-GB" sz="8000" dirty="0"/>
              <a:t>Historical Foundations of Neurodevelopmental Models</a:t>
            </a:r>
            <a:endParaRPr lang="en-US" sz="8000" dirty="0"/>
          </a:p>
        </p:txBody>
      </p:sp>
      <p:sp>
        <p:nvSpPr>
          <p:cNvPr id="2" name="Subtitle 2">
            <a:extLst>
              <a:ext uri="{FF2B5EF4-FFF2-40B4-BE49-F238E27FC236}">
                <a16:creationId xmlns:a16="http://schemas.microsoft.com/office/drawing/2014/main" id="{C301E929-8519-FD80-8EB1-3669C7F0B506}"/>
              </a:ext>
            </a:extLst>
          </p:cNvPr>
          <p:cNvSpPr txBox="1">
            <a:spLocks/>
          </p:cNvSpPr>
          <p:nvPr/>
        </p:nvSpPr>
        <p:spPr>
          <a:xfrm>
            <a:off x="1809749" y="5547609"/>
            <a:ext cx="8572501" cy="8686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/>
              <a:t>Assoc Prof Paul B. Hutchings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2310188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Brain made out of yellow balls">
            <a:extLst>
              <a:ext uri="{FF2B5EF4-FFF2-40B4-BE49-F238E27FC236}">
                <a16:creationId xmlns:a16="http://schemas.microsoft.com/office/drawing/2014/main" id="{3FCCDEB2-71CC-4653-9BF3-BC60E4342D8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312" b="17331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5B0938-D99C-06F5-DE7C-AD2CDC730D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395" y="1828478"/>
            <a:ext cx="11460480" cy="1005840"/>
          </a:xfrm>
        </p:spPr>
        <p:txBody>
          <a:bodyPr anchor="t">
            <a:noAutofit/>
          </a:bodyPr>
          <a:lstStyle/>
          <a:p>
            <a:pPr algn="ctr"/>
            <a:r>
              <a:rPr sz="3200" dirty="0"/>
              <a:t>Models of Neurodevelopmental Disorders: Medical, Evolutionary, and Neurodiversity Perspectives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228E7B-2778-8F65-5350-15719190394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013460" y="5668625"/>
            <a:ext cx="10813415" cy="480373"/>
          </a:xfrm>
        </p:spPr>
        <p:txBody>
          <a:bodyPr>
            <a:normAutofit/>
          </a:bodyPr>
          <a:lstStyle/>
          <a:p>
            <a:pPr algn="ctr"/>
            <a:r>
              <a:rPr b="1" dirty="0">
                <a:solidFill>
                  <a:schemeClr val="tx1"/>
                </a:solidFill>
              </a:rPr>
              <a:t>Exploring varied frameworks to understand brain development differences</a:t>
            </a:r>
          </a:p>
        </p:txBody>
      </p:sp>
    </p:spTree>
    <p:extLst>
      <p:ext uri="{BB962C8B-B14F-4D97-AF65-F5344CB8AC3E}">
        <p14:creationId xmlns:p14="http://schemas.microsoft.com/office/powerpoint/2010/main" val="3412078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3D human brain object as medical symbol on modern hexagonal white  background with large copy space.">
            <a:extLst>
              <a:ext uri="{FF2B5EF4-FFF2-40B4-BE49-F238E27FC236}">
                <a16:creationId xmlns:a16="http://schemas.microsoft.com/office/drawing/2014/main" id="{ACE71BA4-E140-4575-86EB-BA033BB2BCF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45870" r="2" b="2"/>
          <a:stretch>
            <a:fillRect/>
          </a:stretch>
        </p:blipFill>
        <p:spPr>
          <a:xfrm>
            <a:off x="0" y="2480553"/>
            <a:ext cx="3499706" cy="3265087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96C745B-9D46-67B3-37DD-B2E398018C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887" y="1112360"/>
            <a:ext cx="5111021" cy="1270434"/>
          </a:xfrm>
        </p:spPr>
        <p:txBody>
          <a:bodyPr anchor="t">
            <a:normAutofit/>
          </a:bodyPr>
          <a:lstStyle/>
          <a:p>
            <a:pPr algn="ctr"/>
            <a:r>
              <a:rPr dirty="0"/>
              <a:t>Origins and Evolution of the Medical Model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A57BC9-25CE-E933-096D-C39995BB3845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765259" y="121258"/>
            <a:ext cx="5585925" cy="5783263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dirty="0"/>
              <a:t>Historical Foundations</a:t>
            </a:r>
          </a:p>
          <a:p>
            <a:pPr lvl="1"/>
            <a:r>
              <a:rPr lang="en-GB" dirty="0"/>
              <a:t>O</a:t>
            </a:r>
            <a:r>
              <a:rPr dirty="0" err="1"/>
              <a:t>riginated</a:t>
            </a:r>
            <a:r>
              <a:rPr dirty="0"/>
              <a:t> from early psychiatry and neurology</a:t>
            </a:r>
            <a:endParaRPr lang="en-GB" dirty="0"/>
          </a:p>
          <a:p>
            <a:pPr lvl="1"/>
            <a:r>
              <a:rPr lang="en-GB" dirty="0"/>
              <a:t>F</a:t>
            </a:r>
            <a:r>
              <a:rPr dirty="0" err="1"/>
              <a:t>ocus</a:t>
            </a:r>
            <a:r>
              <a:rPr dirty="0"/>
              <a:t> on pathological deviations in development.</a:t>
            </a:r>
          </a:p>
          <a:p>
            <a:pPr lvl="1"/>
            <a:r>
              <a:rPr dirty="0"/>
              <a:t>Diagnostic </a:t>
            </a:r>
            <a:r>
              <a:rPr dirty="0" err="1"/>
              <a:t>Standardisation</a:t>
            </a:r>
            <a:endParaRPr dirty="0"/>
          </a:p>
          <a:p>
            <a:pPr lvl="2"/>
            <a:r>
              <a:rPr dirty="0"/>
              <a:t>DSM </a:t>
            </a:r>
            <a:r>
              <a:rPr dirty="0" err="1"/>
              <a:t>categorised</a:t>
            </a:r>
            <a:r>
              <a:rPr dirty="0"/>
              <a:t> disorders like ADHD and autism</a:t>
            </a:r>
            <a:endParaRPr lang="en-GB" dirty="0"/>
          </a:p>
          <a:p>
            <a:pPr lvl="1"/>
            <a:r>
              <a:rPr lang="en-GB" dirty="0"/>
              <a:t>E</a:t>
            </a:r>
            <a:r>
              <a:rPr dirty="0" err="1"/>
              <a:t>mphasis</a:t>
            </a:r>
            <a:r>
              <a:rPr lang="en-GB" dirty="0"/>
              <a:t> on</a:t>
            </a:r>
            <a:r>
              <a:rPr dirty="0"/>
              <a:t> clinical diagnosis and intervention needs.</a:t>
            </a:r>
            <a:endParaRPr lang="en-GB" dirty="0"/>
          </a:p>
          <a:p>
            <a:pPr marL="457200" lvl="1" indent="0">
              <a:buNone/>
            </a:pPr>
            <a:endParaRPr dirty="0"/>
          </a:p>
          <a:p>
            <a:r>
              <a:rPr dirty="0"/>
              <a:t>Impact and Criticism</a:t>
            </a:r>
          </a:p>
          <a:p>
            <a:pPr lvl="1"/>
            <a:r>
              <a:rPr lang="en-GB" dirty="0"/>
              <a:t>S</a:t>
            </a:r>
            <a:r>
              <a:rPr dirty="0" err="1"/>
              <a:t>haped</a:t>
            </a:r>
            <a:r>
              <a:rPr dirty="0"/>
              <a:t> treatments and funding</a:t>
            </a:r>
            <a:endParaRPr lang="en-GB" dirty="0"/>
          </a:p>
          <a:p>
            <a:pPr lvl="1"/>
            <a:r>
              <a:rPr lang="en-GB" dirty="0"/>
              <a:t>C</a:t>
            </a:r>
            <a:r>
              <a:rPr dirty="0" err="1"/>
              <a:t>riticised</a:t>
            </a:r>
            <a:r>
              <a:rPr dirty="0"/>
              <a:t> for oversimplifying and </a:t>
            </a:r>
            <a:r>
              <a:rPr dirty="0" err="1"/>
              <a:t>stigmatising</a:t>
            </a:r>
            <a:r>
              <a:rPr dirty="0"/>
              <a:t> individuals.</a:t>
            </a:r>
          </a:p>
          <a:p>
            <a:pPr lvl="1"/>
            <a:r>
              <a:rPr dirty="0"/>
              <a:t>Formal diagnoses often required for support</a:t>
            </a:r>
            <a:endParaRPr lang="en-GB" dirty="0"/>
          </a:p>
          <a:p>
            <a:pPr lvl="2"/>
            <a:r>
              <a:rPr lang="en-GB" dirty="0"/>
              <a:t>M</a:t>
            </a:r>
            <a:r>
              <a:rPr dirty="0" err="1"/>
              <a:t>arginalise</a:t>
            </a:r>
            <a:r>
              <a:rPr lang="en-GB" dirty="0"/>
              <a:t>s</a:t>
            </a:r>
            <a:r>
              <a:rPr dirty="0"/>
              <a:t> those with less typical symptoms.</a:t>
            </a:r>
          </a:p>
        </p:txBody>
      </p:sp>
    </p:spTree>
    <p:extLst>
      <p:ext uri="{BB962C8B-B14F-4D97-AF65-F5344CB8AC3E}">
        <p14:creationId xmlns:p14="http://schemas.microsoft.com/office/powerpoint/2010/main" val="364531042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rtificial Intelligence Pharmaceutical Medical Health Medicine Drug">
            <a:extLst>
              <a:ext uri="{FF2B5EF4-FFF2-40B4-BE49-F238E27FC236}">
                <a16:creationId xmlns:a16="http://schemas.microsoft.com/office/drawing/2014/main" id="{4025250D-16A2-4AD7-BBBE-8F899D20E50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1557" r="36626" b="1"/>
          <a:stretch>
            <a:fillRect/>
          </a:stretch>
        </p:blipFill>
        <p:spPr>
          <a:xfrm>
            <a:off x="20" y="10"/>
            <a:ext cx="6611489" cy="6857990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D4ECBA-D548-6F14-3991-0E6708CF90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" y="130351"/>
            <a:ext cx="6217920" cy="1425587"/>
          </a:xfrm>
        </p:spPr>
        <p:txBody>
          <a:bodyPr anchor="b">
            <a:normAutofit/>
          </a:bodyPr>
          <a:lstStyle/>
          <a:p>
            <a:pPr algn="ctr"/>
            <a:r>
              <a:rPr dirty="0"/>
              <a:t>Medical Model: Pathology and Treatment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9C3426-5869-7C31-B088-640AE0FA6146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6611508" y="130351"/>
            <a:ext cx="5580471" cy="554087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dirty="0"/>
              <a:t>Pathological </a:t>
            </a:r>
            <a:r>
              <a:rPr dirty="0" err="1"/>
              <a:t>Conceptualisation</a:t>
            </a:r>
            <a:endParaRPr dirty="0"/>
          </a:p>
          <a:p>
            <a:pPr lvl="1"/>
            <a:r>
              <a:rPr dirty="0"/>
              <a:t>Neurodevelopmental disorders viewed as deficits in cognition, </a:t>
            </a:r>
            <a:r>
              <a:rPr dirty="0" err="1"/>
              <a:t>behaviour</a:t>
            </a:r>
            <a:r>
              <a:rPr dirty="0"/>
              <a:t>, or social functioning.</a:t>
            </a:r>
            <a:endParaRPr lang="en-GB" dirty="0"/>
          </a:p>
          <a:p>
            <a:pPr marL="457200" lvl="1" indent="0">
              <a:buNone/>
            </a:pPr>
            <a:endParaRPr dirty="0"/>
          </a:p>
          <a:p>
            <a:pPr lvl="1"/>
            <a:r>
              <a:rPr dirty="0"/>
              <a:t>Focus on diagnosing causes and applying medical or therapeutic interventions to treat disorders.</a:t>
            </a:r>
          </a:p>
          <a:p>
            <a:pPr lvl="1"/>
            <a:endParaRPr lang="en-GB" dirty="0"/>
          </a:p>
          <a:p>
            <a:pPr lvl="1"/>
            <a:r>
              <a:rPr dirty="0" err="1"/>
              <a:t>Critici</a:t>
            </a:r>
            <a:r>
              <a:rPr lang="en-GB" dirty="0"/>
              <a:t>s</a:t>
            </a:r>
            <a:r>
              <a:rPr dirty="0"/>
              <a:t>ed for neglecting individual experience and </a:t>
            </a:r>
            <a:r>
              <a:rPr dirty="0" err="1"/>
              <a:t>emphasising</a:t>
            </a:r>
            <a:r>
              <a:rPr dirty="0"/>
              <a:t> normalization over well-being.</a:t>
            </a:r>
          </a:p>
        </p:txBody>
      </p:sp>
    </p:spTree>
    <p:extLst>
      <p:ext uri="{BB962C8B-B14F-4D97-AF65-F5344CB8AC3E}">
        <p14:creationId xmlns:p14="http://schemas.microsoft.com/office/powerpoint/2010/main" val="343793851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bstract human head and brains 3d shape">
            <a:extLst>
              <a:ext uri="{FF2B5EF4-FFF2-40B4-BE49-F238E27FC236}">
                <a16:creationId xmlns:a16="http://schemas.microsoft.com/office/drawing/2014/main" id="{691C52F6-3081-4948-A321-452CA8EB3E7D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>
          <a:blip r:embed="rId3"/>
          <a:srcRect l="36982" r="813"/>
          <a:stretch>
            <a:fillRect/>
          </a:stretch>
        </p:blipFill>
        <p:spPr>
          <a:xfrm>
            <a:off x="20" y="10"/>
            <a:ext cx="5330737" cy="5720207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7A8C4D6-AB3F-6DC7-8408-325962070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0757" y="10"/>
            <a:ext cx="6861222" cy="1554480"/>
          </a:xfrm>
        </p:spPr>
        <p:txBody>
          <a:bodyPr anchor="b">
            <a:normAutofit/>
          </a:bodyPr>
          <a:lstStyle/>
          <a:p>
            <a:r>
              <a:rPr dirty="0"/>
              <a:t>Emergence of Evolutionary Psychiatry and Neurodiversity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76092A-6289-A467-ACDC-F61F00A03A7E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330757" y="1721796"/>
            <a:ext cx="6861222" cy="3998421"/>
          </a:xfrm>
        </p:spPr>
        <p:txBody>
          <a:bodyPr>
            <a:normAutofit/>
          </a:bodyPr>
          <a:lstStyle/>
          <a:p>
            <a:r>
              <a:rPr dirty="0"/>
              <a:t>Evolutionary psychiatry views psychiatric traits as adaptations from ancestral environments rather than disorders.</a:t>
            </a:r>
          </a:p>
          <a:p>
            <a:r>
              <a:rPr lang="en-GB" dirty="0"/>
              <a:t>N</a:t>
            </a:r>
            <a:r>
              <a:rPr dirty="0" err="1"/>
              <a:t>eurodiversity</a:t>
            </a:r>
            <a:r>
              <a:rPr dirty="0"/>
              <a:t> movement promotes acceptance of cognitive differences as natural human variations.</a:t>
            </a:r>
          </a:p>
          <a:p>
            <a:pPr lvl="1"/>
            <a:r>
              <a:rPr dirty="0"/>
              <a:t>Both paradigms challenge deficit-based views and encourage more inclusive, holistic understandings of neurodevelopment.</a:t>
            </a:r>
          </a:p>
        </p:txBody>
      </p:sp>
    </p:spTree>
    <p:extLst>
      <p:ext uri="{BB962C8B-B14F-4D97-AF65-F5344CB8AC3E}">
        <p14:creationId xmlns:p14="http://schemas.microsoft.com/office/powerpoint/2010/main" val="409801894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rtificial intelligence, machine learning concept with brain in glass sphere.">
            <a:extLst>
              <a:ext uri="{FF2B5EF4-FFF2-40B4-BE49-F238E27FC236}">
                <a16:creationId xmlns:a16="http://schemas.microsoft.com/office/drawing/2014/main" id="{CD32AD16-386E-4A31-9B23-706C8EACEE2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8630" r="19824" b="1"/>
          <a:stretch>
            <a:fillRect/>
          </a:stretch>
        </p:blipFill>
        <p:spPr>
          <a:xfrm>
            <a:off x="773402" y="1610032"/>
            <a:ext cx="4186010" cy="3905381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15A934D-E621-6690-ECCD-8D27B9E071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3073"/>
            <a:ext cx="5732814" cy="1396894"/>
          </a:xfrm>
        </p:spPr>
        <p:txBody>
          <a:bodyPr anchor="t">
            <a:normAutofit/>
          </a:bodyPr>
          <a:lstStyle/>
          <a:p>
            <a:r>
              <a:rPr dirty="0"/>
              <a:t>Evolutionary Psychiatry: Adaptation and Mismatch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5F8819-CCA0-948C-BD99-9E802276C932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418306" y="33074"/>
            <a:ext cx="6773694" cy="5667336"/>
          </a:xfrm>
        </p:spPr>
        <p:txBody>
          <a:bodyPr>
            <a:normAutofit/>
          </a:bodyPr>
          <a:lstStyle/>
          <a:p>
            <a:r>
              <a:rPr dirty="0"/>
              <a:t>Evolutionary Basis of Disorders</a:t>
            </a:r>
          </a:p>
          <a:p>
            <a:pPr lvl="1"/>
            <a:r>
              <a:rPr dirty="0"/>
              <a:t>Neurodevelopmental traits may have provided survival advantages in ancestral environments.</a:t>
            </a:r>
          </a:p>
          <a:p>
            <a:pPr lvl="1"/>
            <a:r>
              <a:rPr dirty="0"/>
              <a:t>Mismatch in Modern Context</a:t>
            </a:r>
          </a:p>
          <a:p>
            <a:pPr lvl="1"/>
            <a:r>
              <a:rPr dirty="0"/>
              <a:t>Traits like heightened attention may be maladaptive in today’s world, causing impairments.</a:t>
            </a:r>
          </a:p>
          <a:p>
            <a:endParaRPr dirty="0"/>
          </a:p>
          <a:p>
            <a:pPr lvl="1"/>
            <a:r>
              <a:rPr dirty="0"/>
              <a:t>Cognitive strengths linked to neurodivergence support intelligence and technical skills development.</a:t>
            </a:r>
          </a:p>
          <a:p>
            <a:pPr lvl="1"/>
            <a:r>
              <a:rPr dirty="0"/>
              <a:t>This approach distinguishes adaptive traits from pathological cases using evolutionary criteria.</a:t>
            </a:r>
          </a:p>
        </p:txBody>
      </p:sp>
    </p:spTree>
    <p:extLst>
      <p:ext uri="{BB962C8B-B14F-4D97-AF65-F5344CB8AC3E}">
        <p14:creationId xmlns:p14="http://schemas.microsoft.com/office/powerpoint/2010/main" val="1252166778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Creative Thinking">
            <a:extLst>
              <a:ext uri="{FF2B5EF4-FFF2-40B4-BE49-F238E27FC236}">
                <a16:creationId xmlns:a16="http://schemas.microsoft.com/office/drawing/2014/main" id="{2DC429C0-CAB7-4A54-8D5B-74E45CF2070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5528" r="4083"/>
          <a:stretch>
            <a:fillRect/>
          </a:stretch>
        </p:blipFill>
        <p:spPr>
          <a:xfrm>
            <a:off x="849611" y="1707309"/>
            <a:ext cx="4186010" cy="3905381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2FE743C-E704-BF60-7C59-FE58900583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48638"/>
            <a:ext cx="5885233" cy="1309345"/>
          </a:xfrm>
        </p:spPr>
        <p:txBody>
          <a:bodyPr anchor="t">
            <a:normAutofit/>
          </a:bodyPr>
          <a:lstStyle/>
          <a:p>
            <a:r>
              <a:rPr dirty="0"/>
              <a:t>Neurodiversity Approach: Inclusion and Strengths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E1930A-0192-881C-2FB8-F1A51EFF887B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583678" y="549275"/>
            <a:ext cx="6098248" cy="5063415"/>
          </a:xfrm>
        </p:spPr>
        <p:txBody>
          <a:bodyPr>
            <a:normAutofit/>
          </a:bodyPr>
          <a:lstStyle/>
          <a:p>
            <a:r>
              <a:rPr dirty="0"/>
              <a:t>Neurodiversity sees cognitive differences as natural human variations, not disorders to cure.</a:t>
            </a:r>
          </a:p>
          <a:p>
            <a:pPr lvl="1"/>
            <a:r>
              <a:rPr dirty="0"/>
              <a:t>Social </a:t>
            </a:r>
            <a:r>
              <a:rPr lang="en-GB" dirty="0"/>
              <a:t>m</a:t>
            </a:r>
            <a:r>
              <a:rPr dirty="0" err="1"/>
              <a:t>odel</a:t>
            </a:r>
            <a:r>
              <a:rPr dirty="0"/>
              <a:t> </a:t>
            </a:r>
            <a:r>
              <a:rPr lang="en-GB" dirty="0"/>
              <a:t>of disability a</a:t>
            </a:r>
            <a:r>
              <a:rPr dirty="0" err="1"/>
              <a:t>lignment</a:t>
            </a:r>
            <a:endParaRPr dirty="0"/>
          </a:p>
          <a:p>
            <a:pPr lvl="1"/>
            <a:r>
              <a:rPr dirty="0"/>
              <a:t>Focus on societal barriers causing impairments rather than individual pathology or deficits.</a:t>
            </a:r>
          </a:p>
          <a:p>
            <a:pPr lvl="1"/>
            <a:r>
              <a:rPr dirty="0"/>
              <a:t>Promotes acceptance, accommodation, and inclusive </a:t>
            </a:r>
            <a:r>
              <a:rPr dirty="0" err="1"/>
              <a:t>practises</a:t>
            </a:r>
            <a:r>
              <a:rPr dirty="0"/>
              <a:t> in education, employment, and healthcare.</a:t>
            </a:r>
          </a:p>
          <a:p>
            <a:pPr lvl="1"/>
            <a:r>
              <a:rPr dirty="0"/>
              <a:t>Influences policy, participatory research, and public discourse to support neurodivergent voices.</a:t>
            </a:r>
          </a:p>
        </p:txBody>
      </p:sp>
    </p:spTree>
    <p:extLst>
      <p:ext uri="{BB962C8B-B14F-4D97-AF65-F5344CB8AC3E}">
        <p14:creationId xmlns:p14="http://schemas.microsoft.com/office/powerpoint/2010/main" val="396197726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65E63-E1D0-CA63-2FBE-52CA8F1808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548640"/>
            <a:ext cx="11060134" cy="731520"/>
          </a:xfrm>
        </p:spPr>
        <p:txBody>
          <a:bodyPr anchor="t">
            <a:normAutofit/>
          </a:bodyPr>
          <a:lstStyle/>
          <a:p>
            <a:pPr algn="ctr"/>
            <a:r>
              <a:rPr dirty="0"/>
              <a:t>Areas of Overlap and Divergence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EB09A798-E2BB-4B74-95C9-71E51D67EA4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21792" y="2112582"/>
          <a:ext cx="11064243" cy="3638678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1928775">
                  <a:extLst>
                    <a:ext uri="{9D8B030D-6E8A-4147-A177-3AD203B41FA5}">
                      <a16:colId xmlns:a16="http://schemas.microsoft.com/office/drawing/2014/main" val="2521058518"/>
                    </a:ext>
                  </a:extLst>
                </a:gridCol>
                <a:gridCol w="2083077">
                  <a:extLst>
                    <a:ext uri="{9D8B030D-6E8A-4147-A177-3AD203B41FA5}">
                      <a16:colId xmlns:a16="http://schemas.microsoft.com/office/drawing/2014/main" val="3324639592"/>
                    </a:ext>
                  </a:extLst>
                </a:gridCol>
                <a:gridCol w="2304638">
                  <a:extLst>
                    <a:ext uri="{9D8B030D-6E8A-4147-A177-3AD203B41FA5}">
                      <a16:colId xmlns:a16="http://schemas.microsoft.com/office/drawing/2014/main" val="625038878"/>
                    </a:ext>
                  </a:extLst>
                </a:gridCol>
                <a:gridCol w="2621155">
                  <a:extLst>
                    <a:ext uri="{9D8B030D-6E8A-4147-A177-3AD203B41FA5}">
                      <a16:colId xmlns:a16="http://schemas.microsoft.com/office/drawing/2014/main" val="2811559565"/>
                    </a:ext>
                  </a:extLst>
                </a:gridCol>
                <a:gridCol w="2126598">
                  <a:extLst>
                    <a:ext uri="{9D8B030D-6E8A-4147-A177-3AD203B41FA5}">
                      <a16:colId xmlns:a16="http://schemas.microsoft.com/office/drawing/2014/main" val="2090012333"/>
                    </a:ext>
                  </a:extLst>
                </a:gridCol>
              </a:tblGrid>
              <a:tr h="99512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b="1" cap="all" spc="150">
                          <a:solidFill>
                            <a:schemeClr val="tx1"/>
                          </a:solidFill>
                        </a:rPr>
                        <a:t>Model</a:t>
                      </a:r>
                    </a:p>
                  </a:txBody>
                  <a:tcPr marL="170919" marR="170919" marT="170919" marB="170919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noFill/>
                      <a:prstDash val="solid"/>
                    </a:lnT>
                    <a:lnB w="1905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b="1" cap="all" spc="150">
                          <a:solidFill>
                            <a:schemeClr val="tx1"/>
                          </a:solidFill>
                        </a:rPr>
                        <a:t>Core Principle</a:t>
                      </a:r>
                    </a:p>
                  </a:txBody>
                  <a:tcPr marL="170919" marR="170919" marT="170919" marB="170919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noFill/>
                      <a:prstDash val="solid"/>
                    </a:lnT>
                    <a:lnB w="1905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b="1" cap="all" spc="150">
                          <a:solidFill>
                            <a:schemeClr val="tx1"/>
                          </a:solidFill>
                        </a:rPr>
                        <a:t>Historical Context</a:t>
                      </a:r>
                    </a:p>
                  </a:txBody>
                  <a:tcPr marL="170919" marR="170919" marT="170919" marB="170919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noFill/>
                      <a:prstDash val="solid"/>
                    </a:lnT>
                    <a:lnB w="1905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b="1" cap="all" spc="150">
                          <a:solidFill>
                            <a:schemeClr val="tx1"/>
                          </a:solidFill>
                        </a:rPr>
                        <a:t>Clinical Implications</a:t>
                      </a:r>
                    </a:p>
                  </a:txBody>
                  <a:tcPr marL="170919" marR="170919" marT="170919" marB="170919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noFill/>
                      <a:prstDash val="solid"/>
                    </a:lnT>
                    <a:lnB w="1905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b="1" cap="all" spc="150">
                          <a:solidFill>
                            <a:schemeClr val="tx1"/>
                          </a:solidFill>
                        </a:rPr>
                        <a:t>Research Focus</a:t>
                      </a:r>
                    </a:p>
                  </a:txBody>
                  <a:tcPr marL="170919" marR="170919" marT="170919" marB="170919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noFill/>
                      <a:prstDash val="solid"/>
                    </a:lnT>
                    <a:lnB w="1905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49072429"/>
                  </a:ext>
                </a:extLst>
              </a:tr>
              <a:tr h="88118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1" cap="none" spc="0">
                          <a:solidFill>
                            <a:schemeClr val="tx1"/>
                          </a:solidFill>
                        </a:rPr>
                        <a:t>Medical Model</a:t>
                      </a:r>
                    </a:p>
                  </a:txBody>
                  <a:tcPr marL="170919" marR="170919" marT="170919" marB="17091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chemeClr val="accent1"/>
                      </a:solidFill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cap="none" spc="0">
                          <a:solidFill>
                            <a:schemeClr val="tx1"/>
                          </a:solidFill>
                        </a:rPr>
                        <a:t>Deficit-Based</a:t>
                      </a:r>
                    </a:p>
                  </a:txBody>
                  <a:tcPr marL="170919" marR="170919" marT="170919" marB="17091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chemeClr val="accent1"/>
                      </a:solidFill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cap="none" spc="0">
                          <a:solidFill>
                            <a:schemeClr val="tx1"/>
                          </a:solidFill>
                        </a:rPr>
                        <a:t>20th Century Psychiatry</a:t>
                      </a:r>
                    </a:p>
                  </a:txBody>
                  <a:tcPr marL="170919" marR="170919" marT="170919" marB="17091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chemeClr val="accent1"/>
                      </a:solidFill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cap="none" spc="0">
                          <a:solidFill>
                            <a:schemeClr val="tx1"/>
                          </a:solidFill>
                        </a:rPr>
                        <a:t>Diagnosis and Cure</a:t>
                      </a:r>
                    </a:p>
                  </a:txBody>
                  <a:tcPr marL="170919" marR="170919" marT="170919" marB="17091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chemeClr val="accent1"/>
                      </a:solidFill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cap="none" spc="0">
                          <a:solidFill>
                            <a:schemeClr val="tx1"/>
                          </a:solidFill>
                        </a:rPr>
                        <a:t>Biomedical Causes</a:t>
                      </a:r>
                    </a:p>
                  </a:txBody>
                  <a:tcPr marL="170919" marR="170919" marT="170919" marB="17091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chemeClr val="accent1"/>
                      </a:solidFill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92706798"/>
                  </a:ext>
                </a:extLst>
              </a:tr>
              <a:tr h="88118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1" cap="none" spc="0">
                          <a:solidFill>
                            <a:schemeClr val="tx1"/>
                          </a:solidFill>
                        </a:rPr>
                        <a:t>Evolutionary Psychiatry</a:t>
                      </a:r>
                    </a:p>
                  </a:txBody>
                  <a:tcPr marL="170919" marR="170919" marT="170919" marB="17091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cap="none" spc="0">
                          <a:solidFill>
                            <a:schemeClr val="tx1"/>
                          </a:solidFill>
                        </a:rPr>
                        <a:t>Adaptive Traits and Mismatch</a:t>
                      </a:r>
                    </a:p>
                  </a:txBody>
                  <a:tcPr marL="170919" marR="170919" marT="170919" marB="17091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cap="none" spc="0">
                          <a:solidFill>
                            <a:schemeClr val="tx1"/>
                          </a:solidFill>
                        </a:rPr>
                        <a:t>Evolutionary Biology</a:t>
                      </a:r>
                    </a:p>
                  </a:txBody>
                  <a:tcPr marL="170919" marR="170919" marT="170919" marB="17091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cap="none" spc="0">
                          <a:solidFill>
                            <a:schemeClr val="tx1"/>
                          </a:solidFill>
                        </a:rPr>
                        <a:t>Contextual Interventions</a:t>
                      </a:r>
                    </a:p>
                  </a:txBody>
                  <a:tcPr marL="170919" marR="170919" marT="170919" marB="17091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cap="none" spc="0">
                          <a:solidFill>
                            <a:schemeClr val="tx1"/>
                          </a:solidFill>
                        </a:rPr>
                        <a:t>Evolutionary Origins</a:t>
                      </a:r>
                    </a:p>
                  </a:txBody>
                  <a:tcPr marL="170919" marR="170919" marT="170919" marB="17091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73138252"/>
                  </a:ext>
                </a:extLst>
              </a:tr>
              <a:tr h="88118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1" cap="none" spc="0">
                          <a:solidFill>
                            <a:schemeClr val="tx1"/>
                          </a:solidFill>
                        </a:rPr>
                        <a:t>Neurodiversity</a:t>
                      </a:r>
                    </a:p>
                  </a:txBody>
                  <a:tcPr marL="170919" marR="170919" marT="170919" marB="17091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0" cap="none" spc="0">
                          <a:solidFill>
                            <a:schemeClr val="tx1"/>
                          </a:solidFill>
                        </a:rPr>
                        <a:t>Natural Variation and Inclusion</a:t>
                      </a:r>
                    </a:p>
                  </a:txBody>
                  <a:tcPr marL="170919" marR="170919" marT="170919" marB="17091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0" cap="none" spc="0">
                          <a:solidFill>
                            <a:schemeClr val="tx1"/>
                          </a:solidFill>
                        </a:rPr>
                        <a:t>1990s Advocacy</a:t>
                      </a:r>
                    </a:p>
                  </a:txBody>
                  <a:tcPr marL="170919" marR="170919" marT="170919" marB="17091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0" cap="none" spc="0">
                          <a:solidFill>
                            <a:schemeClr val="tx1"/>
                          </a:solidFill>
                        </a:rPr>
                        <a:t>Accommodation and Support</a:t>
                      </a:r>
                    </a:p>
                  </a:txBody>
                  <a:tcPr marL="170919" marR="170919" marT="170919" marB="17091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0" cap="none" spc="0">
                          <a:solidFill>
                            <a:schemeClr val="tx1"/>
                          </a:solidFill>
                        </a:rPr>
                        <a:t>Lived Experience and Social Context</a:t>
                      </a:r>
                    </a:p>
                  </a:txBody>
                  <a:tcPr marL="170919" marR="170919" marT="170919" marB="17091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757059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85621215"/>
      </p:ext>
    </p:extLst>
  </p:cSld>
  <p:clrMapOvr>
    <a:masterClrMapping/>
  </p:clrMapOvr>
  <p:transition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40E109-9DF9-B93F-F5B2-8137E631B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64398"/>
            <a:ext cx="12191999" cy="1051560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dirty="0"/>
              <a:t>Implications for Practice and Research: </a:t>
            </a:r>
            <a:r>
              <a:rPr dirty="0"/>
              <a:t>Clinical Applications and Ethical Considerations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A9C786-3326-9933-6EA0-CBEC065868C5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2" y="1215958"/>
            <a:ext cx="12191998" cy="4513633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dirty="0"/>
              <a:t>Medical Model in </a:t>
            </a:r>
            <a:r>
              <a:rPr dirty="0" err="1"/>
              <a:t>Practi</a:t>
            </a:r>
            <a:r>
              <a:rPr lang="en-GB" dirty="0"/>
              <a:t>c</a:t>
            </a:r>
            <a:r>
              <a:rPr dirty="0"/>
              <a:t>e</a:t>
            </a:r>
          </a:p>
          <a:p>
            <a:pPr marL="685800" lvl="1" indent="-457200">
              <a:buFont typeface="Arial" panose="020B0604020202020204" pitchFamily="34" charset="0"/>
              <a:buChar char="•"/>
            </a:pPr>
            <a:r>
              <a:rPr dirty="0"/>
              <a:t>Supports </a:t>
            </a:r>
            <a:r>
              <a:rPr dirty="0" err="1"/>
              <a:t>standardised</a:t>
            </a:r>
            <a:r>
              <a:rPr dirty="0"/>
              <a:t> assessments and evidence-based treatments but may reinforce stigma and overlook individual needs.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dirty="0"/>
              <a:t>Evolutionary Psychiatry</a:t>
            </a:r>
            <a:r>
              <a:rPr lang="en-GB" dirty="0"/>
              <a:t> in Practice</a:t>
            </a:r>
            <a:endParaRPr dirty="0"/>
          </a:p>
          <a:p>
            <a:pPr marL="685800" lvl="1" indent="-457200">
              <a:buFont typeface="Arial" panose="020B0604020202020204" pitchFamily="34" charset="0"/>
              <a:buChar char="•"/>
            </a:pPr>
            <a:r>
              <a:rPr dirty="0"/>
              <a:t>Encourages understanding adaptive value of traits and tailoring interventions to environmental contexts.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dirty="0"/>
              <a:t>Neurodiversity </a:t>
            </a:r>
            <a:r>
              <a:rPr lang="en-GB" dirty="0"/>
              <a:t>in Practice</a:t>
            </a:r>
            <a:endParaRPr dirty="0"/>
          </a:p>
          <a:p>
            <a:pPr marL="685800" lvl="1" indent="-457200">
              <a:buFont typeface="Arial" panose="020B0604020202020204" pitchFamily="34" charset="0"/>
              <a:buChar char="•"/>
            </a:pPr>
            <a:r>
              <a:rPr dirty="0"/>
              <a:t>Advocates for inclusive </a:t>
            </a:r>
            <a:r>
              <a:rPr dirty="0" err="1"/>
              <a:t>practi</a:t>
            </a:r>
            <a:r>
              <a:rPr lang="en-GB" dirty="0"/>
              <a:t>c</a:t>
            </a:r>
            <a:r>
              <a:rPr dirty="0"/>
              <a:t>es, respect for autonomy, and participatory decision-making in care.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dirty="0"/>
              <a:t>Integrating models enhances ethical support by focusing on strengths, preferences, and social environments.</a:t>
            </a:r>
            <a:endParaRPr lang="en-GB" dirty="0"/>
          </a:p>
          <a:p>
            <a:pPr marL="685800" lvl="1" indent="-457200">
              <a:buFont typeface="Arial" panose="020B0604020202020204" pitchFamily="34" charset="0"/>
              <a:buChar char="•"/>
            </a:pPr>
            <a:r>
              <a:rPr lang="en-GB" dirty="0"/>
              <a:t>Holistic, Person-</a:t>
            </a:r>
            <a:r>
              <a:rPr lang="en-GB" dirty="0" err="1"/>
              <a:t>Centered</a:t>
            </a:r>
            <a:r>
              <a:rPr lang="en-GB" dirty="0"/>
              <a:t> Care</a:t>
            </a:r>
          </a:p>
        </p:txBody>
      </p:sp>
    </p:spTree>
    <p:extLst>
      <p:ext uri="{BB962C8B-B14F-4D97-AF65-F5344CB8AC3E}">
        <p14:creationId xmlns:p14="http://schemas.microsoft.com/office/powerpoint/2010/main" val="311731042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Network and Computing Concept. Pixelated Cloud symbol on technology background.">
            <a:extLst>
              <a:ext uri="{FF2B5EF4-FFF2-40B4-BE49-F238E27FC236}">
                <a16:creationId xmlns:a16="http://schemas.microsoft.com/office/drawing/2014/main" id="{B18BC700-2701-4304-AD8D-AF098E7F251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35107" r="2" b="2"/>
          <a:stretch>
            <a:fillRect/>
          </a:stretch>
        </p:blipFill>
        <p:spPr>
          <a:xfrm>
            <a:off x="20" y="10"/>
            <a:ext cx="3686763" cy="3792335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7436C94-B68E-201B-C7D5-0AD2370D05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489" y="4078304"/>
            <a:ext cx="4169890" cy="1614008"/>
          </a:xfrm>
        </p:spPr>
        <p:txBody>
          <a:bodyPr anchor="t">
            <a:normAutofit/>
          </a:bodyPr>
          <a:lstStyle/>
          <a:p>
            <a:pPr algn="ctr"/>
            <a:r>
              <a:rPr dirty="0"/>
              <a:t>Directions for Future Research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6AA795-2D52-CC38-4C47-B3B34AA8CDF6}"/>
              </a:ext>
            </a:extLst>
          </p:cNvPr>
          <p:cNvSpPr>
            <a:spLocks noGrp="1"/>
          </p:cNvSpPr>
          <p:nvPr>
            <p:ph idx="1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4250986" y="10"/>
            <a:ext cx="7940993" cy="5692302"/>
          </a:xfrm>
        </p:spPr>
        <p:txBody>
          <a:bodyPr>
            <a:normAutofit/>
          </a:bodyPr>
          <a:lstStyle/>
          <a:p>
            <a:r>
              <a:rPr dirty="0"/>
              <a:t>Integrate Model Strengths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</a:t>
            </a:r>
            <a:r>
              <a:rPr dirty="0" err="1"/>
              <a:t>ombine</a:t>
            </a:r>
            <a:r>
              <a:rPr dirty="0"/>
              <a:t> strengths of medical, evolutionary, and neurodiversity models to address limitations effectively.</a:t>
            </a: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dirty="0"/>
              <a:t>Medical model research must study biological mechanisms while considering ethics and individual differences.</a:t>
            </a: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dirty="0"/>
              <a:t>Evolutionary psychiatry should investigate adaptive traits, environmental interactions, and evolutionary mismatches.</a:t>
            </a: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dirty="0"/>
              <a:t>Participatory research should focus on neurodivergent perspectives, stigma, resilience, and social influences.</a:t>
            </a:r>
          </a:p>
        </p:txBody>
      </p:sp>
    </p:spTree>
    <p:extLst>
      <p:ext uri="{BB962C8B-B14F-4D97-AF65-F5344CB8AC3E}">
        <p14:creationId xmlns:p14="http://schemas.microsoft.com/office/powerpoint/2010/main" val="17299698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ab2a199a1a827bb2a776a2aab96a8706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8f65977e4c16e8d6e64cbf3bcd3168e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80E6990-2BAD-4C9B-94C1-F2D088B1672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D040630-A62C-4063-B6E2-E8C2D35B5414}">
  <ds:schemaRefs>
    <ds:schemaRef ds:uri="http://schemas.microsoft.com/office/2006/metadata/properties"/>
    <ds:schemaRef ds:uri="http://schemas.microsoft.com/office/infopath/2007/PartnerControls"/>
    <ds:schemaRef ds:uri="303dbf9b-b85b-46a0-94f1-894078c07ecd"/>
    <ds:schemaRef ds:uri="211f9404-bca0-4bcf-9c1d-965ccb6f8d2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563</Words>
  <Application>Microsoft Office PowerPoint</Application>
  <PresentationFormat>Widescreen</PresentationFormat>
  <Paragraphs>97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Arial</vt:lpstr>
      <vt:lpstr>Calibri</vt:lpstr>
      <vt:lpstr>Calibri Light</vt:lpstr>
      <vt:lpstr>UWTSD Text 2</vt:lpstr>
      <vt:lpstr>UWTSD Logo Variations place image in Background</vt:lpstr>
      <vt:lpstr>PowerPoint Presentation</vt:lpstr>
      <vt:lpstr>Models of Neurodevelopmental Disorders: Medical, Evolutionary, and Neurodiversity Perspectives</vt:lpstr>
      <vt:lpstr>Origins and Evolution of the Medical Model</vt:lpstr>
      <vt:lpstr>Medical Model: Pathology and Treatment</vt:lpstr>
      <vt:lpstr>Emergence of Evolutionary Psychiatry and Neurodiversity</vt:lpstr>
      <vt:lpstr>Evolutionary Psychiatry: Adaptation and Mismatch</vt:lpstr>
      <vt:lpstr>Neurodiversity Approach: Inclusion and Strengths</vt:lpstr>
      <vt:lpstr>Areas of Overlap and Divergence</vt:lpstr>
      <vt:lpstr>Implications for Practice and Research: Clinical Applications and Ethical Considerations</vt:lpstr>
      <vt:lpstr>Directions for Future Research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Paul Hutchings</cp:lastModifiedBy>
  <cp:revision>23</cp:revision>
  <dcterms:created xsi:type="dcterms:W3CDTF">2021-03-09T15:35:42Z</dcterms:created>
  <dcterms:modified xsi:type="dcterms:W3CDTF">2026-09-29T20:48:24Z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MediaServiceImageTags">
    <vt:lpwstr/>
  </property>
</Properties>
</file>