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4"/>
  </p:notesMasterIdLst>
  <p:handoutMasterIdLst>
    <p:handoutMasterId r:id="rId45"/>
  </p:handoutMasterIdLst>
  <p:sldIdLst>
    <p:sldId id="271" r:id="rId5"/>
    <p:sldId id="287" r:id="rId6"/>
    <p:sldId id="307" r:id="rId7"/>
    <p:sldId id="285" r:id="rId8"/>
    <p:sldId id="308" r:id="rId9"/>
    <p:sldId id="311" r:id="rId10"/>
    <p:sldId id="312" r:id="rId11"/>
    <p:sldId id="306" r:id="rId12"/>
    <p:sldId id="313" r:id="rId13"/>
    <p:sldId id="290" r:id="rId14"/>
    <p:sldId id="292" r:id="rId15"/>
    <p:sldId id="309" r:id="rId16"/>
    <p:sldId id="305" r:id="rId17"/>
    <p:sldId id="289" r:id="rId18"/>
    <p:sldId id="319" r:id="rId19"/>
    <p:sldId id="293" r:id="rId20"/>
    <p:sldId id="345" r:id="rId21"/>
    <p:sldId id="314" r:id="rId22"/>
    <p:sldId id="315" r:id="rId23"/>
    <p:sldId id="316" r:id="rId24"/>
    <p:sldId id="317" r:id="rId25"/>
    <p:sldId id="343" r:id="rId26"/>
    <p:sldId id="338" r:id="rId27"/>
    <p:sldId id="340" r:id="rId28"/>
    <p:sldId id="327" r:id="rId29"/>
    <p:sldId id="342" r:id="rId30"/>
    <p:sldId id="328" r:id="rId31"/>
    <p:sldId id="297" r:id="rId32"/>
    <p:sldId id="329" r:id="rId33"/>
    <p:sldId id="330" r:id="rId34"/>
    <p:sldId id="333" r:id="rId35"/>
    <p:sldId id="334" r:id="rId36"/>
    <p:sldId id="344" r:id="rId37"/>
    <p:sldId id="318" r:id="rId38"/>
    <p:sldId id="320" r:id="rId39"/>
    <p:sldId id="321" r:id="rId40"/>
    <p:sldId id="336" r:id="rId41"/>
    <p:sldId id="341" r:id="rId42"/>
    <p:sldId id="331" r:id="rId4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555" autoAdjust="0"/>
    <p:restoredTop sz="65517" autoAdjust="0"/>
  </p:normalViewPr>
  <p:slideViewPr>
    <p:cSldViewPr>
      <p:cViewPr varScale="1">
        <p:scale>
          <a:sx n="46" d="100"/>
          <a:sy n="46" d="100"/>
        </p:scale>
        <p:origin x="1784" y="36"/>
      </p:cViewPr>
      <p:guideLst>
        <p:guide orient="horz" pos="2160"/>
        <p:guide pos="2880"/>
      </p:guideLst>
    </p:cSldViewPr>
  </p:slideViewPr>
  <p:notesTextViewPr>
    <p:cViewPr>
      <p:scale>
        <a:sx n="3" d="2"/>
        <a:sy n="3" d="2"/>
      </p:scale>
      <p:origin x="0" y="0"/>
    </p:cViewPr>
  </p:notesTextViewPr>
  <p:sorterViewPr>
    <p:cViewPr>
      <p:scale>
        <a:sx n="100" d="100"/>
        <a:sy n="100" d="100"/>
      </p:scale>
      <p:origin x="0" y="-9532"/>
    </p:cViewPr>
  </p:sorter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r>
              <a:rPr lang="en-GB" smtClean="0"/>
              <a:t>insert header</a:t>
            </a:r>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30/01/2018</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r>
              <a:rPr lang="en-GB" smtClean="0"/>
              <a:t>insert header</a:t>
            </a:r>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1E9EAB9E-E8D5-476C-93BA-6CDCDF16D67A}" type="datetimeFigureOut">
              <a:rPr lang="en-GB" smtClean="0"/>
              <a:t>30/01/2018</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831A1511-BA99-4995-9603-94CCAF14FA3D}" type="slidenum">
              <a:rPr lang="en-GB" smtClean="0"/>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4C4C0BB-712E-40BA-BBFB-325B89170209}" type="slidenum">
              <a:rPr lang="en-GB" smtClean="0"/>
              <a:pPr/>
              <a:t>1</a:t>
            </a:fld>
            <a:endParaRPr lang="en-GB" dirty="0"/>
          </a:p>
        </p:txBody>
      </p:sp>
    </p:spTree>
    <p:extLst>
      <p:ext uri="{BB962C8B-B14F-4D97-AF65-F5344CB8AC3E}">
        <p14:creationId xmlns:p14="http://schemas.microsoft.com/office/powerpoint/2010/main" val="37215607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smtClean="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2</a:t>
            </a:fld>
            <a:endParaRPr lang="en-US" altLang="en-US" smtClean="0">
              <a:solidFill>
                <a:srgbClr val="000000"/>
              </a:solidFill>
              <a:latin typeface="Calibri" panose="020F0502020204030204" pitchFamily="34" charset="0"/>
            </a:endParaRPr>
          </a:p>
        </p:txBody>
      </p:sp>
    </p:spTree>
    <p:extLst>
      <p:ext uri="{BB962C8B-B14F-4D97-AF65-F5344CB8AC3E}">
        <p14:creationId xmlns:p14="http://schemas.microsoft.com/office/powerpoint/2010/main" val="25965103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0948AD5-76BC-478E-8D73-01AEAEFCEE58}" type="slidenum">
              <a:rPr lang="en-GB" smtClean="0"/>
              <a:pPr/>
              <a:t>3</a:t>
            </a:fld>
            <a:endParaRPr lang="en-GB"/>
          </a:p>
        </p:txBody>
      </p:sp>
    </p:spTree>
    <p:extLst>
      <p:ext uri="{BB962C8B-B14F-4D97-AF65-F5344CB8AC3E}">
        <p14:creationId xmlns:p14="http://schemas.microsoft.com/office/powerpoint/2010/main" val="26736978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0948AD5-76BC-478E-8D73-01AEAEFCEE58}" type="slidenum">
              <a:rPr lang="en-GB" smtClean="0"/>
              <a:pPr/>
              <a:t>4</a:t>
            </a:fld>
            <a:endParaRPr lang="en-GB"/>
          </a:p>
        </p:txBody>
      </p:sp>
    </p:spTree>
    <p:extLst>
      <p:ext uri="{BB962C8B-B14F-4D97-AF65-F5344CB8AC3E}">
        <p14:creationId xmlns:p14="http://schemas.microsoft.com/office/powerpoint/2010/main" val="42030591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is an important text for you to access</a:t>
            </a: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5</a:t>
            </a:fld>
            <a:endParaRPr lang="en-GB"/>
          </a:p>
        </p:txBody>
      </p:sp>
    </p:spTree>
    <p:extLst>
      <p:ext uri="{BB962C8B-B14F-4D97-AF65-F5344CB8AC3E}">
        <p14:creationId xmlns:p14="http://schemas.microsoft.com/office/powerpoint/2010/main" val="10306483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Why are journal articles important to access for </a:t>
            </a:r>
            <a:r>
              <a:rPr lang="en-GB" smtClean="0"/>
              <a:t>research purposes?</a:t>
            </a: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6</a:t>
            </a:fld>
            <a:endParaRPr lang="en-GB"/>
          </a:p>
        </p:txBody>
      </p:sp>
    </p:spTree>
    <p:extLst>
      <p:ext uri="{BB962C8B-B14F-4D97-AF65-F5344CB8AC3E}">
        <p14:creationId xmlns:p14="http://schemas.microsoft.com/office/powerpoint/2010/main" val="24405118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Why do we have to be wary of on-line</a:t>
            </a:r>
            <a:r>
              <a:rPr lang="en-GB" baseline="0" dirty="0" smtClean="0"/>
              <a:t> sources?</a:t>
            </a: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7</a:t>
            </a:fld>
            <a:endParaRPr lang="en-GB"/>
          </a:p>
        </p:txBody>
      </p:sp>
    </p:spTree>
    <p:extLst>
      <p:ext uri="{BB962C8B-B14F-4D97-AF65-F5344CB8AC3E}">
        <p14:creationId xmlns:p14="http://schemas.microsoft.com/office/powerpoint/2010/main" val="19694932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is an important text for you to access for assignment 1</a:t>
            </a: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8</a:t>
            </a:fld>
            <a:endParaRPr lang="en-GB"/>
          </a:p>
        </p:txBody>
      </p:sp>
    </p:spTree>
    <p:extLst>
      <p:ext uri="{BB962C8B-B14F-4D97-AF65-F5344CB8AC3E}">
        <p14:creationId xmlns:p14="http://schemas.microsoft.com/office/powerpoint/2010/main" val="5881744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a:t>
            </a:r>
            <a:r>
              <a:rPr lang="en-GB" baseline="0" dirty="0" smtClean="0"/>
              <a:t> few recommendations:</a:t>
            </a:r>
          </a:p>
          <a:p>
            <a:pPr marL="171450" indent="-171450">
              <a:buFont typeface="Arial" panose="020B0604020202020204" pitchFamily="34" charset="0"/>
              <a:buChar char="•"/>
            </a:pPr>
            <a:r>
              <a:rPr lang="en-GB" baseline="0" dirty="0" smtClean="0"/>
              <a:t>Travis Bradbury</a:t>
            </a:r>
          </a:p>
          <a:p>
            <a:pPr marL="171450" indent="-171450">
              <a:buFont typeface="Arial" panose="020B0604020202020204" pitchFamily="34" charset="0"/>
              <a:buChar char="•"/>
            </a:pPr>
            <a:r>
              <a:rPr lang="en-GB" baseline="0" dirty="0" smtClean="0"/>
              <a:t>Simon Sinek</a:t>
            </a:r>
          </a:p>
          <a:p>
            <a:pPr marL="171450" indent="-171450">
              <a:buFont typeface="Arial" panose="020B0604020202020204" pitchFamily="34" charset="0"/>
              <a:buChar char="•"/>
            </a:pPr>
            <a:r>
              <a:rPr lang="en-GB" baseline="0" dirty="0" smtClean="0"/>
              <a:t>Daniel Goleman</a:t>
            </a: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9</a:t>
            </a:fld>
            <a:endParaRPr lang="en-GB"/>
          </a:p>
        </p:txBody>
      </p:sp>
    </p:spTree>
    <p:extLst>
      <p:ext uri="{BB962C8B-B14F-4D97-AF65-F5344CB8AC3E}">
        <p14:creationId xmlns:p14="http://schemas.microsoft.com/office/powerpoint/2010/main" val="12493120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0948AD5-76BC-478E-8D73-01AEAEFCEE58}" type="slidenum">
              <a:rPr lang="en-GB" smtClean="0"/>
              <a:pPr/>
              <a:t>10</a:t>
            </a:fld>
            <a:endParaRPr lang="en-GB"/>
          </a:p>
        </p:txBody>
      </p:sp>
    </p:spTree>
    <p:extLst>
      <p:ext uri="{BB962C8B-B14F-4D97-AF65-F5344CB8AC3E}">
        <p14:creationId xmlns:p14="http://schemas.microsoft.com/office/powerpoint/2010/main" val="35872946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0948AD5-76BC-478E-8D73-01AEAEFCEE58}" type="slidenum">
              <a:rPr lang="en-GB" smtClean="0"/>
              <a:pPr/>
              <a:t>11</a:t>
            </a:fld>
            <a:endParaRPr lang="en-GB"/>
          </a:p>
        </p:txBody>
      </p:sp>
    </p:spTree>
    <p:extLst>
      <p:ext uri="{BB962C8B-B14F-4D97-AF65-F5344CB8AC3E}">
        <p14:creationId xmlns:p14="http://schemas.microsoft.com/office/powerpoint/2010/main" val="28882183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4C4C0BB-712E-40BA-BBFB-325B89170209}" type="slidenum">
              <a:rPr lang="en-GB" smtClean="0"/>
              <a:pPr/>
              <a:t>12</a:t>
            </a:fld>
            <a:endParaRPr lang="en-GB" dirty="0"/>
          </a:p>
        </p:txBody>
      </p:sp>
    </p:spTree>
    <p:extLst>
      <p:ext uri="{BB962C8B-B14F-4D97-AF65-F5344CB8AC3E}">
        <p14:creationId xmlns:p14="http://schemas.microsoft.com/office/powerpoint/2010/main" val="4646829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smtClean="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14</a:t>
            </a:fld>
            <a:endParaRPr lang="en-US" altLang="en-US" smtClean="0">
              <a:solidFill>
                <a:srgbClr val="000000"/>
              </a:solidFill>
              <a:latin typeface="Calibri" panose="020F0502020204030204" pitchFamily="34" charset="0"/>
            </a:endParaRPr>
          </a:p>
        </p:txBody>
      </p:sp>
    </p:spTree>
    <p:extLst>
      <p:ext uri="{BB962C8B-B14F-4D97-AF65-F5344CB8AC3E}">
        <p14:creationId xmlns:p14="http://schemas.microsoft.com/office/powerpoint/2010/main" val="13234271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0948AD5-76BC-478E-8D73-01AEAEFCEE58}" type="slidenum">
              <a:rPr lang="en-GB" smtClean="0"/>
              <a:pPr/>
              <a:t>16</a:t>
            </a:fld>
            <a:endParaRPr lang="en-GB"/>
          </a:p>
        </p:txBody>
      </p:sp>
    </p:spTree>
    <p:extLst>
      <p:ext uri="{BB962C8B-B14F-4D97-AF65-F5344CB8AC3E}">
        <p14:creationId xmlns:p14="http://schemas.microsoft.com/office/powerpoint/2010/main" val="17770799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031"/>
          <p:cNvSpPr>
            <a:spLocks noGrp="1" noChangeArrowheads="1"/>
          </p:cNvSpPr>
          <p:nvPr>
            <p:ph type="sldNum" sz="quarter" idx="5"/>
          </p:nvPr>
        </p:nvSpPr>
        <p:spPr>
          <a:noFill/>
          <a:ln>
            <a:miter lim="800000"/>
            <a:headEnd/>
            <a:tailEnd/>
          </a:ln>
        </p:spPr>
        <p:txBody>
          <a:bodyPr/>
          <a:lstStyle/>
          <a:p>
            <a:fld id="{FD00FC3D-4A72-4D21-B7FC-885ABF622848}" type="slidenum">
              <a:rPr lang="en-US" smtClean="0"/>
              <a:pPr/>
              <a:t>17</a:t>
            </a:fld>
            <a:endParaRPr lang="en-US"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p:spPr>
        <p:txBody>
          <a:bodyPr/>
          <a:lstStyle/>
          <a:p>
            <a:pPr marL="228600" indent="-228600"/>
            <a:endParaRPr lang="en-US" sz="1800" dirty="0" smtClean="0"/>
          </a:p>
        </p:txBody>
      </p:sp>
    </p:spTree>
    <p:extLst>
      <p:ext uri="{BB962C8B-B14F-4D97-AF65-F5344CB8AC3E}">
        <p14:creationId xmlns:p14="http://schemas.microsoft.com/office/powerpoint/2010/main" val="38282883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21 Indispensable Qualities of a Leader – John Maxwell</a:t>
            </a: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18</a:t>
            </a:fld>
            <a:endParaRPr lang="en-GB"/>
          </a:p>
        </p:txBody>
      </p:sp>
    </p:spTree>
    <p:extLst>
      <p:ext uri="{BB962C8B-B14F-4D97-AF65-F5344CB8AC3E}">
        <p14:creationId xmlns:p14="http://schemas.microsoft.com/office/powerpoint/2010/main" val="19128552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031"/>
          <p:cNvSpPr>
            <a:spLocks noGrp="1" noChangeArrowheads="1"/>
          </p:cNvSpPr>
          <p:nvPr>
            <p:ph type="sldNum" sz="quarter" idx="5"/>
          </p:nvPr>
        </p:nvSpPr>
        <p:spPr>
          <a:noFill/>
          <a:ln>
            <a:miter lim="800000"/>
            <a:headEnd/>
            <a:tailEnd/>
          </a:ln>
        </p:spPr>
        <p:txBody>
          <a:bodyPr/>
          <a:lstStyle/>
          <a:p>
            <a:fld id="{FD00FC3D-4A72-4D21-B7FC-885ABF622848}" type="slidenum">
              <a:rPr lang="en-US" smtClean="0"/>
              <a:pPr/>
              <a:t>23</a:t>
            </a:fld>
            <a:endParaRPr lang="en-US"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p:spPr>
        <p:txBody>
          <a:bodyPr/>
          <a:lstStyle/>
          <a:p>
            <a:pPr marL="228600" indent="-228600"/>
            <a:r>
              <a:rPr lang="en-US" sz="1800" dirty="0" smtClean="0"/>
              <a:t>A process (therefore not a trait</a:t>
            </a:r>
            <a:r>
              <a:rPr lang="en-US" sz="1800" baseline="0" dirty="0" smtClean="0"/>
              <a:t> or characteristic but a transactional event) Interactive m-to-m</a:t>
            </a:r>
            <a:endParaRPr lang="en-US" sz="1800" dirty="0" smtClean="0"/>
          </a:p>
          <a:p>
            <a:pPr marL="228600" indent="-228600"/>
            <a:r>
              <a:rPr lang="en-US" sz="1800" dirty="0" smtClean="0"/>
              <a:t>Involves influence – affects followers</a:t>
            </a:r>
          </a:p>
          <a:p>
            <a:pPr marL="228600" indent="-228600"/>
            <a:r>
              <a:rPr lang="en-US" sz="1800" dirty="0" smtClean="0"/>
              <a:t>Occurs in groups – groups are the context not </a:t>
            </a:r>
            <a:r>
              <a:rPr lang="en-US" sz="1800" dirty="0" err="1" smtClean="0"/>
              <a:t>indiv</a:t>
            </a:r>
            <a:r>
              <a:rPr lang="en-US" sz="1800" dirty="0" smtClean="0"/>
              <a:t>.</a:t>
            </a:r>
            <a:r>
              <a:rPr lang="en-US" sz="1800" baseline="0" dirty="0" smtClean="0"/>
              <a:t> Lead themselves</a:t>
            </a:r>
            <a:endParaRPr lang="en-US" sz="1800" dirty="0" smtClean="0"/>
          </a:p>
          <a:p>
            <a:pPr marL="228600" indent="-228600"/>
            <a:r>
              <a:rPr lang="en-US" sz="1800" dirty="0" smtClean="0"/>
              <a:t>Involves common goals – a mutual</a:t>
            </a:r>
            <a:r>
              <a:rPr lang="en-US" sz="1800" baseline="0" dirty="0" smtClean="0"/>
              <a:t> purpose</a:t>
            </a:r>
            <a:endParaRPr lang="en-US" sz="1800" dirty="0" smtClean="0"/>
          </a:p>
        </p:txBody>
      </p:sp>
    </p:spTree>
    <p:extLst>
      <p:ext uri="{BB962C8B-B14F-4D97-AF65-F5344CB8AC3E}">
        <p14:creationId xmlns:p14="http://schemas.microsoft.com/office/powerpoint/2010/main" val="351997123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1031"/>
          <p:cNvSpPr>
            <a:spLocks noGrp="1" noChangeArrowheads="1"/>
          </p:cNvSpPr>
          <p:nvPr>
            <p:ph type="sldNum" sz="quarter" idx="5"/>
          </p:nvPr>
        </p:nvSpPr>
        <p:spPr>
          <a:noFill/>
          <a:ln>
            <a:miter lim="800000"/>
            <a:headEnd/>
            <a:tailEnd/>
          </a:ln>
        </p:spPr>
        <p:txBody>
          <a:bodyPr/>
          <a:lstStyle/>
          <a:p>
            <a:fld id="{15F1C9DE-68B7-4B92-A1F2-14A99D098876}" type="slidenum">
              <a:rPr lang="en-US" smtClean="0"/>
              <a:pPr/>
              <a:t>24</a:t>
            </a:fld>
            <a:endParaRPr lang="en-US" smtClean="0"/>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xfrm>
            <a:off x="914400" y="4311650"/>
            <a:ext cx="5486400" cy="4084638"/>
          </a:xfrm>
          <a:noFill/>
        </p:spPr>
        <p:txBody>
          <a:bodyPr/>
          <a:lstStyle/>
          <a:p>
            <a:pPr marL="228600" indent="-228600"/>
            <a:r>
              <a:rPr lang="en-US" dirty="0" smtClean="0"/>
              <a:t>Leaders and followers terms commonly</a:t>
            </a:r>
            <a:r>
              <a:rPr lang="en-US" baseline="0" dirty="0" smtClean="0"/>
              <a:t> used.</a:t>
            </a:r>
          </a:p>
          <a:p>
            <a:pPr marL="228600" indent="-228600"/>
            <a:r>
              <a:rPr lang="en-US" baseline="0" dirty="0" smtClean="0"/>
              <a:t>Leader creates the relationship.</a:t>
            </a:r>
          </a:p>
        </p:txBody>
      </p:sp>
    </p:spTree>
    <p:extLst>
      <p:ext uri="{BB962C8B-B14F-4D97-AF65-F5344CB8AC3E}">
        <p14:creationId xmlns:p14="http://schemas.microsoft.com/office/powerpoint/2010/main" val="49838980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862DA54-88BD-413E-961B-CF47CB0F48DD}" type="slidenum">
              <a:rPr lang="en-GB" smtClean="0"/>
              <a:pPr/>
              <a:t>28</a:t>
            </a:fld>
            <a:endParaRPr lang="en-GB" dirty="0"/>
          </a:p>
        </p:txBody>
      </p:sp>
    </p:spTree>
    <p:extLst>
      <p:ext uri="{BB962C8B-B14F-4D97-AF65-F5344CB8AC3E}">
        <p14:creationId xmlns:p14="http://schemas.microsoft.com/office/powerpoint/2010/main" val="305695573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What do managers do?</a:t>
            </a:r>
          </a:p>
          <a:p>
            <a:r>
              <a:rPr lang="en-GB" dirty="0" smtClean="0"/>
              <a:t>What do leaders do?</a:t>
            </a:r>
            <a:endParaRPr lang="en-GB" dirty="0"/>
          </a:p>
        </p:txBody>
      </p:sp>
      <p:sp>
        <p:nvSpPr>
          <p:cNvPr id="4" name="Slide Number Placeholder 3"/>
          <p:cNvSpPr>
            <a:spLocks noGrp="1"/>
          </p:cNvSpPr>
          <p:nvPr>
            <p:ph type="sldNum" sz="quarter" idx="10"/>
          </p:nvPr>
        </p:nvSpPr>
        <p:spPr/>
        <p:txBody>
          <a:bodyPr/>
          <a:lstStyle/>
          <a:p>
            <a:fld id="{A862DA54-88BD-413E-961B-CF47CB0F48DD}" type="slidenum">
              <a:rPr lang="en-GB" smtClean="0"/>
              <a:pPr/>
              <a:t>29</a:t>
            </a:fld>
            <a:endParaRPr lang="en-GB" dirty="0"/>
          </a:p>
        </p:txBody>
      </p:sp>
    </p:spTree>
    <p:extLst>
      <p:ext uri="{BB962C8B-B14F-4D97-AF65-F5344CB8AC3E}">
        <p14:creationId xmlns:p14="http://schemas.microsoft.com/office/powerpoint/2010/main" val="246205358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75975B0E-7566-4BF3-A537-DCA1AC89FC10}" type="slidenum">
              <a:rPr lang="en-US" smtClean="0"/>
              <a:pPr>
                <a:defRPr/>
              </a:pPr>
              <a:t>33</a:t>
            </a:fld>
            <a:endParaRPr lang="en-US"/>
          </a:p>
        </p:txBody>
      </p:sp>
    </p:spTree>
    <p:extLst>
      <p:ext uri="{BB962C8B-B14F-4D97-AF65-F5344CB8AC3E}">
        <p14:creationId xmlns:p14="http://schemas.microsoft.com/office/powerpoint/2010/main" val="293778550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Stogdill</a:t>
            </a:r>
            <a:r>
              <a:rPr lang="en-US" dirty="0" smtClean="0"/>
              <a:t> (1974) – review of leadership</a:t>
            </a:r>
          </a:p>
          <a:p>
            <a:r>
              <a:rPr lang="en-US" dirty="0" smtClean="0"/>
              <a:t>No universal</a:t>
            </a:r>
            <a:r>
              <a:rPr lang="en-US" baseline="0" dirty="0" smtClean="0"/>
              <a:t> consensus for a single definition</a:t>
            </a:r>
          </a:p>
          <a:p>
            <a:endParaRPr lang="en-US" baseline="0" dirty="0" smtClean="0"/>
          </a:p>
          <a:p>
            <a:r>
              <a:rPr lang="en-US" baseline="0" dirty="0" smtClean="0"/>
              <a:t>Definitions are influenced by factors – e.g. world affairs and politics</a:t>
            </a:r>
          </a:p>
          <a:p>
            <a:r>
              <a:rPr lang="en-US" baseline="0" dirty="0" err="1" smtClean="0"/>
              <a:t>Rost</a:t>
            </a:r>
            <a:r>
              <a:rPr lang="en-US" baseline="0" dirty="0" smtClean="0"/>
              <a:t> (1991) reviewed work from 1900-1990 – </a:t>
            </a:r>
            <a:r>
              <a:rPr lang="en-US" baseline="0" dirty="0" err="1" smtClean="0"/>
              <a:t>summarised</a:t>
            </a:r>
            <a:r>
              <a:rPr lang="en-US" baseline="0" dirty="0" smtClean="0"/>
              <a:t> &gt; 200 definitions of leadership</a:t>
            </a:r>
          </a:p>
          <a:p>
            <a:endParaRPr lang="en-US" baseline="0" dirty="0" smtClean="0"/>
          </a:p>
          <a:p>
            <a:r>
              <a:rPr lang="en-US" baseline="0" dirty="0" smtClean="0"/>
              <a:t>00-29 dominance – induce respect loyalty….</a:t>
            </a:r>
          </a:p>
          <a:p>
            <a:r>
              <a:rPr lang="en-US" baseline="0" dirty="0" smtClean="0"/>
              <a:t>30’s – emergent view as influence rather than domination. Interaction of personality traits with those of a group. This was a two way recognition – Attitudes of many may be changed by one, and many may influence the leader</a:t>
            </a:r>
          </a:p>
          <a:p>
            <a:r>
              <a:rPr lang="en-US" baseline="0" dirty="0" smtClean="0"/>
              <a:t>40’s – </a:t>
            </a:r>
            <a:r>
              <a:rPr lang="en-US" baseline="0" dirty="0" err="1" smtClean="0"/>
              <a:t>Behaviour</a:t>
            </a:r>
            <a:r>
              <a:rPr lang="en-US" baseline="0" dirty="0" smtClean="0"/>
              <a:t> that influence people toward shared goals.  </a:t>
            </a:r>
            <a:r>
              <a:rPr lang="en-US" baseline="0" dirty="0" err="1" smtClean="0"/>
              <a:t>Behaviour</a:t>
            </a:r>
            <a:r>
              <a:rPr lang="en-US" baseline="0" dirty="0" smtClean="0"/>
              <a:t> of an </a:t>
            </a:r>
            <a:r>
              <a:rPr lang="en-US" baseline="0" dirty="0" err="1" smtClean="0"/>
              <a:t>indiv</a:t>
            </a:r>
            <a:r>
              <a:rPr lang="en-US" baseline="0" dirty="0" smtClean="0"/>
              <a:t>. Involved in directing groups.  Distinguished fro </a:t>
            </a:r>
            <a:r>
              <a:rPr lang="en-US" baseline="0" dirty="0" err="1" smtClean="0"/>
              <a:t>drivership</a:t>
            </a:r>
            <a:r>
              <a:rPr lang="en-US" baseline="0" dirty="0" smtClean="0"/>
              <a:t> and coercion. (Copeland 1942) (dominant!)</a:t>
            </a:r>
          </a:p>
          <a:p>
            <a:r>
              <a:rPr lang="en-US" baseline="0" dirty="0" smtClean="0"/>
              <a:t>50’s – 3 areas – what a leader does in a group v behavior of the leader v influence group effectiveness</a:t>
            </a:r>
          </a:p>
          <a:p>
            <a:r>
              <a:rPr lang="en-US" baseline="0" dirty="0" smtClean="0"/>
              <a:t>60’s – turbulent world affairs – leadership influence other people in a shared direction.</a:t>
            </a:r>
          </a:p>
          <a:p>
            <a:r>
              <a:rPr lang="en-US" baseline="0" dirty="0" smtClean="0"/>
              <a:t>70’s  -- group focus changed to org – to achieve org goals.  Burns (1978) reciprocal process motives and values (context of competition conflict) </a:t>
            </a:r>
            <a:r>
              <a:rPr lang="en-US" baseline="0" dirty="0" err="1" smtClean="0"/>
              <a:t>realise</a:t>
            </a:r>
            <a:r>
              <a:rPr lang="en-US" baseline="0" dirty="0" smtClean="0"/>
              <a:t> goals leaders and groups.</a:t>
            </a:r>
            <a:endParaRPr lang="en-US" dirty="0"/>
          </a:p>
        </p:txBody>
      </p:sp>
      <p:sp>
        <p:nvSpPr>
          <p:cNvPr id="4" name="Slide Number Placeholder 3"/>
          <p:cNvSpPr>
            <a:spLocks noGrp="1"/>
          </p:cNvSpPr>
          <p:nvPr>
            <p:ph type="sldNum" sz="quarter" idx="10"/>
          </p:nvPr>
        </p:nvSpPr>
        <p:spPr/>
        <p:txBody>
          <a:bodyPr/>
          <a:lstStyle/>
          <a:p>
            <a:pPr>
              <a:defRPr/>
            </a:pPr>
            <a:fld id="{4B21F7C2-F610-434D-82E6-94357E9DEAE9}" type="slidenum">
              <a:rPr lang="en-US" smtClean="0"/>
              <a:pPr>
                <a:defRPr/>
              </a:pPr>
              <a:t>34</a:t>
            </a:fld>
            <a:endParaRPr lang="en-US"/>
          </a:p>
        </p:txBody>
      </p:sp>
    </p:spTree>
    <p:extLst>
      <p:ext uri="{BB962C8B-B14F-4D97-AF65-F5344CB8AC3E}">
        <p14:creationId xmlns:p14="http://schemas.microsoft.com/office/powerpoint/2010/main" val="175577348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80’s  -- Nature of leadership </a:t>
            </a:r>
          </a:p>
          <a:p>
            <a:r>
              <a:rPr lang="en-GB" dirty="0" smtClean="0"/>
              <a:t>#do as leader wishes</a:t>
            </a:r>
          </a:p>
          <a:p>
            <a:r>
              <a:rPr lang="en-GB" dirty="0" smtClean="0"/>
              <a:t>#leadership as non coercive influence</a:t>
            </a:r>
          </a:p>
          <a:p>
            <a:r>
              <a:rPr lang="en-GB" dirty="0" smtClean="0"/>
              <a:t>#back in the moment – trait</a:t>
            </a:r>
            <a:r>
              <a:rPr lang="en-GB" baseline="0" dirty="0" smtClean="0"/>
              <a:t> orientation</a:t>
            </a:r>
            <a:endParaRPr lang="en-GB" dirty="0" smtClean="0"/>
          </a:p>
          <a:p>
            <a:r>
              <a:rPr lang="en-GB" dirty="0" smtClean="0"/>
              <a:t>#defined the transformational process</a:t>
            </a:r>
            <a:endParaRPr lang="en-GB" dirty="0"/>
          </a:p>
        </p:txBody>
      </p:sp>
      <p:sp>
        <p:nvSpPr>
          <p:cNvPr id="4" name="Slide Number Placeholder 3"/>
          <p:cNvSpPr>
            <a:spLocks noGrp="1"/>
          </p:cNvSpPr>
          <p:nvPr>
            <p:ph type="sldNum" sz="quarter" idx="10"/>
          </p:nvPr>
        </p:nvSpPr>
        <p:spPr/>
        <p:txBody>
          <a:bodyPr/>
          <a:lstStyle/>
          <a:p>
            <a:pPr>
              <a:defRPr/>
            </a:pPr>
            <a:fld id="{4B21F7C2-F610-434D-82E6-94357E9DEAE9}" type="slidenum">
              <a:rPr lang="en-US" smtClean="0"/>
              <a:pPr>
                <a:defRPr/>
              </a:pPr>
              <a:t>35</a:t>
            </a:fld>
            <a:endParaRPr lang="en-US"/>
          </a:p>
        </p:txBody>
      </p:sp>
    </p:spTree>
    <p:extLst>
      <p:ext uri="{BB962C8B-B14F-4D97-AF65-F5344CB8AC3E}">
        <p14:creationId xmlns:p14="http://schemas.microsoft.com/office/powerpoint/2010/main" val="282788040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Emerging approaches --  </a:t>
            </a:r>
            <a:r>
              <a:rPr lang="en-US" dirty="0" err="1" smtClean="0"/>
              <a:t>Indiv</a:t>
            </a:r>
            <a:r>
              <a:rPr lang="en-US" dirty="0" smtClean="0"/>
              <a:t>.</a:t>
            </a:r>
            <a:r>
              <a:rPr lang="en-US" baseline="0" dirty="0" smtClean="0"/>
              <a:t> Influence – to achieve common goal</a:t>
            </a:r>
          </a:p>
          <a:p>
            <a:r>
              <a:rPr lang="en-US" baseline="0" dirty="0" err="1" smtClean="0"/>
              <a:t>Emphasise</a:t>
            </a:r>
            <a:r>
              <a:rPr lang="en-US" baseline="0" dirty="0" smtClean="0"/>
              <a:t> authenticity</a:t>
            </a:r>
          </a:p>
          <a:p>
            <a:r>
              <a:rPr lang="en-US" baseline="0" dirty="0" smtClean="0"/>
              <a:t>Values and senses and motivate group</a:t>
            </a:r>
          </a:p>
          <a:p>
            <a:r>
              <a:rPr lang="en-US" baseline="0" dirty="0" smtClean="0"/>
              <a:t>Caring to focus on follower needs – help them – more servant like</a:t>
            </a:r>
          </a:p>
          <a:p>
            <a:r>
              <a:rPr lang="en-US" baseline="0" dirty="0" smtClean="0"/>
              <a:t>Encourage followers to reflect, confront and solve problems</a:t>
            </a:r>
          </a:p>
          <a:p>
            <a:endParaRPr lang="en-US" baseline="0" dirty="0" smtClean="0"/>
          </a:p>
          <a:p>
            <a:endParaRPr lang="en-US" dirty="0"/>
          </a:p>
        </p:txBody>
      </p:sp>
      <p:sp>
        <p:nvSpPr>
          <p:cNvPr id="4" name="Slide Number Placeholder 3"/>
          <p:cNvSpPr>
            <a:spLocks noGrp="1"/>
          </p:cNvSpPr>
          <p:nvPr>
            <p:ph type="sldNum" sz="quarter" idx="10"/>
          </p:nvPr>
        </p:nvSpPr>
        <p:spPr/>
        <p:txBody>
          <a:bodyPr/>
          <a:lstStyle/>
          <a:p>
            <a:pPr>
              <a:defRPr/>
            </a:pPr>
            <a:fld id="{4B21F7C2-F610-434D-82E6-94357E9DEAE9}" type="slidenum">
              <a:rPr lang="en-US" smtClean="0"/>
              <a:pPr>
                <a:defRPr/>
              </a:pPr>
              <a:t>36</a:t>
            </a:fld>
            <a:endParaRPr lang="en-US"/>
          </a:p>
        </p:txBody>
      </p:sp>
    </p:spTree>
    <p:extLst>
      <p:ext uri="{BB962C8B-B14F-4D97-AF65-F5344CB8AC3E}">
        <p14:creationId xmlns:p14="http://schemas.microsoft.com/office/powerpoint/2010/main" val="385699840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Emerging approaches --  </a:t>
            </a:r>
            <a:r>
              <a:rPr lang="en-US" dirty="0" err="1" smtClean="0"/>
              <a:t>Indiv</a:t>
            </a:r>
            <a:r>
              <a:rPr lang="en-US" dirty="0" smtClean="0"/>
              <a:t>.</a:t>
            </a:r>
            <a:r>
              <a:rPr lang="en-US" baseline="0" dirty="0" smtClean="0"/>
              <a:t> Influence – to achieve common goal</a:t>
            </a:r>
          </a:p>
          <a:p>
            <a:r>
              <a:rPr lang="en-US" baseline="0" dirty="0" err="1" smtClean="0"/>
              <a:t>Emphasise</a:t>
            </a:r>
            <a:r>
              <a:rPr lang="en-US" baseline="0" dirty="0" smtClean="0"/>
              <a:t> authenticity</a:t>
            </a:r>
          </a:p>
          <a:p>
            <a:r>
              <a:rPr lang="en-US" baseline="0" dirty="0" smtClean="0"/>
              <a:t>Values and senses and motivate group</a:t>
            </a:r>
          </a:p>
          <a:p>
            <a:r>
              <a:rPr lang="en-US" baseline="0" dirty="0" smtClean="0"/>
              <a:t>Caring to focus on follower needs – help them – more servant like</a:t>
            </a:r>
          </a:p>
          <a:p>
            <a:r>
              <a:rPr lang="en-US" baseline="0" dirty="0" smtClean="0"/>
              <a:t>Encourage followers to reflect, confront and solve problems</a:t>
            </a:r>
          </a:p>
          <a:p>
            <a:endParaRPr lang="en-US" baseline="0" dirty="0" smtClean="0"/>
          </a:p>
          <a:p>
            <a:endParaRPr lang="en-US" dirty="0"/>
          </a:p>
        </p:txBody>
      </p:sp>
      <p:sp>
        <p:nvSpPr>
          <p:cNvPr id="4" name="Slide Number Placeholder 3"/>
          <p:cNvSpPr>
            <a:spLocks noGrp="1"/>
          </p:cNvSpPr>
          <p:nvPr>
            <p:ph type="sldNum" sz="quarter" idx="10"/>
          </p:nvPr>
        </p:nvSpPr>
        <p:spPr/>
        <p:txBody>
          <a:bodyPr/>
          <a:lstStyle/>
          <a:p>
            <a:pPr>
              <a:defRPr/>
            </a:pPr>
            <a:fld id="{4B21F7C2-F610-434D-82E6-94357E9DEAE9}" type="slidenum">
              <a:rPr lang="en-US" smtClean="0"/>
              <a:pPr>
                <a:defRPr/>
              </a:pPr>
              <a:t>37</a:t>
            </a:fld>
            <a:endParaRPr lang="en-US"/>
          </a:p>
        </p:txBody>
      </p:sp>
    </p:spTree>
    <p:extLst>
      <p:ext uri="{BB962C8B-B14F-4D97-AF65-F5344CB8AC3E}">
        <p14:creationId xmlns:p14="http://schemas.microsoft.com/office/powerpoint/2010/main" val="100876704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smtClean="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39</a:t>
            </a:fld>
            <a:endParaRPr lang="en-US" altLang="en-US" smtClean="0">
              <a:solidFill>
                <a:srgbClr val="000000"/>
              </a:solidFill>
              <a:latin typeface="Calibri" panose="020F0502020204030204" pitchFamily="34" charset="0"/>
            </a:endParaRPr>
          </a:p>
        </p:txBody>
      </p:sp>
    </p:spTree>
    <p:extLst>
      <p:ext uri="{BB962C8B-B14F-4D97-AF65-F5344CB8AC3E}">
        <p14:creationId xmlns:p14="http://schemas.microsoft.com/office/powerpoint/2010/main" val="139791421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0C26B57-131A-4C09-A3C1-1342FBC9C455}" type="datetime1">
              <a:rPr lang="en-GB" smtClean="0"/>
              <a:t>30/01/2018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F810960-C2EF-49F5-BCDA-6BA40DAB3D7C}" type="datetime1">
              <a:rPr lang="en-GB" smtClean="0"/>
              <a:t>30/01/2018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DEA5CAE-1354-4002-89A7-024A4E5CA2DD}" type="datetime1">
              <a:rPr lang="en-GB" smtClean="0"/>
              <a:t>30/01/2018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24D6F33-FA05-4040-A509-243317ACBD57}" type="datetime1">
              <a:rPr lang="en-GB" smtClean="0"/>
              <a:t>30/01/2018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7842DDB-99BA-48A5-85EC-79C4F6F9FEDD}" type="datetime1">
              <a:rPr lang="en-GB" smtClean="0"/>
              <a:t>30/01/2018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B32103B-2DC7-40E2-9332-26E026721B19}" type="datetime1">
              <a:rPr lang="en-GB" smtClean="0"/>
              <a:t>30/01/2018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5953D1-0BD1-42AC-A87C-C84D513F4AD3}" type="datetime1">
              <a:rPr lang="en-GB" smtClean="0"/>
              <a:t>30/01/2018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00824D1-31C3-48B4-B5D4-2A060FC998DD}" type="datetime1">
              <a:rPr lang="en-GB" smtClean="0"/>
              <a:t>30/01/2018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E8EDB7C-D664-4F81-9837-20E0E2C48916}" type="datetime1">
              <a:rPr lang="en-GB" smtClean="0"/>
              <a:t>30/01/2018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950D221-3DBC-47FE-989A-00B482892CA5}" type="datetime1">
              <a:rPr lang="en-GB" smtClean="0"/>
              <a:t>30/01/2018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A07672F-B611-4B00-860A-B2D974C4058C}" type="datetime1">
              <a:rPr lang="en-GB" smtClean="0"/>
              <a:t>30/01/2018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smtClean="0">
                <a:solidFill>
                  <a:srgbClr val="3D7EDB"/>
                </a:solidFill>
                <a:latin typeface="Arial"/>
              </a:rPr>
              <a:t>Colored bar - 100% text</a:t>
            </a:r>
            <a:endParaRPr lang="en-GB" dirty="0">
              <a:solidFill>
                <a:srgbClr val="3D7EDB"/>
              </a:solidFill>
              <a:latin typeface="Arial"/>
            </a:endParaRP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smtClean="0"/>
              <a:t>Click to edit Master title style</a:t>
            </a:r>
            <a:endParaRPr lang="en-US" dirty="0"/>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smtClean="0"/>
              <a:t>Click to edit Master text styles</a:t>
            </a:r>
          </a:p>
          <a:p>
            <a:pPr lvl="1"/>
            <a:r>
              <a:rPr lang="en-US" smtClean="0"/>
              <a:t>Second level</a:t>
            </a:r>
          </a:p>
          <a:p>
            <a:pPr lvl="2"/>
            <a:r>
              <a:rPr lang="en-US" smtClean="0"/>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smtClean="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21502565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Index slide">
    <p:spTree>
      <p:nvGrpSpPr>
        <p:cNvPr id="1" name=""/>
        <p:cNvGrpSpPr/>
        <p:nvPr/>
      </p:nvGrpSpPr>
      <p:grpSpPr>
        <a:xfrm>
          <a:off x="0" y="0"/>
          <a:ext cx="0" cy="0"/>
          <a:chOff x="0" y="0"/>
          <a:chExt cx="0" cy="0"/>
        </a:xfrm>
      </p:grpSpPr>
      <p:sp>
        <p:nvSpPr>
          <p:cNvPr id="4" name="Tekstvak 14"/>
          <p:cNvSpPr txBox="1"/>
          <p:nvPr userDrawn="1"/>
        </p:nvSpPr>
        <p:spPr>
          <a:xfrm>
            <a:off x="-85725" y="-261938"/>
            <a:ext cx="1566863"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dirty="0" smtClean="0">
                <a:solidFill>
                  <a:srgbClr val="3D7EDB"/>
                </a:solidFill>
                <a:latin typeface="Arial"/>
              </a:rPr>
              <a:t>Index slide</a:t>
            </a:r>
            <a:endParaRPr lang="en-GB" dirty="0">
              <a:solidFill>
                <a:srgbClr val="3D7EDB"/>
              </a:solidFill>
              <a:latin typeface="Arial"/>
            </a:endParaRPr>
          </a:p>
        </p:txBody>
      </p:sp>
      <p:grpSp>
        <p:nvGrpSpPr>
          <p:cNvPr id="5" name="Groep 56" hidden="1"/>
          <p:cNvGrpSpPr>
            <a:grpSpLocks/>
          </p:cNvGrpSpPr>
          <p:nvPr userDrawn="1"/>
        </p:nvGrpSpPr>
        <p:grpSpPr bwMode="auto">
          <a:xfrm>
            <a:off x="9369425" y="106363"/>
            <a:ext cx="2979738" cy="5918200"/>
            <a:chOff x="9234062" y="-92622"/>
            <a:chExt cx="2979308" cy="5917970"/>
          </a:xfrm>
        </p:grpSpPr>
        <p:sp>
          <p:nvSpPr>
            <p:cNvPr id="6" name="Tekstvak 33"/>
            <p:cNvSpPr txBox="1">
              <a:spLocks noChangeArrowheads="1"/>
            </p:cNvSpPr>
            <p:nvPr userDrawn="1"/>
          </p:nvSpPr>
          <p:spPr bwMode="auto">
            <a:xfrm>
              <a:off x="9438820" y="896352"/>
              <a:ext cx="2068213" cy="6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smtClean="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smtClean="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userDrawn="1"/>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smtClean="0">
                  <a:solidFill>
                    <a:srgbClr val="000000"/>
                  </a:solidFill>
                  <a:ea typeface="Tahoma" panose="020B0604030504040204" pitchFamily="34" charset="0"/>
                  <a:cs typeface="Arial" panose="020B0604020202020204" pitchFamily="34" charset="0"/>
                </a:rPr>
                <a:t>Search and selected the picture you want.</a:t>
              </a:r>
              <a:br>
                <a:rPr lang="en-US" altLang="en-US" sz="1400" smtClean="0">
                  <a:solidFill>
                    <a:srgbClr val="000000"/>
                  </a:solidFill>
                  <a:ea typeface="Tahoma" panose="020B0604030504040204" pitchFamily="34" charset="0"/>
                  <a:cs typeface="Arial" panose="020B0604020202020204" pitchFamily="34" charset="0"/>
                </a:rPr>
              </a:br>
              <a:r>
                <a:rPr lang="en-US" altLang="en-US" sz="1400" smtClean="0">
                  <a:solidFill>
                    <a:srgbClr val="000000"/>
                  </a:solidFill>
                  <a:ea typeface="Tahoma" panose="020B0604030504040204" pitchFamily="34" charset="0"/>
                  <a:cs typeface="Arial" panose="020B0604020202020204" pitchFamily="34" charset="0"/>
                </a:rPr>
                <a:t>Click</a:t>
              </a:r>
              <a:r>
                <a:rPr lang="en-US" altLang="en-US" sz="1400" smtClean="0">
                  <a:solidFill>
                    <a:srgbClr val="FFA100"/>
                  </a:solidFill>
                  <a:ea typeface="Tahoma" panose="020B0604030504040204" pitchFamily="34" charset="0"/>
                  <a:cs typeface="Arial" panose="020B0604020202020204" pitchFamily="34" charset="0"/>
                </a:rPr>
                <a:t> </a:t>
              </a:r>
              <a:r>
                <a:rPr lang="en-US" altLang="en-US" sz="1400" b="1" smtClean="0">
                  <a:solidFill>
                    <a:srgbClr val="3D7EDB"/>
                  </a:solidFill>
                  <a:ea typeface="Tahoma" panose="020B0604030504040204" pitchFamily="34" charset="0"/>
                  <a:cs typeface="Arial" panose="020B0604020202020204" pitchFamily="34" charset="0"/>
                </a:rPr>
                <a:t>´Insert´</a:t>
              </a:r>
              <a:endParaRPr lang="nl-NL" altLang="en-US" sz="1400" b="1" smtClean="0">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userDrawn="1"/>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smtClean="0">
                  <a:solidFill>
                    <a:srgbClr val="FFFFFF"/>
                  </a:solidFill>
                </a:rPr>
                <a:t>1</a:t>
              </a:r>
            </a:p>
          </p:txBody>
        </p:sp>
        <p:sp>
          <p:nvSpPr>
            <p:cNvPr id="10" name="Ovaal 60"/>
            <p:cNvSpPr>
              <a:spLocks noChangeArrowheads="1"/>
            </p:cNvSpPr>
            <p:nvPr userDrawn="1"/>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smtClean="0">
                  <a:solidFill>
                    <a:srgbClr val="FFFFFF"/>
                  </a:solidFill>
                </a:rPr>
                <a:t>2</a:t>
              </a:r>
            </a:p>
          </p:txBody>
        </p:sp>
        <p:pic>
          <p:nvPicPr>
            <p:cNvPr id="11"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userDrawn="1"/>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userDrawn="1"/>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smtClean="0">
                  <a:solidFill>
                    <a:srgbClr val="3D7EDB"/>
                  </a:solidFill>
                </a:rPr>
                <a:t>INSERT PICTURE</a:t>
              </a:r>
            </a:p>
          </p:txBody>
        </p:sp>
        <p:cxnSp>
          <p:nvCxnSpPr>
            <p:cNvPr id="15" name="Rechte verbindingslijn 65"/>
            <p:cNvCxnSpPr>
              <a:cxnSpLocks noChangeShapeType="1"/>
            </p:cNvCxnSpPr>
            <p:nvPr userDrawn="1"/>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userDrawn="1"/>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userDrawn="1"/>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userDrawn="1"/>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smtClean="0">
                  <a:solidFill>
                    <a:srgbClr val="000000"/>
                  </a:solidFill>
                  <a:ea typeface="Tahoma" panose="020B0604030504040204" pitchFamily="34" charset="0"/>
                  <a:cs typeface="Arial" panose="020B0604020202020204" pitchFamily="34" charset="0"/>
                </a:rPr>
                <a:t>Select the picture and select</a:t>
              </a:r>
              <a:r>
                <a:rPr lang="en-US" altLang="en-US" sz="1400" smtClean="0">
                  <a:solidFill>
                    <a:srgbClr val="3D7EDB"/>
                  </a:solidFill>
                  <a:ea typeface="Tahoma" panose="020B0604030504040204" pitchFamily="34" charset="0"/>
                  <a:cs typeface="Arial" panose="020B0604020202020204" pitchFamily="34" charset="0"/>
                </a:rPr>
                <a:t> </a:t>
              </a:r>
              <a:r>
                <a:rPr lang="en-US" altLang="en-US" sz="1400" b="1" smtClean="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userDrawn="1"/>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smtClean="0">
                  <a:solidFill>
                    <a:srgbClr val="FFFFFF"/>
                  </a:solidFill>
                </a:rPr>
                <a:t>3</a:t>
              </a:r>
            </a:p>
          </p:txBody>
        </p:sp>
        <p:pic>
          <p:nvPicPr>
            <p:cNvPr id="20" name="Picture 2"/>
            <p:cNvPicPr>
              <a:picLocks noChangeAspect="1" noChangeArrowheads="1"/>
            </p:cNvPicPr>
            <p:nvPr userDrawn="1"/>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395824" y="820313"/>
            <a:ext cx="8327552" cy="219074"/>
          </a:xfrm>
        </p:spPr>
        <p:txBody>
          <a:bodyPr>
            <a:noAutofit/>
          </a:bodyPr>
          <a:lstStyle>
            <a:lvl1pPr>
              <a:defRPr sz="4000">
                <a:solidFill>
                  <a:schemeClr val="tx2"/>
                </a:solidFill>
              </a:defRPr>
            </a:lvl1pPr>
          </a:lstStyle>
          <a:p>
            <a:r>
              <a:rPr lang="en-US" smtClean="0"/>
              <a:t>Click to edit Master title style</a:t>
            </a:r>
            <a:endParaRPr lang="en-US" dirty="0"/>
          </a:p>
        </p:txBody>
      </p:sp>
      <p:sp>
        <p:nvSpPr>
          <p:cNvPr id="8" name="Tijdelijke aanduiding voor tabel 7"/>
          <p:cNvSpPr>
            <a:spLocks noGrp="1"/>
          </p:cNvSpPr>
          <p:nvPr>
            <p:ph type="tbl" sz="quarter" idx="16"/>
          </p:nvPr>
        </p:nvSpPr>
        <p:spPr>
          <a:xfrm>
            <a:off x="405584" y="1210970"/>
            <a:ext cx="8316592" cy="4234254"/>
          </a:xfrm>
        </p:spPr>
        <p:txBody>
          <a:bodyPr anchor="ctr"/>
          <a:lstStyle>
            <a:lvl1pPr algn="ctr">
              <a:lnSpc>
                <a:spcPct val="150000"/>
              </a:lnSpc>
              <a:defRPr>
                <a:solidFill>
                  <a:schemeClr val="tx2"/>
                </a:solidFill>
              </a:defRPr>
            </a:lvl1pPr>
          </a:lstStyle>
          <a:p>
            <a:pPr lvl="0"/>
            <a:r>
              <a:rPr lang="en-US" noProof="0" smtClean="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pPr>
              <a:defRPr/>
            </a:pPr>
            <a:fld id="{5452D9B6-0537-491A-B569-76F487D3EFE8}" type="slidenum">
              <a:rPr lang="en-US"/>
              <a:pPr>
                <a:defRPr/>
              </a:pPr>
              <a:t>‹#›</a:t>
            </a:fld>
            <a:endParaRPr lang="en-US"/>
          </a:p>
        </p:txBody>
      </p:sp>
    </p:spTree>
    <p:extLst>
      <p:ext uri="{BB962C8B-B14F-4D97-AF65-F5344CB8AC3E}">
        <p14:creationId xmlns:p14="http://schemas.microsoft.com/office/powerpoint/2010/main" val="9177236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C14E5348-6718-47C1-84C8-E8C9ED725366}" type="datetime1">
              <a:rPr lang="en-GB" smtClean="0"/>
              <a:t>30/01/2018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2" r:id="rId13"/>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hyperlink" Target="https://edge.sagepub.com/northouse7e/student-resources/chapter-1/video-and-multimedia"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www.johnsmith.co.uk/textbooks/product/9781506311166"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www.ted.com/talks/simon_sinek_why_good_leaders_make_you_feel_safe?language=en" TargetMode="Externa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www.cipd.co.uk/podcasts/dan-pink-on-leadership-ace-special" TargetMode="Externa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hyperlink" Target="https://www.youtube.com/watch?v=xB-YhBbtfXE"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ctrTitle"/>
          </p:nvPr>
        </p:nvSpPr>
        <p:spPr>
          <a:xfrm>
            <a:off x="755576" y="2564904"/>
            <a:ext cx="7772400" cy="2123658"/>
          </a:xfrm>
        </p:spPr>
        <p:txBody>
          <a:bodyPr>
            <a:normAutofit fontScale="90000"/>
          </a:bodyPr>
          <a:lstStyle/>
          <a:p>
            <a:r>
              <a:rPr lang="en-GB" dirty="0" smtClean="0">
                <a:solidFill>
                  <a:schemeClr val="accent4"/>
                </a:solidFill>
              </a:rPr>
              <a:t>Leading Managing &amp; Developing People</a:t>
            </a:r>
            <a:br>
              <a:rPr lang="en-GB" dirty="0" smtClean="0">
                <a:solidFill>
                  <a:schemeClr val="accent4"/>
                </a:solidFill>
              </a:rPr>
            </a:br>
            <a:r>
              <a:rPr lang="en-GB" dirty="0" smtClean="0">
                <a:solidFill>
                  <a:schemeClr val="bg1"/>
                </a:solidFill>
              </a:rPr>
              <a:t>Introduction to Module and Assessment</a:t>
            </a:r>
            <a:br>
              <a:rPr lang="en-GB" dirty="0" smtClean="0">
                <a:solidFill>
                  <a:schemeClr val="bg1"/>
                </a:solidFill>
              </a:rPr>
            </a:br>
            <a:endParaRPr lang="en-GB" sz="4400" dirty="0">
              <a:solidFill>
                <a:schemeClr val="bg1"/>
              </a:solidFill>
            </a:endParaRPr>
          </a:p>
        </p:txBody>
      </p:sp>
      <p:sp>
        <p:nvSpPr>
          <p:cNvPr id="2" name="TextBox 1"/>
          <p:cNvSpPr txBox="1"/>
          <p:nvPr/>
        </p:nvSpPr>
        <p:spPr>
          <a:xfrm>
            <a:off x="5148064" y="4725144"/>
            <a:ext cx="3312368" cy="369332"/>
          </a:xfrm>
          <a:prstGeom prst="rect">
            <a:avLst/>
          </a:prstGeom>
          <a:noFill/>
        </p:spPr>
        <p:txBody>
          <a:bodyPr wrap="square" rtlCol="0">
            <a:spAutoFit/>
          </a:bodyPr>
          <a:lstStyle/>
          <a:p>
            <a:pPr algn="r"/>
            <a:r>
              <a:rPr lang="en-GB" dirty="0" smtClean="0">
                <a:solidFill>
                  <a:schemeClr val="bg1"/>
                </a:solidFill>
              </a:rPr>
              <a:t>Julie Potter: January 2017</a:t>
            </a:r>
            <a:endParaRPr lang="en-GB" dirty="0">
              <a:solidFill>
                <a:schemeClr val="bg1"/>
              </a:solidFill>
            </a:endParaRPr>
          </a:p>
        </p:txBody>
      </p:sp>
    </p:spTree>
    <p:extLst>
      <p:ext uri="{BB962C8B-B14F-4D97-AF65-F5344CB8AC3E}">
        <p14:creationId xmlns:p14="http://schemas.microsoft.com/office/powerpoint/2010/main" val="1667229515"/>
      </p:ext>
    </p:extLst>
  </p:cSld>
  <p:clrMapOvr>
    <a:masterClrMapping/>
  </p:clrMapOvr>
  <p:transition>
    <p:dissolv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395693" y="548680"/>
            <a:ext cx="8328025" cy="219075"/>
          </a:xfrm>
        </p:spPr>
        <p:txBody>
          <a:bodyPr>
            <a:noAutofit/>
          </a:bodyPr>
          <a:lstStyle/>
          <a:p>
            <a:pPr algn="l" eaLnBrk="1" hangingPunct="1"/>
            <a:r>
              <a:rPr lang="en-US" altLang="en-US" sz="3200" dirty="0" smtClean="0"/>
              <a:t>Session Overview: Part 1</a:t>
            </a:r>
          </a:p>
        </p:txBody>
      </p:sp>
      <p:graphicFrame>
        <p:nvGraphicFramePr>
          <p:cNvPr id="7" name="Tijdelijke aanduiding voor tabel 6"/>
          <p:cNvGraphicFramePr>
            <a:graphicFrameLocks noGrp="1"/>
          </p:cNvGraphicFramePr>
          <p:nvPr>
            <p:ph type="tbl" sz="quarter" idx="16"/>
            <p:extLst>
              <p:ext uri="{D42A27DB-BD31-4B8C-83A1-F6EECF244321}">
                <p14:modId xmlns:p14="http://schemas.microsoft.com/office/powerpoint/2010/main" val="751155796"/>
              </p:ext>
            </p:extLst>
          </p:nvPr>
        </p:nvGraphicFramePr>
        <p:xfrm>
          <a:off x="413156" y="1304764"/>
          <a:ext cx="8310562" cy="1743076"/>
        </p:xfrm>
        <a:graphic>
          <a:graphicData uri="http://schemas.openxmlformats.org/drawingml/2006/table">
            <a:tbl>
              <a:tblPr firstRow="1" bandRow="1">
                <a:tableStyleId>{2D5ABB26-0587-4C30-8999-92F81FD0307C}</a:tableStyleId>
              </a:tblPr>
              <a:tblGrid>
                <a:gridCol w="907131"/>
                <a:gridCol w="7403431"/>
              </a:tblGrid>
              <a:tr h="871538">
                <a:tc>
                  <a:txBody>
                    <a:bodyPr/>
                    <a:lstStyle/>
                    <a:p>
                      <a:pPr algn="ctr"/>
                      <a:r>
                        <a:rPr lang="en-US" sz="2000" b="1" dirty="0" smtClean="0">
                          <a:solidFill>
                            <a:schemeClr val="bg1"/>
                          </a:solidFill>
                        </a:rPr>
                        <a:t>1</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2"/>
                    </a:solidFill>
                  </a:tcPr>
                </a:tc>
                <a:tc>
                  <a:txBody>
                    <a:bodyPr/>
                    <a:lstStyle/>
                    <a:p>
                      <a:r>
                        <a:rPr lang="en-US" sz="1700" b="0" dirty="0" smtClean="0">
                          <a:solidFill>
                            <a:schemeClr val="tx1"/>
                          </a:solidFill>
                        </a:rPr>
                        <a:t>Learning Outcomes &amp; Reading</a:t>
                      </a: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bg1">
                        <a:lumMod val="85000"/>
                      </a:schemeClr>
                    </a:solidFill>
                  </a:tcPr>
                </a:tc>
              </a:tr>
              <a:tr h="871538">
                <a:tc>
                  <a:txBody>
                    <a:bodyPr/>
                    <a:lstStyle/>
                    <a:p>
                      <a:pPr algn="ctr"/>
                      <a:r>
                        <a:rPr lang="en-US" sz="2000" b="1" dirty="0" smtClean="0">
                          <a:solidFill>
                            <a:schemeClr val="bg1"/>
                          </a:solidFill>
                        </a:rPr>
                        <a:t>2</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3"/>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b="0" dirty="0" smtClean="0">
                          <a:solidFill>
                            <a:schemeClr val="tx1"/>
                          </a:solidFill>
                        </a:rPr>
                        <a:t>Assignment Details</a:t>
                      </a: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tr>
            </a:tbl>
          </a:graphicData>
        </a:graphic>
      </p:graphicFrame>
      <p:sp>
        <p:nvSpPr>
          <p:cNvPr id="2" name="Slide Number Placeholder 1"/>
          <p:cNvSpPr>
            <a:spLocks noGrp="1"/>
          </p:cNvSpPr>
          <p:nvPr>
            <p:ph type="sldNum" sz="quarter" idx="18"/>
          </p:nvPr>
        </p:nvSpPr>
        <p:spPr/>
        <p:txBody>
          <a:bodyPr/>
          <a:lstStyle/>
          <a:p>
            <a:pPr>
              <a:defRPr/>
            </a:pPr>
            <a:fld id="{0D8B08AE-D2AE-4567-A358-20276AEF5343}" type="slidenum">
              <a:rPr lang="en-US" smtClean="0"/>
              <a:pPr>
                <a:defRPr/>
              </a:pPr>
              <a:t>2</a:t>
            </a:fld>
            <a:endParaRPr lang="en-US"/>
          </a:p>
        </p:txBody>
      </p:sp>
    </p:spTree>
    <p:extLst>
      <p:ext uri="{BB962C8B-B14F-4D97-AF65-F5344CB8AC3E}">
        <p14:creationId xmlns:p14="http://schemas.microsoft.com/office/powerpoint/2010/main" val="1273791935"/>
      </p:ext>
    </p:extLst>
  </p:cSld>
  <p:clrMapOvr>
    <a:masterClrMapping/>
  </p:clrMapOvr>
  <p:transition spd="med">
    <p:fad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457200" y="44624"/>
            <a:ext cx="8229600" cy="1143000"/>
          </a:xfrm>
        </p:spPr>
        <p:txBody>
          <a:bodyPr>
            <a:noAutofit/>
          </a:bodyPr>
          <a:lstStyle/>
          <a:p>
            <a:pPr algn="l"/>
            <a:r>
              <a:rPr lang="en-GB" sz="3200" dirty="0" smtClean="0">
                <a:solidFill>
                  <a:schemeClr val="tx2"/>
                </a:solidFill>
              </a:rPr>
              <a:t>1. Module Aims and Learning Outcomes</a:t>
            </a:r>
            <a:endParaRPr lang="en-GB" sz="3200" dirty="0">
              <a:solidFill>
                <a:schemeClr val="tx2"/>
              </a:solidFill>
            </a:endParaRPr>
          </a:p>
        </p:txBody>
      </p:sp>
      <p:sp>
        <p:nvSpPr>
          <p:cNvPr id="44035" name="Rectangle 3"/>
          <p:cNvSpPr>
            <a:spLocks noGrp="1" noChangeArrowheads="1"/>
          </p:cNvSpPr>
          <p:nvPr>
            <p:ph idx="1"/>
          </p:nvPr>
        </p:nvSpPr>
        <p:spPr>
          <a:xfrm>
            <a:off x="457200" y="980728"/>
            <a:ext cx="8229600" cy="4536505"/>
          </a:xfrm>
        </p:spPr>
        <p:txBody>
          <a:bodyPr>
            <a:normAutofit fontScale="55000" lnSpcReduction="20000"/>
          </a:bodyPr>
          <a:lstStyle/>
          <a:p>
            <a:pPr lvl="0"/>
            <a:r>
              <a:rPr lang="en-GB" dirty="0"/>
              <a:t>Review and critically evaluate major contemporary research and debates in the fields of human resource management (HRM) and human resource development (HRD). </a:t>
            </a:r>
          </a:p>
          <a:p>
            <a:pPr lvl="0"/>
            <a:r>
              <a:rPr lang="en-GB" dirty="0"/>
              <a:t>Evaluate major theories relating to motivation, commitment and engagement at work and how these are put into practice by organisations. </a:t>
            </a:r>
          </a:p>
          <a:p>
            <a:pPr lvl="0"/>
            <a:r>
              <a:rPr lang="en-GB" dirty="0"/>
              <a:t>Debate and critically evaluate the characteristics of effective leadership and the methods used to develop leaders in organisations. </a:t>
            </a:r>
          </a:p>
          <a:p>
            <a:pPr lvl="0"/>
            <a:r>
              <a:rPr lang="en-GB" dirty="0"/>
              <a:t>Contribute to the promotion of flexible working and effective change management in organisations. </a:t>
            </a:r>
          </a:p>
          <a:p>
            <a:pPr lvl="0"/>
            <a:r>
              <a:rPr lang="en-GB" dirty="0"/>
              <a:t>Critically discuss the aims and objectives of the HRM and HRD function in organisations and how these are met in practice. </a:t>
            </a:r>
          </a:p>
          <a:p>
            <a:pPr lvl="0"/>
            <a:r>
              <a:rPr lang="en-GB" dirty="0"/>
              <a:t>Assess the contribution made by HRM and HRD specialists in different types of organisation. </a:t>
            </a:r>
          </a:p>
          <a:p>
            <a:pPr lvl="0"/>
            <a:r>
              <a:rPr lang="en-GB" dirty="0"/>
              <a:t>Promote professionalism and an ethical approach to HRM and HRD practice in organisations. </a:t>
            </a:r>
          </a:p>
          <a:p>
            <a:pPr lvl="0"/>
            <a:r>
              <a:rPr lang="en-GB" dirty="0"/>
              <a:t>Major debates about professionalism and ethics in organisations; common ethical dilemmas faced by managers and ways of resolving these; equity and fair-dealing; managing within the expectations of the law. </a:t>
            </a:r>
          </a:p>
        </p:txBody>
      </p:sp>
      <p:sp>
        <p:nvSpPr>
          <p:cNvPr id="2" name="Slide Number Placeholder 1"/>
          <p:cNvSpPr>
            <a:spLocks noGrp="1"/>
          </p:cNvSpPr>
          <p:nvPr>
            <p:ph type="sldNum" sz="quarter" idx="12"/>
          </p:nvPr>
        </p:nvSpPr>
        <p:spPr/>
        <p:txBody>
          <a:bodyPr/>
          <a:lstStyle/>
          <a:p>
            <a:fld id="{AC82685A-BD3A-4230-8D85-804689F67293}" type="slidenum">
              <a:rPr lang="en-GB" smtClean="0"/>
              <a:t>3</a:t>
            </a:fld>
            <a:endParaRPr lang="en-GB"/>
          </a:p>
        </p:txBody>
      </p:sp>
    </p:spTree>
    <p:extLst>
      <p:ext uri="{BB962C8B-B14F-4D97-AF65-F5344CB8AC3E}">
        <p14:creationId xmlns:p14="http://schemas.microsoft.com/office/powerpoint/2010/main" val="169854662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noAutofit/>
          </a:bodyPr>
          <a:lstStyle/>
          <a:p>
            <a:pPr algn="l"/>
            <a:r>
              <a:rPr lang="en-GB" sz="3200" dirty="0" smtClean="0">
                <a:solidFill>
                  <a:schemeClr val="tx2"/>
                </a:solidFill>
              </a:rPr>
              <a:t>1. Module Aims and Learning Outcomes</a:t>
            </a:r>
            <a:endParaRPr lang="en-GB" sz="3200" dirty="0">
              <a:solidFill>
                <a:schemeClr val="tx2"/>
              </a:solidFill>
            </a:endParaRPr>
          </a:p>
        </p:txBody>
      </p:sp>
      <p:sp>
        <p:nvSpPr>
          <p:cNvPr id="44035" name="Rectangle 3"/>
          <p:cNvSpPr>
            <a:spLocks noGrp="1" noChangeArrowheads="1"/>
          </p:cNvSpPr>
          <p:nvPr>
            <p:ph idx="1"/>
          </p:nvPr>
        </p:nvSpPr>
        <p:spPr>
          <a:xfrm>
            <a:off x="457200" y="1417638"/>
            <a:ext cx="8229600" cy="4099595"/>
          </a:xfrm>
        </p:spPr>
        <p:txBody>
          <a:bodyPr>
            <a:normAutofit/>
          </a:bodyPr>
          <a:lstStyle/>
          <a:p>
            <a:pPr lvl="0"/>
            <a:r>
              <a:rPr lang="en-GB" dirty="0" smtClean="0"/>
              <a:t>A full set of learning outcomes and assessment criteria are provided on the Moodle page for this module.</a:t>
            </a:r>
          </a:p>
          <a:p>
            <a:pPr lvl="0"/>
            <a:r>
              <a:rPr lang="en-GB" dirty="0" smtClean="0"/>
              <a:t>Achievement of learning outcomes will be assessed formally via an exam and informally during classroom sessions.  </a:t>
            </a:r>
          </a:p>
        </p:txBody>
      </p:sp>
      <p:sp>
        <p:nvSpPr>
          <p:cNvPr id="2" name="Slide Number Placeholder 1"/>
          <p:cNvSpPr>
            <a:spLocks noGrp="1"/>
          </p:cNvSpPr>
          <p:nvPr>
            <p:ph type="sldNum" sz="quarter" idx="12"/>
          </p:nvPr>
        </p:nvSpPr>
        <p:spPr/>
        <p:txBody>
          <a:bodyPr/>
          <a:lstStyle/>
          <a:p>
            <a:fld id="{AC82685A-BD3A-4230-8D85-804689F67293}" type="slidenum">
              <a:rPr lang="en-GB" smtClean="0"/>
              <a:t>4</a:t>
            </a:fld>
            <a:endParaRPr lang="en-GB"/>
          </a:p>
        </p:txBody>
      </p:sp>
    </p:spTree>
    <p:extLst>
      <p:ext uri="{BB962C8B-B14F-4D97-AF65-F5344CB8AC3E}">
        <p14:creationId xmlns:p14="http://schemas.microsoft.com/office/powerpoint/2010/main" val="212070327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33044" y="1124744"/>
            <a:ext cx="8458200" cy="4154016"/>
          </a:xfrm>
        </p:spPr>
        <p:txBody>
          <a:bodyPr>
            <a:normAutofit/>
          </a:bodyPr>
          <a:lstStyle/>
          <a:p>
            <a:pPr marL="0" indent="0">
              <a:buNone/>
            </a:pPr>
            <a:r>
              <a:rPr lang="en-GB" sz="2800" dirty="0"/>
              <a:t>Rees, G and French, R. (</a:t>
            </a:r>
            <a:r>
              <a:rPr lang="en-GB" sz="2800" dirty="0" err="1"/>
              <a:t>eds</a:t>
            </a:r>
            <a:r>
              <a:rPr lang="en-GB" sz="2800" dirty="0"/>
              <a:t>). (2013) </a:t>
            </a:r>
            <a:r>
              <a:rPr lang="en-GB" sz="2800" i="1" dirty="0"/>
              <a:t>Leading, M</a:t>
            </a:r>
            <a:r>
              <a:rPr lang="en-GB" sz="2800" i="1" dirty="0" smtClean="0"/>
              <a:t>anaging </a:t>
            </a:r>
            <a:r>
              <a:rPr lang="en-GB" sz="2800" i="1" dirty="0"/>
              <a:t>and </a:t>
            </a:r>
            <a:r>
              <a:rPr lang="en-GB" sz="2800" i="1" dirty="0" smtClean="0"/>
              <a:t>Developing </a:t>
            </a:r>
            <a:r>
              <a:rPr lang="en-GB" sz="2800" i="1" dirty="0"/>
              <a:t>P</a:t>
            </a:r>
            <a:r>
              <a:rPr lang="en-GB" sz="2800" i="1" dirty="0" smtClean="0"/>
              <a:t>eople</a:t>
            </a:r>
            <a:r>
              <a:rPr lang="en-GB" sz="2800" dirty="0"/>
              <a:t>. London: Chartered Institute of Personnel and Development.</a:t>
            </a:r>
          </a:p>
          <a:p>
            <a:pPr marL="0" indent="0">
              <a:buNone/>
            </a:pPr>
            <a:endParaRPr lang="en-GB" sz="2800" dirty="0"/>
          </a:p>
        </p:txBody>
      </p:sp>
      <p:sp>
        <p:nvSpPr>
          <p:cNvPr id="3" name="Title 2"/>
          <p:cNvSpPr>
            <a:spLocks noGrp="1"/>
          </p:cNvSpPr>
          <p:nvPr>
            <p:ph type="title"/>
          </p:nvPr>
        </p:nvSpPr>
        <p:spPr>
          <a:xfrm>
            <a:off x="142544" y="332656"/>
            <a:ext cx="8839200" cy="685800"/>
          </a:xfrm>
        </p:spPr>
        <p:txBody>
          <a:bodyPr>
            <a:normAutofit/>
          </a:bodyPr>
          <a:lstStyle/>
          <a:p>
            <a:pPr algn="l"/>
            <a:r>
              <a:rPr lang="en-GB" sz="3200" dirty="0" smtClean="0">
                <a:solidFill>
                  <a:schemeClr val="tx2"/>
                </a:solidFill>
              </a:rPr>
              <a:t>1. Essential Reading</a:t>
            </a:r>
            <a:endParaRPr lang="en-GB" sz="3200" dirty="0">
              <a:solidFill>
                <a:schemeClr val="tx2"/>
              </a:solidFill>
            </a:endParaRPr>
          </a:p>
        </p:txBody>
      </p:sp>
    </p:spTree>
    <p:extLst>
      <p:ext uri="{BB962C8B-B14F-4D97-AF65-F5344CB8AC3E}">
        <p14:creationId xmlns:p14="http://schemas.microsoft.com/office/powerpoint/2010/main" val="366694370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l"/>
            <a:r>
              <a:rPr lang="en-GB" sz="3200" dirty="0" smtClean="0">
                <a:solidFill>
                  <a:schemeClr val="tx2"/>
                </a:solidFill>
              </a:rPr>
              <a:t>1. Essential Reading</a:t>
            </a:r>
            <a:endParaRPr lang="en-GB" sz="3200" dirty="0">
              <a:solidFill>
                <a:schemeClr val="tx2"/>
              </a:solidFill>
            </a:endParaRPr>
          </a:p>
        </p:txBody>
      </p:sp>
      <p:sp>
        <p:nvSpPr>
          <p:cNvPr id="2" name="Content Placeholder 1"/>
          <p:cNvSpPr>
            <a:spLocks noGrp="1"/>
          </p:cNvSpPr>
          <p:nvPr>
            <p:ph type="body" orient="vert" idx="1"/>
          </p:nvPr>
        </p:nvSpPr>
        <p:spPr/>
        <p:txBody>
          <a:bodyPr>
            <a:normAutofit lnSpcReduction="10000"/>
          </a:bodyPr>
          <a:lstStyle/>
          <a:p>
            <a:r>
              <a:rPr lang="en-GB" sz="2800" dirty="0"/>
              <a:t>British Journal of Leadership in Public Services</a:t>
            </a:r>
          </a:p>
          <a:p>
            <a:pPr marL="114300" indent="0">
              <a:buNone/>
            </a:pPr>
            <a:endParaRPr lang="en-GB" sz="2800" dirty="0"/>
          </a:p>
          <a:p>
            <a:r>
              <a:rPr lang="en-GB" sz="2800" dirty="0"/>
              <a:t>International Journal of Business and Management </a:t>
            </a:r>
          </a:p>
          <a:p>
            <a:pPr marL="114300" indent="0">
              <a:buNone/>
            </a:pPr>
            <a:endParaRPr lang="en-GB" sz="2800" dirty="0"/>
          </a:p>
          <a:p>
            <a:r>
              <a:rPr lang="en-GB" sz="2800" dirty="0"/>
              <a:t>Journal of Behavioural and Applied Management</a:t>
            </a:r>
          </a:p>
          <a:p>
            <a:pPr marL="114300" indent="0">
              <a:buNone/>
            </a:pPr>
            <a:endParaRPr lang="en-GB" sz="2800" dirty="0"/>
          </a:p>
          <a:p>
            <a:r>
              <a:rPr lang="en-GB" sz="2800" dirty="0"/>
              <a:t>Leadership &amp; Organization Development Journal </a:t>
            </a:r>
          </a:p>
          <a:p>
            <a:pPr marL="0" indent="0">
              <a:buNone/>
            </a:pPr>
            <a:endParaRPr lang="en-GB" sz="2800" dirty="0"/>
          </a:p>
          <a:p>
            <a:pPr marL="0" indent="0">
              <a:buNone/>
            </a:pPr>
            <a:endParaRPr lang="en-GB" sz="2800" dirty="0"/>
          </a:p>
        </p:txBody>
      </p:sp>
      <p:sp>
        <p:nvSpPr>
          <p:cNvPr id="4" name="Vertical Text Placeholder 3"/>
          <p:cNvSpPr>
            <a:spLocks noGrp="1"/>
          </p:cNvSpPr>
          <p:nvPr>
            <p:ph type="body" orient="vert" idx="13"/>
          </p:nvPr>
        </p:nvSpPr>
        <p:spPr/>
        <p:txBody>
          <a:bodyPr/>
          <a:lstStyle/>
          <a:p>
            <a:pPr marL="0" indent="0">
              <a:buNone/>
            </a:pPr>
            <a:r>
              <a:rPr lang="en-GB" sz="2400" dirty="0" smtClean="0"/>
              <a:t>Journals</a:t>
            </a:r>
            <a:endParaRPr lang="en-GB" sz="2400" dirty="0"/>
          </a:p>
        </p:txBody>
      </p:sp>
    </p:spTree>
    <p:extLst>
      <p:ext uri="{BB962C8B-B14F-4D97-AF65-F5344CB8AC3E}">
        <p14:creationId xmlns:p14="http://schemas.microsoft.com/office/powerpoint/2010/main" val="383835197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l"/>
            <a:r>
              <a:rPr lang="en-GB" sz="3200" dirty="0" smtClean="0">
                <a:solidFill>
                  <a:schemeClr val="tx2"/>
                </a:solidFill>
              </a:rPr>
              <a:t>1. Essential Reading</a:t>
            </a:r>
            <a:endParaRPr lang="en-GB" sz="3200" dirty="0">
              <a:solidFill>
                <a:schemeClr val="tx2"/>
              </a:solidFill>
            </a:endParaRPr>
          </a:p>
        </p:txBody>
      </p:sp>
      <p:sp>
        <p:nvSpPr>
          <p:cNvPr id="2" name="Content Placeholder 1"/>
          <p:cNvSpPr>
            <a:spLocks noGrp="1"/>
          </p:cNvSpPr>
          <p:nvPr>
            <p:ph type="body" orient="vert" idx="1"/>
          </p:nvPr>
        </p:nvSpPr>
        <p:spPr/>
        <p:txBody>
          <a:bodyPr>
            <a:normAutofit/>
          </a:bodyPr>
          <a:lstStyle/>
          <a:p>
            <a:r>
              <a:rPr lang="en-GB" sz="2800" dirty="0"/>
              <a:t>www.cipd.co.uk </a:t>
            </a:r>
          </a:p>
          <a:p>
            <a:pPr marL="114300" indent="0">
              <a:buNone/>
            </a:pPr>
            <a:r>
              <a:rPr lang="en-GB" sz="2800" dirty="0"/>
              <a:t>Website of the Chartered Institute of Personnel and Development (CIPD)</a:t>
            </a:r>
          </a:p>
          <a:p>
            <a:endParaRPr lang="en-GB" sz="2800" dirty="0"/>
          </a:p>
          <a:p>
            <a:r>
              <a:rPr lang="en-GB" sz="2800" dirty="0"/>
              <a:t>https://www.i-l-m.com/ </a:t>
            </a:r>
          </a:p>
          <a:p>
            <a:pPr marL="114300" indent="0">
              <a:buNone/>
            </a:pPr>
            <a:r>
              <a:rPr lang="en-GB" sz="2800" dirty="0"/>
              <a:t>Website of Institute of Leadership and Management</a:t>
            </a:r>
          </a:p>
          <a:p>
            <a:endParaRPr lang="en-GB" sz="2800" dirty="0"/>
          </a:p>
          <a:p>
            <a:pPr marL="0" indent="0">
              <a:buNone/>
            </a:pPr>
            <a:endParaRPr lang="en-GB" sz="2800" dirty="0"/>
          </a:p>
          <a:p>
            <a:pPr marL="0" indent="0">
              <a:buNone/>
            </a:pPr>
            <a:endParaRPr lang="en-GB" sz="2800" dirty="0"/>
          </a:p>
        </p:txBody>
      </p:sp>
      <p:sp>
        <p:nvSpPr>
          <p:cNvPr id="4" name="Vertical Text Placeholder 3"/>
          <p:cNvSpPr>
            <a:spLocks noGrp="1"/>
          </p:cNvSpPr>
          <p:nvPr>
            <p:ph type="body" orient="vert" idx="13"/>
          </p:nvPr>
        </p:nvSpPr>
        <p:spPr/>
        <p:txBody>
          <a:bodyPr/>
          <a:lstStyle/>
          <a:p>
            <a:pPr marL="0" indent="0">
              <a:buNone/>
            </a:pPr>
            <a:r>
              <a:rPr lang="en-GB" sz="2400" dirty="0" smtClean="0"/>
              <a:t>Websites</a:t>
            </a:r>
            <a:endParaRPr lang="en-GB" sz="2400" dirty="0"/>
          </a:p>
        </p:txBody>
      </p:sp>
    </p:spTree>
    <p:extLst>
      <p:ext uri="{BB962C8B-B14F-4D97-AF65-F5344CB8AC3E}">
        <p14:creationId xmlns:p14="http://schemas.microsoft.com/office/powerpoint/2010/main" val="407118637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33044" y="1124744"/>
            <a:ext cx="8458200" cy="4154016"/>
          </a:xfrm>
        </p:spPr>
        <p:txBody>
          <a:bodyPr>
            <a:normAutofit fontScale="85000" lnSpcReduction="20000"/>
          </a:bodyPr>
          <a:lstStyle/>
          <a:p>
            <a:pPr marL="0" indent="0">
              <a:buNone/>
            </a:pPr>
            <a:r>
              <a:rPr lang="en-GB" sz="2800" dirty="0" smtClean="0"/>
              <a:t>Peter G. </a:t>
            </a:r>
            <a:r>
              <a:rPr lang="en-GB" sz="2800" dirty="0" err="1" smtClean="0"/>
              <a:t>Northouse</a:t>
            </a:r>
            <a:r>
              <a:rPr lang="en-GB" sz="2800" dirty="0" smtClean="0"/>
              <a:t> – Leadership: Theory &amp; Practice, 7</a:t>
            </a:r>
            <a:r>
              <a:rPr lang="en-GB" sz="2800" baseline="30000" dirty="0" smtClean="0"/>
              <a:t>th</a:t>
            </a:r>
            <a:r>
              <a:rPr lang="en-GB" sz="2800" dirty="0" smtClean="0"/>
              <a:t> Edition. Sage Edge </a:t>
            </a:r>
          </a:p>
          <a:p>
            <a:pPr marL="0" indent="0">
              <a:buNone/>
            </a:pPr>
            <a:r>
              <a:rPr lang="en-GB" sz="2800" dirty="0"/>
              <a:t>Companion web site</a:t>
            </a:r>
          </a:p>
          <a:p>
            <a:pPr marL="0" indent="0">
              <a:buNone/>
            </a:pPr>
            <a:r>
              <a:rPr lang="en-GB" sz="2800" dirty="0" smtClean="0">
                <a:hlinkClick r:id="rId3"/>
              </a:rPr>
              <a:t>https</a:t>
            </a:r>
            <a:r>
              <a:rPr lang="en-GB" sz="2800" dirty="0">
                <a:hlinkClick r:id="rId3"/>
              </a:rPr>
              <a:t>://</a:t>
            </a:r>
            <a:r>
              <a:rPr lang="en-GB" sz="2800" dirty="0" smtClean="0">
                <a:hlinkClick r:id="rId3"/>
              </a:rPr>
              <a:t>edge.sagepub.com/northouse7e/student-resources/chapter-1/video-and-multimedia</a:t>
            </a:r>
            <a:r>
              <a:rPr lang="en-GB" sz="2800" dirty="0" smtClean="0"/>
              <a:t> </a:t>
            </a:r>
          </a:p>
          <a:p>
            <a:pPr marL="0" indent="0">
              <a:buNone/>
            </a:pPr>
            <a:endParaRPr lang="en-GB" sz="2800" dirty="0"/>
          </a:p>
          <a:p>
            <a:pPr marL="0" indent="0">
              <a:buNone/>
            </a:pPr>
            <a:r>
              <a:rPr lang="en-GB" sz="2800" dirty="0" smtClean="0"/>
              <a:t>You can purchase the book at a discount: </a:t>
            </a:r>
            <a:endParaRPr lang="en-GB" sz="2800" dirty="0"/>
          </a:p>
          <a:p>
            <a:pPr marL="0" indent="0">
              <a:buNone/>
            </a:pPr>
            <a:r>
              <a:rPr lang="en-GB" sz="2800" dirty="0">
                <a:hlinkClick r:id="rId4"/>
              </a:rPr>
              <a:t>http://www.johnsmith.co.uk/textbooks/product/9781506311166</a:t>
            </a:r>
            <a:endParaRPr lang="en-GB" sz="2800" dirty="0"/>
          </a:p>
          <a:p>
            <a:pPr marL="0" indent="0">
              <a:buNone/>
            </a:pPr>
            <a:r>
              <a:rPr lang="en-GB" sz="2800" dirty="0" smtClean="0"/>
              <a:t>This </a:t>
            </a:r>
            <a:r>
              <a:rPr lang="en-GB" sz="2800" dirty="0"/>
              <a:t>offer gives the students an additional 15% off the price which makes the book £</a:t>
            </a:r>
            <a:r>
              <a:rPr lang="en-GB" sz="2800" dirty="0" smtClean="0"/>
              <a:t>39.09 - </a:t>
            </a:r>
            <a:r>
              <a:rPr lang="en-GB" sz="2800" dirty="0"/>
              <a:t>this edition also comes with a free interactive e-book</a:t>
            </a:r>
          </a:p>
          <a:p>
            <a:endParaRPr lang="en-GB" sz="2800" dirty="0"/>
          </a:p>
        </p:txBody>
      </p:sp>
      <p:sp>
        <p:nvSpPr>
          <p:cNvPr id="3" name="Title 2"/>
          <p:cNvSpPr>
            <a:spLocks noGrp="1"/>
          </p:cNvSpPr>
          <p:nvPr>
            <p:ph type="title"/>
          </p:nvPr>
        </p:nvSpPr>
        <p:spPr>
          <a:xfrm>
            <a:off x="142544" y="332656"/>
            <a:ext cx="8839200" cy="685800"/>
          </a:xfrm>
        </p:spPr>
        <p:txBody>
          <a:bodyPr>
            <a:normAutofit/>
          </a:bodyPr>
          <a:lstStyle/>
          <a:p>
            <a:pPr algn="l"/>
            <a:r>
              <a:rPr lang="en-GB" sz="3200" dirty="0">
                <a:solidFill>
                  <a:schemeClr val="tx2"/>
                </a:solidFill>
              </a:rPr>
              <a:t>1. </a:t>
            </a:r>
            <a:r>
              <a:rPr lang="en-GB" sz="3200" dirty="0" smtClean="0">
                <a:solidFill>
                  <a:schemeClr val="tx2"/>
                </a:solidFill>
              </a:rPr>
              <a:t>Recommended Reading –</a:t>
            </a:r>
            <a:endParaRPr lang="en-GB" sz="3200" dirty="0">
              <a:solidFill>
                <a:schemeClr val="tx2"/>
              </a:solidFill>
            </a:endParaRPr>
          </a:p>
        </p:txBody>
      </p:sp>
    </p:spTree>
    <p:extLst>
      <p:ext uri="{BB962C8B-B14F-4D97-AF65-F5344CB8AC3E}">
        <p14:creationId xmlns:p14="http://schemas.microsoft.com/office/powerpoint/2010/main" val="25869352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83568" y="4659213"/>
            <a:ext cx="7772400" cy="1362075"/>
          </a:xfrm>
        </p:spPr>
        <p:txBody>
          <a:bodyPr/>
          <a:lstStyle/>
          <a:p>
            <a:pPr algn="ctr"/>
            <a:r>
              <a:rPr lang="en-GB" dirty="0" smtClean="0"/>
              <a:t>Follow the leaders</a:t>
            </a:r>
            <a:endParaRPr lang="en-GB" dirty="0"/>
          </a:p>
        </p:txBody>
      </p:sp>
      <p:sp>
        <p:nvSpPr>
          <p:cNvPr id="5" name="Slide Number Placeholder 4"/>
          <p:cNvSpPr>
            <a:spLocks noGrp="1"/>
          </p:cNvSpPr>
          <p:nvPr>
            <p:ph type="sldNum" sz="quarter" idx="12"/>
          </p:nvPr>
        </p:nvSpPr>
        <p:spPr/>
        <p:txBody>
          <a:bodyPr/>
          <a:lstStyle/>
          <a:p>
            <a:pPr>
              <a:defRPr/>
            </a:pPr>
            <a:fld id="{DFAEC5DD-68FC-4E9C-9587-DBB16356B9F7}" type="slidenum">
              <a:rPr lang="en-US" smtClean="0"/>
              <a:pPr>
                <a:defRPr/>
              </a:pPr>
              <a:t>9</a:t>
            </a:fld>
            <a:endParaRPr lang="en-US"/>
          </a:p>
        </p:txBody>
      </p:sp>
      <p:pic>
        <p:nvPicPr>
          <p:cNvPr id="1026" name="Picture 2" descr="Image result for social media logo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7531" y="710754"/>
            <a:ext cx="5324475" cy="3571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00778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algn="l"/>
            <a:r>
              <a:rPr lang="en-GB" dirty="0" smtClean="0">
                <a:solidFill>
                  <a:schemeClr val="tx2"/>
                </a:solidFill>
              </a:rPr>
              <a:t>2. Assessment Details</a:t>
            </a:r>
            <a:endParaRPr lang="en-GB" dirty="0">
              <a:solidFill>
                <a:schemeClr val="tx2"/>
              </a:solidFill>
            </a:endParaRPr>
          </a:p>
        </p:txBody>
      </p:sp>
      <p:sp>
        <p:nvSpPr>
          <p:cNvPr id="2" name="Slide Number Placeholder 1"/>
          <p:cNvSpPr>
            <a:spLocks noGrp="1"/>
          </p:cNvSpPr>
          <p:nvPr>
            <p:ph type="sldNum" sz="quarter" idx="12"/>
          </p:nvPr>
        </p:nvSpPr>
        <p:spPr/>
        <p:txBody>
          <a:bodyPr/>
          <a:lstStyle/>
          <a:p>
            <a:fld id="{AC82685A-BD3A-4230-8D85-804689F67293}" type="slidenum">
              <a:rPr lang="en-GB" smtClean="0"/>
              <a:t>10</a:t>
            </a:fld>
            <a:endParaRPr lang="en-GB"/>
          </a:p>
        </p:txBody>
      </p:sp>
      <p:pic>
        <p:nvPicPr>
          <p:cNvPr id="10" name="Picture 9" descr="report.png"/>
          <p:cNvPicPr>
            <a:picLocks noChangeAspect="1"/>
          </p:cNvPicPr>
          <p:nvPr/>
        </p:nvPicPr>
        <p:blipFill>
          <a:blip r:embed="rId3"/>
          <a:stretch>
            <a:fillRect/>
          </a:stretch>
        </p:blipFill>
        <p:spPr>
          <a:xfrm>
            <a:off x="971600" y="2493806"/>
            <a:ext cx="2200274" cy="1800225"/>
          </a:xfrm>
          <a:prstGeom prst="rect">
            <a:avLst/>
          </a:prstGeom>
          <a:noFill/>
          <a:ln cap="flat">
            <a:noFill/>
          </a:ln>
        </p:spPr>
      </p:pic>
      <p:sp>
        <p:nvSpPr>
          <p:cNvPr id="3" name="Rectangle 2"/>
          <p:cNvSpPr/>
          <p:nvPr/>
        </p:nvSpPr>
        <p:spPr>
          <a:xfrm>
            <a:off x="3923928" y="1413259"/>
            <a:ext cx="4572000" cy="3985706"/>
          </a:xfrm>
          <a:prstGeom prst="rect">
            <a:avLst/>
          </a:prstGeom>
        </p:spPr>
        <p:txBody>
          <a:bodyPr>
            <a:spAutoFit/>
          </a:bodyPr>
          <a:lstStyle/>
          <a:p>
            <a:pPr>
              <a:lnSpc>
                <a:spcPct val="115000"/>
              </a:lnSpc>
              <a:spcAft>
                <a:spcPts val="0"/>
              </a:spcAft>
            </a:pPr>
            <a:r>
              <a:rPr lang="en-GB" sz="2000" dirty="0">
                <a:solidFill>
                  <a:srgbClr val="000000"/>
                </a:solidFill>
                <a:latin typeface="Arial" panose="020B0604020202020204" pitchFamily="34" charset="0"/>
                <a:ea typeface="Calibri" panose="020F0502020204030204" pitchFamily="34" charset="0"/>
                <a:cs typeface="Times New Roman" panose="02020603050405020304" pitchFamily="18" charset="0"/>
              </a:rPr>
              <a:t>Assessment will be by a 3 hour examination on </a:t>
            </a:r>
            <a:r>
              <a:rPr lang="en-GB" sz="2000" dirty="0" smtClean="0">
                <a:solidFill>
                  <a:srgbClr val="000000"/>
                </a:solidFill>
                <a:latin typeface="Arial" panose="020B0604020202020204" pitchFamily="34" charset="0"/>
                <a:ea typeface="Calibri" panose="020F0502020204030204" pitchFamily="34" charset="0"/>
                <a:cs typeface="Times New Roman" panose="02020603050405020304" pitchFamily="18" charset="0"/>
              </a:rPr>
              <a:t>a date to be confirmed </a:t>
            </a:r>
            <a:r>
              <a:rPr lang="en-GB" sz="2000" dirty="0">
                <a:solidFill>
                  <a:srgbClr val="000000"/>
                </a:solidFill>
                <a:latin typeface="Arial" panose="020B0604020202020204" pitchFamily="34" charset="0"/>
                <a:ea typeface="Calibri" panose="020F0502020204030204" pitchFamily="34" charset="0"/>
                <a:cs typeface="Times New Roman" panose="02020603050405020304" pitchFamily="18" charset="0"/>
              </a:rPr>
              <a:t>where 50% will be to examine a pre-issued case study </a:t>
            </a:r>
            <a:r>
              <a:rPr lang="en-GB" sz="2000" dirty="0" smtClean="0">
                <a:solidFill>
                  <a:srgbClr val="000000"/>
                </a:solidFill>
                <a:latin typeface="Arial" panose="020B0604020202020204" pitchFamily="34" charset="0"/>
                <a:ea typeface="Calibri" panose="020F0502020204030204" pitchFamily="34" charset="0"/>
                <a:cs typeface="Times New Roman" panose="02020603050405020304" pitchFamily="18" charset="0"/>
              </a:rPr>
              <a:t>and </a:t>
            </a:r>
            <a:r>
              <a:rPr lang="en-GB" sz="2000" dirty="0">
                <a:solidFill>
                  <a:srgbClr val="000000"/>
                </a:solidFill>
                <a:latin typeface="Arial" panose="020B0604020202020204" pitchFamily="34" charset="0"/>
                <a:ea typeface="Calibri" panose="020F0502020204030204" pitchFamily="34" charset="0"/>
                <a:cs typeface="Times New Roman" panose="02020603050405020304" pitchFamily="18" charset="0"/>
              </a:rPr>
              <a:t>students will be expected to critically evaluate leadership and practice in a changing environment.  The remaining 50% will consist of examination questions that will address topics in leading, managing and developing people.</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0"/>
              </a:spcAft>
            </a:pPr>
            <a:r>
              <a:rPr lang="en-GB" sz="2000" dirty="0">
                <a:solidFill>
                  <a:srgbClr val="000000"/>
                </a:solidFill>
                <a:latin typeface="Arial" panose="020B0604020202020204" pitchFamily="34" charset="0"/>
                <a:ea typeface="Calibri" panose="020F0502020204030204" pitchFamily="34" charset="0"/>
                <a:cs typeface="Times New Roman" panose="02020603050405020304" pitchFamily="18" charset="0"/>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42957057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457200" y="413792"/>
            <a:ext cx="8229600" cy="1143000"/>
          </a:xfrm>
        </p:spPr>
        <p:txBody>
          <a:bodyPr>
            <a:normAutofit fontScale="90000"/>
          </a:bodyPr>
          <a:lstStyle/>
          <a:p>
            <a:pPr algn="l"/>
            <a:r>
              <a:rPr lang="en-GB" sz="3600" dirty="0" smtClean="0">
                <a:solidFill>
                  <a:schemeClr val="tx2"/>
                </a:solidFill>
              </a:rPr>
              <a:t>4. </a:t>
            </a:r>
            <a:r>
              <a:rPr lang="en-GB" sz="3600" dirty="0">
                <a:solidFill>
                  <a:schemeClr val="tx2"/>
                </a:solidFill>
              </a:rPr>
              <a:t>Why Study Leadership and Management? </a:t>
            </a:r>
            <a:r>
              <a:rPr lang="en-GB" dirty="0">
                <a:solidFill>
                  <a:schemeClr val="tx2"/>
                </a:solidFill>
              </a:rPr>
              <a:t/>
            </a:r>
            <a:br>
              <a:rPr lang="en-GB" dirty="0">
                <a:solidFill>
                  <a:schemeClr val="tx2"/>
                </a:solidFill>
              </a:rPr>
            </a:br>
            <a:endParaRPr lang="en-GB" dirty="0">
              <a:solidFill>
                <a:schemeClr val="tx2"/>
              </a:solidFill>
            </a:endParaRPr>
          </a:p>
        </p:txBody>
      </p:sp>
      <p:sp>
        <p:nvSpPr>
          <p:cNvPr id="44035" name="Rectangle 3"/>
          <p:cNvSpPr>
            <a:spLocks noGrp="1" noChangeArrowheads="1"/>
          </p:cNvSpPr>
          <p:nvPr>
            <p:ph idx="1"/>
          </p:nvPr>
        </p:nvSpPr>
        <p:spPr>
          <a:xfrm>
            <a:off x="457200" y="1196752"/>
            <a:ext cx="8435280" cy="4320481"/>
          </a:xfrm>
        </p:spPr>
        <p:txBody>
          <a:bodyPr>
            <a:normAutofit/>
          </a:bodyPr>
          <a:lstStyle/>
          <a:p>
            <a:pPr marL="0" indent="0">
              <a:buNone/>
            </a:pPr>
            <a:r>
              <a:rPr lang="en-GB" b="1" dirty="0" smtClean="0"/>
              <a:t>Why is this topic important to you?</a:t>
            </a:r>
          </a:p>
          <a:p>
            <a:pPr marL="0" lvl="0" indent="0">
              <a:buNone/>
            </a:pPr>
            <a:r>
              <a:rPr lang="en-GB" i="1" dirty="0" smtClean="0"/>
              <a:t>Write down 4 objectives for yourself that you expect to achieve as a result of studying this module.</a:t>
            </a:r>
          </a:p>
          <a:p>
            <a:pPr marL="0" lvl="0" indent="0">
              <a:buNone/>
            </a:pPr>
            <a:endParaRPr lang="en-GB" i="1" dirty="0" smtClean="0"/>
          </a:p>
        </p:txBody>
      </p:sp>
      <p:sp>
        <p:nvSpPr>
          <p:cNvPr id="2" name="Slide Number Placeholder 1"/>
          <p:cNvSpPr>
            <a:spLocks noGrp="1"/>
          </p:cNvSpPr>
          <p:nvPr>
            <p:ph type="sldNum" sz="quarter" idx="12"/>
          </p:nvPr>
        </p:nvSpPr>
        <p:spPr/>
        <p:txBody>
          <a:bodyPr/>
          <a:lstStyle/>
          <a:p>
            <a:fld id="{AC82685A-BD3A-4230-8D85-804689F67293}" type="slidenum">
              <a:rPr lang="en-GB" smtClean="0"/>
              <a:t>11</a:t>
            </a:fld>
            <a:endParaRPr lang="en-GB"/>
          </a:p>
        </p:txBody>
      </p:sp>
    </p:spTree>
    <p:extLst>
      <p:ext uri="{BB962C8B-B14F-4D97-AF65-F5344CB8AC3E}">
        <p14:creationId xmlns:p14="http://schemas.microsoft.com/office/powerpoint/2010/main" val="3360151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403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ctrTitle"/>
          </p:nvPr>
        </p:nvSpPr>
        <p:spPr>
          <a:xfrm>
            <a:off x="755576" y="2564904"/>
            <a:ext cx="7772400" cy="2123658"/>
          </a:xfrm>
        </p:spPr>
        <p:txBody>
          <a:bodyPr>
            <a:normAutofit fontScale="90000"/>
          </a:bodyPr>
          <a:lstStyle/>
          <a:p>
            <a:r>
              <a:rPr lang="en-GB" dirty="0" smtClean="0">
                <a:solidFill>
                  <a:schemeClr val="accent4"/>
                </a:solidFill>
              </a:rPr>
              <a:t>Leading, Managing and Developing People</a:t>
            </a:r>
            <a:br>
              <a:rPr lang="en-GB" dirty="0" smtClean="0">
                <a:solidFill>
                  <a:schemeClr val="accent4"/>
                </a:solidFill>
              </a:rPr>
            </a:br>
            <a:r>
              <a:rPr lang="en-GB" dirty="0" smtClean="0">
                <a:solidFill>
                  <a:schemeClr val="bg1"/>
                </a:solidFill>
              </a:rPr>
              <a:t>Introduction to Leadership Theory</a:t>
            </a:r>
            <a:endParaRPr lang="en-GB" sz="4400" dirty="0">
              <a:solidFill>
                <a:schemeClr val="bg1"/>
              </a:solidFill>
            </a:endParaRPr>
          </a:p>
        </p:txBody>
      </p:sp>
      <p:sp>
        <p:nvSpPr>
          <p:cNvPr id="2" name="TextBox 1"/>
          <p:cNvSpPr txBox="1"/>
          <p:nvPr/>
        </p:nvSpPr>
        <p:spPr>
          <a:xfrm>
            <a:off x="5148064" y="4725144"/>
            <a:ext cx="3312368" cy="369332"/>
          </a:xfrm>
          <a:prstGeom prst="rect">
            <a:avLst/>
          </a:prstGeom>
          <a:noFill/>
        </p:spPr>
        <p:txBody>
          <a:bodyPr wrap="square" rtlCol="0">
            <a:spAutoFit/>
          </a:bodyPr>
          <a:lstStyle/>
          <a:p>
            <a:pPr algn="r"/>
            <a:r>
              <a:rPr lang="en-GB" dirty="0" smtClean="0">
                <a:solidFill>
                  <a:schemeClr val="bg1"/>
                </a:solidFill>
              </a:rPr>
              <a:t>Julie Potter: January 2017</a:t>
            </a:r>
            <a:endParaRPr lang="en-GB" dirty="0">
              <a:solidFill>
                <a:schemeClr val="bg1"/>
              </a:solidFill>
            </a:endParaRPr>
          </a:p>
        </p:txBody>
      </p:sp>
    </p:spTree>
    <p:extLst>
      <p:ext uri="{BB962C8B-B14F-4D97-AF65-F5344CB8AC3E}">
        <p14:creationId xmlns:p14="http://schemas.microsoft.com/office/powerpoint/2010/main" val="165538441"/>
      </p:ext>
    </p:extLst>
  </p:cSld>
  <p:clrMapOvr>
    <a:masterClrMapping/>
  </p:clrMapOvr>
  <p:transition>
    <p:dissolve/>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6527847" y="2586745"/>
            <a:ext cx="2580657" cy="3002495"/>
          </a:xfrm>
          <a:prstGeom prst="rect">
            <a:avLst/>
          </a:prstGeom>
        </p:spPr>
      </p:pic>
      <p:pic>
        <p:nvPicPr>
          <p:cNvPr id="5" name="Picture 4"/>
          <p:cNvPicPr>
            <a:picLocks noChangeAspect="1"/>
          </p:cNvPicPr>
          <p:nvPr/>
        </p:nvPicPr>
        <p:blipFill>
          <a:blip r:embed="rId3">
            <a:duotone>
              <a:schemeClr val="bg2">
                <a:shade val="45000"/>
                <a:satMod val="135000"/>
              </a:schemeClr>
              <a:prstClr val="white"/>
            </a:duotone>
          </a:blip>
          <a:stretch>
            <a:fillRect/>
          </a:stretch>
        </p:blipFill>
        <p:spPr>
          <a:xfrm>
            <a:off x="467544" y="1268760"/>
            <a:ext cx="3429000" cy="4223162"/>
          </a:xfrm>
          <a:prstGeom prst="rect">
            <a:avLst/>
          </a:prstGeom>
        </p:spPr>
      </p:pic>
      <p:sp>
        <p:nvSpPr>
          <p:cNvPr id="4" name="Title 3"/>
          <p:cNvSpPr>
            <a:spLocks noGrp="1"/>
          </p:cNvSpPr>
          <p:nvPr>
            <p:ph type="title"/>
          </p:nvPr>
        </p:nvSpPr>
        <p:spPr>
          <a:xfrm>
            <a:off x="646464" y="2057044"/>
            <a:ext cx="7886700" cy="994172"/>
          </a:xfrm>
        </p:spPr>
        <p:txBody>
          <a:bodyPr>
            <a:normAutofit fontScale="90000"/>
          </a:bodyPr>
          <a:lstStyle/>
          <a:p>
            <a:r>
              <a:rPr lang="en-GB" dirty="0" smtClean="0"/>
              <a:t>“</a:t>
            </a:r>
            <a:r>
              <a:rPr lang="en-GB" sz="3975" b="1" dirty="0"/>
              <a:t>Leadership</a:t>
            </a:r>
            <a:r>
              <a:rPr lang="en-GB" dirty="0" smtClean="0"/>
              <a:t> is like the </a:t>
            </a:r>
            <a:r>
              <a:rPr lang="en-GB" sz="4500" b="1" dirty="0"/>
              <a:t>abominable snowman </a:t>
            </a:r>
            <a:r>
              <a:rPr lang="en-GB" dirty="0" smtClean="0"/>
              <a:t>whose footprints are everywhere, but is nowhere to be seen.”</a:t>
            </a:r>
            <a:r>
              <a:rPr lang="en-GB" dirty="0"/>
              <a:t/>
            </a:r>
            <a:br>
              <a:rPr lang="en-GB" dirty="0"/>
            </a:br>
            <a:r>
              <a:rPr lang="en-GB" dirty="0" smtClean="0"/>
              <a:t/>
            </a:r>
            <a:br>
              <a:rPr lang="en-GB" dirty="0" smtClean="0"/>
            </a:br>
            <a:r>
              <a:rPr lang="en-GB" sz="3600" dirty="0" smtClean="0"/>
              <a:t>(Warren Bennis, 1985)</a:t>
            </a:r>
            <a:br>
              <a:rPr lang="en-GB" sz="3600" dirty="0" smtClean="0"/>
            </a:br>
            <a:endParaRPr lang="en-GB" dirty="0"/>
          </a:p>
        </p:txBody>
      </p:sp>
    </p:spTree>
    <p:extLst>
      <p:ext uri="{BB962C8B-B14F-4D97-AF65-F5344CB8AC3E}">
        <p14:creationId xmlns:p14="http://schemas.microsoft.com/office/powerpoint/2010/main" val="186022901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395693" y="332656"/>
            <a:ext cx="8328025" cy="219075"/>
          </a:xfrm>
        </p:spPr>
        <p:txBody>
          <a:bodyPr>
            <a:noAutofit/>
          </a:bodyPr>
          <a:lstStyle/>
          <a:p>
            <a:pPr algn="l" eaLnBrk="1" hangingPunct="1"/>
            <a:r>
              <a:rPr lang="en-US" altLang="en-US" sz="3200" dirty="0" smtClean="0"/>
              <a:t>Session Overview: Part 2</a:t>
            </a:r>
          </a:p>
        </p:txBody>
      </p:sp>
      <p:graphicFrame>
        <p:nvGraphicFramePr>
          <p:cNvPr id="7" name="Tijdelijke aanduiding voor tabel 6"/>
          <p:cNvGraphicFramePr>
            <a:graphicFrameLocks noGrp="1"/>
          </p:cNvGraphicFramePr>
          <p:nvPr>
            <p:ph type="tbl" sz="quarter" idx="16"/>
            <p:extLst>
              <p:ext uri="{D42A27DB-BD31-4B8C-83A1-F6EECF244321}">
                <p14:modId xmlns:p14="http://schemas.microsoft.com/office/powerpoint/2010/main" val="2296150023"/>
              </p:ext>
            </p:extLst>
          </p:nvPr>
        </p:nvGraphicFramePr>
        <p:xfrm>
          <a:off x="385887" y="2902618"/>
          <a:ext cx="8310562" cy="2614614"/>
        </p:xfrm>
        <a:graphic>
          <a:graphicData uri="http://schemas.openxmlformats.org/drawingml/2006/table">
            <a:tbl>
              <a:tblPr firstRow="1" bandRow="1">
                <a:tableStyleId>{2D5ABB26-0587-4C30-8999-92F81FD0307C}</a:tableStyleId>
              </a:tblPr>
              <a:tblGrid>
                <a:gridCol w="907131"/>
                <a:gridCol w="7403431"/>
              </a:tblGrid>
              <a:tr h="871538">
                <a:tc>
                  <a:txBody>
                    <a:bodyPr/>
                    <a:lstStyle/>
                    <a:p>
                      <a:pPr algn="ctr"/>
                      <a:r>
                        <a:rPr lang="en-US" sz="2000" b="1" dirty="0" smtClean="0">
                          <a:solidFill>
                            <a:schemeClr val="bg1"/>
                          </a:solidFill>
                        </a:rPr>
                        <a:t>1</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2"/>
                    </a:solidFill>
                  </a:tcPr>
                </a:tc>
                <a:tc>
                  <a:txBody>
                    <a:bodyPr/>
                    <a:lstStyle/>
                    <a:p>
                      <a:r>
                        <a:rPr lang="en-US" sz="1700" b="0" dirty="0" smtClean="0">
                          <a:solidFill>
                            <a:schemeClr val="tx1"/>
                          </a:solidFill>
                        </a:rPr>
                        <a:t>Define leadership</a:t>
                      </a:r>
                      <a:r>
                        <a:rPr lang="en-US" sz="1700" b="0" baseline="0" dirty="0" smtClean="0">
                          <a:solidFill>
                            <a:schemeClr val="tx1"/>
                          </a:solidFill>
                        </a:rPr>
                        <a:t> and management in the context of this module</a:t>
                      </a:r>
                      <a:endParaRPr lang="en-US" sz="1700" b="0" dirty="0" smtClean="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bg1">
                        <a:lumMod val="85000"/>
                      </a:schemeClr>
                    </a:solidFill>
                  </a:tcPr>
                </a:tc>
              </a:tr>
              <a:tr h="871538">
                <a:tc>
                  <a:txBody>
                    <a:bodyPr/>
                    <a:lstStyle/>
                    <a:p>
                      <a:pPr algn="ctr"/>
                      <a:r>
                        <a:rPr lang="en-US" sz="2000" b="1" dirty="0" smtClean="0">
                          <a:solidFill>
                            <a:schemeClr val="bg1"/>
                          </a:solidFill>
                        </a:rPr>
                        <a:t>2</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3"/>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b="0" dirty="0" smtClean="0">
                          <a:solidFill>
                            <a:schemeClr val="tx1"/>
                          </a:solidFill>
                        </a:rPr>
                        <a:t>Describe the differences</a:t>
                      </a:r>
                      <a:r>
                        <a:rPr lang="en-US" sz="1700" b="0" baseline="0" dirty="0" smtClean="0">
                          <a:solidFill>
                            <a:schemeClr val="tx1"/>
                          </a:solidFill>
                        </a:rPr>
                        <a:t> between leaders and managers</a:t>
                      </a:r>
                      <a:endParaRPr lang="en-US" sz="1700" b="0" dirty="0" smtClean="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tr>
              <a:tr h="871538">
                <a:tc>
                  <a:txBody>
                    <a:bodyPr/>
                    <a:lstStyle/>
                    <a:p>
                      <a:pPr algn="ctr"/>
                      <a:r>
                        <a:rPr lang="en-US" sz="2000" b="1" dirty="0" smtClean="0">
                          <a:solidFill>
                            <a:schemeClr val="bg1"/>
                          </a:solidFill>
                        </a:rPr>
                        <a:t>3</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p>
                      <a:r>
                        <a:rPr lang="en-US" sz="1700" dirty="0" err="1" smtClean="0"/>
                        <a:t>Recognise</a:t>
                      </a:r>
                      <a:r>
                        <a:rPr lang="en-US" sz="1700" dirty="0" smtClean="0"/>
                        <a:t> the major theories in the study of leadership</a:t>
                      </a:r>
                      <a:endParaRPr lang="en-US" sz="1700" dirty="0"/>
                    </a:p>
                  </a:txBody>
                  <a:tcPr marL="180010" marR="180010" marT="36003" marB="36003"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tr>
            </a:tbl>
          </a:graphicData>
        </a:graphic>
      </p:graphicFrame>
      <p:sp>
        <p:nvSpPr>
          <p:cNvPr id="2" name="Slide Number Placeholder 1"/>
          <p:cNvSpPr>
            <a:spLocks noGrp="1"/>
          </p:cNvSpPr>
          <p:nvPr>
            <p:ph type="sldNum" sz="quarter" idx="18"/>
          </p:nvPr>
        </p:nvSpPr>
        <p:spPr/>
        <p:txBody>
          <a:bodyPr/>
          <a:lstStyle/>
          <a:p>
            <a:pPr>
              <a:defRPr/>
            </a:pPr>
            <a:fld id="{0D8B08AE-D2AE-4567-A358-20276AEF5343}" type="slidenum">
              <a:rPr lang="en-US" smtClean="0"/>
              <a:pPr>
                <a:defRPr/>
              </a:pPr>
              <a:t>14</a:t>
            </a:fld>
            <a:endParaRPr lang="en-US"/>
          </a:p>
        </p:txBody>
      </p:sp>
      <p:sp>
        <p:nvSpPr>
          <p:cNvPr id="3" name="TextBox 2"/>
          <p:cNvSpPr txBox="1"/>
          <p:nvPr/>
        </p:nvSpPr>
        <p:spPr>
          <a:xfrm>
            <a:off x="467544" y="836712"/>
            <a:ext cx="8147248" cy="2031325"/>
          </a:xfrm>
          <a:prstGeom prst="rect">
            <a:avLst/>
          </a:prstGeom>
          <a:noFill/>
        </p:spPr>
        <p:txBody>
          <a:bodyPr wrap="square" rtlCol="0">
            <a:spAutoFit/>
          </a:bodyPr>
          <a:lstStyle/>
          <a:p>
            <a:r>
              <a:rPr lang="en-GB" dirty="0" smtClean="0"/>
              <a:t>The aim of this session is to:</a:t>
            </a:r>
          </a:p>
          <a:p>
            <a:pPr marL="285750" indent="-285750">
              <a:buFont typeface="Arial" panose="020B0604020202020204" pitchFamily="34" charset="0"/>
              <a:buChar char="•"/>
            </a:pPr>
            <a:r>
              <a:rPr lang="en-GB" dirty="0" smtClean="0"/>
              <a:t>understand the differences in leadership and management and how they operate in different organisations</a:t>
            </a:r>
          </a:p>
          <a:p>
            <a:pPr marL="285750" indent="-285750">
              <a:buFont typeface="Arial" panose="020B0604020202020204" pitchFamily="34" charset="0"/>
              <a:buChar char="•"/>
            </a:pPr>
            <a:r>
              <a:rPr lang="en-GB" dirty="0"/>
              <a:t>i</a:t>
            </a:r>
            <a:r>
              <a:rPr lang="en-GB" dirty="0" smtClean="0"/>
              <a:t>ntroduce the models and frameworks associated with the study of leadership </a:t>
            </a:r>
          </a:p>
          <a:p>
            <a:endParaRPr lang="en-GB" dirty="0" smtClean="0"/>
          </a:p>
          <a:p>
            <a:r>
              <a:rPr lang="en-GB" dirty="0" smtClean="0"/>
              <a:t>At the end of the session you will be able to:</a:t>
            </a:r>
            <a:endParaRPr lang="en-GB" dirty="0"/>
          </a:p>
        </p:txBody>
      </p:sp>
    </p:spTree>
    <p:extLst>
      <p:ext uri="{BB962C8B-B14F-4D97-AF65-F5344CB8AC3E}">
        <p14:creationId xmlns:p14="http://schemas.microsoft.com/office/powerpoint/2010/main" val="3357365732"/>
      </p:ext>
    </p:extLst>
  </p:cSld>
  <p:clrMapOvr>
    <a:masterClrMapping/>
  </p:clrMapOvr>
  <p:transition spd="med">
    <p:fade/>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solidFill>
                  <a:schemeClr val="tx2"/>
                </a:solidFill>
              </a:rPr>
              <a:t>1: Definition of Leadership</a:t>
            </a:r>
            <a:endParaRPr lang="en-GB" dirty="0"/>
          </a:p>
        </p:txBody>
      </p:sp>
      <p:sp>
        <p:nvSpPr>
          <p:cNvPr id="3" name="Content Placeholder 2"/>
          <p:cNvSpPr>
            <a:spLocks noGrp="1"/>
          </p:cNvSpPr>
          <p:nvPr>
            <p:ph idx="1"/>
          </p:nvPr>
        </p:nvSpPr>
        <p:spPr/>
        <p:txBody>
          <a:bodyPr/>
          <a:lstStyle/>
          <a:p>
            <a:r>
              <a:rPr lang="en-GB" dirty="0" smtClean="0"/>
              <a:t>How many millions of hits would you get on a Google search for ‘leadership’?</a:t>
            </a:r>
          </a:p>
          <a:p>
            <a:pPr marL="0" indent="0">
              <a:buNone/>
            </a:pPr>
            <a:r>
              <a:rPr lang="en-GB" b="1" dirty="0" smtClean="0"/>
              <a:t>802,000,000</a:t>
            </a:r>
          </a:p>
          <a:p>
            <a:r>
              <a:rPr lang="en-GB" dirty="0" smtClean="0"/>
              <a:t>How many thousands of books does Amazon UK stock under the title ‘leadership’?</a:t>
            </a:r>
          </a:p>
          <a:p>
            <a:pPr marL="0" indent="0">
              <a:buNone/>
            </a:pPr>
            <a:r>
              <a:rPr lang="en-GB" b="1" dirty="0" smtClean="0"/>
              <a:t>176,659</a:t>
            </a:r>
            <a:endParaRPr lang="en-GB" b="1" dirty="0"/>
          </a:p>
        </p:txBody>
      </p:sp>
      <p:sp>
        <p:nvSpPr>
          <p:cNvPr id="4" name="Slide Number Placeholder 3"/>
          <p:cNvSpPr>
            <a:spLocks noGrp="1"/>
          </p:cNvSpPr>
          <p:nvPr>
            <p:ph type="sldNum" sz="quarter" idx="12"/>
          </p:nvPr>
        </p:nvSpPr>
        <p:spPr/>
        <p:txBody>
          <a:bodyPr/>
          <a:lstStyle/>
          <a:p>
            <a:fld id="{AC82685A-BD3A-4230-8D85-804689F67293}" type="slidenum">
              <a:rPr lang="en-GB" smtClean="0"/>
              <a:t>15</a:t>
            </a:fld>
            <a:endParaRPr lang="en-GB"/>
          </a:p>
        </p:txBody>
      </p:sp>
    </p:spTree>
    <p:extLst>
      <p:ext uri="{BB962C8B-B14F-4D97-AF65-F5344CB8AC3E}">
        <p14:creationId xmlns:p14="http://schemas.microsoft.com/office/powerpoint/2010/main" val="1929745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noAutofit/>
          </a:bodyPr>
          <a:lstStyle/>
          <a:p>
            <a:pPr algn="l"/>
            <a:r>
              <a:rPr lang="en-GB" sz="4000" dirty="0" smtClean="0">
                <a:solidFill>
                  <a:schemeClr val="tx2"/>
                </a:solidFill>
              </a:rPr>
              <a:t>1: Definition of Leadership</a:t>
            </a:r>
            <a:endParaRPr lang="en-GB" sz="4000" dirty="0">
              <a:solidFill>
                <a:schemeClr val="tx2"/>
              </a:solidFill>
            </a:endParaRPr>
          </a:p>
        </p:txBody>
      </p:sp>
      <p:sp>
        <p:nvSpPr>
          <p:cNvPr id="44035" name="Rectangle 3"/>
          <p:cNvSpPr>
            <a:spLocks noGrp="1" noChangeArrowheads="1"/>
          </p:cNvSpPr>
          <p:nvPr>
            <p:ph idx="1"/>
          </p:nvPr>
        </p:nvSpPr>
        <p:spPr>
          <a:xfrm>
            <a:off x="457200" y="1417638"/>
            <a:ext cx="8229600" cy="4099595"/>
          </a:xfrm>
        </p:spPr>
        <p:txBody>
          <a:bodyPr>
            <a:normAutofit/>
          </a:bodyPr>
          <a:lstStyle/>
          <a:p>
            <a:pPr marL="0" lvl="0" indent="0">
              <a:buNone/>
            </a:pPr>
            <a:r>
              <a:rPr lang="en-GB" b="1" dirty="0" smtClean="0"/>
              <a:t>What is your definition of leadership?</a:t>
            </a:r>
          </a:p>
          <a:p>
            <a:r>
              <a:rPr lang="en-GB" dirty="0" smtClean="0"/>
              <a:t>Write down how you would define leadership. </a:t>
            </a:r>
          </a:p>
          <a:p>
            <a:r>
              <a:rPr lang="en-GB" dirty="0" smtClean="0"/>
              <a:t>Think of a leader that represents your definition and write this down too.</a:t>
            </a:r>
          </a:p>
        </p:txBody>
      </p:sp>
      <p:sp>
        <p:nvSpPr>
          <p:cNvPr id="2" name="Slide Number Placeholder 1"/>
          <p:cNvSpPr>
            <a:spLocks noGrp="1"/>
          </p:cNvSpPr>
          <p:nvPr>
            <p:ph type="sldNum" sz="quarter" idx="12"/>
          </p:nvPr>
        </p:nvSpPr>
        <p:spPr/>
        <p:txBody>
          <a:bodyPr/>
          <a:lstStyle/>
          <a:p>
            <a:fld id="{AC82685A-BD3A-4230-8D85-804689F67293}" type="slidenum">
              <a:rPr lang="en-GB" smtClean="0"/>
              <a:t>16</a:t>
            </a:fld>
            <a:endParaRPr lang="en-GB"/>
          </a:p>
        </p:txBody>
      </p:sp>
    </p:spTree>
    <p:extLst>
      <p:ext uri="{BB962C8B-B14F-4D97-AF65-F5344CB8AC3E}">
        <p14:creationId xmlns:p14="http://schemas.microsoft.com/office/powerpoint/2010/main" val="3117449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40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40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403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US" sz="3200" b="1" dirty="0" smtClean="0">
                <a:latin typeface="+mj-lt"/>
              </a:rPr>
              <a:t>Leadership Defined</a:t>
            </a:r>
          </a:p>
        </p:txBody>
      </p:sp>
      <p:sp>
        <p:nvSpPr>
          <p:cNvPr id="7171" name="Rectangle 3"/>
          <p:cNvSpPr>
            <a:spLocks noGrp="1" noChangeArrowheads="1"/>
          </p:cNvSpPr>
          <p:nvPr>
            <p:ph type="body" orient="vert" idx="1"/>
          </p:nvPr>
        </p:nvSpPr>
        <p:spPr/>
        <p:txBody>
          <a:bodyPr>
            <a:normAutofit/>
          </a:bodyPr>
          <a:lstStyle/>
          <a:p>
            <a:pPr eaLnBrk="1" hangingPunct="1">
              <a:lnSpc>
                <a:spcPct val="90000"/>
              </a:lnSpc>
              <a:buFont typeface="Wingdings" pitchFamily="2" charset="2"/>
              <a:buNone/>
              <a:defRPr/>
            </a:pPr>
            <a:r>
              <a:rPr lang="en-US" sz="2800" dirty="0" smtClean="0"/>
              <a:t>Form groups:</a:t>
            </a:r>
          </a:p>
          <a:p>
            <a:pPr>
              <a:lnSpc>
                <a:spcPct val="90000"/>
              </a:lnSpc>
              <a:defRPr/>
            </a:pPr>
            <a:r>
              <a:rPr lang="en-US" sz="2800" dirty="0" smtClean="0"/>
              <a:t>Discuss your definition of leadership </a:t>
            </a:r>
          </a:p>
          <a:p>
            <a:pPr>
              <a:lnSpc>
                <a:spcPct val="90000"/>
              </a:lnSpc>
              <a:defRPr/>
            </a:pPr>
            <a:r>
              <a:rPr lang="en-US" sz="2800" dirty="0" smtClean="0"/>
              <a:t>Come to a consensus on a definition you can all agree with.</a:t>
            </a:r>
          </a:p>
          <a:p>
            <a:pPr>
              <a:lnSpc>
                <a:spcPct val="90000"/>
              </a:lnSpc>
              <a:defRPr/>
            </a:pPr>
            <a:r>
              <a:rPr lang="en-US" sz="2800" dirty="0" smtClean="0"/>
              <a:t>Pick a leader you think represents your definition?</a:t>
            </a:r>
          </a:p>
          <a:p>
            <a:pPr>
              <a:lnSpc>
                <a:spcPct val="90000"/>
              </a:lnSpc>
              <a:defRPr/>
            </a:pPr>
            <a:r>
              <a:rPr lang="en-US" sz="2800" dirty="0" smtClean="0"/>
              <a:t>Do you think they are a born leader or someone who has developed as a leader? Why?</a:t>
            </a:r>
          </a:p>
          <a:p>
            <a:pPr>
              <a:lnSpc>
                <a:spcPct val="90000"/>
              </a:lnSpc>
              <a:defRPr/>
            </a:pPr>
            <a:endParaRPr lang="en-US" sz="2800" dirty="0"/>
          </a:p>
          <a:p>
            <a:pPr eaLnBrk="1" hangingPunct="1">
              <a:lnSpc>
                <a:spcPct val="90000"/>
              </a:lnSpc>
              <a:buFont typeface="Wingdings" pitchFamily="2" charset="2"/>
              <a:buNone/>
              <a:defRPr/>
            </a:pPr>
            <a:endParaRPr lang="en-US" sz="2800" b="1" dirty="0" smtClean="0">
              <a:solidFill>
                <a:srgbClr val="0070C0"/>
              </a:solidFill>
              <a:latin typeface="+mn-lt"/>
            </a:endParaRPr>
          </a:p>
        </p:txBody>
      </p:sp>
      <p:sp>
        <p:nvSpPr>
          <p:cNvPr id="3" name="Vertical Text Placeholder 2"/>
          <p:cNvSpPr>
            <a:spLocks noGrp="1"/>
          </p:cNvSpPr>
          <p:nvPr>
            <p:ph type="body" orient="vert" idx="13"/>
          </p:nvPr>
        </p:nvSpPr>
        <p:spPr/>
        <p:txBody>
          <a:bodyPr/>
          <a:lstStyle/>
          <a:p>
            <a:pPr marL="0" indent="0">
              <a:buNone/>
            </a:pPr>
            <a:r>
              <a:rPr lang="en-GB" dirty="0" smtClean="0"/>
              <a:t>Activity – Knowledge Cafe</a:t>
            </a:r>
            <a:endParaRPr lang="en-GB" dirty="0"/>
          </a:p>
        </p:txBody>
      </p:sp>
    </p:spTree>
    <p:extLst>
      <p:ext uri="{BB962C8B-B14F-4D97-AF65-F5344CB8AC3E}">
        <p14:creationId xmlns:p14="http://schemas.microsoft.com/office/powerpoint/2010/main" val="3376992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1">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17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628650" y="476672"/>
            <a:ext cx="7886700" cy="5013301"/>
          </a:xfrm>
        </p:spPr>
        <p:txBody>
          <a:bodyPr>
            <a:normAutofit fontScale="70000" lnSpcReduction="20000"/>
          </a:bodyPr>
          <a:lstStyle/>
          <a:p>
            <a:pPr marL="0" indent="0">
              <a:buNone/>
            </a:pPr>
            <a:r>
              <a:rPr lang="en-GB" dirty="0" smtClean="0"/>
              <a:t>‘</a:t>
            </a:r>
            <a:r>
              <a:rPr lang="en-GB" sz="3400" dirty="0" smtClean="0"/>
              <a:t>A </a:t>
            </a:r>
            <a:r>
              <a:rPr lang="en-GB" sz="3400" dirty="0"/>
              <a:t>leader is</a:t>
            </a:r>
            <a:r>
              <a:rPr lang="en-GB" sz="3400" dirty="0" smtClean="0"/>
              <a:t> a </a:t>
            </a:r>
            <a:r>
              <a:rPr lang="en-GB" sz="3400" b="1" dirty="0" smtClean="0"/>
              <a:t>dealer in hope</a:t>
            </a:r>
            <a:r>
              <a:rPr lang="en-GB" sz="3400" dirty="0" smtClean="0"/>
              <a:t>’ Napoleon </a:t>
            </a:r>
            <a:r>
              <a:rPr lang="en-GB" sz="3400" dirty="0" err="1" smtClean="0"/>
              <a:t>Bonepart</a:t>
            </a:r>
            <a:endParaRPr lang="en-GB" sz="3400" dirty="0" smtClean="0"/>
          </a:p>
          <a:p>
            <a:pPr marL="0" indent="0">
              <a:buNone/>
            </a:pPr>
            <a:endParaRPr lang="en-GB" dirty="0" smtClean="0"/>
          </a:p>
          <a:p>
            <a:pPr marL="0" indent="0">
              <a:buNone/>
            </a:pPr>
            <a:r>
              <a:rPr lang="en-GB" b="1" dirty="0" smtClean="0"/>
              <a:t>‘Leadership is </a:t>
            </a:r>
            <a:r>
              <a:rPr lang="en-GB" sz="3600" b="1" dirty="0"/>
              <a:t>influence</a:t>
            </a:r>
            <a:r>
              <a:rPr lang="en-GB" b="1" dirty="0" smtClean="0"/>
              <a:t>’ John Maxwell</a:t>
            </a:r>
          </a:p>
          <a:p>
            <a:pPr marL="0" indent="0">
              <a:buNone/>
            </a:pPr>
            <a:endParaRPr lang="en-GB" dirty="0" smtClean="0"/>
          </a:p>
          <a:p>
            <a:pPr marL="0" indent="0">
              <a:buNone/>
            </a:pPr>
            <a:endParaRPr lang="en-GB" dirty="0" smtClean="0"/>
          </a:p>
          <a:p>
            <a:pPr marL="0" indent="0">
              <a:buNone/>
            </a:pPr>
            <a:r>
              <a:rPr lang="en-GB" dirty="0" smtClean="0"/>
              <a:t>‘As we look ahead into the next century, leaders will be those who </a:t>
            </a:r>
            <a:r>
              <a:rPr lang="en-GB" sz="4000" b="1" dirty="0"/>
              <a:t>empower</a:t>
            </a:r>
            <a:r>
              <a:rPr lang="en-GB" sz="4600" dirty="0" smtClean="0"/>
              <a:t> </a:t>
            </a:r>
            <a:r>
              <a:rPr lang="en-GB" sz="4000" b="1" dirty="0"/>
              <a:t>others</a:t>
            </a:r>
            <a:r>
              <a:rPr lang="en-GB" dirty="0" smtClean="0"/>
              <a:t>.’ Bill Gates</a:t>
            </a:r>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r>
              <a:rPr lang="en-GB" dirty="0" smtClean="0"/>
              <a:t>		</a:t>
            </a:r>
            <a:r>
              <a:rPr lang="en-GB" sz="4600" b="1" dirty="0" smtClean="0"/>
              <a:t>‘</a:t>
            </a:r>
            <a:r>
              <a:rPr lang="en-GB" sz="3400" b="1" dirty="0"/>
              <a:t>Innovation</a:t>
            </a:r>
            <a:r>
              <a:rPr lang="en-GB" sz="4600" b="1" dirty="0" smtClean="0"/>
              <a:t> </a:t>
            </a:r>
            <a:r>
              <a:rPr lang="en-GB" dirty="0" smtClean="0"/>
              <a:t>distinguishes between a leader 				and a follower.’ Steve Jobs</a:t>
            </a:r>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00937" y="260648"/>
            <a:ext cx="1643063" cy="1571625"/>
          </a:xfrm>
          <a:prstGeom prst="rect">
            <a:avLst/>
          </a:prstGeom>
        </p:spPr>
      </p:pic>
      <p:pic>
        <p:nvPicPr>
          <p:cNvPr id="6" name="Picture 5"/>
          <p:cNvPicPr>
            <a:picLocks noChangeAspect="1"/>
          </p:cNvPicPr>
          <p:nvPr/>
        </p:nvPicPr>
        <p:blipFill>
          <a:blip r:embed="rId4"/>
          <a:stretch>
            <a:fillRect/>
          </a:stretch>
        </p:blipFill>
        <p:spPr>
          <a:xfrm>
            <a:off x="923454" y="3356992"/>
            <a:ext cx="1573725" cy="2226313"/>
          </a:xfrm>
          <a:prstGeom prst="rect">
            <a:avLst/>
          </a:prstGeom>
        </p:spPr>
      </p:pic>
    </p:spTree>
    <p:extLst>
      <p:ext uri="{BB962C8B-B14F-4D97-AF65-F5344CB8AC3E}">
        <p14:creationId xmlns:p14="http://schemas.microsoft.com/office/powerpoint/2010/main" val="359618303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620689"/>
            <a:ext cx="8263830" cy="4869284"/>
          </a:xfrm>
        </p:spPr>
        <p:txBody>
          <a:bodyPr>
            <a:normAutofit fontScale="85000" lnSpcReduction="20000"/>
          </a:bodyPr>
          <a:lstStyle/>
          <a:p>
            <a:pPr marL="0" indent="0" algn="r">
              <a:spcBef>
                <a:spcPts val="0"/>
              </a:spcBef>
              <a:buNone/>
            </a:pPr>
            <a:r>
              <a:rPr lang="en-GB" dirty="0" smtClean="0"/>
              <a:t>	</a:t>
            </a:r>
            <a:r>
              <a:rPr lang="en-GB" sz="3800" dirty="0" smtClean="0"/>
              <a:t>‘The		 </a:t>
            </a:r>
          </a:p>
          <a:p>
            <a:pPr marL="0" indent="0" algn="r">
              <a:spcBef>
                <a:spcPts val="0"/>
              </a:spcBef>
              <a:buNone/>
            </a:pPr>
            <a:r>
              <a:rPr lang="en-GB" sz="4200" b="1" dirty="0"/>
              <a:t>pessimist</a:t>
            </a:r>
            <a:r>
              <a:rPr lang="en-GB" sz="3800" dirty="0" smtClean="0"/>
              <a:t> </a:t>
            </a:r>
          </a:p>
          <a:p>
            <a:pPr marL="0" indent="0" algn="r">
              <a:spcBef>
                <a:spcPts val="0"/>
              </a:spcBef>
              <a:buNone/>
            </a:pPr>
            <a:r>
              <a:rPr lang="en-GB" sz="3800" dirty="0" smtClean="0"/>
              <a:t>complains about the wind.</a:t>
            </a:r>
          </a:p>
          <a:p>
            <a:pPr marL="0" indent="0" algn="r">
              <a:buNone/>
            </a:pPr>
            <a:endParaRPr lang="en-GB" sz="3800" dirty="0"/>
          </a:p>
          <a:p>
            <a:pPr marL="0" indent="0" algn="r">
              <a:buNone/>
            </a:pPr>
            <a:r>
              <a:rPr lang="en-GB" sz="3800" dirty="0" smtClean="0"/>
              <a:t>The	 </a:t>
            </a:r>
          </a:p>
          <a:p>
            <a:pPr marL="0" indent="0" algn="r">
              <a:buNone/>
            </a:pPr>
            <a:r>
              <a:rPr lang="en-GB" sz="3800" b="1" dirty="0"/>
              <a:t>optimist</a:t>
            </a:r>
          </a:p>
          <a:p>
            <a:pPr marL="0" indent="0" algn="r">
              <a:buNone/>
            </a:pPr>
            <a:r>
              <a:rPr lang="en-GB" sz="3800" dirty="0"/>
              <a:t>e</a:t>
            </a:r>
            <a:r>
              <a:rPr lang="en-GB" sz="3800" dirty="0" smtClean="0"/>
              <a:t>xpects it to change.</a:t>
            </a:r>
          </a:p>
          <a:p>
            <a:pPr marL="0" indent="0" algn="r">
              <a:buNone/>
            </a:pPr>
            <a:endParaRPr lang="en-GB" sz="3800" dirty="0" smtClean="0"/>
          </a:p>
          <a:p>
            <a:pPr marL="0" indent="0" algn="r">
              <a:buNone/>
            </a:pPr>
            <a:r>
              <a:rPr lang="en-GB" sz="3800" dirty="0" smtClean="0"/>
              <a:t>The				 </a:t>
            </a:r>
          </a:p>
          <a:p>
            <a:pPr marL="0" indent="0" algn="r">
              <a:buNone/>
            </a:pPr>
            <a:r>
              <a:rPr lang="en-GB" sz="4200" b="1" dirty="0"/>
              <a:t>Leader</a:t>
            </a:r>
            <a:r>
              <a:rPr lang="en-GB" sz="3800" dirty="0" smtClean="0"/>
              <a:t> adjusts the sails.’</a:t>
            </a:r>
            <a:endParaRPr lang="en-GB" sz="3800" dirty="0"/>
          </a:p>
        </p:txBody>
      </p:sp>
      <p:pic>
        <p:nvPicPr>
          <p:cNvPr id="4" name="Picture 3"/>
          <p:cNvPicPr>
            <a:picLocks noChangeAspect="1"/>
          </p:cNvPicPr>
          <p:nvPr/>
        </p:nvPicPr>
        <p:blipFill>
          <a:blip r:embed="rId2"/>
          <a:stretch>
            <a:fillRect/>
          </a:stretch>
        </p:blipFill>
        <p:spPr>
          <a:xfrm>
            <a:off x="107504" y="188640"/>
            <a:ext cx="3811933" cy="5163575"/>
          </a:xfrm>
          <a:prstGeom prst="rect">
            <a:avLst/>
          </a:prstGeom>
        </p:spPr>
      </p:pic>
    </p:spTree>
    <p:extLst>
      <p:ext uri="{BB962C8B-B14F-4D97-AF65-F5344CB8AC3E}">
        <p14:creationId xmlns:p14="http://schemas.microsoft.com/office/powerpoint/2010/main" val="384666350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7358062" y="2088387"/>
            <a:ext cx="1785938" cy="3571875"/>
          </a:xfrm>
          <a:prstGeom prst="rect">
            <a:avLst/>
          </a:prstGeom>
        </p:spPr>
      </p:pic>
      <p:sp>
        <p:nvSpPr>
          <p:cNvPr id="3" name="Content Placeholder 2"/>
          <p:cNvSpPr>
            <a:spLocks noGrp="1"/>
          </p:cNvSpPr>
          <p:nvPr>
            <p:ph idx="1"/>
          </p:nvPr>
        </p:nvSpPr>
        <p:spPr>
          <a:xfrm>
            <a:off x="251520" y="548680"/>
            <a:ext cx="7416824" cy="4941293"/>
          </a:xfrm>
        </p:spPr>
        <p:txBody>
          <a:bodyPr>
            <a:normAutofit fontScale="85000" lnSpcReduction="20000"/>
          </a:bodyPr>
          <a:lstStyle/>
          <a:p>
            <a:pPr marL="0" indent="0">
              <a:buNone/>
            </a:pPr>
            <a:r>
              <a:rPr lang="en-GB" dirty="0" smtClean="0"/>
              <a:t>“Leadership is the interpersonal influence, exercised in a situation, and directed, through the communications process, toward the attainment of a specified goal or goals.” </a:t>
            </a:r>
          </a:p>
          <a:p>
            <a:pPr marL="0" indent="0">
              <a:buNone/>
            </a:pPr>
            <a:r>
              <a:rPr lang="en-GB" dirty="0" smtClean="0"/>
              <a:t>Tannenbaum, </a:t>
            </a:r>
            <a:r>
              <a:rPr lang="en-GB" dirty="0" err="1" smtClean="0"/>
              <a:t>Weschler</a:t>
            </a:r>
            <a:r>
              <a:rPr lang="en-GB" dirty="0" smtClean="0"/>
              <a:t> &amp; </a:t>
            </a:r>
            <a:r>
              <a:rPr lang="en-GB" dirty="0" err="1" smtClean="0"/>
              <a:t>Masserik</a:t>
            </a:r>
            <a:r>
              <a:rPr lang="en-GB" dirty="0" smtClean="0"/>
              <a:t> (1961, p.24)</a:t>
            </a:r>
          </a:p>
          <a:p>
            <a:pPr marL="0" indent="0">
              <a:buNone/>
            </a:pPr>
            <a:endParaRPr lang="en-GB" dirty="0"/>
          </a:p>
          <a:p>
            <a:pPr marL="0" indent="0">
              <a:buNone/>
            </a:pPr>
            <a:r>
              <a:rPr lang="en-GB" dirty="0" smtClean="0"/>
              <a:t>“Management is the efficiency in climbing the ladder of success; leadership determines whether the ladder is leaning against the </a:t>
            </a:r>
          </a:p>
          <a:p>
            <a:pPr marL="0" indent="0">
              <a:buNone/>
            </a:pPr>
            <a:r>
              <a:rPr lang="en-GB" dirty="0" smtClean="0"/>
              <a:t>right wall.”</a:t>
            </a:r>
          </a:p>
          <a:p>
            <a:pPr marL="0" indent="0">
              <a:buNone/>
            </a:pPr>
            <a:r>
              <a:rPr lang="en-GB" dirty="0" smtClean="0"/>
              <a:t>Stephen R. Covey</a:t>
            </a:r>
            <a:endParaRPr lang="en-GB" dirty="0"/>
          </a:p>
        </p:txBody>
      </p:sp>
    </p:spTree>
    <p:extLst>
      <p:ext uri="{BB962C8B-B14F-4D97-AF65-F5344CB8AC3E}">
        <p14:creationId xmlns:p14="http://schemas.microsoft.com/office/powerpoint/2010/main" val="368121670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620688"/>
            <a:ext cx="8568952" cy="4869285"/>
          </a:xfrm>
        </p:spPr>
        <p:txBody>
          <a:bodyPr>
            <a:normAutofit fontScale="85000" lnSpcReduction="20000"/>
          </a:bodyPr>
          <a:lstStyle/>
          <a:p>
            <a:pPr marL="0" indent="0">
              <a:buNone/>
            </a:pPr>
            <a:r>
              <a:rPr lang="en-GB" dirty="0"/>
              <a:t>The function of leadership is to produce more </a:t>
            </a:r>
            <a:r>
              <a:rPr lang="en-GB" sz="4300" b="1" dirty="0"/>
              <a:t>leaders</a:t>
            </a:r>
            <a:r>
              <a:rPr lang="en-GB" sz="4300" dirty="0"/>
              <a:t>, </a:t>
            </a:r>
            <a:r>
              <a:rPr lang="en-GB" dirty="0"/>
              <a:t>not more followers</a:t>
            </a:r>
          </a:p>
          <a:p>
            <a:pPr marL="0" indent="0">
              <a:buNone/>
            </a:pPr>
            <a:r>
              <a:rPr lang="en-GB" dirty="0"/>
              <a:t>(Ralph </a:t>
            </a:r>
            <a:r>
              <a:rPr lang="en-GB" dirty="0" err="1"/>
              <a:t>Nadar</a:t>
            </a:r>
            <a:r>
              <a:rPr lang="en-GB" dirty="0"/>
              <a:t>)</a:t>
            </a:r>
          </a:p>
          <a:p>
            <a:pPr marL="0" indent="0">
              <a:buNone/>
            </a:pPr>
            <a:endParaRPr lang="en-GB" dirty="0"/>
          </a:p>
          <a:p>
            <a:pPr marL="0" indent="0">
              <a:buNone/>
            </a:pPr>
            <a:r>
              <a:rPr lang="en-GB" dirty="0"/>
              <a:t>The only definition of a leader is someone who </a:t>
            </a:r>
            <a:r>
              <a:rPr lang="en-GB" sz="4200" b="1" dirty="0"/>
              <a:t>has followers</a:t>
            </a:r>
          </a:p>
          <a:p>
            <a:pPr marL="0" indent="0">
              <a:buNone/>
            </a:pPr>
            <a:r>
              <a:rPr lang="en-GB" dirty="0"/>
              <a:t>(The Drucker Foundation, 1996)</a:t>
            </a:r>
          </a:p>
          <a:p>
            <a:pPr marL="0" indent="0">
              <a:buNone/>
            </a:pPr>
            <a:endParaRPr lang="en-GB" dirty="0" smtClean="0"/>
          </a:p>
          <a:p>
            <a:pPr marL="0" indent="0">
              <a:buNone/>
            </a:pPr>
            <a:r>
              <a:rPr lang="en-GB" dirty="0" smtClean="0"/>
              <a:t>There are almost as many different definitions as there are people who have tried to define it.</a:t>
            </a:r>
          </a:p>
          <a:p>
            <a:pPr marL="0" indent="0">
              <a:buNone/>
            </a:pPr>
            <a:r>
              <a:rPr lang="en-GB" dirty="0" smtClean="0"/>
              <a:t>(Stogdill,1974)</a:t>
            </a:r>
          </a:p>
          <a:p>
            <a:pPr marL="0" indent="0">
              <a:buNone/>
            </a:pPr>
            <a:endParaRPr lang="en-GB" dirty="0"/>
          </a:p>
        </p:txBody>
      </p:sp>
    </p:spTree>
    <p:extLst>
      <p:ext uri="{BB962C8B-B14F-4D97-AF65-F5344CB8AC3E}">
        <p14:creationId xmlns:p14="http://schemas.microsoft.com/office/powerpoint/2010/main" val="32600065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AC82685A-BD3A-4230-8D85-804689F67293}" type="slidenum">
              <a:rPr lang="en-GB" smtClean="0"/>
              <a:t>22</a:t>
            </a:fld>
            <a:endParaRPr lang="en-GB"/>
          </a:p>
        </p:txBody>
      </p:sp>
      <p:sp>
        <p:nvSpPr>
          <p:cNvPr id="5" name="TextBox 4"/>
          <p:cNvSpPr txBox="1"/>
          <p:nvPr/>
        </p:nvSpPr>
        <p:spPr>
          <a:xfrm>
            <a:off x="611560" y="260648"/>
            <a:ext cx="7560840" cy="584775"/>
          </a:xfrm>
          <a:prstGeom prst="rect">
            <a:avLst/>
          </a:prstGeom>
          <a:noFill/>
        </p:spPr>
        <p:txBody>
          <a:bodyPr wrap="square" rtlCol="0">
            <a:spAutoFit/>
          </a:bodyPr>
          <a:lstStyle/>
          <a:p>
            <a:r>
              <a:rPr lang="en-GB" sz="3200" dirty="0" smtClean="0"/>
              <a:t>Why good leaders make you feel safe?</a:t>
            </a:r>
            <a:endParaRPr lang="en-GB" sz="3200" dirty="0"/>
          </a:p>
        </p:txBody>
      </p:sp>
      <p:sp>
        <p:nvSpPr>
          <p:cNvPr id="2" name="Rectangle 1"/>
          <p:cNvSpPr/>
          <p:nvPr/>
        </p:nvSpPr>
        <p:spPr>
          <a:xfrm>
            <a:off x="2267744" y="2348880"/>
            <a:ext cx="4572000" cy="923330"/>
          </a:xfrm>
          <a:prstGeom prst="rect">
            <a:avLst/>
          </a:prstGeom>
        </p:spPr>
        <p:txBody>
          <a:bodyPr>
            <a:spAutoFit/>
          </a:bodyPr>
          <a:lstStyle/>
          <a:p>
            <a:pPr>
              <a:spcAft>
                <a:spcPts val="0"/>
              </a:spcAft>
            </a:pP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2"/>
              </a:rPr>
              <a:t>http://www.ted.com/talks/simon_sinek_why_good_leaders_make_you_feel_safe?language=en</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85787270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US" sz="3200" b="1" dirty="0" smtClean="0">
                <a:latin typeface="+mj-lt"/>
              </a:rPr>
              <a:t>Leadership Defined</a:t>
            </a:r>
          </a:p>
        </p:txBody>
      </p:sp>
      <p:sp>
        <p:nvSpPr>
          <p:cNvPr id="7171" name="Rectangle 3"/>
          <p:cNvSpPr>
            <a:spLocks noGrp="1" noChangeArrowheads="1"/>
          </p:cNvSpPr>
          <p:nvPr>
            <p:ph type="body" orient="vert" idx="1"/>
          </p:nvPr>
        </p:nvSpPr>
        <p:spPr/>
        <p:txBody>
          <a:bodyPr>
            <a:normAutofit/>
          </a:bodyPr>
          <a:lstStyle/>
          <a:p>
            <a:pPr algn="ctr" eaLnBrk="1" hangingPunct="1">
              <a:lnSpc>
                <a:spcPct val="150000"/>
              </a:lnSpc>
              <a:buFont typeface="Wingdings" pitchFamily="2" charset="2"/>
              <a:buNone/>
              <a:defRPr/>
            </a:pPr>
            <a:r>
              <a:rPr lang="en-US" sz="3600" i="1" dirty="0" smtClean="0">
                <a:solidFill>
                  <a:schemeClr val="tx2">
                    <a:lumMod val="50000"/>
                  </a:schemeClr>
                </a:solidFill>
              </a:rPr>
              <a:t>“A process whereby an individual influences a group of individuals to achieve a common goal.”</a:t>
            </a:r>
          </a:p>
          <a:p>
            <a:pPr>
              <a:lnSpc>
                <a:spcPct val="110000"/>
              </a:lnSpc>
              <a:buFont typeface="Wingdings" pitchFamily="2" charset="2"/>
              <a:buNone/>
              <a:defRPr/>
            </a:pPr>
            <a:r>
              <a:rPr lang="en-US" dirty="0" smtClean="0"/>
              <a:t>.</a:t>
            </a:r>
            <a:endParaRPr lang="en-US" dirty="0"/>
          </a:p>
        </p:txBody>
      </p:sp>
      <p:sp>
        <p:nvSpPr>
          <p:cNvPr id="4" name="Vertical Text Placeholder 3"/>
          <p:cNvSpPr>
            <a:spLocks noGrp="1"/>
          </p:cNvSpPr>
          <p:nvPr>
            <p:ph type="body" orient="vert" idx="13"/>
          </p:nvPr>
        </p:nvSpPr>
        <p:spPr/>
        <p:txBody>
          <a:bodyPr/>
          <a:lstStyle/>
          <a:p>
            <a:pPr marL="0" indent="0">
              <a:buNone/>
            </a:pPr>
            <a:r>
              <a:rPr lang="en-GB" dirty="0" smtClean="0"/>
              <a:t>According to </a:t>
            </a:r>
            <a:r>
              <a:rPr lang="en-GB" dirty="0" err="1" smtClean="0"/>
              <a:t>Northouse</a:t>
            </a:r>
            <a:r>
              <a:rPr lang="en-GB" dirty="0" smtClean="0"/>
              <a:t> leadership is:</a:t>
            </a:r>
            <a:endParaRPr lang="en-GB" dirty="0"/>
          </a:p>
        </p:txBody>
      </p:sp>
      <p:sp>
        <p:nvSpPr>
          <p:cNvPr id="5" name="TextBox 4"/>
          <p:cNvSpPr txBox="1"/>
          <p:nvPr/>
        </p:nvSpPr>
        <p:spPr>
          <a:xfrm>
            <a:off x="539552" y="5373216"/>
            <a:ext cx="8686800" cy="253916"/>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129811362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152400" y="332656"/>
            <a:ext cx="9067800" cy="1066800"/>
          </a:xfrm>
        </p:spPr>
        <p:txBody>
          <a:bodyPr/>
          <a:lstStyle/>
          <a:p>
            <a:pPr algn="ctr" eaLnBrk="1" hangingPunct="1"/>
            <a:r>
              <a:rPr lang="en-US" sz="3200" b="1" dirty="0" smtClean="0">
                <a:latin typeface="+mj-lt"/>
              </a:rPr>
              <a:t>Components Central to the  Phenomenon of Leadership</a:t>
            </a:r>
          </a:p>
        </p:txBody>
      </p:sp>
      <p:sp>
        <p:nvSpPr>
          <p:cNvPr id="16387" name="Rectangle 3"/>
          <p:cNvSpPr>
            <a:spLocks noGrp="1" noChangeArrowheads="1"/>
          </p:cNvSpPr>
          <p:nvPr>
            <p:ph idx="1"/>
          </p:nvPr>
        </p:nvSpPr>
        <p:spPr>
          <a:xfrm>
            <a:off x="685800" y="2216622"/>
            <a:ext cx="3352800" cy="3276600"/>
          </a:xfrm>
        </p:spPr>
        <p:txBody>
          <a:bodyPr/>
          <a:lstStyle/>
          <a:p>
            <a:pPr eaLnBrk="1" hangingPunct="1">
              <a:lnSpc>
                <a:spcPct val="90000"/>
              </a:lnSpc>
              <a:spcBef>
                <a:spcPct val="0"/>
              </a:spcBef>
              <a:spcAft>
                <a:spcPts val="1200"/>
              </a:spcAft>
              <a:buClr>
                <a:srgbClr val="0070C0"/>
              </a:buClr>
            </a:pPr>
            <a:r>
              <a:rPr lang="en-US" sz="2400" dirty="0" smtClean="0">
                <a:latin typeface="+mn-lt"/>
              </a:rPr>
              <a:t>Is a process</a:t>
            </a:r>
          </a:p>
          <a:p>
            <a:pPr eaLnBrk="1" hangingPunct="1">
              <a:lnSpc>
                <a:spcPct val="90000"/>
              </a:lnSpc>
              <a:spcBef>
                <a:spcPct val="0"/>
              </a:spcBef>
              <a:spcAft>
                <a:spcPts val="1200"/>
              </a:spcAft>
              <a:buClr>
                <a:srgbClr val="0070C0"/>
              </a:buClr>
            </a:pPr>
            <a:r>
              <a:rPr lang="en-US" sz="2400" dirty="0" smtClean="0">
                <a:latin typeface="+mn-lt"/>
              </a:rPr>
              <a:t>Involves influence</a:t>
            </a:r>
          </a:p>
          <a:p>
            <a:pPr eaLnBrk="1" hangingPunct="1">
              <a:lnSpc>
                <a:spcPct val="90000"/>
              </a:lnSpc>
              <a:spcBef>
                <a:spcPct val="0"/>
              </a:spcBef>
              <a:spcAft>
                <a:spcPts val="1200"/>
              </a:spcAft>
              <a:buClr>
                <a:srgbClr val="0070C0"/>
              </a:buClr>
            </a:pPr>
            <a:r>
              <a:rPr lang="en-US" sz="2400" dirty="0" smtClean="0">
                <a:latin typeface="+mn-lt"/>
              </a:rPr>
              <a:t>Occurs within a group context</a:t>
            </a:r>
          </a:p>
          <a:p>
            <a:pPr eaLnBrk="1" hangingPunct="1">
              <a:lnSpc>
                <a:spcPct val="90000"/>
              </a:lnSpc>
              <a:spcBef>
                <a:spcPct val="0"/>
              </a:spcBef>
              <a:spcAft>
                <a:spcPts val="1200"/>
              </a:spcAft>
              <a:buClr>
                <a:srgbClr val="0070C0"/>
              </a:buClr>
            </a:pPr>
            <a:r>
              <a:rPr lang="en-US" sz="2400" dirty="0" smtClean="0">
                <a:latin typeface="+mn-lt"/>
              </a:rPr>
              <a:t>Attends to common goals</a:t>
            </a:r>
          </a:p>
        </p:txBody>
      </p:sp>
      <p:sp>
        <p:nvSpPr>
          <p:cNvPr id="8196" name="Text Box 4"/>
          <p:cNvSpPr txBox="1">
            <a:spLocks noChangeArrowheads="1"/>
          </p:cNvSpPr>
          <p:nvPr/>
        </p:nvSpPr>
        <p:spPr bwMode="auto">
          <a:xfrm>
            <a:off x="990600" y="1484784"/>
            <a:ext cx="2667000" cy="579438"/>
          </a:xfrm>
          <a:prstGeom prst="rect">
            <a:avLst/>
          </a:prstGeom>
          <a:noFill/>
          <a:ln w="9525">
            <a:noFill/>
            <a:miter lim="800000"/>
            <a:headEnd/>
            <a:tailEnd/>
          </a:ln>
          <a:effectLst/>
        </p:spPr>
        <p:txBody>
          <a:bodyPr>
            <a:spAutoFit/>
          </a:bodyPr>
          <a:lstStyle/>
          <a:p>
            <a:pPr eaLnBrk="0" hangingPunct="0">
              <a:defRPr/>
            </a:pPr>
            <a:r>
              <a:rPr lang="en-US" sz="3200" b="1" i="1" dirty="0">
                <a:solidFill>
                  <a:srgbClr val="0070C0"/>
                </a:solidFill>
                <a:latin typeface="Arial Rounded MT Bold" pitchFamily="34" charset="0"/>
              </a:rPr>
              <a:t>Leadership</a:t>
            </a:r>
          </a:p>
        </p:txBody>
      </p:sp>
      <p:sp>
        <p:nvSpPr>
          <p:cNvPr id="8197" name="Text Box 5"/>
          <p:cNvSpPr txBox="1">
            <a:spLocks noChangeArrowheads="1"/>
          </p:cNvSpPr>
          <p:nvPr/>
        </p:nvSpPr>
        <p:spPr bwMode="auto">
          <a:xfrm>
            <a:off x="5410200" y="1484784"/>
            <a:ext cx="2133600" cy="579438"/>
          </a:xfrm>
          <a:prstGeom prst="rect">
            <a:avLst/>
          </a:prstGeom>
          <a:noFill/>
          <a:ln w="9525">
            <a:noFill/>
            <a:miter lim="800000"/>
            <a:headEnd/>
            <a:tailEnd/>
          </a:ln>
          <a:effectLst/>
        </p:spPr>
        <p:txBody>
          <a:bodyPr>
            <a:spAutoFit/>
          </a:bodyPr>
          <a:lstStyle/>
          <a:p>
            <a:pPr eaLnBrk="0" hangingPunct="0">
              <a:defRPr/>
            </a:pPr>
            <a:r>
              <a:rPr lang="en-US" sz="3200" b="1" i="1" dirty="0">
                <a:solidFill>
                  <a:srgbClr val="0070C0"/>
                </a:solidFill>
                <a:latin typeface="Arial Rounded MT Bold" pitchFamily="34" charset="0"/>
              </a:rPr>
              <a:t>Leaders</a:t>
            </a:r>
          </a:p>
        </p:txBody>
      </p:sp>
      <p:sp>
        <p:nvSpPr>
          <p:cNvPr id="16390" name="Rectangle 6"/>
          <p:cNvSpPr>
            <a:spLocks noChangeArrowheads="1"/>
          </p:cNvSpPr>
          <p:nvPr/>
        </p:nvSpPr>
        <p:spPr bwMode="auto">
          <a:xfrm>
            <a:off x="4419600" y="2216622"/>
            <a:ext cx="4343400" cy="3657600"/>
          </a:xfrm>
          <a:prstGeom prst="rect">
            <a:avLst/>
          </a:prstGeom>
          <a:noFill/>
          <a:ln w="9525">
            <a:noFill/>
            <a:miter lim="800000"/>
            <a:headEnd/>
            <a:tailEnd/>
          </a:ln>
        </p:spPr>
        <p:txBody>
          <a:bodyPr/>
          <a:lstStyle/>
          <a:p>
            <a:pPr marL="342900" indent="-342900">
              <a:lnSpc>
                <a:spcPct val="90000"/>
              </a:lnSpc>
              <a:spcBef>
                <a:spcPct val="0"/>
              </a:spcBef>
              <a:spcAft>
                <a:spcPts val="1200"/>
              </a:spcAft>
              <a:buClr>
                <a:srgbClr val="0070C0"/>
              </a:buClr>
              <a:buSzPct val="85000"/>
              <a:buFont typeface="Arial" pitchFamily="34" charset="0"/>
              <a:buChar char="•"/>
            </a:pPr>
            <a:r>
              <a:rPr lang="en-US" sz="2400" dirty="0"/>
              <a:t>And followers are involved together</a:t>
            </a:r>
          </a:p>
          <a:p>
            <a:pPr marL="342900" indent="-342900">
              <a:lnSpc>
                <a:spcPct val="90000"/>
              </a:lnSpc>
              <a:spcBef>
                <a:spcPct val="0"/>
              </a:spcBef>
              <a:spcAft>
                <a:spcPts val="1200"/>
              </a:spcAft>
              <a:buClr>
                <a:srgbClr val="0070C0"/>
              </a:buClr>
              <a:buSzPct val="85000"/>
              <a:buFont typeface="Arial" pitchFamily="34" charset="0"/>
              <a:buChar char="•"/>
            </a:pPr>
            <a:r>
              <a:rPr lang="en-US" sz="2400" dirty="0"/>
              <a:t>And followers need each other</a:t>
            </a:r>
          </a:p>
          <a:p>
            <a:pPr marL="342900" indent="-342900">
              <a:lnSpc>
                <a:spcPct val="90000"/>
              </a:lnSpc>
              <a:spcBef>
                <a:spcPct val="0"/>
              </a:spcBef>
              <a:spcAft>
                <a:spcPts val="1200"/>
              </a:spcAft>
              <a:buClr>
                <a:srgbClr val="0070C0"/>
              </a:buClr>
              <a:buSzPct val="85000"/>
              <a:buFont typeface="Arial" pitchFamily="34" charset="0"/>
              <a:buChar char="•"/>
            </a:pPr>
            <a:r>
              <a:rPr lang="en-US" sz="2400" dirty="0"/>
              <a:t>Often initiate and maintain the relationship</a:t>
            </a:r>
          </a:p>
          <a:p>
            <a:pPr marL="342900" indent="-342900">
              <a:lnSpc>
                <a:spcPct val="90000"/>
              </a:lnSpc>
              <a:spcBef>
                <a:spcPct val="0"/>
              </a:spcBef>
              <a:spcAft>
                <a:spcPts val="1200"/>
              </a:spcAft>
              <a:buClr>
                <a:srgbClr val="0070C0"/>
              </a:buClr>
              <a:buSzPct val="85000"/>
              <a:buFont typeface="Arial" pitchFamily="34" charset="0"/>
              <a:buChar char="•"/>
            </a:pPr>
            <a:r>
              <a:rPr lang="en-US" sz="2400" dirty="0"/>
              <a:t> Are not above or better than followers  </a:t>
            </a:r>
          </a:p>
        </p:txBody>
      </p:sp>
      <p:sp>
        <p:nvSpPr>
          <p:cNvPr id="10" name="TextBox 9"/>
          <p:cNvSpPr txBox="1"/>
          <p:nvPr/>
        </p:nvSpPr>
        <p:spPr>
          <a:xfrm>
            <a:off x="457200" y="5510280"/>
            <a:ext cx="8686800" cy="253916"/>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109442943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AC82685A-BD3A-4230-8D85-804689F67293}" type="slidenum">
              <a:rPr lang="en-GB" smtClean="0"/>
              <a:t>25</a:t>
            </a:fld>
            <a:endParaRPr lang="en-GB"/>
          </a:p>
        </p:txBody>
      </p:sp>
      <p:sp>
        <p:nvSpPr>
          <p:cNvPr id="5" name="TextBox 4"/>
          <p:cNvSpPr txBox="1"/>
          <p:nvPr/>
        </p:nvSpPr>
        <p:spPr>
          <a:xfrm>
            <a:off x="611560" y="260648"/>
            <a:ext cx="7560840" cy="707886"/>
          </a:xfrm>
          <a:prstGeom prst="rect">
            <a:avLst/>
          </a:prstGeom>
          <a:noFill/>
        </p:spPr>
        <p:txBody>
          <a:bodyPr wrap="square" rtlCol="0">
            <a:spAutoFit/>
          </a:bodyPr>
          <a:lstStyle/>
          <a:p>
            <a:r>
              <a:rPr lang="en-GB" sz="4000" dirty="0" smtClean="0"/>
              <a:t>Can anyone be a leader?</a:t>
            </a:r>
            <a:endParaRPr lang="en-GB" sz="4000" dirty="0"/>
          </a:p>
        </p:txBody>
      </p:sp>
      <p:sp>
        <p:nvSpPr>
          <p:cNvPr id="3" name="Rectangle 2"/>
          <p:cNvSpPr/>
          <p:nvPr/>
        </p:nvSpPr>
        <p:spPr>
          <a:xfrm>
            <a:off x="2339752" y="2060848"/>
            <a:ext cx="4572000" cy="923330"/>
          </a:xfrm>
          <a:prstGeom prst="rect">
            <a:avLst/>
          </a:prstGeom>
        </p:spPr>
        <p:txBody>
          <a:bodyPr>
            <a:spAutoFit/>
          </a:bodyPr>
          <a:lstStyle/>
          <a:p>
            <a:r>
              <a:rPr lang="en-GB" dirty="0">
                <a:hlinkClick r:id="rId2"/>
              </a:rPr>
              <a:t>https://</a:t>
            </a:r>
            <a:r>
              <a:rPr lang="en-GB" dirty="0" smtClean="0">
                <a:hlinkClick r:id="rId2"/>
              </a:rPr>
              <a:t>www.cipd.co.uk/podcasts/dan-pink-on-leadership-ace-special</a:t>
            </a:r>
            <a:endParaRPr lang="en-GB" dirty="0" smtClean="0"/>
          </a:p>
          <a:p>
            <a:endParaRPr lang="en-GB" dirty="0"/>
          </a:p>
        </p:txBody>
      </p:sp>
    </p:spTree>
    <p:extLst>
      <p:ext uri="{BB962C8B-B14F-4D97-AF65-F5344CB8AC3E}">
        <p14:creationId xmlns:p14="http://schemas.microsoft.com/office/powerpoint/2010/main" val="25540572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AC82685A-BD3A-4230-8D85-804689F67293}" type="slidenum">
              <a:rPr lang="en-GB" smtClean="0"/>
              <a:t>26</a:t>
            </a:fld>
            <a:endParaRPr lang="en-GB"/>
          </a:p>
        </p:txBody>
      </p:sp>
      <p:pic>
        <p:nvPicPr>
          <p:cNvPr id="2050" name="Picture 2" descr="Image result for managemen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9183" y="1124744"/>
            <a:ext cx="8954817" cy="238125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611560" y="260648"/>
            <a:ext cx="3240360" cy="707886"/>
          </a:xfrm>
          <a:prstGeom prst="rect">
            <a:avLst/>
          </a:prstGeom>
          <a:noFill/>
        </p:spPr>
        <p:txBody>
          <a:bodyPr wrap="square" rtlCol="0">
            <a:spAutoFit/>
          </a:bodyPr>
          <a:lstStyle/>
          <a:p>
            <a:r>
              <a:rPr lang="en-GB" sz="4000" dirty="0" smtClean="0"/>
              <a:t>What is……..</a:t>
            </a:r>
            <a:endParaRPr lang="en-GB" sz="4000" dirty="0"/>
          </a:p>
        </p:txBody>
      </p:sp>
      <p:sp>
        <p:nvSpPr>
          <p:cNvPr id="6" name="TextBox 5"/>
          <p:cNvSpPr txBox="1"/>
          <p:nvPr/>
        </p:nvSpPr>
        <p:spPr>
          <a:xfrm>
            <a:off x="1763688" y="4014637"/>
            <a:ext cx="6768752" cy="584775"/>
          </a:xfrm>
          <a:prstGeom prst="rect">
            <a:avLst/>
          </a:prstGeom>
          <a:noFill/>
        </p:spPr>
        <p:txBody>
          <a:bodyPr wrap="square" rtlCol="0">
            <a:spAutoFit/>
          </a:bodyPr>
          <a:lstStyle/>
          <a:p>
            <a:pPr algn="r"/>
            <a:r>
              <a:rPr lang="en-GB" sz="3200" dirty="0" smtClean="0"/>
              <a:t>…..and is it different to leadership?</a:t>
            </a:r>
            <a:endParaRPr lang="en-GB" sz="3200" dirty="0"/>
          </a:p>
        </p:txBody>
      </p:sp>
      <p:sp>
        <p:nvSpPr>
          <p:cNvPr id="7" name="TextBox 6"/>
          <p:cNvSpPr txBox="1"/>
          <p:nvPr/>
        </p:nvSpPr>
        <p:spPr>
          <a:xfrm>
            <a:off x="323528" y="4843860"/>
            <a:ext cx="8568952" cy="646331"/>
          </a:xfrm>
          <a:prstGeom prst="rect">
            <a:avLst/>
          </a:prstGeom>
          <a:noFill/>
        </p:spPr>
        <p:txBody>
          <a:bodyPr wrap="square" rtlCol="0">
            <a:spAutoFit/>
          </a:bodyPr>
          <a:lstStyle/>
          <a:p>
            <a:r>
              <a:rPr lang="en-GB" dirty="0" smtClean="0"/>
              <a:t>Write down an example of someone you think is a good manager and what makes them a good manager.</a:t>
            </a:r>
            <a:endParaRPr lang="en-GB" dirty="0"/>
          </a:p>
        </p:txBody>
      </p:sp>
    </p:spTree>
    <p:extLst>
      <p:ext uri="{BB962C8B-B14F-4D97-AF65-F5344CB8AC3E}">
        <p14:creationId xmlns:p14="http://schemas.microsoft.com/office/powerpoint/2010/main" val="78807977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AC82685A-BD3A-4230-8D85-804689F67293}" type="slidenum">
              <a:rPr lang="en-GB" smtClean="0"/>
              <a:t>27</a:t>
            </a:fld>
            <a:endParaRPr lang="en-GB"/>
          </a:p>
        </p:txBody>
      </p:sp>
      <p:pic>
        <p:nvPicPr>
          <p:cNvPr id="3" name="Picture 2" descr="Image result for managemen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9183" y="3356992"/>
            <a:ext cx="8954817" cy="238125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3"/>
          <a:stretch>
            <a:fillRect/>
          </a:stretch>
        </p:blipFill>
        <p:spPr>
          <a:xfrm>
            <a:off x="251520" y="-743251"/>
            <a:ext cx="8712968" cy="4057852"/>
          </a:xfrm>
          <a:prstGeom prst="rect">
            <a:avLst/>
          </a:prstGeom>
        </p:spPr>
      </p:pic>
      <p:sp>
        <p:nvSpPr>
          <p:cNvPr id="5" name="Rectangle 4"/>
          <p:cNvSpPr/>
          <p:nvPr/>
        </p:nvSpPr>
        <p:spPr>
          <a:xfrm>
            <a:off x="4030362" y="2348880"/>
            <a:ext cx="1018549" cy="923330"/>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v</a:t>
            </a:r>
            <a:r>
              <a:rPr lang="en-US" sz="5400" dirty="0" smtClean="0">
                <a:ln w="0"/>
                <a:effectLst>
                  <a:outerShdw blurRad="38100" dist="19050" dir="2700000" algn="tl" rotWithShape="0">
                    <a:schemeClr val="dk1">
                      <a:alpha val="40000"/>
                    </a:schemeClr>
                  </a:outerShdw>
                </a:effectLst>
              </a:rPr>
              <a:t>’s</a:t>
            </a:r>
            <a:endParaRPr lang="en-US" sz="54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70376898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dirty="0" smtClean="0">
                <a:solidFill>
                  <a:schemeClr val="tx2">
                    <a:lumMod val="75000"/>
                  </a:schemeClr>
                </a:solidFill>
              </a:rPr>
              <a:t>2: Management v’s Leadership</a:t>
            </a:r>
            <a:endParaRPr lang="en-GB" dirty="0">
              <a:solidFill>
                <a:schemeClr val="tx2">
                  <a:lumMod val="75000"/>
                </a:schemeClr>
              </a:solidFill>
            </a:endParaRPr>
          </a:p>
        </p:txBody>
      </p:sp>
      <p:sp>
        <p:nvSpPr>
          <p:cNvPr id="4" name="Content Placeholder 3"/>
          <p:cNvSpPr>
            <a:spLocks noGrp="1"/>
          </p:cNvSpPr>
          <p:nvPr>
            <p:ph type="body" orient="vert" idx="1"/>
          </p:nvPr>
        </p:nvSpPr>
        <p:spPr>
          <a:xfrm>
            <a:off x="405584" y="1586673"/>
            <a:ext cx="3590352" cy="3930559"/>
          </a:xfrm>
        </p:spPr>
        <p:txBody>
          <a:bodyPr>
            <a:normAutofit fontScale="92500" lnSpcReduction="20000"/>
          </a:bodyPr>
          <a:lstStyle/>
          <a:p>
            <a:pPr marL="0" indent="0">
              <a:buNone/>
            </a:pPr>
            <a:r>
              <a:rPr lang="en-GB" dirty="0"/>
              <a:t>According to Fayol (1967) managers:</a:t>
            </a:r>
          </a:p>
          <a:p>
            <a:pPr marL="0" indent="0">
              <a:buNone/>
            </a:pPr>
            <a:endParaRPr lang="en-GB" dirty="0"/>
          </a:p>
          <a:p>
            <a:r>
              <a:rPr lang="en-GB" dirty="0"/>
              <a:t>Plan</a:t>
            </a:r>
          </a:p>
          <a:p>
            <a:r>
              <a:rPr lang="en-GB" dirty="0"/>
              <a:t>Organise</a:t>
            </a:r>
          </a:p>
          <a:p>
            <a:r>
              <a:rPr lang="en-GB" dirty="0"/>
              <a:t>Command</a:t>
            </a:r>
          </a:p>
          <a:p>
            <a:r>
              <a:rPr lang="en-GB" dirty="0"/>
              <a:t>Co-ordinate</a:t>
            </a:r>
          </a:p>
          <a:p>
            <a:r>
              <a:rPr lang="en-GB" dirty="0"/>
              <a:t>Control</a:t>
            </a:r>
          </a:p>
          <a:p>
            <a:pPr marL="0" indent="0">
              <a:buNone/>
            </a:pPr>
            <a:endParaRPr lang="en-GB" dirty="0" smtClean="0"/>
          </a:p>
          <a:p>
            <a:pPr>
              <a:buNone/>
            </a:pPr>
            <a:endParaRPr lang="en-GB" dirty="0"/>
          </a:p>
        </p:txBody>
      </p:sp>
      <p:sp>
        <p:nvSpPr>
          <p:cNvPr id="5" name="Content Placeholder 4"/>
          <p:cNvSpPr>
            <a:spLocks noGrp="1"/>
          </p:cNvSpPr>
          <p:nvPr>
            <p:ph type="body" orient="vert" idx="13"/>
          </p:nvPr>
        </p:nvSpPr>
        <p:spPr/>
        <p:txBody>
          <a:bodyPr>
            <a:normAutofit fontScale="70000" lnSpcReduction="20000"/>
          </a:bodyPr>
          <a:lstStyle/>
          <a:p>
            <a:pPr>
              <a:buNone/>
            </a:pPr>
            <a:r>
              <a:rPr lang="en-GB" dirty="0" smtClean="0"/>
              <a:t>What do managers do?</a:t>
            </a:r>
          </a:p>
        </p:txBody>
      </p:sp>
      <p:sp>
        <p:nvSpPr>
          <p:cNvPr id="3" name="Slide Number Placeholder 2"/>
          <p:cNvSpPr>
            <a:spLocks noGrp="1"/>
          </p:cNvSpPr>
          <p:nvPr>
            <p:ph type="sldNum" sz="quarter" idx="15"/>
          </p:nvPr>
        </p:nvSpPr>
        <p:spPr/>
        <p:txBody>
          <a:bodyPr/>
          <a:lstStyle/>
          <a:p>
            <a:fld id="{AC82685A-BD3A-4230-8D85-804689F67293}" type="slidenum">
              <a:rPr lang="en-GB" smtClean="0"/>
              <a:t>28</a:t>
            </a:fld>
            <a:endParaRPr lang="en-GB"/>
          </a:p>
        </p:txBody>
      </p:sp>
      <p:sp>
        <p:nvSpPr>
          <p:cNvPr id="9" name="Content Placeholder 3"/>
          <p:cNvSpPr txBox="1">
            <a:spLocks/>
          </p:cNvSpPr>
          <p:nvPr/>
        </p:nvSpPr>
        <p:spPr>
          <a:xfrm>
            <a:off x="4648200" y="1673352"/>
            <a:ext cx="4038600" cy="3843880"/>
          </a:xfrm>
          <a:prstGeom prst="rect">
            <a:avLst/>
          </a:prstGeom>
        </p:spPr>
        <p:txBody>
          <a:bodyPr>
            <a:normAutofit fontScale="850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smtClean="0"/>
              <a:t>Drucker (1993) stated that managers:</a:t>
            </a:r>
          </a:p>
          <a:p>
            <a:pPr marL="0" indent="0">
              <a:buFont typeface="Arial" pitchFamily="34" charset="0"/>
              <a:buNone/>
            </a:pPr>
            <a:endParaRPr lang="en-GB" smtClean="0"/>
          </a:p>
          <a:p>
            <a:r>
              <a:rPr lang="en-GB" smtClean="0"/>
              <a:t>Manage a business – creating customers, innovation</a:t>
            </a:r>
          </a:p>
          <a:p>
            <a:r>
              <a:rPr lang="en-GB" smtClean="0"/>
              <a:t>Manage Managers</a:t>
            </a:r>
          </a:p>
          <a:p>
            <a:r>
              <a:rPr lang="en-GB" smtClean="0"/>
              <a:t>Manage the workers and the work</a:t>
            </a:r>
          </a:p>
          <a:p>
            <a:endParaRPr lang="en-GB" dirty="0"/>
          </a:p>
        </p:txBody>
      </p:sp>
    </p:spTree>
    <p:extLst>
      <p:ext uri="{BB962C8B-B14F-4D97-AF65-F5344CB8AC3E}">
        <p14:creationId xmlns:p14="http://schemas.microsoft.com/office/powerpoint/2010/main" val="279929275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99392"/>
            <a:ext cx="8229600" cy="1143000"/>
          </a:xfrm>
        </p:spPr>
        <p:txBody>
          <a:bodyPr>
            <a:normAutofit/>
          </a:bodyPr>
          <a:lstStyle/>
          <a:p>
            <a:pPr algn="l"/>
            <a:r>
              <a:rPr lang="en-GB" dirty="0" smtClean="0">
                <a:solidFill>
                  <a:schemeClr val="tx2">
                    <a:lumMod val="75000"/>
                  </a:schemeClr>
                </a:solidFill>
              </a:rPr>
              <a:t>2: Management v’s Leadership</a:t>
            </a:r>
            <a:endParaRPr lang="en-GB" dirty="0">
              <a:solidFill>
                <a:schemeClr val="tx2">
                  <a:lumMod val="75000"/>
                </a:schemeClr>
              </a:solidFill>
            </a:endParaRPr>
          </a:p>
        </p:txBody>
      </p:sp>
      <p:sp>
        <p:nvSpPr>
          <p:cNvPr id="4" name="Content Placeholder 3"/>
          <p:cNvSpPr>
            <a:spLocks noGrp="1"/>
          </p:cNvSpPr>
          <p:nvPr>
            <p:ph type="body" orient="vert" idx="1"/>
          </p:nvPr>
        </p:nvSpPr>
        <p:spPr>
          <a:xfrm>
            <a:off x="405584" y="1224280"/>
            <a:ext cx="3590352" cy="4522019"/>
          </a:xfrm>
        </p:spPr>
        <p:txBody>
          <a:bodyPr>
            <a:normAutofit fontScale="47500" lnSpcReduction="20000"/>
          </a:bodyPr>
          <a:lstStyle/>
          <a:p>
            <a:pPr marL="0" indent="0" algn="ctr">
              <a:buNone/>
            </a:pPr>
            <a:r>
              <a:rPr lang="en-GB" sz="5100" b="1" u="sng" dirty="0" smtClean="0">
                <a:solidFill>
                  <a:srgbClr val="C00000"/>
                </a:solidFill>
              </a:rPr>
              <a:t>Management </a:t>
            </a:r>
          </a:p>
          <a:p>
            <a:r>
              <a:rPr lang="en-GB" sz="4000" dirty="0" smtClean="0"/>
              <a:t>Planning</a:t>
            </a:r>
            <a:endParaRPr lang="en-GB" sz="4000" dirty="0"/>
          </a:p>
          <a:p>
            <a:r>
              <a:rPr lang="en-GB" sz="4000" dirty="0"/>
              <a:t>Organising </a:t>
            </a:r>
          </a:p>
          <a:p>
            <a:r>
              <a:rPr lang="en-GB" sz="4000" dirty="0"/>
              <a:t>Controlling</a:t>
            </a:r>
          </a:p>
          <a:p>
            <a:r>
              <a:rPr lang="en-GB" sz="4000" dirty="0"/>
              <a:t>Coordinating</a:t>
            </a:r>
          </a:p>
          <a:p>
            <a:r>
              <a:rPr lang="en-GB" sz="4000" dirty="0"/>
              <a:t>Directing</a:t>
            </a:r>
          </a:p>
          <a:p>
            <a:r>
              <a:rPr lang="en-GB" sz="4000" dirty="0"/>
              <a:t>Resource use</a:t>
            </a:r>
          </a:p>
          <a:p>
            <a:r>
              <a:rPr lang="en-GB" sz="4000" dirty="0"/>
              <a:t>Time management </a:t>
            </a:r>
          </a:p>
          <a:p>
            <a:r>
              <a:rPr lang="en-GB" sz="4000" dirty="0"/>
              <a:t>Logistics and supply chain</a:t>
            </a:r>
          </a:p>
          <a:p>
            <a:r>
              <a:rPr lang="en-GB" sz="4000" dirty="0"/>
              <a:t>Finance and money</a:t>
            </a:r>
          </a:p>
          <a:p>
            <a:r>
              <a:rPr lang="en-GB" sz="4000" dirty="0"/>
              <a:t>Budgeting</a:t>
            </a:r>
          </a:p>
          <a:p>
            <a:r>
              <a:rPr lang="en-GB" sz="4000" dirty="0"/>
              <a:t>Strategy</a:t>
            </a:r>
          </a:p>
          <a:p>
            <a:r>
              <a:rPr lang="en-GB" sz="4000" dirty="0"/>
              <a:t>Decision making</a:t>
            </a:r>
          </a:p>
          <a:p>
            <a:r>
              <a:rPr lang="en-GB" sz="4000" dirty="0"/>
              <a:t>Problem solving</a:t>
            </a:r>
          </a:p>
          <a:p>
            <a:pPr marL="0" indent="0">
              <a:buNone/>
            </a:pPr>
            <a:endParaRPr lang="en-GB" dirty="0" smtClean="0"/>
          </a:p>
          <a:p>
            <a:pPr>
              <a:buNone/>
            </a:pPr>
            <a:endParaRPr lang="en-GB" dirty="0"/>
          </a:p>
        </p:txBody>
      </p:sp>
      <p:sp>
        <p:nvSpPr>
          <p:cNvPr id="5" name="Content Placeholder 4"/>
          <p:cNvSpPr>
            <a:spLocks noGrp="1"/>
          </p:cNvSpPr>
          <p:nvPr>
            <p:ph type="body" orient="vert" idx="13"/>
          </p:nvPr>
        </p:nvSpPr>
        <p:spPr>
          <a:xfrm>
            <a:off x="406146" y="847650"/>
            <a:ext cx="8317230" cy="369741"/>
          </a:xfrm>
        </p:spPr>
        <p:txBody>
          <a:bodyPr>
            <a:normAutofit fontScale="70000" lnSpcReduction="20000"/>
          </a:bodyPr>
          <a:lstStyle/>
          <a:p>
            <a:pPr>
              <a:buNone/>
            </a:pPr>
            <a:r>
              <a:rPr lang="en-GB" dirty="0" smtClean="0"/>
              <a:t>Differences (Carmichael et al 2011)</a:t>
            </a:r>
          </a:p>
        </p:txBody>
      </p:sp>
      <p:sp>
        <p:nvSpPr>
          <p:cNvPr id="3" name="Slide Number Placeholder 2"/>
          <p:cNvSpPr>
            <a:spLocks noGrp="1"/>
          </p:cNvSpPr>
          <p:nvPr>
            <p:ph type="sldNum" sz="quarter" idx="15"/>
          </p:nvPr>
        </p:nvSpPr>
        <p:spPr/>
        <p:txBody>
          <a:bodyPr/>
          <a:lstStyle/>
          <a:p>
            <a:fld id="{AC82685A-BD3A-4230-8D85-804689F67293}" type="slidenum">
              <a:rPr lang="en-GB" smtClean="0"/>
              <a:t>29</a:t>
            </a:fld>
            <a:endParaRPr lang="en-GB"/>
          </a:p>
        </p:txBody>
      </p:sp>
      <p:sp>
        <p:nvSpPr>
          <p:cNvPr id="9" name="Content Placeholder 3"/>
          <p:cNvSpPr txBox="1">
            <a:spLocks/>
          </p:cNvSpPr>
          <p:nvPr/>
        </p:nvSpPr>
        <p:spPr>
          <a:xfrm>
            <a:off x="4932040" y="1310958"/>
            <a:ext cx="3754760" cy="4422297"/>
          </a:xfrm>
          <a:prstGeom prst="rect">
            <a:avLst/>
          </a:prstGeom>
        </p:spPr>
        <p:txBody>
          <a:bodyPr>
            <a:normAutofit fontScale="70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b="1" u="sng" dirty="0" smtClean="0">
                <a:solidFill>
                  <a:srgbClr val="C00000"/>
                </a:solidFill>
              </a:rPr>
              <a:t>Leadership</a:t>
            </a:r>
            <a:endParaRPr lang="en-GB" b="1" u="sng" dirty="0">
              <a:solidFill>
                <a:srgbClr val="C00000"/>
              </a:solidFill>
            </a:endParaRPr>
          </a:p>
          <a:p>
            <a:endParaRPr lang="en-GB" dirty="0" smtClean="0"/>
          </a:p>
          <a:p>
            <a:r>
              <a:rPr lang="en-GB" dirty="0" smtClean="0"/>
              <a:t>Vision</a:t>
            </a:r>
            <a:endParaRPr lang="en-GB" dirty="0"/>
          </a:p>
          <a:p>
            <a:r>
              <a:rPr lang="en-GB" dirty="0"/>
              <a:t>Inspiration</a:t>
            </a:r>
          </a:p>
          <a:p>
            <a:r>
              <a:rPr lang="en-GB" dirty="0"/>
              <a:t>Persuasion</a:t>
            </a:r>
          </a:p>
          <a:p>
            <a:r>
              <a:rPr lang="en-GB" dirty="0"/>
              <a:t>Motivation</a:t>
            </a:r>
          </a:p>
          <a:p>
            <a:r>
              <a:rPr lang="en-GB" dirty="0"/>
              <a:t>Relationships</a:t>
            </a:r>
          </a:p>
          <a:p>
            <a:r>
              <a:rPr lang="en-GB" dirty="0"/>
              <a:t>Teamwork</a:t>
            </a:r>
          </a:p>
          <a:p>
            <a:r>
              <a:rPr lang="en-GB" dirty="0"/>
              <a:t>Listening</a:t>
            </a:r>
          </a:p>
          <a:p>
            <a:r>
              <a:rPr lang="en-GB" dirty="0"/>
              <a:t>Counselling </a:t>
            </a:r>
          </a:p>
          <a:p>
            <a:r>
              <a:rPr lang="en-GB" dirty="0"/>
              <a:t>Coaching</a:t>
            </a:r>
          </a:p>
          <a:p>
            <a:r>
              <a:rPr lang="en-GB" dirty="0"/>
              <a:t>Mentoring</a:t>
            </a:r>
          </a:p>
          <a:p>
            <a:endParaRPr lang="en-GB" dirty="0"/>
          </a:p>
        </p:txBody>
      </p:sp>
      <p:cxnSp>
        <p:nvCxnSpPr>
          <p:cNvPr id="7" name="Straight Connector 6"/>
          <p:cNvCxnSpPr/>
          <p:nvPr/>
        </p:nvCxnSpPr>
        <p:spPr>
          <a:xfrm>
            <a:off x="4427984" y="1412776"/>
            <a:ext cx="0" cy="4176464"/>
          </a:xfrm>
          <a:prstGeom prst="line">
            <a:avLst/>
          </a:prstGeom>
          <a:ln>
            <a:solidFill>
              <a:srgbClr val="C00000"/>
            </a:solidFill>
          </a:ln>
        </p:spPr>
        <p:style>
          <a:lnRef idx="2">
            <a:schemeClr val="accent6"/>
          </a:lnRef>
          <a:fillRef idx="0">
            <a:schemeClr val="accent6"/>
          </a:fillRef>
          <a:effectRef idx="1">
            <a:schemeClr val="accent6"/>
          </a:effectRef>
          <a:fontRef idx="minor">
            <a:schemeClr val="tx1"/>
          </a:fontRef>
        </p:style>
      </p:cxnSp>
    </p:spTree>
    <p:extLst>
      <p:ext uri="{BB962C8B-B14F-4D97-AF65-F5344CB8AC3E}">
        <p14:creationId xmlns:p14="http://schemas.microsoft.com/office/powerpoint/2010/main" val="2698924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7" end="7"/>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8" end="8"/>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9" end="9"/>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10" end="10"/>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
                                            <p:txEl>
                                              <p:pRg st="11" end="11"/>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
                                            <p:txEl>
                                              <p:pRg st="12" end="12"/>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
                                            <p:txEl>
                                              <p:pRg st="13" end="13"/>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9">
                                            <p:txEl>
                                              <p:pRg st="2" end="2"/>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9">
                                            <p:txEl>
                                              <p:pRg st="3" end="3"/>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9">
                                            <p:txEl>
                                              <p:pRg st="4" end="4"/>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9">
                                            <p:txEl>
                                              <p:pRg st="5" end="5"/>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9">
                                            <p:txEl>
                                              <p:pRg st="6" end="6"/>
                                            </p:txEl>
                                          </p:spTgt>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9">
                                            <p:txEl>
                                              <p:pRg st="7" end="7"/>
                                            </p:txEl>
                                          </p:spTgt>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9">
                                            <p:txEl>
                                              <p:pRg st="8" end="8"/>
                                            </p:txEl>
                                          </p:spTgt>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9">
                                            <p:txEl>
                                              <p:pRg st="9" end="9"/>
                                            </p:txEl>
                                          </p:spTgt>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9">
                                            <p:txEl>
                                              <p:pRg st="10" end="10"/>
                                            </p:txEl>
                                          </p:spTgt>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9">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 Leadership v’s Management</a:t>
            </a:r>
            <a:endParaRPr lang="en-GB" dirty="0"/>
          </a:p>
        </p:txBody>
      </p:sp>
      <p:sp>
        <p:nvSpPr>
          <p:cNvPr id="4" name="Vertical Text Placeholder 3"/>
          <p:cNvSpPr>
            <a:spLocks noGrp="1"/>
          </p:cNvSpPr>
          <p:nvPr>
            <p:ph type="body" orient="vert" idx="13"/>
          </p:nvPr>
        </p:nvSpPr>
        <p:spPr/>
        <p:txBody>
          <a:bodyPr/>
          <a:lstStyle/>
          <a:p>
            <a:pPr marL="0" indent="0">
              <a:buNone/>
            </a:pPr>
            <a:r>
              <a:rPr lang="en-GB" dirty="0" err="1" smtClean="0"/>
              <a:t>Differnces</a:t>
            </a:r>
            <a:r>
              <a:rPr lang="en-GB" dirty="0" smtClean="0"/>
              <a:t> (Kotter 1990)</a:t>
            </a:r>
            <a:endParaRPr lang="en-GB" dirty="0"/>
          </a:p>
        </p:txBody>
      </p:sp>
      <p:sp>
        <p:nvSpPr>
          <p:cNvPr id="5" name="Slide Number Placeholder 4"/>
          <p:cNvSpPr>
            <a:spLocks noGrp="1"/>
          </p:cNvSpPr>
          <p:nvPr>
            <p:ph type="sldNum" sz="quarter" idx="15"/>
          </p:nvPr>
        </p:nvSpPr>
        <p:spPr/>
        <p:txBody>
          <a:bodyPr/>
          <a:lstStyle/>
          <a:p>
            <a:pPr>
              <a:defRPr/>
            </a:pPr>
            <a:fld id="{DFAEC5DD-68FC-4E9C-9587-DBB16356B9F7}" type="slidenum">
              <a:rPr lang="en-US" smtClean="0"/>
              <a:pPr>
                <a:defRPr/>
              </a:pPr>
              <a:t>30</a:t>
            </a:fld>
            <a:endParaRPr lang="en-US"/>
          </a:p>
        </p:txBody>
      </p:sp>
      <p:pic>
        <p:nvPicPr>
          <p:cNvPr id="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59" y="1700808"/>
            <a:ext cx="7767637" cy="4743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35711042"/>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05584" y="-27384"/>
            <a:ext cx="8229600" cy="1143000"/>
          </a:xfrm>
        </p:spPr>
        <p:txBody>
          <a:bodyPr/>
          <a:lstStyle/>
          <a:p>
            <a:r>
              <a:rPr lang="en-GB" dirty="0" smtClean="0"/>
              <a:t>2. Leadership v’s Management</a:t>
            </a:r>
            <a:endParaRPr lang="en-GB" dirty="0"/>
          </a:p>
        </p:txBody>
      </p:sp>
      <p:sp>
        <p:nvSpPr>
          <p:cNvPr id="6" name="Vertical Text Placeholder 5"/>
          <p:cNvSpPr>
            <a:spLocks noGrp="1"/>
          </p:cNvSpPr>
          <p:nvPr>
            <p:ph type="body" orient="vert" idx="1"/>
          </p:nvPr>
        </p:nvSpPr>
        <p:spPr>
          <a:xfrm>
            <a:off x="405584" y="1296288"/>
            <a:ext cx="8318832" cy="4364960"/>
          </a:xfrm>
        </p:spPr>
        <p:txBody>
          <a:bodyPr>
            <a:normAutofit fontScale="85000" lnSpcReduction="20000"/>
          </a:bodyPr>
          <a:lstStyle/>
          <a:p>
            <a:r>
              <a:rPr lang="en-GB" dirty="0"/>
              <a:t>Effective leadership/ Management requires a balance of the two</a:t>
            </a:r>
          </a:p>
          <a:p>
            <a:r>
              <a:rPr lang="en-GB" dirty="0" smtClean="0"/>
              <a:t>Balance </a:t>
            </a:r>
            <a:r>
              <a:rPr lang="en-GB" dirty="0"/>
              <a:t>varies on the level of accountability within an organisation</a:t>
            </a:r>
          </a:p>
          <a:p>
            <a:r>
              <a:rPr lang="en-GB" dirty="0" smtClean="0"/>
              <a:t>All </a:t>
            </a:r>
            <a:r>
              <a:rPr lang="en-GB" dirty="0"/>
              <a:t>managers need to lead and all leaders need to </a:t>
            </a:r>
            <a:r>
              <a:rPr lang="en-GB" dirty="0" smtClean="0"/>
              <a:t>manage</a:t>
            </a:r>
          </a:p>
          <a:p>
            <a:pPr marL="0" indent="0">
              <a:buNone/>
            </a:pPr>
            <a:r>
              <a:rPr lang="en-GB" dirty="0"/>
              <a:t>“Leadership and Management are two distinct but complementary systems.  While managers promote stability, leaders press for change.  Only organisations that can embrace both sides of that contradiction can survive in turbulent times</a:t>
            </a:r>
            <a:r>
              <a:rPr lang="en-GB" dirty="0" smtClean="0"/>
              <a:t>”.</a:t>
            </a:r>
            <a:endParaRPr lang="en-GB" dirty="0"/>
          </a:p>
        </p:txBody>
      </p:sp>
      <p:sp>
        <p:nvSpPr>
          <p:cNvPr id="7" name="Vertical Text Placeholder 6"/>
          <p:cNvSpPr>
            <a:spLocks noGrp="1"/>
          </p:cNvSpPr>
          <p:nvPr>
            <p:ph type="body" orient="vert" idx="13"/>
          </p:nvPr>
        </p:nvSpPr>
        <p:spPr>
          <a:xfrm>
            <a:off x="406146" y="919658"/>
            <a:ext cx="8317230" cy="369741"/>
          </a:xfrm>
        </p:spPr>
        <p:txBody>
          <a:bodyPr/>
          <a:lstStyle/>
          <a:p>
            <a:pPr marL="0" indent="0">
              <a:buNone/>
            </a:pPr>
            <a:r>
              <a:rPr lang="en-GB" dirty="0" smtClean="0"/>
              <a:t>Can you have one without the other?</a:t>
            </a:r>
            <a:endParaRPr lang="en-GB" dirty="0"/>
          </a:p>
        </p:txBody>
      </p:sp>
      <p:sp>
        <p:nvSpPr>
          <p:cNvPr id="4" name="Slide Number Placeholder 3"/>
          <p:cNvSpPr>
            <a:spLocks noGrp="1"/>
          </p:cNvSpPr>
          <p:nvPr>
            <p:ph type="sldNum" sz="quarter" idx="15"/>
          </p:nvPr>
        </p:nvSpPr>
        <p:spPr/>
        <p:txBody>
          <a:bodyPr/>
          <a:lstStyle/>
          <a:p>
            <a:fld id="{AC82685A-BD3A-4230-8D85-804689F67293}" type="slidenum">
              <a:rPr lang="en-GB" smtClean="0"/>
              <a:t>31</a:t>
            </a:fld>
            <a:endParaRPr lang="en-GB"/>
          </a:p>
        </p:txBody>
      </p:sp>
    </p:spTree>
    <p:extLst>
      <p:ext uri="{BB962C8B-B14F-4D97-AF65-F5344CB8AC3E}">
        <p14:creationId xmlns:p14="http://schemas.microsoft.com/office/powerpoint/2010/main" val="218625152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Image result for leadership quotes doing the right th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022" y="0"/>
            <a:ext cx="9217022" cy="58052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1207561"/>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dirty="0"/>
          </a:p>
        </p:txBody>
      </p:sp>
      <p:sp>
        <p:nvSpPr>
          <p:cNvPr id="4" name="Footer Placeholder 3"/>
          <p:cNvSpPr>
            <a:spLocks noGrp="1"/>
          </p:cNvSpPr>
          <p:nvPr>
            <p:ph type="ftr" sz="quarter" idx="10"/>
          </p:nvPr>
        </p:nvSpPr>
        <p:spPr/>
        <p:txBody>
          <a:bodyPr/>
          <a:lstStyle/>
          <a:p>
            <a:pPr>
              <a:defRPr/>
            </a:pPr>
            <a:r>
              <a:rPr lang="en-US" smtClean="0"/>
              <a:t>Northouse - Leadership: Theory and Practice, Seventh Edition © 2016 SAGE Publications, Inc. </a:t>
            </a:r>
            <a:endParaRPr lang="en-US" dirty="0"/>
          </a:p>
        </p:txBody>
      </p:sp>
      <p:sp>
        <p:nvSpPr>
          <p:cNvPr id="5" name="TextBox 4"/>
          <p:cNvSpPr txBox="1"/>
          <p:nvPr/>
        </p:nvSpPr>
        <p:spPr>
          <a:xfrm>
            <a:off x="304800" y="76200"/>
            <a:ext cx="8686800" cy="685800"/>
          </a:xfrm>
          <a:prstGeom prst="rect">
            <a:avLst/>
          </a:prstGeom>
          <a:solidFill>
            <a:srgbClr val="002060"/>
          </a:solidFill>
        </p:spPr>
        <p:txBody>
          <a:bodyPr wrap="square" rtlCol="0">
            <a:spAutoFit/>
          </a:bodyPr>
          <a:lstStyle/>
          <a:p>
            <a:endParaRPr lang="en-GB" dirty="0"/>
          </a:p>
        </p:txBody>
      </p:sp>
      <p:sp>
        <p:nvSpPr>
          <p:cNvPr id="7" name="Rectangle 6"/>
          <p:cNvSpPr/>
          <p:nvPr/>
        </p:nvSpPr>
        <p:spPr>
          <a:xfrm>
            <a:off x="1136604" y="2616801"/>
            <a:ext cx="6870792" cy="1938992"/>
          </a:xfrm>
          <a:prstGeom prst="rect">
            <a:avLst/>
          </a:prstGeom>
        </p:spPr>
        <p:txBody>
          <a:bodyPr wrap="none">
            <a:spAutoFit/>
          </a:bodyPr>
          <a:lstStyle/>
          <a:p>
            <a:pPr algn="ctr"/>
            <a:r>
              <a:rPr lang="en-US" sz="6000" dirty="0" smtClean="0">
                <a:solidFill>
                  <a:srgbClr val="000066"/>
                </a:solidFill>
                <a:hlinkClick r:id="rId3"/>
              </a:rPr>
              <a:t>Ten Leadership </a:t>
            </a:r>
          </a:p>
          <a:p>
            <a:pPr algn="ctr"/>
            <a:r>
              <a:rPr lang="en-US" sz="6000" dirty="0" smtClean="0">
                <a:solidFill>
                  <a:srgbClr val="000066"/>
                </a:solidFill>
                <a:hlinkClick r:id="rId3"/>
              </a:rPr>
              <a:t>Theories in 5 minutes</a:t>
            </a:r>
            <a:endParaRPr lang="en-GB" sz="6000" dirty="0">
              <a:solidFill>
                <a:srgbClr val="000066"/>
              </a:solidFill>
            </a:endParaRPr>
          </a:p>
        </p:txBody>
      </p:sp>
      <p:sp>
        <p:nvSpPr>
          <p:cNvPr id="6" name="Title 5"/>
          <p:cNvSpPr>
            <a:spLocks noGrp="1"/>
          </p:cNvSpPr>
          <p:nvPr>
            <p:ph type="title"/>
          </p:nvPr>
        </p:nvSpPr>
        <p:spPr/>
        <p:txBody>
          <a:bodyPr/>
          <a:lstStyle/>
          <a:p>
            <a:endParaRPr lang="en-GB"/>
          </a:p>
        </p:txBody>
      </p:sp>
    </p:spTree>
    <p:extLst>
      <p:ext uri="{BB962C8B-B14F-4D97-AF65-F5344CB8AC3E}">
        <p14:creationId xmlns:p14="http://schemas.microsoft.com/office/powerpoint/2010/main" val="2456303156"/>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3"/>
          <p:cNvSpPr>
            <a:spLocks noGrp="1" noChangeArrowheads="1"/>
          </p:cNvSpPr>
          <p:nvPr>
            <p:ph idx="1"/>
          </p:nvPr>
        </p:nvSpPr>
        <p:spPr>
          <a:xfrm>
            <a:off x="457200" y="1461864"/>
            <a:ext cx="8229600" cy="4343400"/>
          </a:xfrm>
        </p:spPr>
        <p:txBody>
          <a:bodyPr/>
          <a:lstStyle/>
          <a:p>
            <a:pPr marL="0" indent="0" eaLnBrk="1" hangingPunct="1">
              <a:spcBef>
                <a:spcPts val="0"/>
              </a:spcBef>
              <a:spcAft>
                <a:spcPts val="1800"/>
              </a:spcAft>
              <a:buClr>
                <a:srgbClr val="0070C0"/>
              </a:buClr>
              <a:buNone/>
              <a:defRPr/>
            </a:pPr>
            <a:r>
              <a:rPr lang="en-US" sz="2400" dirty="0" smtClean="0">
                <a:solidFill>
                  <a:srgbClr val="0070C0"/>
                </a:solidFill>
                <a:latin typeface="+mn-lt"/>
              </a:rPr>
              <a:t>1900-1929</a:t>
            </a:r>
            <a:r>
              <a:rPr lang="en-US" sz="2400" dirty="0" smtClean="0">
                <a:solidFill>
                  <a:schemeClr val="accent4">
                    <a:lumMod val="75000"/>
                  </a:schemeClr>
                </a:solidFill>
                <a:latin typeface="+mn-lt"/>
              </a:rPr>
              <a:t> </a:t>
            </a:r>
            <a:r>
              <a:rPr lang="en-US" sz="2400" dirty="0" smtClean="0">
                <a:latin typeface="+mn-lt"/>
              </a:rPr>
              <a:t>– Control and centralization of power</a:t>
            </a:r>
          </a:p>
          <a:p>
            <a:pPr marL="0" indent="0" eaLnBrk="1" hangingPunct="1">
              <a:spcBef>
                <a:spcPts val="0"/>
              </a:spcBef>
              <a:spcAft>
                <a:spcPts val="1800"/>
              </a:spcAft>
              <a:buClr>
                <a:srgbClr val="0070C0"/>
              </a:buClr>
              <a:buNone/>
              <a:defRPr/>
            </a:pPr>
            <a:r>
              <a:rPr lang="en-US" sz="2400" dirty="0" smtClean="0">
                <a:solidFill>
                  <a:srgbClr val="0070C0"/>
                </a:solidFill>
                <a:latin typeface="+mn-lt"/>
              </a:rPr>
              <a:t>1930s</a:t>
            </a:r>
            <a:r>
              <a:rPr lang="en-US" sz="2400" dirty="0" smtClean="0">
                <a:solidFill>
                  <a:schemeClr val="accent4">
                    <a:lumMod val="75000"/>
                  </a:schemeClr>
                </a:solidFill>
                <a:latin typeface="+mn-lt"/>
              </a:rPr>
              <a:t> </a:t>
            </a:r>
            <a:r>
              <a:rPr lang="en-US" sz="2400" dirty="0" smtClean="0">
                <a:latin typeface="+mn-lt"/>
              </a:rPr>
              <a:t>– Trait approach</a:t>
            </a:r>
          </a:p>
          <a:p>
            <a:pPr marL="0" indent="0" eaLnBrk="1" hangingPunct="1">
              <a:spcBef>
                <a:spcPts val="0"/>
              </a:spcBef>
              <a:spcAft>
                <a:spcPts val="1800"/>
              </a:spcAft>
              <a:buClr>
                <a:srgbClr val="0070C0"/>
              </a:buClr>
              <a:buNone/>
              <a:defRPr/>
            </a:pPr>
            <a:r>
              <a:rPr lang="en-US" sz="2400" dirty="0" smtClean="0">
                <a:solidFill>
                  <a:srgbClr val="0070C0"/>
                </a:solidFill>
                <a:latin typeface="+mn-lt"/>
              </a:rPr>
              <a:t>1940s</a:t>
            </a:r>
            <a:r>
              <a:rPr lang="en-US" sz="2400" dirty="0" smtClean="0">
                <a:latin typeface="+mn-lt"/>
              </a:rPr>
              <a:t> – Group approach</a:t>
            </a:r>
          </a:p>
          <a:p>
            <a:pPr marL="0" indent="0" eaLnBrk="1" hangingPunct="1">
              <a:spcBef>
                <a:spcPts val="0"/>
              </a:spcBef>
              <a:spcAft>
                <a:spcPts val="1800"/>
              </a:spcAft>
              <a:buClr>
                <a:srgbClr val="0070C0"/>
              </a:buClr>
              <a:buNone/>
              <a:defRPr/>
            </a:pPr>
            <a:r>
              <a:rPr lang="en-US" sz="2400" dirty="0" smtClean="0">
                <a:solidFill>
                  <a:srgbClr val="0070C0"/>
                </a:solidFill>
                <a:latin typeface="+mn-lt"/>
              </a:rPr>
              <a:t> 1950s</a:t>
            </a:r>
            <a:r>
              <a:rPr lang="en-US" sz="2400" dirty="0" smtClean="0">
                <a:latin typeface="+mn-lt"/>
              </a:rPr>
              <a:t> – Group theory, shared goals, and effectiveness</a:t>
            </a:r>
          </a:p>
          <a:p>
            <a:pPr marL="0" indent="0" eaLnBrk="1" hangingPunct="1">
              <a:spcBef>
                <a:spcPts val="0"/>
              </a:spcBef>
              <a:spcAft>
                <a:spcPts val="1800"/>
              </a:spcAft>
              <a:buClr>
                <a:srgbClr val="0070C0"/>
              </a:buClr>
              <a:buNone/>
              <a:defRPr/>
            </a:pPr>
            <a:r>
              <a:rPr lang="en-US" sz="2400" dirty="0" smtClean="0">
                <a:solidFill>
                  <a:srgbClr val="0070C0"/>
                </a:solidFill>
                <a:latin typeface="+mn-lt"/>
              </a:rPr>
              <a:t>1960s</a:t>
            </a:r>
            <a:r>
              <a:rPr lang="en-US" sz="2400" dirty="0" smtClean="0">
                <a:latin typeface="+mn-lt"/>
              </a:rPr>
              <a:t> – Leadership as behavior</a:t>
            </a:r>
          </a:p>
          <a:p>
            <a:pPr marL="0" indent="0" eaLnBrk="1" hangingPunct="1">
              <a:spcBef>
                <a:spcPts val="0"/>
              </a:spcBef>
              <a:spcAft>
                <a:spcPts val="1800"/>
              </a:spcAft>
              <a:buClr>
                <a:srgbClr val="0070C0"/>
              </a:buClr>
              <a:buNone/>
              <a:defRPr/>
            </a:pPr>
            <a:r>
              <a:rPr lang="en-US" sz="2400" dirty="0" smtClean="0">
                <a:solidFill>
                  <a:srgbClr val="0070C0"/>
                </a:solidFill>
                <a:latin typeface="+mn-lt"/>
              </a:rPr>
              <a:t>1970s</a:t>
            </a:r>
            <a:r>
              <a:rPr lang="en-US" sz="2400" dirty="0" smtClean="0">
                <a:latin typeface="+mn-lt"/>
              </a:rPr>
              <a:t> – Organizational behavior</a:t>
            </a:r>
          </a:p>
        </p:txBody>
      </p:sp>
      <p:sp>
        <p:nvSpPr>
          <p:cNvPr id="12290" name="Rectangle 2"/>
          <p:cNvSpPr>
            <a:spLocks noGrp="1" noChangeArrowheads="1"/>
          </p:cNvSpPr>
          <p:nvPr>
            <p:ph type="title"/>
          </p:nvPr>
        </p:nvSpPr>
        <p:spPr/>
        <p:txBody>
          <a:bodyPr>
            <a:normAutofit/>
          </a:bodyPr>
          <a:lstStyle/>
          <a:p>
            <a:pPr algn="l"/>
            <a:r>
              <a:rPr lang="en-GB" sz="3600" dirty="0">
                <a:solidFill>
                  <a:schemeClr val="tx2"/>
                </a:solidFill>
              </a:rPr>
              <a:t>3</a:t>
            </a:r>
            <a:r>
              <a:rPr lang="en-GB" sz="3600" dirty="0" smtClean="0">
                <a:solidFill>
                  <a:schemeClr val="tx2"/>
                </a:solidFill>
              </a:rPr>
              <a:t>. Leadership Theories</a:t>
            </a:r>
            <a:endParaRPr lang="en-US" sz="3600" b="1" dirty="0" smtClean="0"/>
          </a:p>
        </p:txBody>
      </p:sp>
      <p:sp>
        <p:nvSpPr>
          <p:cNvPr id="6" name="TextBox 5"/>
          <p:cNvSpPr txBox="1"/>
          <p:nvPr/>
        </p:nvSpPr>
        <p:spPr>
          <a:xfrm>
            <a:off x="482283" y="5445224"/>
            <a:ext cx="8686800" cy="253916"/>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4011910263"/>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3"/>
          <p:cNvSpPr>
            <a:spLocks noGrp="1" noChangeArrowheads="1"/>
          </p:cNvSpPr>
          <p:nvPr>
            <p:ph idx="1"/>
          </p:nvPr>
        </p:nvSpPr>
        <p:spPr/>
        <p:txBody>
          <a:bodyPr/>
          <a:lstStyle/>
          <a:p>
            <a:pPr eaLnBrk="1" hangingPunct="1">
              <a:spcBef>
                <a:spcPts val="600"/>
              </a:spcBef>
              <a:spcAft>
                <a:spcPts val="1200"/>
              </a:spcAft>
              <a:buClr>
                <a:srgbClr val="0070C0"/>
              </a:buClr>
            </a:pPr>
            <a:r>
              <a:rPr lang="en-US" sz="2800" dirty="0" smtClean="0">
                <a:latin typeface="+mn-lt"/>
              </a:rPr>
              <a:t>1980s – Explosion of research</a:t>
            </a:r>
          </a:p>
          <a:p>
            <a:pPr eaLnBrk="1" hangingPunct="1">
              <a:spcBef>
                <a:spcPts val="600"/>
              </a:spcBef>
              <a:spcAft>
                <a:spcPts val="1200"/>
              </a:spcAft>
              <a:buClr>
                <a:srgbClr val="0070C0"/>
              </a:buClr>
              <a:buFont typeface="Wingdings" pitchFamily="2" charset="2"/>
              <a:buNone/>
            </a:pPr>
            <a:r>
              <a:rPr lang="en-US" sz="2800" dirty="0" smtClean="0">
                <a:latin typeface="+mn-lt"/>
              </a:rPr>
              <a:t>	</a:t>
            </a:r>
            <a:r>
              <a:rPr lang="en-US" sz="2400" dirty="0" smtClean="0">
                <a:latin typeface="+mn-lt"/>
              </a:rPr>
              <a:t>- Leader’s will </a:t>
            </a:r>
          </a:p>
          <a:p>
            <a:pPr eaLnBrk="1" hangingPunct="1">
              <a:spcBef>
                <a:spcPts val="600"/>
              </a:spcBef>
              <a:spcAft>
                <a:spcPts val="1200"/>
              </a:spcAft>
              <a:buClr>
                <a:srgbClr val="0070C0"/>
              </a:buClr>
              <a:buFont typeface="Wingdings" pitchFamily="2" charset="2"/>
              <a:buNone/>
            </a:pPr>
            <a:r>
              <a:rPr lang="en-US" sz="2400" dirty="0" smtClean="0">
                <a:latin typeface="+mn-lt"/>
              </a:rPr>
              <a:t>	- Influence</a:t>
            </a:r>
          </a:p>
          <a:p>
            <a:pPr eaLnBrk="1" hangingPunct="1">
              <a:spcBef>
                <a:spcPts val="600"/>
              </a:spcBef>
              <a:spcAft>
                <a:spcPts val="1200"/>
              </a:spcAft>
              <a:buClr>
                <a:srgbClr val="0070C0"/>
              </a:buClr>
              <a:buFont typeface="Wingdings" pitchFamily="2" charset="2"/>
              <a:buNone/>
            </a:pPr>
            <a:r>
              <a:rPr lang="en-US" sz="2400" dirty="0" smtClean="0">
                <a:latin typeface="+mn-lt"/>
              </a:rPr>
              <a:t>	- Traits</a:t>
            </a:r>
          </a:p>
          <a:p>
            <a:pPr eaLnBrk="1" hangingPunct="1">
              <a:spcBef>
                <a:spcPts val="600"/>
              </a:spcBef>
              <a:spcAft>
                <a:spcPts val="1200"/>
              </a:spcAft>
              <a:buClr>
                <a:srgbClr val="0070C0"/>
              </a:buClr>
              <a:buFont typeface="Wingdings" pitchFamily="2" charset="2"/>
              <a:buNone/>
            </a:pPr>
            <a:r>
              <a:rPr lang="en-US" sz="2400" dirty="0" smtClean="0">
                <a:latin typeface="+mn-lt"/>
              </a:rPr>
              <a:t>	- Transformation</a:t>
            </a:r>
          </a:p>
          <a:p>
            <a:pPr marL="0" indent="0" eaLnBrk="1" hangingPunct="1">
              <a:spcBef>
                <a:spcPts val="600"/>
              </a:spcBef>
              <a:spcAft>
                <a:spcPts val="1200"/>
              </a:spcAft>
              <a:buNone/>
            </a:pPr>
            <a:endParaRPr lang="en-US" dirty="0" smtClean="0"/>
          </a:p>
        </p:txBody>
      </p:sp>
      <p:sp>
        <p:nvSpPr>
          <p:cNvPr id="13314" name="Rectangle 2"/>
          <p:cNvSpPr>
            <a:spLocks noGrp="1" noChangeArrowheads="1"/>
          </p:cNvSpPr>
          <p:nvPr>
            <p:ph type="title"/>
          </p:nvPr>
        </p:nvSpPr>
        <p:spPr/>
        <p:txBody>
          <a:bodyPr>
            <a:normAutofit/>
          </a:bodyPr>
          <a:lstStyle/>
          <a:p>
            <a:pPr algn="l"/>
            <a:r>
              <a:rPr lang="en-GB" sz="3600" dirty="0" smtClean="0">
                <a:solidFill>
                  <a:schemeClr val="tx2"/>
                </a:solidFill>
              </a:rPr>
              <a:t>3. Leadership Theories</a:t>
            </a:r>
            <a:endParaRPr lang="en-US" sz="3600" b="1" dirty="0" smtClean="0"/>
          </a:p>
        </p:txBody>
      </p:sp>
      <p:sp>
        <p:nvSpPr>
          <p:cNvPr id="6" name="TextBox 5"/>
          <p:cNvSpPr txBox="1"/>
          <p:nvPr/>
        </p:nvSpPr>
        <p:spPr>
          <a:xfrm>
            <a:off x="539552" y="5260769"/>
            <a:ext cx="8686800" cy="253916"/>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10194003"/>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48680"/>
            <a:ext cx="8229600" cy="685800"/>
          </a:xfrm>
        </p:spPr>
        <p:txBody>
          <a:bodyPr>
            <a:normAutofit/>
          </a:bodyPr>
          <a:lstStyle/>
          <a:p>
            <a:pPr algn="l"/>
            <a:r>
              <a:rPr lang="en-GB" sz="3600" dirty="0" smtClean="0">
                <a:solidFill>
                  <a:schemeClr val="tx2"/>
                </a:solidFill>
              </a:rPr>
              <a:t>3. Leadership Theories</a:t>
            </a:r>
            <a:endParaRPr lang="en-US" sz="36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57200" y="1539280"/>
            <a:ext cx="8229600" cy="4724400"/>
          </a:xfrm>
        </p:spPr>
        <p:txBody>
          <a:bodyPr/>
          <a:lstStyle/>
          <a:p>
            <a:pPr eaLnBrk="1" hangingPunct="1">
              <a:spcBef>
                <a:spcPts val="600"/>
              </a:spcBef>
              <a:spcAft>
                <a:spcPts val="1200"/>
              </a:spcAft>
              <a:buClr>
                <a:srgbClr val="0070C0"/>
              </a:buClr>
            </a:pPr>
            <a:r>
              <a:rPr lang="en-US" sz="2800" dirty="0">
                <a:latin typeface="+mn-lt"/>
              </a:rPr>
              <a:t>21</a:t>
            </a:r>
            <a:r>
              <a:rPr lang="en-US" sz="2800" baseline="30000" dirty="0">
                <a:latin typeface="+mn-lt"/>
              </a:rPr>
              <a:t>st</a:t>
            </a:r>
            <a:r>
              <a:rPr lang="en-US" sz="2800" dirty="0">
                <a:latin typeface="+mn-lt"/>
              </a:rPr>
              <a:t> century – The process of leadership</a:t>
            </a:r>
          </a:p>
          <a:p>
            <a:pPr marL="0" indent="0" eaLnBrk="1" hangingPunct="1">
              <a:spcBef>
                <a:spcPts val="600"/>
              </a:spcBef>
              <a:spcAft>
                <a:spcPts val="1200"/>
              </a:spcAft>
              <a:buClr>
                <a:srgbClr val="0070C0"/>
              </a:buClr>
              <a:buNone/>
            </a:pPr>
            <a:r>
              <a:rPr lang="en-US" sz="2800" dirty="0">
                <a:latin typeface="+mn-lt"/>
              </a:rPr>
              <a:t>	- Authentic leadership</a:t>
            </a:r>
          </a:p>
          <a:p>
            <a:pPr marL="0" indent="0" eaLnBrk="1" hangingPunct="1">
              <a:spcBef>
                <a:spcPts val="600"/>
              </a:spcBef>
              <a:spcAft>
                <a:spcPts val="1200"/>
              </a:spcAft>
              <a:buClr>
                <a:srgbClr val="0070C0"/>
              </a:buClr>
              <a:buNone/>
            </a:pPr>
            <a:r>
              <a:rPr lang="en-US" sz="2800" dirty="0">
                <a:latin typeface="+mn-lt"/>
              </a:rPr>
              <a:t>	- Spiritual leadership</a:t>
            </a:r>
          </a:p>
          <a:p>
            <a:pPr marL="0" indent="0" eaLnBrk="1" hangingPunct="1">
              <a:spcBef>
                <a:spcPts val="600"/>
              </a:spcBef>
              <a:spcAft>
                <a:spcPts val="1200"/>
              </a:spcAft>
              <a:buClr>
                <a:srgbClr val="0070C0"/>
              </a:buClr>
              <a:buNone/>
            </a:pPr>
            <a:r>
              <a:rPr lang="en-US" sz="2800" dirty="0">
                <a:latin typeface="+mn-lt"/>
              </a:rPr>
              <a:t>	- Servant leadership</a:t>
            </a:r>
          </a:p>
          <a:p>
            <a:pPr marL="0" indent="0" eaLnBrk="1" hangingPunct="1">
              <a:spcBef>
                <a:spcPts val="600"/>
              </a:spcBef>
              <a:spcAft>
                <a:spcPts val="1200"/>
              </a:spcAft>
              <a:buClr>
                <a:srgbClr val="0070C0"/>
              </a:buClr>
              <a:buNone/>
            </a:pPr>
            <a:r>
              <a:rPr lang="en-US" sz="2800" dirty="0">
                <a:latin typeface="+mn-lt"/>
              </a:rPr>
              <a:t>	- Adaptive leadership</a:t>
            </a:r>
          </a:p>
          <a:p>
            <a:endParaRPr lang="en-US" dirty="0"/>
          </a:p>
        </p:txBody>
      </p:sp>
      <p:sp>
        <p:nvSpPr>
          <p:cNvPr id="6" name="TextBox 5"/>
          <p:cNvSpPr txBox="1"/>
          <p:nvPr/>
        </p:nvSpPr>
        <p:spPr>
          <a:xfrm>
            <a:off x="539552" y="5373216"/>
            <a:ext cx="8686800" cy="253916"/>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2070430850"/>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48680"/>
            <a:ext cx="8229600" cy="685800"/>
          </a:xfrm>
        </p:spPr>
        <p:txBody>
          <a:bodyPr>
            <a:normAutofit/>
          </a:bodyPr>
          <a:lstStyle/>
          <a:p>
            <a:pPr algn="l"/>
            <a:r>
              <a:rPr lang="en-GB" sz="3600" dirty="0" smtClean="0">
                <a:solidFill>
                  <a:schemeClr val="tx2"/>
                </a:solidFill>
              </a:rPr>
              <a:t>3. Leadership Theories</a:t>
            </a:r>
            <a:endParaRPr lang="en-US" sz="36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57200" y="1539280"/>
            <a:ext cx="8229600" cy="4724400"/>
          </a:xfrm>
        </p:spPr>
        <p:txBody>
          <a:bodyPr/>
          <a:lstStyle/>
          <a:p>
            <a:pPr marL="0" indent="0" eaLnBrk="1" hangingPunct="1">
              <a:spcBef>
                <a:spcPts val="600"/>
              </a:spcBef>
              <a:spcAft>
                <a:spcPts val="1200"/>
              </a:spcAft>
              <a:buClr>
                <a:srgbClr val="0070C0"/>
              </a:buClr>
              <a:buNone/>
            </a:pPr>
            <a:r>
              <a:rPr lang="en-US" sz="2800" dirty="0" smtClean="0">
                <a:latin typeface="+mn-lt"/>
              </a:rPr>
              <a:t>The theories that we will look at in more depth </a:t>
            </a:r>
            <a:r>
              <a:rPr lang="en-US" sz="2800" dirty="0" smtClean="0"/>
              <a:t>are:</a:t>
            </a:r>
            <a:endParaRPr lang="en-US" sz="2800" dirty="0">
              <a:latin typeface="+mn-lt"/>
            </a:endParaRPr>
          </a:p>
          <a:p>
            <a:pPr marL="0" indent="0" eaLnBrk="1" hangingPunct="1">
              <a:spcBef>
                <a:spcPts val="600"/>
              </a:spcBef>
              <a:spcAft>
                <a:spcPts val="1200"/>
              </a:spcAft>
              <a:buClr>
                <a:srgbClr val="0070C0"/>
              </a:buClr>
              <a:buNone/>
            </a:pPr>
            <a:r>
              <a:rPr lang="en-US" sz="2800" dirty="0">
                <a:latin typeface="+mn-lt"/>
              </a:rPr>
              <a:t>	- </a:t>
            </a:r>
            <a:r>
              <a:rPr lang="en-US" sz="2800" dirty="0" smtClean="0">
                <a:latin typeface="+mn-lt"/>
              </a:rPr>
              <a:t>Traits/Skills</a:t>
            </a:r>
          </a:p>
          <a:p>
            <a:pPr marL="0" indent="0" eaLnBrk="1" hangingPunct="1">
              <a:spcBef>
                <a:spcPts val="600"/>
              </a:spcBef>
              <a:spcAft>
                <a:spcPts val="1200"/>
              </a:spcAft>
              <a:buClr>
                <a:srgbClr val="0070C0"/>
              </a:buClr>
              <a:buNone/>
            </a:pPr>
            <a:r>
              <a:rPr lang="en-US" sz="2800" dirty="0">
                <a:latin typeface="+mn-lt"/>
              </a:rPr>
              <a:t>	- </a:t>
            </a:r>
            <a:r>
              <a:rPr lang="en-US" sz="2800" dirty="0"/>
              <a:t> </a:t>
            </a:r>
            <a:r>
              <a:rPr lang="en-US" sz="2800" dirty="0" smtClean="0"/>
              <a:t>Authentic</a:t>
            </a:r>
            <a:endParaRPr lang="en-US" sz="2800" dirty="0">
              <a:latin typeface="+mn-lt"/>
            </a:endParaRPr>
          </a:p>
          <a:p>
            <a:pPr marL="0" indent="0" eaLnBrk="1" hangingPunct="1">
              <a:spcBef>
                <a:spcPts val="600"/>
              </a:spcBef>
              <a:spcAft>
                <a:spcPts val="1200"/>
              </a:spcAft>
              <a:buClr>
                <a:srgbClr val="0070C0"/>
              </a:buClr>
              <a:buNone/>
            </a:pPr>
            <a:r>
              <a:rPr lang="en-US" sz="2800" dirty="0">
                <a:latin typeface="+mn-lt"/>
              </a:rPr>
              <a:t>	- </a:t>
            </a:r>
            <a:r>
              <a:rPr lang="en-US" sz="2800" dirty="0" smtClean="0">
                <a:latin typeface="+mn-lt"/>
              </a:rPr>
              <a:t>Situational</a:t>
            </a:r>
            <a:endParaRPr lang="en-US" sz="2800" dirty="0">
              <a:latin typeface="+mn-lt"/>
            </a:endParaRPr>
          </a:p>
          <a:p>
            <a:pPr marL="0" indent="0" eaLnBrk="1" hangingPunct="1">
              <a:spcBef>
                <a:spcPts val="600"/>
              </a:spcBef>
              <a:spcAft>
                <a:spcPts val="1200"/>
              </a:spcAft>
              <a:buClr>
                <a:srgbClr val="0070C0"/>
              </a:buClr>
              <a:buNone/>
            </a:pPr>
            <a:r>
              <a:rPr lang="en-US" sz="2800" dirty="0">
                <a:latin typeface="+mn-lt"/>
              </a:rPr>
              <a:t>	- </a:t>
            </a:r>
            <a:r>
              <a:rPr lang="en-US" sz="2800" dirty="0" smtClean="0">
                <a:latin typeface="+mn-lt"/>
              </a:rPr>
              <a:t>Transformational/transactional </a:t>
            </a:r>
            <a:endParaRPr lang="en-US" sz="2800" dirty="0">
              <a:latin typeface="+mn-lt"/>
            </a:endParaRPr>
          </a:p>
          <a:p>
            <a:endParaRPr lang="en-US" dirty="0"/>
          </a:p>
        </p:txBody>
      </p:sp>
      <p:sp>
        <p:nvSpPr>
          <p:cNvPr id="6" name="TextBox 5"/>
          <p:cNvSpPr txBox="1"/>
          <p:nvPr/>
        </p:nvSpPr>
        <p:spPr>
          <a:xfrm>
            <a:off x="539552" y="5373216"/>
            <a:ext cx="8686800" cy="253916"/>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1190400359"/>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3. Leadership Theories</a:t>
            </a:r>
            <a:endParaRPr lang="en-GB" dirty="0"/>
          </a:p>
        </p:txBody>
      </p:sp>
      <p:sp>
        <p:nvSpPr>
          <p:cNvPr id="6" name="Vertical Text Placeholder 5"/>
          <p:cNvSpPr>
            <a:spLocks noGrp="1"/>
          </p:cNvSpPr>
          <p:nvPr>
            <p:ph type="body" orient="vert" idx="1"/>
          </p:nvPr>
        </p:nvSpPr>
        <p:spPr/>
        <p:txBody>
          <a:bodyPr>
            <a:normAutofit fontScale="85000" lnSpcReduction="10000"/>
          </a:bodyPr>
          <a:lstStyle/>
          <a:p>
            <a:pPr marL="0" indent="0">
              <a:buNone/>
            </a:pPr>
            <a:r>
              <a:rPr lang="en-GB" dirty="0" smtClean="0"/>
              <a:t>In your group research the leadership theory you have been allocated. Include:</a:t>
            </a:r>
          </a:p>
          <a:p>
            <a:r>
              <a:rPr lang="en-GB" dirty="0" smtClean="0"/>
              <a:t>A description of the theory and key research.</a:t>
            </a:r>
          </a:p>
          <a:p>
            <a:r>
              <a:rPr lang="en-GB" dirty="0" smtClean="0"/>
              <a:t>The contribution it has made to thinking on leadership.</a:t>
            </a:r>
          </a:p>
          <a:p>
            <a:r>
              <a:rPr lang="en-GB" dirty="0" smtClean="0"/>
              <a:t>Any criticisms of the theory</a:t>
            </a:r>
          </a:p>
          <a:p>
            <a:pPr marL="0" indent="0">
              <a:buNone/>
            </a:pPr>
            <a:r>
              <a:rPr lang="en-GB" dirty="0" smtClean="0"/>
              <a:t>Summarise your research on 3-5 slides and make a 10 minute presentation to the class. Capture any references you use on your last slide.</a:t>
            </a:r>
          </a:p>
          <a:p>
            <a:pPr marL="0" indent="0">
              <a:buNone/>
            </a:pPr>
            <a:endParaRPr lang="en-GB" dirty="0" smtClean="0"/>
          </a:p>
        </p:txBody>
      </p:sp>
      <p:sp>
        <p:nvSpPr>
          <p:cNvPr id="7" name="Vertical Text Placeholder 6"/>
          <p:cNvSpPr>
            <a:spLocks noGrp="1"/>
          </p:cNvSpPr>
          <p:nvPr>
            <p:ph type="body" orient="vert" idx="13"/>
          </p:nvPr>
        </p:nvSpPr>
        <p:spPr/>
        <p:txBody>
          <a:bodyPr/>
          <a:lstStyle/>
          <a:p>
            <a:pPr marL="0" indent="0">
              <a:buNone/>
            </a:pPr>
            <a:r>
              <a:rPr lang="en-GB" sz="2400" dirty="0" smtClean="0"/>
              <a:t>Peer Teaching Activity</a:t>
            </a:r>
            <a:endParaRPr lang="en-GB" sz="2400" dirty="0"/>
          </a:p>
        </p:txBody>
      </p:sp>
      <p:sp>
        <p:nvSpPr>
          <p:cNvPr id="4" name="Slide Number Placeholder 3"/>
          <p:cNvSpPr>
            <a:spLocks noGrp="1"/>
          </p:cNvSpPr>
          <p:nvPr>
            <p:ph type="sldNum" sz="quarter" idx="15"/>
          </p:nvPr>
        </p:nvSpPr>
        <p:spPr/>
        <p:txBody>
          <a:bodyPr/>
          <a:lstStyle/>
          <a:p>
            <a:fld id="{AC82685A-BD3A-4230-8D85-804689F67293}" type="slidenum">
              <a:rPr lang="en-GB" smtClean="0"/>
              <a:t>38</a:t>
            </a:fld>
            <a:endParaRPr lang="en-GB"/>
          </a:p>
        </p:txBody>
      </p:sp>
    </p:spTree>
    <p:extLst>
      <p:ext uri="{BB962C8B-B14F-4D97-AF65-F5344CB8AC3E}">
        <p14:creationId xmlns:p14="http://schemas.microsoft.com/office/powerpoint/2010/main" val="3767863635"/>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395693" y="332656"/>
            <a:ext cx="8328025" cy="219075"/>
          </a:xfrm>
        </p:spPr>
        <p:txBody>
          <a:bodyPr>
            <a:noAutofit/>
          </a:bodyPr>
          <a:lstStyle/>
          <a:p>
            <a:pPr algn="l" eaLnBrk="1" hangingPunct="1"/>
            <a:r>
              <a:rPr lang="en-US" altLang="en-US" sz="3200" dirty="0" smtClean="0"/>
              <a:t>Session Recap: Part 2</a:t>
            </a:r>
          </a:p>
        </p:txBody>
      </p:sp>
      <p:graphicFrame>
        <p:nvGraphicFramePr>
          <p:cNvPr id="7" name="Tijdelijke aanduiding voor tabel 6"/>
          <p:cNvGraphicFramePr>
            <a:graphicFrameLocks noGrp="1"/>
          </p:cNvGraphicFramePr>
          <p:nvPr>
            <p:ph type="tbl" sz="quarter" idx="16"/>
            <p:extLst/>
          </p:nvPr>
        </p:nvGraphicFramePr>
        <p:xfrm>
          <a:off x="385887" y="2902618"/>
          <a:ext cx="8310562" cy="2614614"/>
        </p:xfrm>
        <a:graphic>
          <a:graphicData uri="http://schemas.openxmlformats.org/drawingml/2006/table">
            <a:tbl>
              <a:tblPr firstRow="1" bandRow="1">
                <a:tableStyleId>{2D5ABB26-0587-4C30-8999-92F81FD0307C}</a:tableStyleId>
              </a:tblPr>
              <a:tblGrid>
                <a:gridCol w="907131"/>
                <a:gridCol w="7403431"/>
              </a:tblGrid>
              <a:tr h="871538">
                <a:tc>
                  <a:txBody>
                    <a:bodyPr/>
                    <a:lstStyle/>
                    <a:p>
                      <a:pPr algn="ctr"/>
                      <a:r>
                        <a:rPr lang="en-US" sz="2000" b="1" dirty="0" smtClean="0">
                          <a:solidFill>
                            <a:schemeClr val="bg1"/>
                          </a:solidFill>
                        </a:rPr>
                        <a:t>1</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2"/>
                    </a:solidFill>
                  </a:tcPr>
                </a:tc>
                <a:tc>
                  <a:txBody>
                    <a:bodyPr/>
                    <a:lstStyle/>
                    <a:p>
                      <a:r>
                        <a:rPr lang="en-US" sz="1700" b="0" dirty="0" smtClean="0">
                          <a:solidFill>
                            <a:schemeClr val="tx1"/>
                          </a:solidFill>
                        </a:rPr>
                        <a:t>Define leadership</a:t>
                      </a:r>
                      <a:r>
                        <a:rPr lang="en-US" sz="1700" b="0" baseline="0" dirty="0" smtClean="0">
                          <a:solidFill>
                            <a:schemeClr val="tx1"/>
                          </a:solidFill>
                        </a:rPr>
                        <a:t> and management in the context of this module</a:t>
                      </a:r>
                      <a:endParaRPr lang="en-US" sz="1700" b="0" dirty="0" smtClean="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bg1">
                        <a:lumMod val="85000"/>
                      </a:schemeClr>
                    </a:solidFill>
                  </a:tcPr>
                </a:tc>
              </a:tr>
              <a:tr h="871538">
                <a:tc>
                  <a:txBody>
                    <a:bodyPr/>
                    <a:lstStyle/>
                    <a:p>
                      <a:pPr algn="ctr"/>
                      <a:r>
                        <a:rPr lang="en-US" sz="2000" b="1" dirty="0" smtClean="0">
                          <a:solidFill>
                            <a:schemeClr val="bg1"/>
                          </a:solidFill>
                        </a:rPr>
                        <a:t>2</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3"/>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b="0" dirty="0" smtClean="0">
                          <a:solidFill>
                            <a:schemeClr val="tx1"/>
                          </a:solidFill>
                        </a:rPr>
                        <a:t>Describe the differences</a:t>
                      </a:r>
                      <a:r>
                        <a:rPr lang="en-US" sz="1700" b="0" baseline="0" dirty="0" smtClean="0">
                          <a:solidFill>
                            <a:schemeClr val="tx1"/>
                          </a:solidFill>
                        </a:rPr>
                        <a:t> between leaders and managers</a:t>
                      </a:r>
                      <a:endParaRPr lang="en-US" sz="1700" b="0" dirty="0" smtClean="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tr>
              <a:tr h="871538">
                <a:tc>
                  <a:txBody>
                    <a:bodyPr/>
                    <a:lstStyle/>
                    <a:p>
                      <a:pPr algn="ctr"/>
                      <a:r>
                        <a:rPr lang="en-US" sz="2000" b="1" dirty="0" smtClean="0">
                          <a:solidFill>
                            <a:schemeClr val="bg1"/>
                          </a:solidFill>
                        </a:rPr>
                        <a:t>3</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p>
                      <a:r>
                        <a:rPr lang="en-US" sz="1700" dirty="0" err="1" smtClean="0"/>
                        <a:t>Recognise</a:t>
                      </a:r>
                      <a:r>
                        <a:rPr lang="en-US" sz="1700" dirty="0" smtClean="0"/>
                        <a:t> the major theories in the study of leadership</a:t>
                      </a:r>
                      <a:endParaRPr lang="en-US" sz="1700" dirty="0"/>
                    </a:p>
                  </a:txBody>
                  <a:tcPr marL="180010" marR="180010" marT="36003" marB="36003"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tr>
            </a:tbl>
          </a:graphicData>
        </a:graphic>
      </p:graphicFrame>
      <p:sp>
        <p:nvSpPr>
          <p:cNvPr id="2" name="Slide Number Placeholder 1"/>
          <p:cNvSpPr>
            <a:spLocks noGrp="1"/>
          </p:cNvSpPr>
          <p:nvPr>
            <p:ph type="sldNum" sz="quarter" idx="18"/>
          </p:nvPr>
        </p:nvSpPr>
        <p:spPr/>
        <p:txBody>
          <a:bodyPr/>
          <a:lstStyle/>
          <a:p>
            <a:pPr>
              <a:defRPr/>
            </a:pPr>
            <a:fld id="{0D8B08AE-D2AE-4567-A358-20276AEF5343}" type="slidenum">
              <a:rPr lang="en-US" smtClean="0"/>
              <a:pPr>
                <a:defRPr/>
              </a:pPr>
              <a:t>39</a:t>
            </a:fld>
            <a:endParaRPr lang="en-US"/>
          </a:p>
        </p:txBody>
      </p:sp>
      <p:sp>
        <p:nvSpPr>
          <p:cNvPr id="3" name="TextBox 2"/>
          <p:cNvSpPr txBox="1"/>
          <p:nvPr/>
        </p:nvSpPr>
        <p:spPr>
          <a:xfrm>
            <a:off x="467544" y="836712"/>
            <a:ext cx="8147248" cy="2031325"/>
          </a:xfrm>
          <a:prstGeom prst="rect">
            <a:avLst/>
          </a:prstGeom>
          <a:noFill/>
        </p:spPr>
        <p:txBody>
          <a:bodyPr wrap="square" rtlCol="0">
            <a:spAutoFit/>
          </a:bodyPr>
          <a:lstStyle/>
          <a:p>
            <a:r>
              <a:rPr lang="en-GB" dirty="0" smtClean="0"/>
              <a:t>The aim of this session was to:</a:t>
            </a:r>
          </a:p>
          <a:p>
            <a:pPr marL="285750" indent="-285750">
              <a:buFont typeface="Arial" panose="020B0604020202020204" pitchFamily="34" charset="0"/>
              <a:buChar char="•"/>
            </a:pPr>
            <a:r>
              <a:rPr lang="en-GB" dirty="0" smtClean="0"/>
              <a:t>understand the differences in leadership and management and how they operate in different organisations</a:t>
            </a:r>
          </a:p>
          <a:p>
            <a:pPr marL="285750" indent="-285750">
              <a:buFont typeface="Arial" panose="020B0604020202020204" pitchFamily="34" charset="0"/>
              <a:buChar char="•"/>
            </a:pPr>
            <a:r>
              <a:rPr lang="en-GB" dirty="0"/>
              <a:t>i</a:t>
            </a:r>
            <a:r>
              <a:rPr lang="en-GB" dirty="0" smtClean="0"/>
              <a:t>ntroduce the models and frameworks associated with the study of leadership </a:t>
            </a:r>
          </a:p>
          <a:p>
            <a:endParaRPr lang="en-GB" dirty="0" smtClean="0"/>
          </a:p>
          <a:p>
            <a:r>
              <a:rPr lang="en-GB" dirty="0" smtClean="0"/>
              <a:t>You should now be able to:</a:t>
            </a:r>
            <a:endParaRPr lang="en-GB" dirty="0"/>
          </a:p>
        </p:txBody>
      </p:sp>
    </p:spTree>
    <p:extLst>
      <p:ext uri="{BB962C8B-B14F-4D97-AF65-F5344CB8AC3E}">
        <p14:creationId xmlns:p14="http://schemas.microsoft.com/office/powerpoint/2010/main" val="2315789206"/>
      </p:ext>
    </p:extLst>
  </p:cSld>
  <p:clrMapOvr>
    <a:masterClrMapping/>
  </p:clrMapOvr>
  <p:transition spd="med">
    <p:fade/>
  </p:transition>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dcmitype/"/>
    <ds:schemaRef ds:uri="http://purl.org/dc/terms/"/>
    <ds:schemaRef ds:uri="http://schemas.microsoft.com/office/2006/documentManagement/types"/>
    <ds:schemaRef ds:uri="http://schemas.microsoft.com/office/infopath/2007/PartnerControls"/>
    <ds:schemaRef ds:uri="http://schemas.microsoft.com/office/2006/metadata/properties"/>
    <ds:schemaRef ds:uri="http://purl.org/dc/elements/1.1/"/>
    <ds:schemaRef ds:uri="http://schemas.openxmlformats.org/package/2006/metadata/core-properties"/>
    <ds:schemaRef ds:uri="http://www.w3.org/XML/1998/namespace"/>
    <ds:schemaRef ds:uri="303dbf9b-b85b-46a0-94f1-894078c07ecd"/>
  </ds:schemaRefs>
</ds:datastoreItem>
</file>

<file path=customXml/itemProps2.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1249</TotalTime>
  <Words>2065</Words>
  <Application>Microsoft Office PowerPoint</Application>
  <PresentationFormat>On-screen Show (4:3)</PresentationFormat>
  <Paragraphs>340</Paragraphs>
  <Slides>39</Slides>
  <Notes>26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39</vt:i4>
      </vt:variant>
    </vt:vector>
  </HeadingPairs>
  <TitlesOfParts>
    <vt:vector size="47" baseType="lpstr">
      <vt:lpstr>Arial</vt:lpstr>
      <vt:lpstr>Arial Rounded MT Bold</vt:lpstr>
      <vt:lpstr>Calibri</vt:lpstr>
      <vt:lpstr>Myriad Pro</vt:lpstr>
      <vt:lpstr>Tahoma</vt:lpstr>
      <vt:lpstr>Times New Roman</vt:lpstr>
      <vt:lpstr>Wingdings</vt:lpstr>
      <vt:lpstr>20140311PresentationUWTSDTemplate</vt:lpstr>
      <vt:lpstr>Leading Managing &amp; Developing People Introduction to Module and Assessment </vt:lpstr>
      <vt:lpstr>Session Overview: Part 1</vt:lpstr>
      <vt:lpstr>1. Module Aims and Learning Outcomes</vt:lpstr>
      <vt:lpstr>1. Module Aims and Learning Outcomes</vt:lpstr>
      <vt:lpstr>1. Essential Reading</vt:lpstr>
      <vt:lpstr>1. Essential Reading</vt:lpstr>
      <vt:lpstr>1. Essential Reading</vt:lpstr>
      <vt:lpstr>1. Recommended Reading –</vt:lpstr>
      <vt:lpstr>Follow the leaders</vt:lpstr>
      <vt:lpstr>2. Assessment Details</vt:lpstr>
      <vt:lpstr>4. Why Study Leadership and Management?  </vt:lpstr>
      <vt:lpstr>Leading, Managing and Developing People Introduction to Leadership Theory</vt:lpstr>
      <vt:lpstr>“Leadership is like the abominable snowman whose footprints are everywhere, but is nowhere to be seen.”  (Warren Bennis, 1985) </vt:lpstr>
      <vt:lpstr>Session Overview: Part 2</vt:lpstr>
      <vt:lpstr>1: Definition of Leadership</vt:lpstr>
      <vt:lpstr>1: Definition of Leadership</vt:lpstr>
      <vt:lpstr>Leadership Defined</vt:lpstr>
      <vt:lpstr>PowerPoint Presentation</vt:lpstr>
      <vt:lpstr>PowerPoint Presentation</vt:lpstr>
      <vt:lpstr>PowerPoint Presentation</vt:lpstr>
      <vt:lpstr>PowerPoint Presentation</vt:lpstr>
      <vt:lpstr>PowerPoint Presentation</vt:lpstr>
      <vt:lpstr>Leadership Defined</vt:lpstr>
      <vt:lpstr>Components Central to the  Phenomenon of Leadership</vt:lpstr>
      <vt:lpstr>PowerPoint Presentation</vt:lpstr>
      <vt:lpstr>PowerPoint Presentation</vt:lpstr>
      <vt:lpstr>PowerPoint Presentation</vt:lpstr>
      <vt:lpstr>2: Management v’s Leadership</vt:lpstr>
      <vt:lpstr>2: Management v’s Leadership</vt:lpstr>
      <vt:lpstr>2. Leadership v’s Management</vt:lpstr>
      <vt:lpstr>2. Leadership v’s Management</vt:lpstr>
      <vt:lpstr>PowerPoint Presentation</vt:lpstr>
      <vt:lpstr>PowerPoint Presentation</vt:lpstr>
      <vt:lpstr>3. Leadership Theories</vt:lpstr>
      <vt:lpstr>3. Leadership Theories</vt:lpstr>
      <vt:lpstr>3. Leadership Theories</vt:lpstr>
      <vt:lpstr>3. Leadership Theories</vt:lpstr>
      <vt:lpstr>3. Leadership Theories</vt:lpstr>
      <vt:lpstr>Session Recap: Part 2</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Potter</cp:lastModifiedBy>
  <cp:revision>44</cp:revision>
  <cp:lastPrinted>2016-11-03T10:04:23Z</cp:lastPrinted>
  <dcterms:created xsi:type="dcterms:W3CDTF">2015-04-14T15:21:28Z</dcterms:created>
  <dcterms:modified xsi:type="dcterms:W3CDTF">2018-01-30T17:21:38Z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