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848" r:id="rId4"/>
    <p:sldMasterId id="2147484862" r:id="rId5"/>
  </p:sldMasterIdLst>
  <p:notesMasterIdLst>
    <p:notesMasterId r:id="rId76"/>
  </p:notesMasterIdLst>
  <p:handoutMasterIdLst>
    <p:handoutMasterId r:id="rId77"/>
  </p:handoutMasterIdLst>
  <p:sldIdLst>
    <p:sldId id="331" r:id="rId6"/>
    <p:sldId id="447" r:id="rId7"/>
    <p:sldId id="297" r:id="rId8"/>
    <p:sldId id="477" r:id="rId9"/>
    <p:sldId id="481" r:id="rId10"/>
    <p:sldId id="482" r:id="rId11"/>
    <p:sldId id="483" r:id="rId12"/>
    <p:sldId id="468" r:id="rId13"/>
    <p:sldId id="304" r:id="rId14"/>
    <p:sldId id="338" r:id="rId15"/>
    <p:sldId id="460" r:id="rId16"/>
    <p:sldId id="461" r:id="rId17"/>
    <p:sldId id="469" r:id="rId18"/>
    <p:sldId id="298" r:id="rId19"/>
    <p:sldId id="484" r:id="rId20"/>
    <p:sldId id="300" r:id="rId21"/>
    <p:sldId id="485" r:id="rId22"/>
    <p:sldId id="470" r:id="rId23"/>
    <p:sldId id="309" r:id="rId24"/>
    <p:sldId id="486" r:id="rId25"/>
    <p:sldId id="459" r:id="rId26"/>
    <p:sldId id="283" r:id="rId27"/>
    <p:sldId id="462" r:id="rId28"/>
    <p:sldId id="284" r:id="rId29"/>
    <p:sldId id="458" r:id="rId30"/>
    <p:sldId id="457" r:id="rId31"/>
    <p:sldId id="487" r:id="rId32"/>
    <p:sldId id="471" r:id="rId33"/>
    <p:sldId id="303" r:id="rId34"/>
    <p:sldId id="332" r:id="rId35"/>
    <p:sldId id="302" r:id="rId36"/>
    <p:sldId id="472" r:id="rId37"/>
    <p:sldId id="488" r:id="rId38"/>
    <p:sldId id="339" r:id="rId39"/>
    <p:sldId id="340" r:id="rId40"/>
    <p:sldId id="476" r:id="rId41"/>
    <p:sldId id="456" r:id="rId42"/>
    <p:sldId id="454" r:id="rId43"/>
    <p:sldId id="465" r:id="rId44"/>
    <p:sldId id="281" r:id="rId45"/>
    <p:sldId id="467" r:id="rId46"/>
    <p:sldId id="341" r:id="rId47"/>
    <p:sldId id="474" r:id="rId48"/>
    <p:sldId id="299" r:id="rId49"/>
    <p:sldId id="475" r:id="rId50"/>
    <p:sldId id="282" r:id="rId51"/>
    <p:sldId id="337" r:id="rId52"/>
    <p:sldId id="448" r:id="rId53"/>
    <p:sldId id="466" r:id="rId54"/>
    <p:sldId id="449" r:id="rId55"/>
    <p:sldId id="450" r:id="rId56"/>
    <p:sldId id="451" r:id="rId57"/>
    <p:sldId id="452" r:id="rId58"/>
    <p:sldId id="305" r:id="rId59"/>
    <p:sldId id="478" r:id="rId60"/>
    <p:sldId id="479" r:id="rId61"/>
    <p:sldId id="333" r:id="rId62"/>
    <p:sldId id="285" r:id="rId63"/>
    <p:sldId id="334" r:id="rId64"/>
    <p:sldId id="335" r:id="rId65"/>
    <p:sldId id="286" r:id="rId66"/>
    <p:sldId id="287" r:id="rId67"/>
    <p:sldId id="288" r:id="rId68"/>
    <p:sldId id="453" r:id="rId69"/>
    <p:sldId id="307" r:id="rId70"/>
    <p:sldId id="291" r:id="rId71"/>
    <p:sldId id="292" r:id="rId72"/>
    <p:sldId id="293" r:id="rId73"/>
    <p:sldId id="480" r:id="rId74"/>
    <p:sldId id="290" r:id="rId7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A5933D0-D008-476D-BA11-2046CCF611F9}">
          <p14:sldIdLst>
            <p14:sldId id="331"/>
            <p14:sldId id="447"/>
            <p14:sldId id="297"/>
            <p14:sldId id="477"/>
            <p14:sldId id="481"/>
            <p14:sldId id="482"/>
            <p14:sldId id="483"/>
            <p14:sldId id="468"/>
            <p14:sldId id="304"/>
            <p14:sldId id="338"/>
            <p14:sldId id="460"/>
            <p14:sldId id="461"/>
            <p14:sldId id="469"/>
            <p14:sldId id="298"/>
            <p14:sldId id="484"/>
            <p14:sldId id="300"/>
            <p14:sldId id="485"/>
            <p14:sldId id="470"/>
            <p14:sldId id="309"/>
            <p14:sldId id="486"/>
            <p14:sldId id="459"/>
            <p14:sldId id="283"/>
            <p14:sldId id="462"/>
            <p14:sldId id="284"/>
            <p14:sldId id="458"/>
            <p14:sldId id="457"/>
            <p14:sldId id="487"/>
            <p14:sldId id="471"/>
            <p14:sldId id="303"/>
            <p14:sldId id="332"/>
            <p14:sldId id="302"/>
            <p14:sldId id="472"/>
            <p14:sldId id="488"/>
            <p14:sldId id="339"/>
            <p14:sldId id="340"/>
            <p14:sldId id="476"/>
            <p14:sldId id="456"/>
            <p14:sldId id="454"/>
            <p14:sldId id="465"/>
            <p14:sldId id="281"/>
            <p14:sldId id="467"/>
            <p14:sldId id="341"/>
            <p14:sldId id="474"/>
            <p14:sldId id="299"/>
            <p14:sldId id="475"/>
            <p14:sldId id="282"/>
            <p14:sldId id="337"/>
            <p14:sldId id="448"/>
            <p14:sldId id="466"/>
            <p14:sldId id="449"/>
            <p14:sldId id="450"/>
            <p14:sldId id="451"/>
            <p14:sldId id="452"/>
            <p14:sldId id="305"/>
          </p14:sldIdLst>
        </p14:section>
        <p14:section name="Untitled Section" id="{F33EF2CC-6D3D-4F0B-BD65-E74818405017}">
          <p14:sldIdLst>
            <p14:sldId id="478"/>
            <p14:sldId id="479"/>
            <p14:sldId id="333"/>
            <p14:sldId id="285"/>
            <p14:sldId id="334"/>
            <p14:sldId id="335"/>
            <p14:sldId id="286"/>
            <p14:sldId id="287"/>
            <p14:sldId id="288"/>
            <p14:sldId id="453"/>
            <p14:sldId id="307"/>
            <p14:sldId id="291"/>
            <p14:sldId id="292"/>
            <p14:sldId id="293"/>
            <p14:sldId id="480"/>
            <p14:sldId id="290"/>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B6B5D7-D510-4C0C-9565-069A698131E0}" v="207" dt="2023-11-08T12:28:30.805"/>
  </p1510:revLst>
</p1510:revInfo>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3133" autoAdjust="0"/>
  </p:normalViewPr>
  <p:slideViewPr>
    <p:cSldViewPr showGuides="1">
      <p:cViewPr>
        <p:scale>
          <a:sx n="50" d="100"/>
          <a:sy n="50" d="100"/>
        </p:scale>
        <p:origin x="1808" y="624"/>
      </p:cViewPr>
      <p:guideLst>
        <p:guide orient="horz" pos="2160"/>
        <p:guide pos="3840"/>
      </p:guideLst>
    </p:cSldViewPr>
  </p:slideViewPr>
  <p:outlineViewPr>
    <p:cViewPr>
      <p:scale>
        <a:sx n="33" d="100"/>
        <a:sy n="33" d="100"/>
      </p:scale>
      <p:origin x="0" y="-5604"/>
    </p:cViewPr>
  </p:outlineViewPr>
  <p:notesTextViewPr>
    <p:cViewPr>
      <p:scale>
        <a:sx n="3" d="2"/>
        <a:sy n="3" d="2"/>
      </p:scale>
      <p:origin x="0" y="0"/>
    </p:cViewPr>
  </p:notesTextViewPr>
  <p:sorterViewPr>
    <p:cViewPr>
      <p:scale>
        <a:sx n="100" d="100"/>
        <a:sy n="100" d="100"/>
      </p:scale>
      <p:origin x="0" y="0"/>
    </p:cViewPr>
  </p:sorterViewPr>
  <p:notesViewPr>
    <p:cSldViewPr showGuides="1">
      <p:cViewPr>
        <p:scale>
          <a:sx n="75" d="100"/>
          <a:sy n="75" d="100"/>
        </p:scale>
        <p:origin x="-1788" y="48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viewProps" Target="viewProps.xml"/><Relationship Id="rId5" Type="http://schemas.openxmlformats.org/officeDocument/2006/relationships/slideMaster" Target="slideMasters/slideMaster2.xml"/><Relationship Id="rId61" Type="http://schemas.openxmlformats.org/officeDocument/2006/relationships/slide" Target="slides/slide56.xml"/><Relationship Id="rId82" Type="http://schemas.microsoft.com/office/2015/10/relationships/revisionInfo" Target="revisionInfo.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notesMaster" Target="notesMasters/notesMaster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hdr" sz="quarter"/>
          </p:nvPr>
        </p:nvSpPr>
        <p:spPr bwMode="auto">
          <a:xfrm>
            <a:off x="0" y="0"/>
            <a:ext cx="2944813" cy="463550"/>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defTabSz="912813" eaLnBrk="0" hangingPunct="0">
              <a:defRPr sz="1200">
                <a:solidFill>
                  <a:schemeClr val="tx1"/>
                </a:solidFill>
              </a:defRPr>
            </a:lvl1pPr>
          </a:lstStyle>
          <a:p>
            <a:pPr>
              <a:defRPr/>
            </a:pPr>
            <a:endParaRPr lang="en-US"/>
          </a:p>
        </p:txBody>
      </p:sp>
      <p:sp>
        <p:nvSpPr>
          <p:cNvPr id="79875" name="Rectangle 3"/>
          <p:cNvSpPr>
            <a:spLocks noGrp="1" noChangeArrowheads="1"/>
          </p:cNvSpPr>
          <p:nvPr>
            <p:ph type="dt" sz="quarter" idx="1"/>
          </p:nvPr>
        </p:nvSpPr>
        <p:spPr bwMode="auto">
          <a:xfrm>
            <a:off x="3852863" y="0"/>
            <a:ext cx="2944812" cy="463550"/>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algn="r" defTabSz="912813" eaLnBrk="0" hangingPunct="0">
              <a:defRPr sz="1200">
                <a:solidFill>
                  <a:schemeClr val="tx1"/>
                </a:solidFill>
              </a:defRPr>
            </a:lvl1pPr>
          </a:lstStyle>
          <a:p>
            <a:pPr>
              <a:defRPr/>
            </a:pPr>
            <a:endParaRPr lang="en-US"/>
          </a:p>
        </p:txBody>
      </p:sp>
      <p:sp>
        <p:nvSpPr>
          <p:cNvPr id="79876" name="Rectangle 4"/>
          <p:cNvSpPr>
            <a:spLocks noGrp="1" noChangeArrowheads="1"/>
          </p:cNvSpPr>
          <p:nvPr>
            <p:ph type="ftr" sz="quarter" idx="2"/>
          </p:nvPr>
        </p:nvSpPr>
        <p:spPr bwMode="auto">
          <a:xfrm>
            <a:off x="0" y="9439275"/>
            <a:ext cx="2944813" cy="463550"/>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defTabSz="912813" eaLnBrk="0" hangingPunct="0">
              <a:defRPr sz="1200">
                <a:solidFill>
                  <a:schemeClr val="tx1"/>
                </a:solidFill>
              </a:defRPr>
            </a:lvl1pPr>
          </a:lstStyle>
          <a:p>
            <a:pPr>
              <a:defRPr/>
            </a:pPr>
            <a:endParaRPr lang="en-US"/>
          </a:p>
        </p:txBody>
      </p:sp>
      <p:sp>
        <p:nvSpPr>
          <p:cNvPr id="79877" name="Rectangle 5"/>
          <p:cNvSpPr>
            <a:spLocks noGrp="1" noChangeArrowheads="1"/>
          </p:cNvSpPr>
          <p:nvPr>
            <p:ph type="sldNum" sz="quarter" idx="3"/>
          </p:nvPr>
        </p:nvSpPr>
        <p:spPr bwMode="auto">
          <a:xfrm>
            <a:off x="3852863" y="9439275"/>
            <a:ext cx="2944812" cy="463550"/>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algn="r" defTabSz="912813" eaLnBrk="0" hangingPunct="0">
              <a:defRPr sz="1200">
                <a:solidFill>
                  <a:schemeClr val="tx1"/>
                </a:solidFill>
              </a:defRPr>
            </a:lvl1pPr>
          </a:lstStyle>
          <a:p>
            <a:pPr>
              <a:defRPr/>
            </a:pPr>
            <a:fld id="{7FE6ED02-0177-4FFF-BF7B-92CD0BCF8E38}" type="slidenum">
              <a:rPr lang="en-US" altLang="en-US"/>
              <a:pPr>
                <a:defRPr/>
              </a:pPr>
              <a:t>‹#›</a:t>
            </a:fld>
            <a:endParaRPr lang="en-US" altLang="en-US"/>
          </a:p>
        </p:txBody>
      </p:sp>
    </p:spTree>
    <p:extLst>
      <p:ext uri="{BB962C8B-B14F-4D97-AF65-F5344CB8AC3E}">
        <p14:creationId xmlns:p14="http://schemas.microsoft.com/office/powerpoint/2010/main" val="40217521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defTabSz="912813" eaLnBrk="0" hangingPunct="0">
              <a:defRPr sz="1200">
                <a:solidFill>
                  <a:schemeClr val="tx1"/>
                </a:solidFill>
              </a:defRPr>
            </a:lvl1pPr>
          </a:lstStyle>
          <a:p>
            <a:pPr>
              <a:defRPr/>
            </a:pPr>
            <a:endParaRPr lang="en-GB"/>
          </a:p>
        </p:txBody>
      </p:sp>
      <p:sp>
        <p:nvSpPr>
          <p:cNvPr id="20483" name="Rectangle 3"/>
          <p:cNvSpPr>
            <a:spLocks noGrp="1" noChangeArrowheads="1"/>
          </p:cNvSpPr>
          <p:nvPr>
            <p:ph type="dt" idx="1"/>
          </p:nvPr>
        </p:nvSpPr>
        <p:spPr bwMode="auto">
          <a:xfrm>
            <a:off x="3852863" y="0"/>
            <a:ext cx="2944812" cy="496888"/>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algn="r" defTabSz="912813" eaLnBrk="0" hangingPunct="0">
              <a:defRPr sz="1200">
                <a:solidFill>
                  <a:schemeClr val="tx1"/>
                </a:solidFill>
              </a:defRPr>
            </a:lvl1pPr>
          </a:lstStyle>
          <a:p>
            <a:pPr>
              <a:defRPr/>
            </a:pPr>
            <a:endParaRPr lang="en-GB"/>
          </a:p>
        </p:txBody>
      </p:sp>
      <p:sp>
        <p:nvSpPr>
          <p:cNvPr id="5124" name="Rectangle 4"/>
          <p:cNvSpPr>
            <a:spLocks noGrp="1" noRot="1" noChangeAspect="1" noChangeArrowheads="1" noTextEdit="1"/>
          </p:cNvSpPr>
          <p:nvPr>
            <p:ph type="sldImg" idx="2"/>
          </p:nvPr>
        </p:nvSpPr>
        <p:spPr bwMode="auto">
          <a:xfrm>
            <a:off x="90488" y="744538"/>
            <a:ext cx="6615112"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5" name="Rectangle 5"/>
          <p:cNvSpPr>
            <a:spLocks noGrp="1" noChangeArrowheads="1"/>
          </p:cNvSpPr>
          <p:nvPr>
            <p:ph type="body" sz="quarter" idx="3"/>
          </p:nvPr>
        </p:nvSpPr>
        <p:spPr bwMode="auto">
          <a:xfrm>
            <a:off x="906463" y="4716463"/>
            <a:ext cx="4984750" cy="4465637"/>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0486" name="Rectangle 6"/>
          <p:cNvSpPr>
            <a:spLocks noGrp="1" noChangeArrowheads="1"/>
          </p:cNvSpPr>
          <p:nvPr>
            <p:ph type="ftr" sz="quarter" idx="4"/>
          </p:nvPr>
        </p:nvSpPr>
        <p:spPr bwMode="auto">
          <a:xfrm>
            <a:off x="0" y="9429750"/>
            <a:ext cx="2944813" cy="496888"/>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defTabSz="912813" eaLnBrk="0" hangingPunct="0">
              <a:defRPr sz="1200">
                <a:solidFill>
                  <a:schemeClr val="tx1"/>
                </a:solidFill>
              </a:defRPr>
            </a:lvl1pPr>
          </a:lstStyle>
          <a:p>
            <a:pPr>
              <a:defRPr/>
            </a:pPr>
            <a:endParaRPr lang="en-GB"/>
          </a:p>
        </p:txBody>
      </p:sp>
      <p:sp>
        <p:nvSpPr>
          <p:cNvPr id="20487" name="Rectangle 7"/>
          <p:cNvSpPr>
            <a:spLocks noGrp="1" noChangeArrowheads="1"/>
          </p:cNvSpPr>
          <p:nvPr>
            <p:ph type="sldNum" sz="quarter" idx="5"/>
          </p:nvPr>
        </p:nvSpPr>
        <p:spPr bwMode="auto">
          <a:xfrm>
            <a:off x="3852863" y="9429750"/>
            <a:ext cx="2944812" cy="496888"/>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algn="r" defTabSz="912813" eaLnBrk="0" hangingPunct="0">
              <a:defRPr sz="1200">
                <a:solidFill>
                  <a:schemeClr val="tx1"/>
                </a:solidFill>
              </a:defRPr>
            </a:lvl1pPr>
          </a:lstStyle>
          <a:p>
            <a:pPr>
              <a:defRPr/>
            </a:pPr>
            <a:fld id="{5C806932-4CA5-47F6-A5CD-97E823B60184}" type="slidenum">
              <a:rPr lang="en-GB" altLang="en-US"/>
              <a:pPr>
                <a:defRPr/>
              </a:pPr>
              <a:t>‹#›</a:t>
            </a:fld>
            <a:endParaRPr lang="en-GB" altLang="en-US"/>
          </a:p>
        </p:txBody>
      </p:sp>
    </p:spTree>
    <p:extLst>
      <p:ext uri="{BB962C8B-B14F-4D97-AF65-F5344CB8AC3E}">
        <p14:creationId xmlns:p14="http://schemas.microsoft.com/office/powerpoint/2010/main" val="336250102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iisd.org/gsi/about/who-we-work-with/united-nations-environment-programme-unep"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eurekalert.org/news-releases/754899" TargetMode="External"/><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A12E2BF-E39D-4CCF-9C21-B51EE72F5686}" type="slidenum">
              <a:rPr lang="en-GB" altLang="en-US" smtClean="0"/>
              <a:pPr>
                <a:spcBef>
                  <a:spcPct val="0"/>
                </a:spcBef>
              </a:pPr>
              <a:t>14</a:t>
            </a:fld>
            <a:endParaRPr lang="en-GB" altLang="en-US"/>
          </a:p>
        </p:txBody>
      </p:sp>
      <p:sp>
        <p:nvSpPr>
          <p:cNvPr id="86019" name="Rectangle 2"/>
          <p:cNvSpPr>
            <a:spLocks noGrp="1" noRot="1" noChangeAspect="1" noChangeArrowheads="1" noTextEdit="1"/>
          </p:cNvSpPr>
          <p:nvPr>
            <p:ph type="sldImg"/>
          </p:nvPr>
        </p:nvSpPr>
        <p:spPr>
          <a:xfrm>
            <a:off x="90488" y="744538"/>
            <a:ext cx="6615112" cy="3722687"/>
          </a:xfrm>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dirty="0"/>
              <a:t>(line format)			pros		 </a:t>
            </a:r>
          </a:p>
          <a:p>
            <a:r>
              <a:rPr lang="en-GB" altLang="en-US" sz="1400" dirty="0"/>
              <a:t>Originally the agreement was to reduce the production of ozone </a:t>
            </a:r>
            <a:r>
              <a:rPr lang="en-GB" altLang="en-US" sz="1400" dirty="0" err="1"/>
              <a:t>depleters</a:t>
            </a:r>
            <a:r>
              <a:rPr lang="en-GB" altLang="en-US" sz="1400" dirty="0"/>
              <a:t> by 35&amp;percnt; by 1999. The green movement criticized the agreement as inadequate, arguing that an 85&amp;percnt; reduction in ozone </a:t>
            </a:r>
            <a:r>
              <a:rPr lang="en-GB" altLang="en-US" sz="1400" dirty="0" err="1"/>
              <a:t>depleters</a:t>
            </a:r>
            <a:r>
              <a:rPr lang="en-GB" altLang="en-US" sz="1400" dirty="0"/>
              <a:t> would be necessary just to stabilize the ozone layer at 1987 levels. The protocol (under the Vienna Convention for the Protection of the Ozone Layer) was reviewed in 1992. Amendments added another 11 chemicals to the original list of eight chemicals suspected of harming the ozone layer. A controversial amendment concerns a fund established to pay for the transfer of ozone-safe technology to poor countries.</a:t>
            </a:r>
          </a:p>
          <a:p>
            <a:r>
              <a:rPr lang="en-GB" altLang="en-US" sz="1400" dirty="0"/>
              <a:t>https://www.myseatime.com/discussion/what-is-the-difference-between-a-convention-and-a-protocol</a:t>
            </a:r>
          </a:p>
          <a:p>
            <a:br>
              <a:rPr lang="en-GB" altLang="en-US" sz="1400" dirty="0"/>
            </a:br>
            <a:endParaRPr lang="en-GB" altLang="en-US" sz="1400" dirty="0"/>
          </a:p>
          <a:p>
            <a:endParaRPr lang="en-GB" altLang="en-US" sz="1400" dirty="0"/>
          </a:p>
        </p:txBody>
      </p:sp>
      <p:sp>
        <p:nvSpPr>
          <p:cNvPr id="86021" name="Line 4"/>
          <p:cNvSpPr>
            <a:spLocks noChangeShapeType="1"/>
          </p:cNvSpPr>
          <p:nvPr/>
        </p:nvSpPr>
        <p:spPr bwMode="auto">
          <a:xfrm>
            <a:off x="2038350" y="5045075"/>
            <a:ext cx="188912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86022" name="Line 5"/>
          <p:cNvSpPr>
            <a:spLocks noChangeShapeType="1"/>
          </p:cNvSpPr>
          <p:nvPr/>
        </p:nvSpPr>
        <p:spPr bwMode="auto">
          <a:xfrm>
            <a:off x="1963738" y="5210175"/>
            <a:ext cx="1812925" cy="3333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1696193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A12E2BF-E39D-4CCF-9C21-B51EE72F5686}" type="slidenum">
              <a:rPr lang="en-GB" altLang="en-US" smtClean="0"/>
              <a:pPr>
                <a:spcBef>
                  <a:spcPct val="0"/>
                </a:spcBef>
              </a:pPr>
              <a:t>15</a:t>
            </a:fld>
            <a:endParaRPr lang="en-GB" altLang="en-US"/>
          </a:p>
        </p:txBody>
      </p:sp>
      <p:sp>
        <p:nvSpPr>
          <p:cNvPr id="86019" name="Rectangle 2"/>
          <p:cNvSpPr>
            <a:spLocks noGrp="1" noRot="1" noChangeAspect="1" noChangeArrowheads="1" noTextEdit="1"/>
          </p:cNvSpPr>
          <p:nvPr>
            <p:ph type="sldImg"/>
          </p:nvPr>
        </p:nvSpPr>
        <p:spPr>
          <a:xfrm>
            <a:off x="90488" y="744538"/>
            <a:ext cx="6615112" cy="3722687"/>
          </a:xfrm>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dirty="0"/>
              <a:t>(line format)			pros		 </a:t>
            </a:r>
          </a:p>
          <a:p>
            <a:r>
              <a:rPr lang="en-GB" altLang="en-US" sz="1400" dirty="0"/>
              <a:t>Originally the agreement was to reduce the production of ozone </a:t>
            </a:r>
            <a:r>
              <a:rPr lang="en-GB" altLang="en-US" sz="1400" dirty="0" err="1"/>
              <a:t>depleters</a:t>
            </a:r>
            <a:r>
              <a:rPr lang="en-GB" altLang="en-US" sz="1400" dirty="0"/>
              <a:t> by 35&amp;percnt; by 1999. The green movement criticized the agreement as inadequate, arguing that an 85&amp;percnt; reduction in ozone </a:t>
            </a:r>
            <a:r>
              <a:rPr lang="en-GB" altLang="en-US" sz="1400" dirty="0" err="1"/>
              <a:t>depleters</a:t>
            </a:r>
            <a:r>
              <a:rPr lang="en-GB" altLang="en-US" sz="1400" dirty="0"/>
              <a:t> would be necessary just to stabilize the ozone layer at 1987 levels. The protocol (under the Vienna Convention for the Protection of the Ozone Layer) was reviewed in 1992. Amendments added another 11 chemicals to the original list of eight chemicals suspected of harming the ozone layer. A controversial amendment concerns a fund established to pay for the transfer of ozone-safe technology to poor countries.</a:t>
            </a:r>
          </a:p>
          <a:p>
            <a:r>
              <a:rPr lang="en-GB" altLang="en-US" sz="1400" dirty="0"/>
              <a:t>https://www.myseatime.com/discussion/what-is-the-difference-between-a-convention-and-a-protocol</a:t>
            </a:r>
          </a:p>
          <a:p>
            <a:br>
              <a:rPr lang="en-GB" altLang="en-US" sz="1400" dirty="0"/>
            </a:br>
            <a:endParaRPr lang="en-GB" altLang="en-US" sz="1400" dirty="0"/>
          </a:p>
          <a:p>
            <a:endParaRPr lang="en-GB" altLang="en-US" sz="1400" dirty="0"/>
          </a:p>
        </p:txBody>
      </p:sp>
      <p:sp>
        <p:nvSpPr>
          <p:cNvPr id="86021" name="Line 4"/>
          <p:cNvSpPr>
            <a:spLocks noChangeShapeType="1"/>
          </p:cNvSpPr>
          <p:nvPr/>
        </p:nvSpPr>
        <p:spPr bwMode="auto">
          <a:xfrm>
            <a:off x="2038350" y="5045075"/>
            <a:ext cx="188912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86022" name="Line 5"/>
          <p:cNvSpPr>
            <a:spLocks noChangeShapeType="1"/>
          </p:cNvSpPr>
          <p:nvPr/>
        </p:nvSpPr>
        <p:spPr bwMode="auto">
          <a:xfrm>
            <a:off x="1963738" y="5210175"/>
            <a:ext cx="1812925" cy="3333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41626148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https://www.un.org/sustainabledevelopment/blog/2018/11/montreal-protocol-assessment-reveals-healing-ozone-untapped-potential-for-climate-action/</a:t>
            </a:r>
          </a:p>
          <a:p>
            <a:endParaRPr lang="en-GB" dirty="0"/>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19</a:t>
            </a:fld>
            <a:endParaRPr lang="en-GB" altLang="en-US"/>
          </a:p>
        </p:txBody>
      </p:sp>
    </p:spTree>
    <p:extLst>
      <p:ext uri="{BB962C8B-B14F-4D97-AF65-F5344CB8AC3E}">
        <p14:creationId xmlns:p14="http://schemas.microsoft.com/office/powerpoint/2010/main" val="4008606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https://www.un.org/sustainabledevelopment/blog/2018/11/montreal-protocol-assessment-reveals-healing-ozone-untapped-potential-for-climate-action/</a:t>
            </a:r>
          </a:p>
          <a:p>
            <a:endParaRPr lang="en-GB" dirty="0"/>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20</a:t>
            </a:fld>
            <a:endParaRPr lang="en-GB" altLang="en-US"/>
          </a:p>
        </p:txBody>
      </p:sp>
    </p:spTree>
    <p:extLst>
      <p:ext uri="{BB962C8B-B14F-4D97-AF65-F5344CB8AC3E}">
        <p14:creationId xmlns:p14="http://schemas.microsoft.com/office/powerpoint/2010/main" val="2313535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https://www.un.org/sustainabledevelopment/blog/2018/11/montreal-protocol-assessment-reveals-healing-ozone-untapped-potential-for-climate-action/</a:t>
            </a:r>
          </a:p>
          <a:p>
            <a:endParaRPr lang="en-GB" dirty="0"/>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23</a:t>
            </a:fld>
            <a:endParaRPr lang="en-GB" altLang="en-US"/>
          </a:p>
        </p:txBody>
      </p:sp>
    </p:spTree>
    <p:extLst>
      <p:ext uri="{BB962C8B-B14F-4D97-AF65-F5344CB8AC3E}">
        <p14:creationId xmlns:p14="http://schemas.microsoft.com/office/powerpoint/2010/main" val="1549283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C806932-4CA5-47F6-A5CD-97E823B60184}" type="slidenum">
              <a:rPr lang="en-GB" altLang="en-US" smtClean="0"/>
              <a:pPr>
                <a:defRPr/>
              </a:pPr>
              <a:t>28</a:t>
            </a:fld>
            <a:endParaRPr lang="en-GB" altLang="en-US"/>
          </a:p>
        </p:txBody>
      </p:sp>
    </p:spTree>
    <p:extLst>
      <p:ext uri="{BB962C8B-B14F-4D97-AF65-F5344CB8AC3E}">
        <p14:creationId xmlns:p14="http://schemas.microsoft.com/office/powerpoint/2010/main" val="2213874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A12E2BF-E39D-4CCF-9C21-B51EE72F5686}" type="slidenum">
              <a:rPr lang="en-GB" altLang="en-US" smtClean="0"/>
              <a:pPr>
                <a:spcBef>
                  <a:spcPct val="0"/>
                </a:spcBef>
              </a:pPr>
              <a:t>29</a:t>
            </a:fld>
            <a:endParaRPr lang="en-GB" altLang="en-US"/>
          </a:p>
        </p:txBody>
      </p:sp>
      <p:sp>
        <p:nvSpPr>
          <p:cNvPr id="86019" name="Rectangle 2"/>
          <p:cNvSpPr>
            <a:spLocks noGrp="1" noRot="1" noChangeAspect="1" noChangeArrowheads="1" noTextEdit="1"/>
          </p:cNvSpPr>
          <p:nvPr>
            <p:ph type="sldImg"/>
          </p:nvPr>
        </p:nvSpPr>
        <p:spPr>
          <a:xfrm>
            <a:off x="90488" y="744538"/>
            <a:ext cx="6615112" cy="3722687"/>
          </a:xfrm>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dirty="0"/>
              <a:t>(line format)			pros		 </a:t>
            </a:r>
          </a:p>
          <a:p>
            <a:r>
              <a:rPr lang="en-GB" altLang="en-US" sz="1400" dirty="0"/>
              <a:t>Originally the agreement was to reduce the production of ozone </a:t>
            </a:r>
            <a:r>
              <a:rPr lang="en-GB" altLang="en-US" sz="1400" dirty="0" err="1"/>
              <a:t>depleters</a:t>
            </a:r>
            <a:r>
              <a:rPr lang="en-GB" altLang="en-US" sz="1400" dirty="0"/>
              <a:t> by 35&amp;percnt; by 1999. The green movement criticized the agreement as inadequate, arguing that an 85&amp;percnt; reduction in ozone </a:t>
            </a:r>
            <a:r>
              <a:rPr lang="en-GB" altLang="en-US" sz="1400" dirty="0" err="1"/>
              <a:t>depleters</a:t>
            </a:r>
            <a:r>
              <a:rPr lang="en-GB" altLang="en-US" sz="1400" dirty="0"/>
              <a:t> would be necessary just to stabilize the ozone layer at 1987 levels. The protocol (under the Vienna Convention for the Protection of the Ozone Layer) was reviewed in 1992. Amendments added another 11 chemicals to the original list of eight chemicals suspected of harming the ozone layer. A controversial amendment concerns a fund established to pay for the transfer of ozone-safe technology to poor countries.</a:t>
            </a:r>
            <a:br>
              <a:rPr lang="en-GB" altLang="en-US" sz="1400" dirty="0"/>
            </a:br>
            <a:endParaRPr lang="en-GB" altLang="en-US" sz="1400" dirty="0"/>
          </a:p>
          <a:p>
            <a:r>
              <a:rPr lang="en-GB" altLang="en-US" sz="1400" dirty="0"/>
              <a:t>https://unfccc.int/process-and-meetings/the-paris-agreement/what-is-the-paris-agreement</a:t>
            </a:r>
          </a:p>
          <a:p>
            <a:endParaRPr lang="en-GB" altLang="en-US" sz="1400" dirty="0"/>
          </a:p>
        </p:txBody>
      </p:sp>
      <p:sp>
        <p:nvSpPr>
          <p:cNvPr id="86021" name="Line 4"/>
          <p:cNvSpPr>
            <a:spLocks noChangeShapeType="1"/>
          </p:cNvSpPr>
          <p:nvPr/>
        </p:nvSpPr>
        <p:spPr bwMode="auto">
          <a:xfrm>
            <a:off x="2038350" y="5045075"/>
            <a:ext cx="188912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86022" name="Line 5"/>
          <p:cNvSpPr>
            <a:spLocks noChangeShapeType="1"/>
          </p:cNvSpPr>
          <p:nvPr/>
        </p:nvSpPr>
        <p:spPr bwMode="auto">
          <a:xfrm>
            <a:off x="1963738" y="5210175"/>
            <a:ext cx="1812925" cy="3333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676290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spcBef>
                <a:spcPct val="30000"/>
              </a:spcBef>
              <a:defRPr sz="1200">
                <a:solidFill>
                  <a:schemeClr val="tx1"/>
                </a:solidFill>
                <a:latin typeface="Times New Roman" panose="02020603050405020304" pitchFamily="18" charset="0"/>
              </a:defRPr>
            </a:lvl1pPr>
            <a:lvl2pPr marL="742950" indent="-285750" defTabSz="912813">
              <a:spcBef>
                <a:spcPct val="30000"/>
              </a:spcBef>
              <a:defRPr sz="1200">
                <a:solidFill>
                  <a:schemeClr val="tx1"/>
                </a:solidFill>
                <a:latin typeface="Times New Roman" panose="02020603050405020304" pitchFamily="18" charset="0"/>
              </a:defRPr>
            </a:lvl2pPr>
            <a:lvl3pPr marL="1143000" indent="-228600" defTabSz="912813">
              <a:spcBef>
                <a:spcPct val="30000"/>
              </a:spcBef>
              <a:defRPr sz="1200">
                <a:solidFill>
                  <a:schemeClr val="tx1"/>
                </a:solidFill>
                <a:latin typeface="Times New Roman" panose="02020603050405020304" pitchFamily="18" charset="0"/>
              </a:defRPr>
            </a:lvl3pPr>
            <a:lvl4pPr marL="1600200" indent="-228600" defTabSz="912813">
              <a:spcBef>
                <a:spcPct val="30000"/>
              </a:spcBef>
              <a:defRPr sz="1200">
                <a:solidFill>
                  <a:schemeClr val="tx1"/>
                </a:solidFill>
                <a:latin typeface="Times New Roman" panose="02020603050405020304" pitchFamily="18" charset="0"/>
              </a:defRPr>
            </a:lvl4pPr>
            <a:lvl5pPr marL="2057400" indent="-228600" defTabSz="912813">
              <a:spcBef>
                <a:spcPct val="30000"/>
              </a:spcBef>
              <a:defRPr sz="1200">
                <a:solidFill>
                  <a:schemeClr val="tx1"/>
                </a:solidFill>
                <a:latin typeface="Times New Roman" panose="02020603050405020304" pitchFamily="18" charset="0"/>
              </a:defRPr>
            </a:lvl5pPr>
            <a:lvl6pPr marL="2514600" indent="-228600" defTabSz="91281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281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281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281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A12E2BF-E39D-4CCF-9C21-B51EE72F5686}" type="slidenum">
              <a:rPr lang="en-GB" altLang="en-US" smtClean="0"/>
              <a:pPr>
                <a:spcBef>
                  <a:spcPct val="0"/>
                </a:spcBef>
              </a:pPr>
              <a:t>30</a:t>
            </a:fld>
            <a:endParaRPr lang="en-GB" altLang="en-US"/>
          </a:p>
        </p:txBody>
      </p:sp>
      <p:sp>
        <p:nvSpPr>
          <p:cNvPr id="86019" name="Rectangle 2"/>
          <p:cNvSpPr>
            <a:spLocks noGrp="1" noRot="1" noChangeAspect="1" noChangeArrowheads="1" noTextEdit="1"/>
          </p:cNvSpPr>
          <p:nvPr>
            <p:ph type="sldImg"/>
          </p:nvPr>
        </p:nvSpPr>
        <p:spPr>
          <a:xfrm>
            <a:off x="90488" y="744538"/>
            <a:ext cx="6615112" cy="3722687"/>
          </a:xfrm>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dirty="0"/>
              <a:t>(line format)			pros		 </a:t>
            </a:r>
          </a:p>
          <a:p>
            <a:r>
              <a:rPr lang="en-GB" altLang="en-US" sz="1400" dirty="0"/>
              <a:t>Originally the agreement was to reduce the production of ozone </a:t>
            </a:r>
            <a:r>
              <a:rPr lang="en-GB" altLang="en-US" sz="1400" dirty="0" err="1"/>
              <a:t>depleters</a:t>
            </a:r>
            <a:r>
              <a:rPr lang="en-GB" altLang="en-US" sz="1400" dirty="0"/>
              <a:t> by 35&amp;percnt; by 1999. The green movement criticized the agreement as inadequate, arguing that an 85&amp;percnt; reduction in ozone </a:t>
            </a:r>
            <a:r>
              <a:rPr lang="en-GB" altLang="en-US" sz="1400" dirty="0" err="1"/>
              <a:t>depleters</a:t>
            </a:r>
            <a:r>
              <a:rPr lang="en-GB" altLang="en-US" sz="1400" dirty="0"/>
              <a:t> would be necessary just to stabilize the ozone layer at 1987 levels. The protocol (under the Vienna Convention for the Protection of the Ozone Layer) was reviewed in 1992. Amendments added another 11 chemicals to the original list of eight chemicals suspected of harming the ozone layer. A controversial amendment concerns a fund established to pay for the transfer of ozone-safe technology to poor countries.</a:t>
            </a:r>
            <a:br>
              <a:rPr lang="en-GB" altLang="en-US" sz="1400" dirty="0"/>
            </a:br>
            <a:endParaRPr lang="en-GB" altLang="en-US" sz="1400" dirty="0"/>
          </a:p>
          <a:p>
            <a:r>
              <a:rPr lang="en-GB" altLang="en-US" sz="1400" dirty="0"/>
              <a:t>https://unfccc.int/process-and-meetings/the-paris-agreement/what-is-the-paris-agreement</a:t>
            </a:r>
          </a:p>
          <a:p>
            <a:endParaRPr lang="en-GB" altLang="en-US" sz="1400" dirty="0"/>
          </a:p>
        </p:txBody>
      </p:sp>
      <p:sp>
        <p:nvSpPr>
          <p:cNvPr id="86021" name="Line 4"/>
          <p:cNvSpPr>
            <a:spLocks noChangeShapeType="1"/>
          </p:cNvSpPr>
          <p:nvPr/>
        </p:nvSpPr>
        <p:spPr bwMode="auto">
          <a:xfrm>
            <a:off x="2038350" y="5045075"/>
            <a:ext cx="188912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86022" name="Line 5"/>
          <p:cNvSpPr>
            <a:spLocks noChangeShapeType="1"/>
          </p:cNvSpPr>
          <p:nvPr/>
        </p:nvSpPr>
        <p:spPr bwMode="auto">
          <a:xfrm>
            <a:off x="1963738" y="5210175"/>
            <a:ext cx="1812925" cy="3333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23723122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C806932-4CA5-47F6-A5CD-97E823B60184}" type="slidenum">
              <a:rPr lang="en-GB" altLang="en-US" smtClean="0"/>
              <a:pPr>
                <a:defRPr/>
              </a:pPr>
              <a:t>32</a:t>
            </a:fld>
            <a:endParaRPr lang="en-GB" altLang="en-US"/>
          </a:p>
        </p:txBody>
      </p:sp>
    </p:spTree>
    <p:extLst>
      <p:ext uri="{BB962C8B-B14F-4D97-AF65-F5344CB8AC3E}">
        <p14:creationId xmlns:p14="http://schemas.microsoft.com/office/powerpoint/2010/main" val="23810442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C806932-4CA5-47F6-A5CD-97E823B60184}" type="slidenum">
              <a:rPr lang="en-GB" altLang="en-US" smtClean="0"/>
              <a:pPr>
                <a:defRPr/>
              </a:pPr>
              <a:t>33</a:t>
            </a:fld>
            <a:endParaRPr lang="en-GB" altLang="en-US"/>
          </a:p>
        </p:txBody>
      </p:sp>
    </p:spTree>
    <p:extLst>
      <p:ext uri="{BB962C8B-B14F-4D97-AF65-F5344CB8AC3E}">
        <p14:creationId xmlns:p14="http://schemas.microsoft.com/office/powerpoint/2010/main" val="16710537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hlinkClick r:id="rId3"/>
              </a:rPr>
              <a:t>United Nations </a:t>
            </a:r>
            <a:r>
              <a:rPr lang="fr-FR" dirty="0" err="1">
                <a:hlinkClick r:id="rId3"/>
              </a:rPr>
              <a:t>Environment</a:t>
            </a:r>
            <a:r>
              <a:rPr lang="fr-FR" dirty="0">
                <a:hlinkClick r:id="rId3"/>
              </a:rPr>
              <a:t> Programme (UNEP) | GSI (iisd.org)</a:t>
            </a:r>
            <a:endParaRPr lang="en-GB" dirty="0"/>
          </a:p>
        </p:txBody>
      </p:sp>
      <p:sp>
        <p:nvSpPr>
          <p:cNvPr id="4" name="Slide Number Placeholder 3"/>
          <p:cNvSpPr>
            <a:spLocks noGrp="1"/>
          </p:cNvSpPr>
          <p:nvPr>
            <p:ph type="sldNum" sz="quarter" idx="5"/>
          </p:nvPr>
        </p:nvSpPr>
        <p:spPr/>
        <p:txBody>
          <a:bodyPr/>
          <a:lstStyle/>
          <a:p>
            <a:pPr>
              <a:defRPr/>
            </a:pPr>
            <a:fld id="{5C806932-4CA5-47F6-A5CD-97E823B60184}" type="slidenum">
              <a:rPr lang="en-GB" altLang="en-US" smtClean="0"/>
              <a:pPr>
                <a:defRPr/>
              </a:pPr>
              <a:t>36</a:t>
            </a:fld>
            <a:endParaRPr lang="en-GB" altLang="en-US"/>
          </a:p>
        </p:txBody>
      </p:sp>
    </p:spTree>
    <p:extLst>
      <p:ext uri="{BB962C8B-B14F-4D97-AF65-F5344CB8AC3E}">
        <p14:creationId xmlns:p14="http://schemas.microsoft.com/office/powerpoint/2010/main" val="26535231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6B5DF673-E853-4244-A4DD-C52A61CB47DC}" type="slidenum">
              <a:rPr lang="en-US" altLang="en-US" smtClean="0">
                <a:latin typeface="Arial" charset="0"/>
              </a:rPr>
              <a:pPr/>
              <a:t>39</a:t>
            </a:fld>
            <a:endParaRPr lang="en-US" altLang="en-US">
              <a:latin typeface="Arial"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endParaRPr lang="en-US" altLang="en-US"/>
          </a:p>
        </p:txBody>
      </p:sp>
    </p:spTree>
    <p:extLst>
      <p:ext uri="{BB962C8B-B14F-4D97-AF65-F5344CB8AC3E}">
        <p14:creationId xmlns:p14="http://schemas.microsoft.com/office/powerpoint/2010/main" val="15226302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C806932-4CA5-47F6-A5CD-97E823B60184}" type="slidenum">
              <a:rPr lang="en-GB" altLang="en-US" smtClean="0"/>
              <a:pPr>
                <a:defRPr/>
              </a:pPr>
              <a:t>41</a:t>
            </a:fld>
            <a:endParaRPr lang="en-GB" altLang="en-US"/>
          </a:p>
        </p:txBody>
      </p:sp>
    </p:spTree>
    <p:extLst>
      <p:ext uri="{BB962C8B-B14F-4D97-AF65-F5344CB8AC3E}">
        <p14:creationId xmlns:p14="http://schemas.microsoft.com/office/powerpoint/2010/main" val="2555697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6B5DF673-E853-4244-A4DD-C52A61CB47DC}" type="slidenum">
              <a:rPr lang="en-US" altLang="en-US" smtClean="0">
                <a:latin typeface="Arial" charset="0"/>
              </a:rPr>
              <a:pPr/>
              <a:t>43</a:t>
            </a:fld>
            <a:endParaRPr lang="en-US" altLang="en-US">
              <a:latin typeface="Arial"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endParaRPr lang="en-US" altLang="en-US"/>
          </a:p>
        </p:txBody>
      </p:sp>
    </p:spTree>
    <p:extLst>
      <p:ext uri="{BB962C8B-B14F-4D97-AF65-F5344CB8AC3E}">
        <p14:creationId xmlns:p14="http://schemas.microsoft.com/office/powerpoint/2010/main" val="37152045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C806932-4CA5-47F6-A5CD-97E823B60184}" type="slidenum">
              <a:rPr lang="en-GB" altLang="en-US" smtClean="0"/>
              <a:pPr>
                <a:defRPr/>
              </a:pPr>
              <a:t>56</a:t>
            </a:fld>
            <a:endParaRPr lang="en-GB" altLang="en-US"/>
          </a:p>
        </p:txBody>
      </p:sp>
    </p:spTree>
    <p:extLst>
      <p:ext uri="{BB962C8B-B14F-4D97-AF65-F5344CB8AC3E}">
        <p14:creationId xmlns:p14="http://schemas.microsoft.com/office/powerpoint/2010/main" val="31717800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https://www.unenvironment.org/news-and-stories/press-release/planting-trees-has-never-been-easier</a:t>
            </a:r>
          </a:p>
          <a:p>
            <a:r>
              <a:rPr lang="en-GB" dirty="0"/>
              <a:t>https://sustainabledevelopment.un.org/partnership/?p=32508</a:t>
            </a:r>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57</a:t>
            </a:fld>
            <a:endParaRPr lang="en-GB" altLang="en-US"/>
          </a:p>
        </p:txBody>
      </p:sp>
    </p:spTree>
    <p:extLst>
      <p:ext uri="{BB962C8B-B14F-4D97-AF65-F5344CB8AC3E}">
        <p14:creationId xmlns:p14="http://schemas.microsoft.com/office/powerpoint/2010/main" val="5549996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https://www.unenvironment.org/news-and-stories/press-release/planting-trees-has-never-been-easier</a:t>
            </a:r>
          </a:p>
          <a:p>
            <a:r>
              <a:rPr lang="en-GB" dirty="0"/>
              <a:t>https://sustainabledevelopment.un.org/partnership/?p=32508</a:t>
            </a:r>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58</a:t>
            </a:fld>
            <a:endParaRPr lang="en-GB" altLang="en-US"/>
          </a:p>
        </p:txBody>
      </p:sp>
    </p:spTree>
    <p:extLst>
      <p:ext uri="{BB962C8B-B14F-4D97-AF65-F5344CB8AC3E}">
        <p14:creationId xmlns:p14="http://schemas.microsoft.com/office/powerpoint/2010/main" val="19078955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https://www.unenvironment.org/news-and-stories/press-release/planting-trees-has-never-been-easier</a:t>
            </a:r>
          </a:p>
          <a:p>
            <a:r>
              <a:rPr lang="en-GB" dirty="0"/>
              <a:t>https://sustainabledevelopment.un.org/partnership/?p=32508</a:t>
            </a:r>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59</a:t>
            </a:fld>
            <a:endParaRPr lang="en-GB" altLang="en-US"/>
          </a:p>
        </p:txBody>
      </p:sp>
    </p:spTree>
    <p:extLst>
      <p:ext uri="{BB962C8B-B14F-4D97-AF65-F5344CB8AC3E}">
        <p14:creationId xmlns:p14="http://schemas.microsoft.com/office/powerpoint/2010/main" val="38496316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https://www.unenvironment.org/news-and-stories/press-release/planting-trees-has-never-been-easier</a:t>
            </a:r>
          </a:p>
          <a:p>
            <a:r>
              <a:rPr lang="en-GB" dirty="0"/>
              <a:t>https://sustainabledevelopment.un.org/partnership/?p=32508</a:t>
            </a:r>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60</a:t>
            </a:fld>
            <a:endParaRPr lang="en-GB" altLang="en-US"/>
          </a:p>
        </p:txBody>
      </p:sp>
    </p:spTree>
    <p:extLst>
      <p:ext uri="{BB962C8B-B14F-4D97-AF65-F5344CB8AC3E}">
        <p14:creationId xmlns:p14="http://schemas.microsoft.com/office/powerpoint/2010/main" val="15982303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https://www.unenvironment.org/news-and-stories/press-release/planting-trees-has-never-been-easier</a:t>
            </a:r>
          </a:p>
          <a:p>
            <a:r>
              <a:rPr lang="en-GB" dirty="0"/>
              <a:t>https://sustainabledevelopment.un.org/partnership/?p=32508</a:t>
            </a:r>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61</a:t>
            </a:fld>
            <a:endParaRPr lang="en-GB" altLang="en-US"/>
          </a:p>
        </p:txBody>
      </p:sp>
    </p:spTree>
    <p:extLst>
      <p:ext uri="{BB962C8B-B14F-4D97-AF65-F5344CB8AC3E}">
        <p14:creationId xmlns:p14="http://schemas.microsoft.com/office/powerpoint/2010/main" val="16170922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https://www.fastcompany.com/90137827/trees-can-save-a-city-500-million-every-year</a:t>
            </a:r>
          </a:p>
          <a:p>
            <a:r>
              <a:rPr lang="en-GB" dirty="0">
                <a:hlinkClick r:id="rId3"/>
              </a:rPr>
              <a:t>What's the annual value of trees? $500 </a:t>
            </a:r>
            <a:r>
              <a:rPr lang="en-GB" dirty="0" err="1">
                <a:hlinkClick r:id="rId3"/>
              </a:rPr>
              <a:t>millio</a:t>
            </a:r>
            <a:r>
              <a:rPr lang="en-GB" dirty="0">
                <a:hlinkClick r:id="rId3"/>
              </a:rPr>
              <a:t> | </a:t>
            </a:r>
            <a:r>
              <a:rPr lang="en-GB" dirty="0" err="1">
                <a:hlinkClick r:id="rId3"/>
              </a:rPr>
              <a:t>EurekAlert</a:t>
            </a:r>
            <a:r>
              <a:rPr lang="en-GB" dirty="0">
                <a:hlinkClick r:id="rId3"/>
              </a:rPr>
              <a:t>!</a:t>
            </a:r>
            <a:endParaRPr lang="en-GB" dirty="0"/>
          </a:p>
          <a:p>
            <a:endParaRPr lang="en-GB" dirty="0"/>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62</a:t>
            </a:fld>
            <a:endParaRPr lang="en-GB" altLang="en-US"/>
          </a:p>
        </p:txBody>
      </p:sp>
    </p:spTree>
    <p:extLst>
      <p:ext uri="{BB962C8B-B14F-4D97-AF65-F5344CB8AC3E}">
        <p14:creationId xmlns:p14="http://schemas.microsoft.com/office/powerpoint/2010/main" val="12283144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https://spark.adobe.com/page/YMcTxosemfSVJ/</a:t>
            </a:r>
          </a:p>
          <a:p>
            <a:endParaRPr lang="en-GB" dirty="0"/>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66</a:t>
            </a:fld>
            <a:endParaRPr lang="en-GB" altLang="en-US"/>
          </a:p>
        </p:txBody>
      </p:sp>
    </p:spTree>
    <p:extLst>
      <p:ext uri="{BB962C8B-B14F-4D97-AF65-F5344CB8AC3E}">
        <p14:creationId xmlns:p14="http://schemas.microsoft.com/office/powerpoint/2010/main" val="138713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https://spark.adobe.com/page/YMcTxosemfSVJ/</a:t>
            </a:r>
          </a:p>
          <a:p>
            <a:endParaRPr lang="en-GB" dirty="0"/>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67</a:t>
            </a:fld>
            <a:endParaRPr lang="en-GB" altLang="en-US"/>
          </a:p>
        </p:txBody>
      </p:sp>
    </p:spTree>
    <p:extLst>
      <p:ext uri="{BB962C8B-B14F-4D97-AF65-F5344CB8AC3E}">
        <p14:creationId xmlns:p14="http://schemas.microsoft.com/office/powerpoint/2010/main" val="12564401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5112" cy="3722687"/>
          </a:xfrm>
        </p:spPr>
      </p:sp>
      <p:sp>
        <p:nvSpPr>
          <p:cNvPr id="3" name="Notes Placeholder 2"/>
          <p:cNvSpPr>
            <a:spLocks noGrp="1"/>
          </p:cNvSpPr>
          <p:nvPr>
            <p:ph type="body" idx="1"/>
          </p:nvPr>
        </p:nvSpPr>
        <p:spPr/>
        <p:txBody>
          <a:bodyPr/>
          <a:lstStyle/>
          <a:p>
            <a:r>
              <a:rPr lang="en-GB" dirty="0"/>
              <a:t>https://www.unenvironment.org/explore-topics/environmental-rights-and-governance</a:t>
            </a:r>
          </a:p>
          <a:p>
            <a:endParaRPr lang="en-GB" dirty="0"/>
          </a:p>
        </p:txBody>
      </p:sp>
      <p:sp>
        <p:nvSpPr>
          <p:cNvPr id="4" name="Slide Number Placeholder 3"/>
          <p:cNvSpPr>
            <a:spLocks noGrp="1"/>
          </p:cNvSpPr>
          <p:nvPr>
            <p:ph type="sldNum" sz="quarter" idx="10"/>
          </p:nvPr>
        </p:nvSpPr>
        <p:spPr/>
        <p:txBody>
          <a:bodyPr/>
          <a:lstStyle/>
          <a:p>
            <a:pPr>
              <a:defRPr/>
            </a:pPr>
            <a:fld id="{5C806932-4CA5-47F6-A5CD-97E823B60184}" type="slidenum">
              <a:rPr lang="en-GB" altLang="en-US" smtClean="0"/>
              <a:pPr>
                <a:defRPr/>
              </a:pPr>
              <a:t>68</a:t>
            </a:fld>
            <a:endParaRPr lang="en-GB" altLang="en-US"/>
          </a:p>
        </p:txBody>
      </p:sp>
    </p:spTree>
    <p:extLst>
      <p:ext uri="{BB962C8B-B14F-4D97-AF65-F5344CB8AC3E}">
        <p14:creationId xmlns:p14="http://schemas.microsoft.com/office/powerpoint/2010/main" val="35028079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6B5DF673-E853-4244-A4DD-C52A61CB47DC}" type="slidenum">
              <a:rPr lang="en-US" altLang="en-US" smtClean="0">
                <a:latin typeface="Arial" charset="0"/>
              </a:rPr>
              <a:pPr/>
              <a:t>69</a:t>
            </a:fld>
            <a:endParaRPr lang="en-US" altLang="en-US">
              <a:latin typeface="Arial"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endParaRPr lang="en-US" altLang="en-US"/>
          </a:p>
        </p:txBody>
      </p:sp>
    </p:spTree>
    <p:extLst>
      <p:ext uri="{BB962C8B-B14F-4D97-AF65-F5344CB8AC3E}">
        <p14:creationId xmlns:p14="http://schemas.microsoft.com/office/powerpoint/2010/main" val="1219898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7C6AC-8E0B-AB13-61C5-DA4388CF44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8B0FCAB-D49A-3169-2620-5CEB89D512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891687-550D-429A-0EA1-8A78B1D46730}"/>
              </a:ext>
            </a:extLst>
          </p:cNvPr>
          <p:cNvSpPr>
            <a:spLocks noGrp="1"/>
          </p:cNvSpPr>
          <p:nvPr>
            <p:ph type="dt" sz="half" idx="10"/>
          </p:nvPr>
        </p:nvSpPr>
        <p:spPr/>
        <p:txBody>
          <a:bodyPr/>
          <a:lstStyle/>
          <a:p>
            <a:fld id="{ECD19FB2-3AAB-4D03-B13A-2960828C78E3}" type="datetimeFigureOut">
              <a:rPr lang="en-US" smtClean="0"/>
              <a:t>11/7/2023</a:t>
            </a:fld>
            <a:endParaRPr lang="en-US" dirty="0"/>
          </a:p>
        </p:txBody>
      </p:sp>
      <p:sp>
        <p:nvSpPr>
          <p:cNvPr id="5" name="Footer Placeholder 4">
            <a:extLst>
              <a:ext uri="{FF2B5EF4-FFF2-40B4-BE49-F238E27FC236}">
                <a16:creationId xmlns:a16="http://schemas.microsoft.com/office/drawing/2014/main" id="{997EEBBA-553F-6C8F-EEF0-F4161F7871F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A861DD3-935A-C613-A566-74F24832A6B0}"/>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87900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CF518-4903-C9F8-B551-CC82E12113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2C0E68-38F9-C1D6-B4CF-4308E340051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FA6BFD-1B8F-06D3-A9D8-30281EA48349}"/>
              </a:ext>
            </a:extLst>
          </p:cNvPr>
          <p:cNvSpPr>
            <a:spLocks noGrp="1"/>
          </p:cNvSpPr>
          <p:nvPr>
            <p:ph type="dt" sz="half" idx="10"/>
          </p:nvPr>
        </p:nvSpPr>
        <p:spPr/>
        <p:txBody>
          <a:bodyPr/>
          <a:lstStyle/>
          <a:p>
            <a:fld id="{99916976-5D93-46E4-A98A-FAD63E4D0EA8}" type="datetimeFigureOut">
              <a:rPr lang="en-US" smtClean="0"/>
              <a:t>11/7/2023</a:t>
            </a:fld>
            <a:endParaRPr lang="en-US" dirty="0"/>
          </a:p>
        </p:txBody>
      </p:sp>
      <p:sp>
        <p:nvSpPr>
          <p:cNvPr id="5" name="Footer Placeholder 4">
            <a:extLst>
              <a:ext uri="{FF2B5EF4-FFF2-40B4-BE49-F238E27FC236}">
                <a16:creationId xmlns:a16="http://schemas.microsoft.com/office/drawing/2014/main" id="{2837167C-5BE4-A530-CEB5-DA4D0DBCE6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702338E-6270-5ECE-EFFC-0AEDAF4BA59B}"/>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4118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F92AE-ACE6-F5B7-7525-ADB82C9BD5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716D32-704B-DA08-73DC-F374FACC25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8976E30-A488-F626-1ECA-32458FDFFAB6}"/>
              </a:ext>
            </a:extLst>
          </p:cNvPr>
          <p:cNvSpPr>
            <a:spLocks noGrp="1"/>
          </p:cNvSpPr>
          <p:nvPr>
            <p:ph type="dt" sz="half" idx="10"/>
          </p:nvPr>
        </p:nvSpPr>
        <p:spPr/>
        <p:txBody>
          <a:bodyPr/>
          <a:lstStyle/>
          <a:p>
            <a:fld id="{0F39F4F5-F4D2-4D2A-AB60-88D37ADCB869}" type="datetimeFigureOut">
              <a:rPr lang="en-US" smtClean="0"/>
              <a:t>11/7/2023</a:t>
            </a:fld>
            <a:endParaRPr lang="en-US" dirty="0"/>
          </a:p>
        </p:txBody>
      </p:sp>
      <p:sp>
        <p:nvSpPr>
          <p:cNvPr id="5" name="Footer Placeholder 4">
            <a:extLst>
              <a:ext uri="{FF2B5EF4-FFF2-40B4-BE49-F238E27FC236}">
                <a16:creationId xmlns:a16="http://schemas.microsoft.com/office/drawing/2014/main" id="{EB53E57B-6343-502E-2104-E6411706463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ED364BF-72A9-FFE3-95AD-8A6C11D6E36B}"/>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8766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9A245-DF4E-414C-0608-A0DA186559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8047DB-7DA5-3BFD-3D63-54A5B51036C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DD3B132-5989-9FB1-CC7F-4A6CF98E4DA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1BFA288-4503-2E0F-9796-CA1614A58BF2}"/>
              </a:ext>
            </a:extLst>
          </p:cNvPr>
          <p:cNvSpPr>
            <a:spLocks noGrp="1"/>
          </p:cNvSpPr>
          <p:nvPr>
            <p:ph type="dt" sz="half" idx="10"/>
          </p:nvPr>
        </p:nvSpPr>
        <p:spPr/>
        <p:txBody>
          <a:bodyPr/>
          <a:lstStyle/>
          <a:p>
            <a:fld id="{D23BC6CE-6D1E-47E5-8859-F31AC5380EB2}" type="datetimeFigureOut">
              <a:rPr lang="en-US" smtClean="0"/>
              <a:t>11/7/2023</a:t>
            </a:fld>
            <a:endParaRPr lang="en-US" dirty="0"/>
          </a:p>
        </p:txBody>
      </p:sp>
      <p:sp>
        <p:nvSpPr>
          <p:cNvPr id="6" name="Footer Placeholder 5">
            <a:extLst>
              <a:ext uri="{FF2B5EF4-FFF2-40B4-BE49-F238E27FC236}">
                <a16:creationId xmlns:a16="http://schemas.microsoft.com/office/drawing/2014/main" id="{AEA1163E-244A-30B4-6175-B1864412F38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CE7B193-C6CC-CAE3-1C09-D1DABB506691}"/>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83586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0CEAE-968A-F39F-C6A3-6E08D7FBD8D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8289EEE-E8DE-4933-BC08-446224415D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59EBB18-9770-3D2D-922C-A3282CFD012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24E441-9144-A75F-1F48-2DDE103FEE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11874-63BE-FF2A-0246-6DF4DC4532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A60953-36FA-4DCE-1C9B-376E9C7CE875}"/>
              </a:ext>
            </a:extLst>
          </p:cNvPr>
          <p:cNvSpPr>
            <a:spLocks noGrp="1"/>
          </p:cNvSpPr>
          <p:nvPr>
            <p:ph type="dt" sz="half" idx="10"/>
          </p:nvPr>
        </p:nvSpPr>
        <p:spPr/>
        <p:txBody>
          <a:bodyPr/>
          <a:lstStyle/>
          <a:p>
            <a:fld id="{B1B4E7C4-4DA4-404D-9965-B13F2DD7D8BF}" type="datetimeFigureOut">
              <a:rPr lang="en-US" smtClean="0"/>
              <a:t>11/7/2023</a:t>
            </a:fld>
            <a:endParaRPr lang="en-US" dirty="0"/>
          </a:p>
        </p:txBody>
      </p:sp>
      <p:sp>
        <p:nvSpPr>
          <p:cNvPr id="8" name="Footer Placeholder 7">
            <a:extLst>
              <a:ext uri="{FF2B5EF4-FFF2-40B4-BE49-F238E27FC236}">
                <a16:creationId xmlns:a16="http://schemas.microsoft.com/office/drawing/2014/main" id="{07BDAF62-2E7A-CF91-2EF5-865D4E0D8221}"/>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BF5A0FB5-9075-21D0-7EBE-9ED6A6CC36CA}"/>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1792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9A74B-106D-BAD5-EB0C-60DB986C87F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2315050-F11B-BED2-2372-42C4FE656AE5}"/>
              </a:ext>
            </a:extLst>
          </p:cNvPr>
          <p:cNvSpPr>
            <a:spLocks noGrp="1"/>
          </p:cNvSpPr>
          <p:nvPr>
            <p:ph type="dt" sz="half" idx="10"/>
          </p:nvPr>
        </p:nvSpPr>
        <p:spPr/>
        <p:txBody>
          <a:bodyPr/>
          <a:lstStyle/>
          <a:p>
            <a:fld id="{476FB7AA-4A53-424F-AD41-70827B6504BA}" type="datetimeFigureOut">
              <a:rPr lang="en-US" smtClean="0"/>
              <a:t>11/7/2023</a:t>
            </a:fld>
            <a:endParaRPr lang="en-US" dirty="0"/>
          </a:p>
        </p:txBody>
      </p:sp>
      <p:sp>
        <p:nvSpPr>
          <p:cNvPr id="4" name="Footer Placeholder 3">
            <a:extLst>
              <a:ext uri="{FF2B5EF4-FFF2-40B4-BE49-F238E27FC236}">
                <a16:creationId xmlns:a16="http://schemas.microsoft.com/office/drawing/2014/main" id="{39EA9FAD-F3AA-B4A9-F8EF-45588FB953C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2F69EF2-4636-5075-AC9C-B9B101795536}"/>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98252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6B9752B-34C6-CAF0-A4FB-EA3A3AE6AC58}"/>
              </a:ext>
            </a:extLst>
          </p:cNvPr>
          <p:cNvSpPr>
            <a:spLocks noGrp="1"/>
          </p:cNvSpPr>
          <p:nvPr>
            <p:ph type="dt" sz="half" idx="10"/>
          </p:nvPr>
        </p:nvSpPr>
        <p:spPr/>
        <p:txBody>
          <a:bodyPr/>
          <a:lstStyle/>
          <a:p>
            <a:fld id="{E7884882-FB12-4BC8-9960-9AD8104D7FAE}" type="datetimeFigureOut">
              <a:rPr lang="en-US" smtClean="0"/>
              <a:t>11/7/2023</a:t>
            </a:fld>
            <a:endParaRPr lang="en-US" dirty="0"/>
          </a:p>
        </p:txBody>
      </p:sp>
      <p:sp>
        <p:nvSpPr>
          <p:cNvPr id="3" name="Footer Placeholder 2">
            <a:extLst>
              <a:ext uri="{FF2B5EF4-FFF2-40B4-BE49-F238E27FC236}">
                <a16:creationId xmlns:a16="http://schemas.microsoft.com/office/drawing/2014/main" id="{EEB7F652-6AF6-57FE-E5CD-53DA0020D95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A462612-B28A-6635-D098-656D5359E6EF}"/>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6180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11209-5BCC-4A14-C503-43DEBBEC3C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7560D90-D60C-41E8-9605-32B884C245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A400961-C729-280A-78D8-C2FA040C7B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03794B-7A40-3C01-E341-79BEE6A3DEEB}"/>
              </a:ext>
            </a:extLst>
          </p:cNvPr>
          <p:cNvSpPr>
            <a:spLocks noGrp="1"/>
          </p:cNvSpPr>
          <p:nvPr>
            <p:ph type="dt" sz="half" idx="10"/>
          </p:nvPr>
        </p:nvSpPr>
        <p:spPr/>
        <p:txBody>
          <a:bodyPr/>
          <a:lstStyle/>
          <a:p>
            <a:fld id="{F7D1BD23-6E54-4D9D-AD88-A2813C73CC25}" type="datetimeFigureOut">
              <a:rPr lang="en-US" smtClean="0"/>
              <a:t>11/7/2023</a:t>
            </a:fld>
            <a:endParaRPr lang="en-US" dirty="0"/>
          </a:p>
        </p:txBody>
      </p:sp>
      <p:sp>
        <p:nvSpPr>
          <p:cNvPr id="6" name="Footer Placeholder 5">
            <a:extLst>
              <a:ext uri="{FF2B5EF4-FFF2-40B4-BE49-F238E27FC236}">
                <a16:creationId xmlns:a16="http://schemas.microsoft.com/office/drawing/2014/main" id="{178EBC02-F937-45ED-10BF-5F3AAFB2E60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4D598FE-9A2F-1AC1-8E4F-FE09B51DB448}"/>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9813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68378-1FAB-5409-0FAE-0C98E2B37F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704F9D5-5331-DE45-110F-49C6E23FA1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6879D1F-C55B-AE0A-9CB5-DEA6503B3D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D1C176-A122-AA36-DF72-05269A51DD09}"/>
              </a:ext>
            </a:extLst>
          </p:cNvPr>
          <p:cNvSpPr>
            <a:spLocks noGrp="1"/>
          </p:cNvSpPr>
          <p:nvPr>
            <p:ph type="dt" sz="half" idx="10"/>
          </p:nvPr>
        </p:nvSpPr>
        <p:spPr/>
        <p:txBody>
          <a:bodyPr/>
          <a:lstStyle/>
          <a:p>
            <a:fld id="{1471A834-4F3C-4AF9-9C74-05EC35A0F292}" type="datetimeFigureOut">
              <a:rPr lang="en-US" smtClean="0"/>
              <a:t>11/7/2023</a:t>
            </a:fld>
            <a:endParaRPr lang="en-US" dirty="0"/>
          </a:p>
        </p:txBody>
      </p:sp>
      <p:sp>
        <p:nvSpPr>
          <p:cNvPr id="6" name="Footer Placeholder 5">
            <a:extLst>
              <a:ext uri="{FF2B5EF4-FFF2-40B4-BE49-F238E27FC236}">
                <a16:creationId xmlns:a16="http://schemas.microsoft.com/office/drawing/2014/main" id="{89C1B038-656A-7109-6BA8-8D180F95983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919B6EF-4864-F9D9-993C-AF675EBFBD5A}"/>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8532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855A3-C1B4-F7FD-C1D2-421B72CA4FD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CF8811-D650-B12E-1982-735F0604C2D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823FA6-FBD2-316A-FB9F-3F5CF2C2B508}"/>
              </a:ext>
            </a:extLst>
          </p:cNvPr>
          <p:cNvSpPr>
            <a:spLocks noGrp="1"/>
          </p:cNvSpPr>
          <p:nvPr>
            <p:ph type="dt" sz="half" idx="10"/>
          </p:nvPr>
        </p:nvSpPr>
        <p:spPr/>
        <p:txBody>
          <a:bodyPr/>
          <a:lstStyle/>
          <a:p>
            <a:fld id="{0DED02AE-B9A4-47BD-AF8E-97E16144138B}" type="datetimeFigureOut">
              <a:rPr lang="en-US" smtClean="0"/>
              <a:t>11/7/2023</a:t>
            </a:fld>
            <a:endParaRPr lang="en-US" dirty="0"/>
          </a:p>
        </p:txBody>
      </p:sp>
      <p:sp>
        <p:nvSpPr>
          <p:cNvPr id="5" name="Footer Placeholder 4">
            <a:extLst>
              <a:ext uri="{FF2B5EF4-FFF2-40B4-BE49-F238E27FC236}">
                <a16:creationId xmlns:a16="http://schemas.microsoft.com/office/drawing/2014/main" id="{B31F1994-33F7-D0A4-0870-650A2BF672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7431668-996B-7736-6C66-657911B0F6A5}"/>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97080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870E51-0DCE-7B2F-E1D3-6C38D0BE3AD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D8E33E-BFD9-588C-19F7-4FEB0A8B49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88EBE4-53B7-60D6-E19B-5846CF6950AC}"/>
              </a:ext>
            </a:extLst>
          </p:cNvPr>
          <p:cNvSpPr>
            <a:spLocks noGrp="1"/>
          </p:cNvSpPr>
          <p:nvPr>
            <p:ph type="dt" sz="half" idx="10"/>
          </p:nvPr>
        </p:nvSpPr>
        <p:spPr/>
        <p:txBody>
          <a:bodyPr/>
          <a:lstStyle/>
          <a:p>
            <a:fld id="{CF0FD78B-DB02-4362-BCDC-98A55456977C}" type="datetimeFigureOut">
              <a:rPr lang="en-US" smtClean="0"/>
              <a:t>11/7/2023</a:t>
            </a:fld>
            <a:endParaRPr lang="en-US" dirty="0"/>
          </a:p>
        </p:txBody>
      </p:sp>
      <p:sp>
        <p:nvSpPr>
          <p:cNvPr id="5" name="Footer Placeholder 4">
            <a:extLst>
              <a:ext uri="{FF2B5EF4-FFF2-40B4-BE49-F238E27FC236}">
                <a16:creationId xmlns:a16="http://schemas.microsoft.com/office/drawing/2014/main" id="{10DB27D0-599A-3A71-01A4-A2D52E790E3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8FADB6-EBE0-0DB9-0982-6A32B68419E2}"/>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539103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1828800" y="533400"/>
            <a:ext cx="10058400" cy="1143000"/>
          </a:xfrm>
        </p:spPr>
        <p:txBody>
          <a:bodyPr/>
          <a:lstStyle/>
          <a:p>
            <a:r>
              <a:rPr lang="en-US"/>
              <a:t>Click to edit Master title style</a:t>
            </a:r>
            <a:endParaRPr lang="en-GB"/>
          </a:p>
        </p:txBody>
      </p:sp>
      <p:sp>
        <p:nvSpPr>
          <p:cNvPr id="3" name="Online Image Placeholder 2"/>
          <p:cNvSpPr>
            <a:spLocks noGrp="1"/>
          </p:cNvSpPr>
          <p:nvPr>
            <p:ph type="clipArt" sz="half" idx="1"/>
          </p:nvPr>
        </p:nvSpPr>
        <p:spPr>
          <a:xfrm>
            <a:off x="1828800" y="1981200"/>
            <a:ext cx="4978400" cy="4114800"/>
          </a:xfrm>
        </p:spPr>
        <p:txBody>
          <a:bodyPr/>
          <a:lstStyle/>
          <a:p>
            <a:endParaRPr lang="en-GB"/>
          </a:p>
        </p:txBody>
      </p:sp>
      <p:sp>
        <p:nvSpPr>
          <p:cNvPr id="4" name="Text Placeholder 3"/>
          <p:cNvSpPr>
            <a:spLocks noGrp="1"/>
          </p:cNvSpPr>
          <p:nvPr>
            <p:ph type="body" sz="half" idx="2"/>
          </p:nvPr>
        </p:nvSpPr>
        <p:spPr>
          <a:xfrm>
            <a:off x="7010400" y="1981200"/>
            <a:ext cx="4978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1828800" y="6248400"/>
            <a:ext cx="2235200" cy="457200"/>
          </a:xfrm>
        </p:spPr>
        <p:txBody>
          <a:bodyPr/>
          <a:lstStyle>
            <a:lvl1pPr>
              <a:defRPr/>
            </a:lvl1pPr>
          </a:lstStyle>
          <a:p>
            <a:endParaRPr lang="en-GB" altLang="en-US"/>
          </a:p>
        </p:txBody>
      </p:sp>
      <p:sp>
        <p:nvSpPr>
          <p:cNvPr id="6" name="Footer Placeholder 5"/>
          <p:cNvSpPr>
            <a:spLocks noGrp="1"/>
          </p:cNvSpPr>
          <p:nvPr>
            <p:ph type="ftr" sz="quarter" idx="11"/>
          </p:nvPr>
        </p:nvSpPr>
        <p:spPr>
          <a:xfrm>
            <a:off x="4572000" y="6248400"/>
            <a:ext cx="4572000" cy="457200"/>
          </a:xfrm>
        </p:spPr>
        <p:txBody>
          <a:bodyPr/>
          <a:lstStyle>
            <a:lvl1pPr>
              <a:defRPr/>
            </a:lvl1pPr>
          </a:lstStyle>
          <a:p>
            <a:r>
              <a:rPr lang="en-GB" altLang="en-US"/>
              <a:t>Introduction</a:t>
            </a:r>
          </a:p>
        </p:txBody>
      </p:sp>
      <p:sp>
        <p:nvSpPr>
          <p:cNvPr id="7" name="Slide Number Placeholder 6"/>
          <p:cNvSpPr>
            <a:spLocks noGrp="1"/>
          </p:cNvSpPr>
          <p:nvPr>
            <p:ph type="sldNum" sz="quarter" idx="12"/>
          </p:nvPr>
        </p:nvSpPr>
        <p:spPr>
          <a:xfrm>
            <a:off x="9652000" y="6248400"/>
            <a:ext cx="2540000" cy="457200"/>
          </a:xfrm>
        </p:spPr>
        <p:txBody>
          <a:bodyPr/>
          <a:lstStyle>
            <a:lvl1pPr>
              <a:defRPr/>
            </a:lvl1pPr>
          </a:lstStyle>
          <a:p>
            <a:fld id="{2F25325E-DECE-4875-8EAB-C9C5156C29F8}" type="slidenum">
              <a:rPr lang="en-GB" altLang="en-US"/>
              <a:pPr/>
              <a:t>‹#›</a:t>
            </a:fld>
            <a:endParaRPr lang="en-GB" altLang="en-US"/>
          </a:p>
        </p:txBody>
      </p:sp>
    </p:spTree>
    <p:extLst>
      <p:ext uri="{BB962C8B-B14F-4D97-AF65-F5344CB8AC3E}">
        <p14:creationId xmlns:p14="http://schemas.microsoft.com/office/powerpoint/2010/main" val="25298852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828800" y="533400"/>
            <a:ext cx="10058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1828800" y="1981200"/>
            <a:ext cx="4978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Online Image Placeholder 3"/>
          <p:cNvSpPr>
            <a:spLocks noGrp="1"/>
          </p:cNvSpPr>
          <p:nvPr>
            <p:ph type="clipArt" sz="half" idx="2"/>
          </p:nvPr>
        </p:nvSpPr>
        <p:spPr>
          <a:xfrm>
            <a:off x="7010400" y="1981200"/>
            <a:ext cx="4978400" cy="4114800"/>
          </a:xfrm>
        </p:spPr>
        <p:txBody>
          <a:bodyPr/>
          <a:lstStyle/>
          <a:p>
            <a:endParaRPr lang="en-GB"/>
          </a:p>
        </p:txBody>
      </p:sp>
      <p:sp>
        <p:nvSpPr>
          <p:cNvPr id="5" name="Date Placeholder 4"/>
          <p:cNvSpPr>
            <a:spLocks noGrp="1"/>
          </p:cNvSpPr>
          <p:nvPr>
            <p:ph type="dt" sz="half" idx="10"/>
          </p:nvPr>
        </p:nvSpPr>
        <p:spPr>
          <a:xfrm>
            <a:off x="1828800" y="6248400"/>
            <a:ext cx="2235200" cy="457200"/>
          </a:xfrm>
        </p:spPr>
        <p:txBody>
          <a:bodyPr/>
          <a:lstStyle>
            <a:lvl1pPr>
              <a:defRPr/>
            </a:lvl1pPr>
          </a:lstStyle>
          <a:p>
            <a:endParaRPr lang="en-GB" altLang="en-US"/>
          </a:p>
        </p:txBody>
      </p:sp>
      <p:sp>
        <p:nvSpPr>
          <p:cNvPr id="6" name="Footer Placeholder 5"/>
          <p:cNvSpPr>
            <a:spLocks noGrp="1"/>
          </p:cNvSpPr>
          <p:nvPr>
            <p:ph type="ftr" sz="quarter" idx="11"/>
          </p:nvPr>
        </p:nvSpPr>
        <p:spPr>
          <a:xfrm>
            <a:off x="4572000" y="6248400"/>
            <a:ext cx="4572000" cy="457200"/>
          </a:xfrm>
        </p:spPr>
        <p:txBody>
          <a:bodyPr/>
          <a:lstStyle>
            <a:lvl1pPr>
              <a:defRPr/>
            </a:lvl1pPr>
          </a:lstStyle>
          <a:p>
            <a:r>
              <a:rPr lang="en-GB" altLang="en-US"/>
              <a:t>Introduction</a:t>
            </a:r>
          </a:p>
        </p:txBody>
      </p:sp>
      <p:sp>
        <p:nvSpPr>
          <p:cNvPr id="7" name="Slide Number Placeholder 6"/>
          <p:cNvSpPr>
            <a:spLocks noGrp="1"/>
          </p:cNvSpPr>
          <p:nvPr>
            <p:ph type="sldNum" sz="quarter" idx="12"/>
          </p:nvPr>
        </p:nvSpPr>
        <p:spPr>
          <a:xfrm>
            <a:off x="9652000" y="6248400"/>
            <a:ext cx="2540000" cy="457200"/>
          </a:xfrm>
        </p:spPr>
        <p:txBody>
          <a:bodyPr/>
          <a:lstStyle>
            <a:lvl1pPr>
              <a:defRPr/>
            </a:lvl1pPr>
          </a:lstStyle>
          <a:p>
            <a:fld id="{01F64DB5-C7BD-471D-9E58-1012AD410D4A}" type="slidenum">
              <a:rPr lang="en-GB" altLang="en-US"/>
              <a:pPr/>
              <a:t>‹#›</a:t>
            </a:fld>
            <a:endParaRPr lang="en-GB" altLang="en-US"/>
          </a:p>
        </p:txBody>
      </p:sp>
    </p:spTree>
    <p:extLst>
      <p:ext uri="{BB962C8B-B14F-4D97-AF65-F5344CB8AC3E}">
        <p14:creationId xmlns:p14="http://schemas.microsoft.com/office/powerpoint/2010/main" val="2418924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r>
              <a:rPr lang="en-GB"/>
              <a:t>CH2009</a:t>
            </a:r>
          </a:p>
        </p:txBody>
      </p:sp>
      <p:sp>
        <p:nvSpPr>
          <p:cNvPr id="6" name="Slide Number Placeholder 5"/>
          <p:cNvSpPr>
            <a:spLocks noGrp="1"/>
          </p:cNvSpPr>
          <p:nvPr>
            <p:ph type="sldNum" sz="quarter" idx="12"/>
          </p:nvPr>
        </p:nvSpPr>
        <p:spPr/>
        <p:txBody>
          <a:bodyPr/>
          <a:lstStyle/>
          <a:p>
            <a:pPr>
              <a:defRPr/>
            </a:pPr>
            <a:fld id="{BBF10501-945D-43AF-BF6F-0FE526563D3A}" type="slidenum">
              <a:rPr lang="en-GB" altLang="en-US" smtClean="0"/>
              <a:pPr>
                <a:defRPr/>
              </a:pPr>
              <a:t>‹#›</a:t>
            </a:fld>
            <a:endParaRPr lang="en-GB" altLang="en-US"/>
          </a:p>
        </p:txBody>
      </p:sp>
    </p:spTree>
    <p:extLst>
      <p:ext uri="{BB962C8B-B14F-4D97-AF65-F5344CB8AC3E}">
        <p14:creationId xmlns:p14="http://schemas.microsoft.com/office/powerpoint/2010/main" val="22219039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r>
              <a:rPr lang="en-GB"/>
              <a:t>CH2009</a:t>
            </a:r>
          </a:p>
        </p:txBody>
      </p:sp>
      <p:sp>
        <p:nvSpPr>
          <p:cNvPr id="6" name="Slide Number Placeholder 5"/>
          <p:cNvSpPr>
            <a:spLocks noGrp="1"/>
          </p:cNvSpPr>
          <p:nvPr>
            <p:ph type="sldNum" sz="quarter" idx="12"/>
          </p:nvPr>
        </p:nvSpPr>
        <p:spPr/>
        <p:txBody>
          <a:bodyPr/>
          <a:lstStyle/>
          <a:p>
            <a:pPr>
              <a:defRPr/>
            </a:pPr>
            <a:fld id="{2A2D1FC4-343E-40E0-885C-2B093CC69763}" type="slidenum">
              <a:rPr lang="en-GB" altLang="en-US" smtClean="0"/>
              <a:pPr>
                <a:defRPr/>
              </a:pPr>
              <a:t>‹#›</a:t>
            </a:fld>
            <a:endParaRPr lang="en-GB" altLang="en-US"/>
          </a:p>
        </p:txBody>
      </p:sp>
    </p:spTree>
    <p:extLst>
      <p:ext uri="{BB962C8B-B14F-4D97-AF65-F5344CB8AC3E}">
        <p14:creationId xmlns:p14="http://schemas.microsoft.com/office/powerpoint/2010/main" val="7725778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r>
              <a:rPr lang="en-GB"/>
              <a:t>CH2009</a:t>
            </a:r>
          </a:p>
        </p:txBody>
      </p:sp>
      <p:sp>
        <p:nvSpPr>
          <p:cNvPr id="6" name="Slide Number Placeholder 5"/>
          <p:cNvSpPr>
            <a:spLocks noGrp="1"/>
          </p:cNvSpPr>
          <p:nvPr>
            <p:ph type="sldNum" sz="quarter" idx="12"/>
          </p:nvPr>
        </p:nvSpPr>
        <p:spPr/>
        <p:txBody>
          <a:bodyPr/>
          <a:lstStyle/>
          <a:p>
            <a:pPr>
              <a:defRPr/>
            </a:pPr>
            <a:fld id="{17A7E45C-71B8-4C4A-B131-0C67A51C03AA}" type="slidenum">
              <a:rPr lang="en-GB" altLang="en-US" smtClean="0"/>
              <a:pPr>
                <a:defRPr/>
              </a:pPr>
              <a:t>‹#›</a:t>
            </a:fld>
            <a:endParaRPr lang="en-GB" altLang="en-US"/>
          </a:p>
        </p:txBody>
      </p:sp>
    </p:spTree>
    <p:extLst>
      <p:ext uri="{BB962C8B-B14F-4D97-AF65-F5344CB8AC3E}">
        <p14:creationId xmlns:p14="http://schemas.microsoft.com/office/powerpoint/2010/main" val="382947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r>
              <a:rPr lang="en-GB"/>
              <a:t>CH2009</a:t>
            </a:r>
          </a:p>
        </p:txBody>
      </p:sp>
      <p:sp>
        <p:nvSpPr>
          <p:cNvPr id="7" name="Slide Number Placeholder 6"/>
          <p:cNvSpPr>
            <a:spLocks noGrp="1"/>
          </p:cNvSpPr>
          <p:nvPr>
            <p:ph type="sldNum" sz="quarter" idx="12"/>
          </p:nvPr>
        </p:nvSpPr>
        <p:spPr/>
        <p:txBody>
          <a:bodyPr/>
          <a:lstStyle/>
          <a:p>
            <a:pPr>
              <a:defRPr/>
            </a:pPr>
            <a:fld id="{61FDC438-E651-4A6B-8C50-15A8467CF880}" type="slidenum">
              <a:rPr lang="en-GB" altLang="en-US" smtClean="0"/>
              <a:pPr>
                <a:defRPr/>
              </a:pPr>
              <a:t>‹#›</a:t>
            </a:fld>
            <a:endParaRPr lang="en-GB" altLang="en-US"/>
          </a:p>
        </p:txBody>
      </p:sp>
    </p:spTree>
    <p:extLst>
      <p:ext uri="{BB962C8B-B14F-4D97-AF65-F5344CB8AC3E}">
        <p14:creationId xmlns:p14="http://schemas.microsoft.com/office/powerpoint/2010/main" val="24656970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r>
              <a:rPr lang="en-GB"/>
              <a:t>CH2009</a:t>
            </a:r>
          </a:p>
        </p:txBody>
      </p:sp>
      <p:sp>
        <p:nvSpPr>
          <p:cNvPr id="9" name="Slide Number Placeholder 8"/>
          <p:cNvSpPr>
            <a:spLocks noGrp="1"/>
          </p:cNvSpPr>
          <p:nvPr>
            <p:ph type="sldNum" sz="quarter" idx="12"/>
          </p:nvPr>
        </p:nvSpPr>
        <p:spPr/>
        <p:txBody>
          <a:bodyPr/>
          <a:lstStyle/>
          <a:p>
            <a:pPr>
              <a:defRPr/>
            </a:pPr>
            <a:fld id="{6F7AF0B1-73C7-41D4-895C-053E83B76939}" type="slidenum">
              <a:rPr lang="en-GB" altLang="en-US" smtClean="0"/>
              <a:pPr>
                <a:defRPr/>
              </a:pPr>
              <a:t>‹#›</a:t>
            </a:fld>
            <a:endParaRPr lang="en-GB" altLang="en-US"/>
          </a:p>
        </p:txBody>
      </p:sp>
    </p:spTree>
    <p:extLst>
      <p:ext uri="{BB962C8B-B14F-4D97-AF65-F5344CB8AC3E}">
        <p14:creationId xmlns:p14="http://schemas.microsoft.com/office/powerpoint/2010/main" val="41499348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r>
              <a:rPr lang="en-GB"/>
              <a:t>CH2009</a:t>
            </a:r>
          </a:p>
        </p:txBody>
      </p:sp>
      <p:sp>
        <p:nvSpPr>
          <p:cNvPr id="5" name="Slide Number Placeholder 4"/>
          <p:cNvSpPr>
            <a:spLocks noGrp="1"/>
          </p:cNvSpPr>
          <p:nvPr>
            <p:ph type="sldNum" sz="quarter" idx="12"/>
          </p:nvPr>
        </p:nvSpPr>
        <p:spPr/>
        <p:txBody>
          <a:bodyPr/>
          <a:lstStyle/>
          <a:p>
            <a:pPr>
              <a:defRPr/>
            </a:pPr>
            <a:fld id="{1D677BDB-2D3D-4A89-86AB-36809887CB54}" type="slidenum">
              <a:rPr lang="en-GB" altLang="en-US" smtClean="0"/>
              <a:pPr>
                <a:defRPr/>
              </a:pPr>
              <a:t>‹#›</a:t>
            </a:fld>
            <a:endParaRPr lang="en-GB" altLang="en-US"/>
          </a:p>
        </p:txBody>
      </p:sp>
    </p:spTree>
    <p:extLst>
      <p:ext uri="{BB962C8B-B14F-4D97-AF65-F5344CB8AC3E}">
        <p14:creationId xmlns:p14="http://schemas.microsoft.com/office/powerpoint/2010/main" val="25238065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r>
              <a:rPr lang="en-GB"/>
              <a:t>CH2009</a:t>
            </a:r>
          </a:p>
        </p:txBody>
      </p:sp>
      <p:sp>
        <p:nvSpPr>
          <p:cNvPr id="4" name="Slide Number Placeholder 3"/>
          <p:cNvSpPr>
            <a:spLocks noGrp="1"/>
          </p:cNvSpPr>
          <p:nvPr>
            <p:ph type="sldNum" sz="quarter" idx="12"/>
          </p:nvPr>
        </p:nvSpPr>
        <p:spPr/>
        <p:txBody>
          <a:bodyPr/>
          <a:lstStyle/>
          <a:p>
            <a:pPr>
              <a:defRPr/>
            </a:pPr>
            <a:fld id="{BDCFD96D-E5EF-491A-AD5D-CE2EC92F372F}" type="slidenum">
              <a:rPr lang="en-GB" altLang="en-US" smtClean="0"/>
              <a:pPr>
                <a:defRPr/>
              </a:pPr>
              <a:t>‹#›</a:t>
            </a:fld>
            <a:endParaRPr lang="en-GB" altLang="en-US"/>
          </a:p>
        </p:txBody>
      </p:sp>
    </p:spTree>
    <p:extLst>
      <p:ext uri="{BB962C8B-B14F-4D97-AF65-F5344CB8AC3E}">
        <p14:creationId xmlns:p14="http://schemas.microsoft.com/office/powerpoint/2010/main" val="26349224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r>
              <a:rPr lang="en-GB"/>
              <a:t>CH2009</a:t>
            </a:r>
          </a:p>
        </p:txBody>
      </p:sp>
      <p:sp>
        <p:nvSpPr>
          <p:cNvPr id="7" name="Slide Number Placeholder 6"/>
          <p:cNvSpPr>
            <a:spLocks noGrp="1"/>
          </p:cNvSpPr>
          <p:nvPr>
            <p:ph type="sldNum" sz="quarter" idx="12"/>
          </p:nvPr>
        </p:nvSpPr>
        <p:spPr/>
        <p:txBody>
          <a:bodyPr/>
          <a:lstStyle/>
          <a:p>
            <a:pPr>
              <a:defRPr/>
            </a:pPr>
            <a:fld id="{6782F6C2-7DDE-4621-98B7-51A446788DFE}" type="slidenum">
              <a:rPr lang="en-GB" altLang="en-US" smtClean="0"/>
              <a:pPr>
                <a:defRPr/>
              </a:pPr>
              <a:t>‹#›</a:t>
            </a:fld>
            <a:endParaRPr lang="en-GB" altLang="en-US"/>
          </a:p>
        </p:txBody>
      </p:sp>
    </p:spTree>
    <p:extLst>
      <p:ext uri="{BB962C8B-B14F-4D97-AF65-F5344CB8AC3E}">
        <p14:creationId xmlns:p14="http://schemas.microsoft.com/office/powerpoint/2010/main" val="25592000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r>
              <a:rPr lang="en-GB"/>
              <a:t>CH2009</a:t>
            </a:r>
          </a:p>
        </p:txBody>
      </p:sp>
      <p:sp>
        <p:nvSpPr>
          <p:cNvPr id="7" name="Slide Number Placeholder 6"/>
          <p:cNvSpPr>
            <a:spLocks noGrp="1"/>
          </p:cNvSpPr>
          <p:nvPr>
            <p:ph type="sldNum" sz="quarter" idx="12"/>
          </p:nvPr>
        </p:nvSpPr>
        <p:spPr/>
        <p:txBody>
          <a:bodyPr/>
          <a:lstStyle/>
          <a:p>
            <a:pPr>
              <a:defRPr/>
            </a:pPr>
            <a:fld id="{436AA968-6ABE-4FDA-BC86-0DA0E6820E29}" type="slidenum">
              <a:rPr lang="en-GB" altLang="en-US" smtClean="0"/>
              <a:pPr>
                <a:defRPr/>
              </a:pPr>
              <a:t>‹#›</a:t>
            </a:fld>
            <a:endParaRPr lang="en-GB" altLang="en-US"/>
          </a:p>
        </p:txBody>
      </p:sp>
    </p:spTree>
    <p:extLst>
      <p:ext uri="{BB962C8B-B14F-4D97-AF65-F5344CB8AC3E}">
        <p14:creationId xmlns:p14="http://schemas.microsoft.com/office/powerpoint/2010/main" val="36243583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r>
              <a:rPr lang="en-GB"/>
              <a:t>CH2009</a:t>
            </a:r>
          </a:p>
        </p:txBody>
      </p:sp>
      <p:sp>
        <p:nvSpPr>
          <p:cNvPr id="6" name="Slide Number Placeholder 5"/>
          <p:cNvSpPr>
            <a:spLocks noGrp="1"/>
          </p:cNvSpPr>
          <p:nvPr>
            <p:ph type="sldNum" sz="quarter" idx="12"/>
          </p:nvPr>
        </p:nvSpPr>
        <p:spPr/>
        <p:txBody>
          <a:bodyPr/>
          <a:lstStyle/>
          <a:p>
            <a:pPr>
              <a:defRPr/>
            </a:pPr>
            <a:fld id="{E20F3765-C88C-4452-9317-D4315E16939C}" type="slidenum">
              <a:rPr lang="en-GB" altLang="en-US" smtClean="0"/>
              <a:pPr>
                <a:defRPr/>
              </a:pPr>
              <a:t>‹#›</a:t>
            </a:fld>
            <a:endParaRPr lang="en-GB" altLang="en-US"/>
          </a:p>
        </p:txBody>
      </p:sp>
    </p:spTree>
    <p:extLst>
      <p:ext uri="{BB962C8B-B14F-4D97-AF65-F5344CB8AC3E}">
        <p14:creationId xmlns:p14="http://schemas.microsoft.com/office/powerpoint/2010/main" val="11153860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r>
              <a:rPr lang="en-GB"/>
              <a:t>CH2009</a:t>
            </a:r>
          </a:p>
        </p:txBody>
      </p:sp>
      <p:sp>
        <p:nvSpPr>
          <p:cNvPr id="6" name="Slide Number Placeholder 5"/>
          <p:cNvSpPr>
            <a:spLocks noGrp="1"/>
          </p:cNvSpPr>
          <p:nvPr>
            <p:ph type="sldNum" sz="quarter" idx="12"/>
          </p:nvPr>
        </p:nvSpPr>
        <p:spPr/>
        <p:txBody>
          <a:bodyPr/>
          <a:lstStyle/>
          <a:p>
            <a:pPr>
              <a:defRPr/>
            </a:pPr>
            <a:fld id="{86CE340F-A42E-4253-8F90-F6843914E5ED}" type="slidenum">
              <a:rPr lang="en-GB" altLang="en-US" smtClean="0"/>
              <a:pPr>
                <a:defRPr/>
              </a:pPr>
              <a:t>‹#›</a:t>
            </a:fld>
            <a:endParaRPr lang="en-GB" altLang="en-US"/>
          </a:p>
        </p:txBody>
      </p:sp>
    </p:spTree>
    <p:extLst>
      <p:ext uri="{BB962C8B-B14F-4D97-AF65-F5344CB8AC3E}">
        <p14:creationId xmlns:p14="http://schemas.microsoft.com/office/powerpoint/2010/main" val="819457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FE2545-02EA-07B2-5D4F-C6E3375E02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C73DD5-F7DF-0386-1BEF-9088C5A5EE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26BFAC-C61A-A4C9-32C1-F7A14913E0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CF1133-3259-4C45-BABA-5B62D9C6F78D}" type="datetimeFigureOut">
              <a:rPr lang="en-US" smtClean="0"/>
              <a:t>11/7/2023</a:t>
            </a:fld>
            <a:endParaRPr lang="en-US" dirty="0"/>
          </a:p>
        </p:txBody>
      </p:sp>
      <p:sp>
        <p:nvSpPr>
          <p:cNvPr id="5" name="Footer Placeholder 4">
            <a:extLst>
              <a:ext uri="{FF2B5EF4-FFF2-40B4-BE49-F238E27FC236}">
                <a16:creationId xmlns:a16="http://schemas.microsoft.com/office/drawing/2014/main" id="{5236F282-0AD3-F36E-7F2F-24DD86AFA2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7E0EF5C4-4A0A-75A4-0E83-DDE1DB8055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14270816"/>
      </p:ext>
    </p:extLst>
  </p:cSld>
  <p:clrMap bg1="lt1" tx1="dk1" bg2="lt2" tx2="dk2" accent1="accent1" accent2="accent2" accent3="accent3" accent4="accent4" accent5="accent5" accent6="accent6" hlink="hlink" folHlink="folHlink"/>
  <p:sldLayoutIdLst>
    <p:sldLayoutId id="2147484849" r:id="rId1"/>
    <p:sldLayoutId id="2147484850" r:id="rId2"/>
    <p:sldLayoutId id="2147484851" r:id="rId3"/>
    <p:sldLayoutId id="2147484852" r:id="rId4"/>
    <p:sldLayoutId id="2147484853" r:id="rId5"/>
    <p:sldLayoutId id="2147484854" r:id="rId6"/>
    <p:sldLayoutId id="2147484855" r:id="rId7"/>
    <p:sldLayoutId id="2147484856" r:id="rId8"/>
    <p:sldLayoutId id="2147484857" r:id="rId9"/>
    <p:sldLayoutId id="2147484858" r:id="rId10"/>
    <p:sldLayoutId id="2147484859" r:id="rId11"/>
    <p:sldLayoutId id="2147484860" r:id="rId12"/>
    <p:sldLayoutId id="2147484861" r:id="rId1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GB"/>
              <a:t>CH2009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026E978E-FE6E-4ABC-97AC-98D8DBDADBF4}" type="slidenum">
              <a:rPr lang="en-GB" altLang="en-US" smtClean="0"/>
              <a:pPr>
                <a:defRPr/>
              </a:pPr>
              <a:t>‹#›</a:t>
            </a:fld>
            <a:endParaRPr lang="en-GB" altLang="en-US"/>
          </a:p>
        </p:txBody>
      </p:sp>
    </p:spTree>
    <p:extLst>
      <p:ext uri="{BB962C8B-B14F-4D97-AF65-F5344CB8AC3E}">
        <p14:creationId xmlns:p14="http://schemas.microsoft.com/office/powerpoint/2010/main" val="3678533892"/>
      </p:ext>
    </p:extLst>
  </p:cSld>
  <p:clrMap bg1="lt1" tx1="dk1" bg2="lt2" tx2="dk2" accent1="accent1" accent2="accent2" accent3="accent3" accent4="accent4" accent5="accent5" accent6="accent6" hlink="hlink" folHlink="folHlink"/>
  <p:sldLayoutIdLst>
    <p:sldLayoutId id="2147484863" r:id="rId1"/>
    <p:sldLayoutId id="2147484864" r:id="rId2"/>
    <p:sldLayoutId id="2147484865" r:id="rId3"/>
    <p:sldLayoutId id="2147484866" r:id="rId4"/>
    <p:sldLayoutId id="2147484867" r:id="rId5"/>
    <p:sldLayoutId id="2147484868" r:id="rId6"/>
    <p:sldLayoutId id="2147484869" r:id="rId7"/>
    <p:sldLayoutId id="2147484870" r:id="rId8"/>
    <p:sldLayoutId id="2147484871" r:id="rId9"/>
    <p:sldLayoutId id="2147484872" r:id="rId10"/>
    <p:sldLayoutId id="214748487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hyperlink" Target="https://www.mfat.govt.nz/en/peace-rights-and-security/multilateralism-matters/"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hyperlink" Target="https://www.mfat.govt.nz/en/peace-rights-and-security/multilateralism-matters/" TargetMode="Externa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hyperlink" Target="https://www.mfat.govt.nz/en/trade/our-work-with-apec/" TargetMode="External"/><Relationship Id="rId2" Type="http://schemas.openxmlformats.org/officeDocument/2006/relationships/hyperlink" Target="https://www.mfat.govt.nz/en/peace-rights-and-security/multilateralism-matters/" TargetMode="Externa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7.xml"/><Relationship Id="rId1" Type="http://schemas.openxmlformats.org/officeDocument/2006/relationships/video" Target="https://www.youtube.com/embed/V1PHMw3DJHw?feature=oembed"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legal.un.org/avl/pdf/ha/dunche/dunche_e.pdf?_gl=1*takebj*_ga*NzY3MjU3NjgyLjE2OTQ0NDQ4MDg.*_ga_TK9BQL5X7Z*MTY5OTM5MTUzNy42LjEuMTY5OTM5MjM1NC4wLjAuMA.." TargetMode="External"/><Relationship Id="rId2" Type="http://schemas.openxmlformats.org/officeDocument/2006/relationships/hyperlink" Target="https://documents-dds-ny.un.org/doc/UNDOC/GEN/NL7/300/05/PDF/NL730005.pdf?OpenElement" TargetMode="External"/><Relationship Id="rId1" Type="http://schemas.openxmlformats.org/officeDocument/2006/relationships/slideLayout" Target="../slideLayouts/slideLayout1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un.org/en/development/desa/population/migration/generalassembly/docs/globalcompact/A_CONF.151_26_Vol.I_Declaration.pdf" TargetMode="Externa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hyperlink" Target="https://treaties.un.org/Pages/Home.aspx?clang=_en" TargetMode="External"/><Relationship Id="rId5" Type="http://schemas.openxmlformats.org/officeDocument/2006/relationships/image" Target="../media/image13.png"/><Relationship Id="rId4" Type="http://schemas.openxmlformats.org/officeDocument/2006/relationships/hyperlink" Target="https://treaties.un.org/Pages/overview.aspx?path=overview/definition/page1_en.xml#:~:text=never%20requires%20ratification.-,Protocols,up%20by%20the%20same%20parties."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hyperlink" Target="https://www.iberdrola.com/sustainability/international-agreements-on-climate-change" TargetMode="External"/><Relationship Id="rId2" Type="http://schemas.openxmlformats.org/officeDocument/2006/relationships/image" Target="../media/image15.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hyperlink" Target="https://www.noaa.gov/stories/4-facts-you-might-not-know-about-ozone-and-montreal-protocol#:~:text=Atmospheric%20scientists%20identified%20the%20actions,other%20substances%20that%20deplete%20ozone." TargetMode="Externa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hyperlink" Target="https://www.noaa.gov/stories/4-facts-you-might-not-know-about-ozone-and-montreal-protocol#:~:text=Atmospheric%20scientists%20identified%20the%20actions,other%20substances%20that%20deplete%20ozone." TargetMode="External"/><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sites.sandiego.edu/sdpollutiontrackers/2018/02/08/41/" TargetMode="External"/><Relationship Id="rId2" Type="http://schemas.openxmlformats.org/officeDocument/2006/relationships/image" Target="../media/image19.jpe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hyperlink" Target="https://greennews.ie/world-ozone-day-celebrate-montreal-protocol/" TargetMode="External"/><Relationship Id="rId2" Type="http://schemas.openxmlformats.org/officeDocument/2006/relationships/hyperlink" Target="https://www.unenvironment.org/news-and-stories/video/unea2-video-day-1" TargetMode="Externa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5.xml"/><Relationship Id="rId1" Type="http://schemas.openxmlformats.org/officeDocument/2006/relationships/video" Target="https://www.youtube.com/embed/OINKJNWtSiE?start=1&amp;feature=oembed" TargetMode="Externa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hyperlink" Target="https://www.latimes.com/projects/la-sci-sn-ozone-hole-healing/" TargetMode="External"/><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hyperlink" Target="https://www.un.org/sustainabledevelopment/blog/2018/11/montreal-protocol-assessment-reveals-healing-ozone-untapped-potential-for-climate-action/" TargetMode="External"/><Relationship Id="rId2" Type="http://schemas.openxmlformats.org/officeDocument/2006/relationships/image" Target="../media/image25.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hyperlink" Target="https://www.bbc.co.uk/news/science-environment-48353341" TargetMode="Externa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hyperlink" Target="https://www.undp.org/serbia/projects/capacity-development-improved-implementation-multilateral-environmental-agreements?gclid=Cj0KCQiAgK2qBhCHARIsAGACuzk4qv0GYok8bF6ekq0DdIu1ACffUigGC_ZBi0mLNG5foxp1XuoufrIaAkMjEALw_wcB" TargetMode="External"/><Relationship Id="rId4" Type="http://schemas.openxmlformats.org/officeDocument/2006/relationships/image" Target="../media/image30.svg"/></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hyperlink" Target="https://www.sprep.org/acp-meas/what-are-meas"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environment.ec.europa.eu/international-cooperation/multilateral-environmental-agreements-meas_en" TargetMode="External"/><Relationship Id="rId2" Type="http://schemas.openxmlformats.org/officeDocument/2006/relationships/image" Target="../media/image32.jpeg"/><Relationship Id="rId1" Type="http://schemas.openxmlformats.org/officeDocument/2006/relationships/slideLayout" Target="../slideLayouts/slideLayout15.xml"/><Relationship Id="rId4" Type="http://schemas.openxmlformats.org/officeDocument/2006/relationships/hyperlink" Target="https://research.un.org/en/docs/environment/treaties"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www.informea.org/en" TargetMode="External"/><Relationship Id="rId2" Type="http://schemas.openxmlformats.org/officeDocument/2006/relationships/image" Target="../media/image33.jpe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hyperlink" Target="http://www.iisd.org/gsi/about/who-we-work-with/united-nations-environment-programme-unep"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15.xml"/><Relationship Id="rId1" Type="http://schemas.openxmlformats.org/officeDocument/2006/relationships/video" Target="https://www.youtube.com/embed/zuXWT4Bnyro?feature=oembed"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unep.org/environmental-moments-unep50-timeline" TargetMode="External"/><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37.jpeg"/></Relationships>
</file>

<file path=ppt/slides/_rels/slide40.xml.rels><?xml version="1.0" encoding="UTF-8" standalone="yes"?>
<Relationships xmlns="http://schemas.openxmlformats.org/package/2006/relationships"><Relationship Id="rId2" Type="http://schemas.openxmlformats.org/officeDocument/2006/relationships/hyperlink" Target="https://www.unep.org/environmental-moments-unep50-timeline" TargetMode="Externa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hyperlink" Target="https://www.unep.org/environmentassembly/unea-6-theme" TargetMode="External"/><Relationship Id="rId7" Type="http://schemas.openxmlformats.org/officeDocument/2006/relationships/hyperlink" Target="https://sustainabledevelopment.un.org/partnerships/unea" TargetMode="External"/><Relationship Id="rId2" Type="http://schemas.openxmlformats.org/officeDocument/2006/relationships/hyperlink" Target="https://www.unenvironment.org/news-and-stories/video/unea2-video-day-1" TargetMode="External"/><Relationship Id="rId1" Type="http://schemas.openxmlformats.org/officeDocument/2006/relationships/slideLayout" Target="../slideLayouts/slideLayout15.xml"/><Relationship Id="rId6" Type="http://schemas.openxmlformats.org/officeDocument/2006/relationships/image" Target="../media/image42.jpeg"/><Relationship Id="rId5" Type="http://schemas.openxmlformats.org/officeDocument/2006/relationships/image" Target="../media/image41.png"/><Relationship Id="rId4" Type="http://schemas.openxmlformats.org/officeDocument/2006/relationships/hyperlink" Target="https://www.unenvironment.org/news-and-stories/press-release/global-commitment-2020-progress-made-acceleration-needed-meet"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www.unenvironment.org/news-and-stories/video/unea2-video-day-1" TargetMode="External"/><Relationship Id="rId2" Type="http://schemas.openxmlformats.org/officeDocument/2006/relationships/hyperlink" Target="https://www.unep.org/resources/adaptation-gap-report-2023" TargetMode="External"/><Relationship Id="rId1" Type="http://schemas.openxmlformats.org/officeDocument/2006/relationships/slideLayout" Target="../slideLayouts/slideLayout15.xml"/><Relationship Id="rId6" Type="http://schemas.openxmlformats.org/officeDocument/2006/relationships/hyperlink" Target="https://sustainabledevelopment.un.org/partnerships/unea" TargetMode="External"/><Relationship Id="rId5" Type="http://schemas.openxmlformats.org/officeDocument/2006/relationships/image" Target="../media/image42.jpeg"/><Relationship Id="rId4" Type="http://schemas.openxmlformats.org/officeDocument/2006/relationships/image" Target="../media/image41.png"/></Relationships>
</file>

<file path=ppt/slides/_rels/slide48.xml.rels><?xml version="1.0" encoding="UTF-8" standalone="yes"?>
<Relationships xmlns="http://schemas.openxmlformats.org/package/2006/relationships"><Relationship Id="rId3" Type="http://schemas.openxmlformats.org/officeDocument/2006/relationships/hyperlink" Target="https://www.unenvironment.org/news-and-stories/video/unea2-video-day-1" TargetMode="External"/><Relationship Id="rId2" Type="http://schemas.openxmlformats.org/officeDocument/2006/relationships/hyperlink" Target="https://www.unep.org/news-and-stories/story/what-expect-next-united-nations-environment-assembly" TargetMode="External"/><Relationship Id="rId1" Type="http://schemas.openxmlformats.org/officeDocument/2006/relationships/slideLayout" Target="../slideLayouts/slideLayout15.xml"/><Relationship Id="rId6" Type="http://schemas.openxmlformats.org/officeDocument/2006/relationships/hyperlink" Target="https://sustainabledevelopment.un.org/partnerships/unea" TargetMode="External"/><Relationship Id="rId5" Type="http://schemas.openxmlformats.org/officeDocument/2006/relationships/image" Target="../media/image42.jpeg"/><Relationship Id="rId4" Type="http://schemas.openxmlformats.org/officeDocument/2006/relationships/image" Target="../media/image41.png"/></Relationships>
</file>

<file path=ppt/slides/_rels/slide4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s://www.unep.org/resources/kunming-montreal-global-biodiversity-framework" TargetMode="External"/><Relationship Id="rId1" Type="http://schemas.openxmlformats.org/officeDocument/2006/relationships/slideLayout" Target="../slideLayouts/slideLayout15.xml"/><Relationship Id="rId4" Type="http://schemas.openxmlformats.org/officeDocument/2006/relationships/hyperlink" Target="https://www.cbd.int/doc/c/e6d3/cd1d/daf663719a03902a9b116c34/cop-15-l-25-en.pdf"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www.unenvironment.org/news-and-stories/video/unea2-video-day-1" TargetMode="External"/><Relationship Id="rId2" Type="http://schemas.openxmlformats.org/officeDocument/2006/relationships/hyperlink" Target="https://www.unep.org/news-and-stories/story/what-expect-next-united-nations-environment-assembly" TargetMode="External"/><Relationship Id="rId1" Type="http://schemas.openxmlformats.org/officeDocument/2006/relationships/slideLayout" Target="../slideLayouts/slideLayout15.xml"/><Relationship Id="rId5" Type="http://schemas.openxmlformats.org/officeDocument/2006/relationships/hyperlink" Target="https://www.unep.org/resources/state-finance-nature" TargetMode="External"/><Relationship Id="rId4" Type="http://schemas.openxmlformats.org/officeDocument/2006/relationships/image" Target="../media/image45.jpeg"/></Relationships>
</file>

<file path=ppt/slides/_rels/slide5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Layout" Target="../slideLayouts/slideLayout15.xml"/><Relationship Id="rId1" Type="http://schemas.openxmlformats.org/officeDocument/2006/relationships/video" Target="https://www.youtube.com/embed/VZfTtrsF9Kw?feature=oembed" TargetMode="External"/><Relationship Id="rId4" Type="http://schemas.openxmlformats.org/officeDocument/2006/relationships/hyperlink" Target="https://youtu.be/VZfTtrsF9Kw" TargetMode="External"/></Relationships>
</file>

<file path=ppt/slides/_rels/slide53.xml.rels><?xml version="1.0" encoding="UTF-8" standalone="yes"?>
<Relationships xmlns="http://schemas.openxmlformats.org/package/2006/relationships"><Relationship Id="rId3" Type="http://schemas.openxmlformats.org/officeDocument/2006/relationships/hyperlink" Target="https://www.unep.org/news-and-stories/story/countries-search-financing-counter-biodiversity-crisis" TargetMode="External"/><Relationship Id="rId2" Type="http://schemas.openxmlformats.org/officeDocument/2006/relationships/hyperlink" Target="https://youtu.be/VZfTtrsF9Kw" TargetMode="External"/><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48.emf"/><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hyperlink" Target="https://www.unep.org/news-and-stories/press-release/planting-trees-has-never-been-easier" TargetMode="External"/><Relationship Id="rId4" Type="http://schemas.openxmlformats.org/officeDocument/2006/relationships/image" Target="../media/image51.png"/></Relationships>
</file>

<file path=ppt/slides/_rels/slide5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hyperlink" Target="https://sdgs.un.org/partnerships/trees-cities-challenge#:~:text=In%202019%2C%20the%20UNECE%20launched,based%20solution%20to%20climate%20change." TargetMode="External"/><Relationship Id="rId4" Type="http://schemas.openxmlformats.org/officeDocument/2006/relationships/image" Target="../media/image53.png"/></Relationships>
</file>

<file path=ppt/slides/_rels/slide6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55.png"/><Relationship Id="rId4" Type="http://schemas.openxmlformats.org/officeDocument/2006/relationships/image" Target="../media/image54.png"/></Relationships>
</file>

<file path=ppt/slides/_rels/slide6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52.png"/><Relationship Id="rId5" Type="http://schemas.openxmlformats.org/officeDocument/2006/relationships/image" Target="../media/image57.png"/><Relationship Id="rId4" Type="http://schemas.openxmlformats.org/officeDocument/2006/relationships/image" Target="../media/image53.png"/></Relationships>
</file>

<file path=ppt/slides/_rels/slide6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1.xml"/><Relationship Id="rId1" Type="http://schemas.openxmlformats.org/officeDocument/2006/relationships/slideLayout" Target="../slideLayouts/slideLayout15.xml"/><Relationship Id="rId6" Type="http://schemas.openxmlformats.org/officeDocument/2006/relationships/hyperlink" Target="https://www.eurekalert.org/news-releases/754899" TargetMode="External"/><Relationship Id="rId5" Type="http://schemas.openxmlformats.org/officeDocument/2006/relationships/image" Target="../media/image59.png"/><Relationship Id="rId4" Type="http://schemas.openxmlformats.org/officeDocument/2006/relationships/hyperlink" Target="https://www.fastcompany.com/90137827/trees-can-save-a-city-500-million-every-year"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hyperlink" Target="https://www.youtube.com/watch?v=3hxE7Af98AI&amp;feature=youtu.be&amp;utm_source=newsletter&amp;utm_medium=social&amp;utm_campaign=weekly-newsletter&amp;utm_source=TED-Ed+Subscribers&amp;utm_campaign=bd82689d94-2013_09_219_19_2013_COPY_01&amp;utm_medium=email&amp;utm_term=0_1aaccced48-bd82689d94-46674425&amp;mc_cid=bd82689d94&amp;mc_eid=dee4876321" TargetMode="External"/><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2" Type="http://schemas.openxmlformats.org/officeDocument/2006/relationships/hyperlink" Target="https://www.andgreen.fund/" TargetMode="External"/><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3" Type="http://schemas.openxmlformats.org/officeDocument/2006/relationships/hyperlink" Target="https://www.unenvironment.org/resources/newsletter/environmental-governance-update-july-2018" TargetMode="External"/><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1.png"/></Relationships>
</file>

<file path=ppt/slides/_rels/slide67.xml.rels><?xml version="1.0" encoding="UTF-8" standalone="yes"?>
<Relationships xmlns="http://schemas.openxmlformats.org/package/2006/relationships"><Relationship Id="rId3" Type="http://schemas.openxmlformats.org/officeDocument/2006/relationships/hyperlink" Target="https://www.unenvironment.org/resources/newsletter/environmental-governance-update-july-2018" TargetMode="External"/><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62.png"/><Relationship Id="rId4" Type="http://schemas.openxmlformats.org/officeDocument/2006/relationships/image" Target="../media/image61.png"/></Relationships>
</file>

<file path=ppt/slides/_rels/slide68.xml.rels><?xml version="1.0" encoding="UTF-8" standalone="yes"?>
<Relationships xmlns="http://schemas.openxmlformats.org/package/2006/relationships"><Relationship Id="rId3" Type="http://schemas.openxmlformats.org/officeDocument/2006/relationships/hyperlink" Target="https://www.unenvironment.org/resources/report/environmental-governance-update-october-2020" TargetMode="External"/><Relationship Id="rId7" Type="http://schemas.openxmlformats.org/officeDocument/2006/relationships/hyperlink" Target="https://www.unep.org/explore-topics/environmental-governance/about-environmental-rights-and-governance" TargetMode="External"/><Relationship Id="rId2" Type="http://schemas.openxmlformats.org/officeDocument/2006/relationships/notesSlide" Target="../notesSlides/notesSlide24.xml"/><Relationship Id="rId1" Type="http://schemas.openxmlformats.org/officeDocument/2006/relationships/slideLayout" Target="../slideLayouts/slideLayout15.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6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hyperlink" Target="https://www.unep.org/explore-topics/environmental-governance/about-environmental-rights-and-governance" TargetMode="External"/><Relationship Id="rId4" Type="http://schemas.openxmlformats.org/officeDocument/2006/relationships/hyperlink" Target="https://www.unenvironment.org/resources/newsletter/environmental-governance-update-july-2018" TargetMode="External"/></Relationships>
</file>

<file path=ppt/slides/_rels/slide7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Aqua and green fractal background like floral petal">
            <a:extLst>
              <a:ext uri="{FF2B5EF4-FFF2-40B4-BE49-F238E27FC236}">
                <a16:creationId xmlns:a16="http://schemas.microsoft.com/office/drawing/2014/main" id="{2D2FF362-4ED3-4C1C-4340-01D5AD7119CC}"/>
              </a:ext>
            </a:extLst>
          </p:cNvPr>
          <p:cNvPicPr>
            <a:picLocks noChangeAspect="1"/>
          </p:cNvPicPr>
          <p:nvPr/>
        </p:nvPicPr>
        <p:blipFill rotWithShape="1">
          <a:blip r:embed="rId2"/>
          <a:srcRect r="5200"/>
          <a:stretch/>
        </p:blipFill>
        <p:spPr>
          <a:xfrm>
            <a:off x="3523488" y="10"/>
            <a:ext cx="8668512" cy="6857990"/>
          </a:xfrm>
          <a:prstGeom prst="rect">
            <a:avLst/>
          </a:prstGeom>
        </p:spPr>
      </p:pic>
      <p:sp>
        <p:nvSpPr>
          <p:cNvPr id="19" name="Rectangle 18">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481029" y="2217500"/>
            <a:ext cx="4341687" cy="3204134"/>
          </a:xfrm>
        </p:spPr>
        <p:txBody>
          <a:bodyPr vert="horz" lIns="91440" tIns="45720" rIns="91440" bIns="45720" rtlCol="0" anchor="b">
            <a:normAutofit fontScale="90000"/>
          </a:bodyPr>
          <a:lstStyle/>
          <a:p>
            <a:pPr algn="l"/>
            <a:r>
              <a:rPr lang="en-US" sz="4800" b="1" dirty="0">
                <a:solidFill>
                  <a:schemeClr val="bg1"/>
                </a:solidFill>
                <a:latin typeface="Neue Haas Grotesk Text Pro" panose="020B0504020202020204" pitchFamily="34" charset="0"/>
              </a:rPr>
              <a:t>International Strategic Management – the case of the UN</a:t>
            </a:r>
            <a:br>
              <a:rPr lang="en-US" sz="4800" dirty="0">
                <a:solidFill>
                  <a:schemeClr val="bg1"/>
                </a:solidFill>
              </a:rPr>
            </a:br>
            <a:br>
              <a:rPr lang="en-US" sz="4800" dirty="0">
                <a:solidFill>
                  <a:schemeClr val="bg1"/>
                </a:solidFill>
              </a:rPr>
            </a:br>
            <a:endParaRPr lang="en-US" sz="4800" kern="1200" dirty="0">
              <a:solidFill>
                <a:schemeClr val="bg1"/>
              </a:solidFill>
              <a:latin typeface="+mj-lt"/>
              <a:ea typeface="+mj-ea"/>
              <a:cs typeface="+mj-cs"/>
            </a:endParaRPr>
          </a:p>
        </p:txBody>
      </p:sp>
      <p:sp>
        <p:nvSpPr>
          <p:cNvPr id="21" name="Rectangle 2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descr="A black background with white text&#10;&#10;Description automatically generated">
            <a:extLst>
              <a:ext uri="{FF2B5EF4-FFF2-40B4-BE49-F238E27FC236}">
                <a16:creationId xmlns:a16="http://schemas.microsoft.com/office/drawing/2014/main" id="{82F3119C-0176-4041-3EF8-9AE7D19DAF07}"/>
              </a:ext>
            </a:extLst>
          </p:cNvPr>
          <p:cNvPicPr>
            <a:picLocks noChangeAspect="1"/>
          </p:cNvPicPr>
          <p:nvPr/>
        </p:nvPicPr>
        <p:blipFill>
          <a:blip r:embed="rId3"/>
          <a:stretch>
            <a:fillRect/>
          </a:stretch>
        </p:blipFill>
        <p:spPr>
          <a:xfrm>
            <a:off x="387750" y="5590364"/>
            <a:ext cx="2376013" cy="1098906"/>
          </a:xfrm>
          <a:prstGeom prst="rect">
            <a:avLst/>
          </a:prstGeom>
        </p:spPr>
      </p:pic>
    </p:spTree>
    <p:extLst>
      <p:ext uri="{BB962C8B-B14F-4D97-AF65-F5344CB8AC3E}">
        <p14:creationId xmlns:p14="http://schemas.microsoft.com/office/powerpoint/2010/main" val="388115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332656"/>
            <a:ext cx="5021782" cy="1509931"/>
          </a:xfrm>
        </p:spPr>
        <p:txBody>
          <a:bodyPr>
            <a:normAutofit/>
          </a:bodyPr>
          <a:lstStyle/>
          <a:p>
            <a:r>
              <a:rPr lang="en-GB" sz="3300" b="1" dirty="0">
                <a:latin typeface="Neue Haas Grotesk Text Pro" panose="020B0504020202020204" pitchFamily="34" charset="0"/>
              </a:rPr>
              <a:t>Lecture Outline</a:t>
            </a:r>
          </a:p>
        </p:txBody>
      </p:sp>
      <p:sp>
        <p:nvSpPr>
          <p:cNvPr id="4" name="Slide Number Placeholder 3"/>
          <p:cNvSpPr>
            <a:spLocks noGrp="1"/>
          </p:cNvSpPr>
          <p:nvPr>
            <p:ph type="sldNum" sz="quarter" idx="12"/>
          </p:nvPr>
        </p:nvSpPr>
        <p:spPr>
          <a:xfrm>
            <a:off x="8610600" y="6356350"/>
            <a:ext cx="2743200" cy="365125"/>
          </a:xfrm>
        </p:spPr>
        <p:txBody>
          <a:bodyPr>
            <a:normAutofit/>
          </a:bodyPr>
          <a:lstStyle/>
          <a:p>
            <a:pPr>
              <a:spcAft>
                <a:spcPts val="600"/>
              </a:spcAft>
              <a:defRPr/>
            </a:pPr>
            <a:fld id="{2A2D1FC4-343E-40E0-885C-2B093CC69763}" type="slidenum">
              <a:rPr lang="en-GB" altLang="en-US" smtClean="0">
                <a:solidFill>
                  <a:prstClr val="black">
                    <a:tint val="75000"/>
                  </a:prstClr>
                </a:solidFill>
              </a:rPr>
              <a:pPr>
                <a:spcAft>
                  <a:spcPts val="600"/>
                </a:spcAft>
                <a:defRPr/>
              </a:pPr>
              <a:t>2</a:t>
            </a:fld>
            <a:endParaRPr lang="en-GB" altLang="en-US">
              <a:solidFill>
                <a:prstClr val="black">
                  <a:tint val="75000"/>
                </a:prstClr>
              </a:solidFill>
            </a:endParaRP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598046" y="2060848"/>
            <a:ext cx="10322490" cy="338437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Arial" panose="020B0604020202020204" pitchFamily="34" charset="0"/>
              <a:buChar char="•"/>
            </a:pPr>
            <a:r>
              <a:rPr lang="en-GB" sz="3300" dirty="0"/>
              <a:t>History of the UN</a:t>
            </a:r>
          </a:p>
          <a:p>
            <a:pPr marL="457200" indent="-457200">
              <a:buFont typeface="Arial" panose="020B0604020202020204" pitchFamily="34" charset="0"/>
              <a:buChar char="•"/>
            </a:pPr>
            <a:r>
              <a:rPr lang="en-GB" sz="3300" b="1" dirty="0"/>
              <a:t>UN Terms</a:t>
            </a:r>
            <a:r>
              <a:rPr lang="en-GB" sz="3300" dirty="0"/>
              <a:t>.</a:t>
            </a:r>
          </a:p>
          <a:p>
            <a:pPr marL="457200" indent="-457200">
              <a:buFont typeface="Arial" panose="020B0604020202020204" pitchFamily="34" charset="0"/>
              <a:buChar char="•"/>
            </a:pPr>
            <a:r>
              <a:rPr lang="en-GB" sz="3300" dirty="0"/>
              <a:t>Protocols, agreements, MEA</a:t>
            </a:r>
          </a:p>
          <a:p>
            <a:pPr marL="457200" indent="-457200">
              <a:buFont typeface="Arial" panose="020B0604020202020204" pitchFamily="34" charset="0"/>
              <a:buChar char="•"/>
            </a:pPr>
            <a:r>
              <a:rPr lang="en-GB" sz="3300" dirty="0"/>
              <a:t>UNEA</a:t>
            </a:r>
          </a:p>
          <a:p>
            <a:pPr marL="457200" indent="-457200">
              <a:buFont typeface="Arial" panose="020B0604020202020204" pitchFamily="34" charset="0"/>
              <a:buChar char="•"/>
            </a:pPr>
            <a:r>
              <a:rPr lang="en-GB" sz="3300" dirty="0"/>
              <a:t>UNEP</a:t>
            </a:r>
          </a:p>
          <a:p>
            <a:pPr marL="457200" indent="-457200">
              <a:buFont typeface="Arial" panose="020B0604020202020204" pitchFamily="34" charset="0"/>
              <a:buChar char="•"/>
            </a:pPr>
            <a:r>
              <a:rPr lang="en-GB" sz="3300" b="1" dirty="0"/>
              <a:t>Assignment Q+A</a:t>
            </a:r>
          </a:p>
          <a:p>
            <a:pPr marL="457200" indent="-457200">
              <a:buFont typeface="Arial" panose="020B0604020202020204" pitchFamily="34" charset="0"/>
              <a:buChar char="•"/>
            </a:pPr>
            <a:endParaRPr lang="en-GB" sz="3300" dirty="0"/>
          </a:p>
          <a:p>
            <a:pPr marL="457200" indent="-457200">
              <a:buFont typeface="Arial" panose="020B0604020202020204" pitchFamily="34" charset="0"/>
              <a:buChar char="•"/>
            </a:pPr>
            <a:endParaRPr lang="en-GB" sz="3300" dirty="0"/>
          </a:p>
        </p:txBody>
      </p:sp>
      <p:pic>
        <p:nvPicPr>
          <p:cNvPr id="6146" name="Picture 2" descr="United Nations Logo and symbol, meaning, history, PNG, brand">
            <a:extLst>
              <a:ext uri="{FF2B5EF4-FFF2-40B4-BE49-F238E27FC236}">
                <a16:creationId xmlns:a16="http://schemas.microsoft.com/office/drawing/2014/main" id="{914D7484-3506-CACA-559F-C8F386CDF9E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28048" y="2827958"/>
            <a:ext cx="6272697"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1156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21748" y="6453336"/>
            <a:ext cx="4033895" cy="1482455"/>
          </a:xfrm>
        </p:spPr>
        <p:txBody>
          <a:bodyPr vert="horz" lIns="91440" tIns="45720" rIns="91440" bIns="45720" rtlCol="0" anchor="t">
            <a:normAutofit/>
          </a:bodyPr>
          <a:lstStyle/>
          <a:p>
            <a:pPr marL="0" indent="0">
              <a:buNone/>
            </a:pPr>
            <a:endParaRPr lang="en-US" sz="2400" dirty="0"/>
          </a:p>
        </p:txBody>
      </p:sp>
      <p:sp>
        <p:nvSpPr>
          <p:cNvPr id="4" name="Slide Number Placeholder 3"/>
          <p:cNvSpPr>
            <a:spLocks noGrp="1"/>
          </p:cNvSpPr>
          <p:nvPr>
            <p:ph type="sldNum" sz="quarter" idx="12"/>
          </p:nvPr>
        </p:nvSpPr>
        <p:spPr>
          <a:xfrm>
            <a:off x="8732520" y="6356350"/>
            <a:ext cx="3199385" cy="365125"/>
          </a:xfrm>
        </p:spPr>
        <p:txBody>
          <a:bodyPr vert="horz" lIns="91440" tIns="45720" rIns="91440" bIns="45720" rtlCol="0" anchor="ctr">
            <a:normAutofit/>
          </a:bodyPr>
          <a:lstStyle/>
          <a:p>
            <a:pPr defTabSz="914400">
              <a:spcAft>
                <a:spcPts val="600"/>
              </a:spcAft>
              <a:defRPr/>
            </a:pPr>
            <a:fld id="{BBF10501-945D-43AF-BF6F-0FE526563D3A}" type="slidenum">
              <a:rPr lang="en-US" altLang="en-US">
                <a:solidFill>
                  <a:schemeClr val="tx1"/>
                </a:solidFill>
              </a:rPr>
              <a:pPr defTabSz="914400">
                <a:spcAft>
                  <a:spcPts val="600"/>
                </a:spcAft>
                <a:defRPr/>
              </a:pPr>
              <a:t>3</a:t>
            </a:fld>
            <a:endParaRPr lang="en-US" altLang="en-US">
              <a:solidFill>
                <a:schemeClr val="tx1"/>
              </a:solidFill>
            </a:endParaRPr>
          </a:p>
        </p:txBody>
      </p:sp>
      <p:pic>
        <p:nvPicPr>
          <p:cNvPr id="7" name="Picture 6"/>
          <p:cNvPicPr>
            <a:picLocks noChangeAspect="1"/>
          </p:cNvPicPr>
          <p:nvPr/>
        </p:nvPicPr>
        <p:blipFill rotWithShape="1">
          <a:blip r:embed="rId2"/>
          <a:srcRect t="9002"/>
          <a:stretch/>
        </p:blipFill>
        <p:spPr>
          <a:xfrm>
            <a:off x="-9124" y="-1"/>
            <a:ext cx="12201124" cy="6356351"/>
          </a:xfrm>
          <a:prstGeom prst="rect">
            <a:avLst/>
          </a:prstGeom>
        </p:spPr>
      </p:pic>
    </p:spTree>
    <p:extLst>
      <p:ext uri="{BB962C8B-B14F-4D97-AF65-F5344CB8AC3E}">
        <p14:creationId xmlns:p14="http://schemas.microsoft.com/office/powerpoint/2010/main" val="1975261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732520" y="6356350"/>
            <a:ext cx="3199385" cy="365125"/>
          </a:xfrm>
        </p:spPr>
        <p:txBody>
          <a:bodyPr vert="horz" lIns="91440" tIns="45720" rIns="91440" bIns="45720" rtlCol="0" anchor="ctr">
            <a:normAutofit/>
          </a:bodyPr>
          <a:lstStyle/>
          <a:p>
            <a:pPr defTabSz="914400">
              <a:spcAft>
                <a:spcPts val="600"/>
              </a:spcAft>
              <a:defRPr/>
            </a:pPr>
            <a:fld id="{BBF10501-945D-43AF-BF6F-0FE526563D3A}" type="slidenum">
              <a:rPr lang="en-US" altLang="en-US">
                <a:solidFill>
                  <a:schemeClr val="tx1"/>
                </a:solidFill>
              </a:rPr>
              <a:pPr defTabSz="914400">
                <a:spcAft>
                  <a:spcPts val="600"/>
                </a:spcAft>
                <a:defRPr/>
              </a:pPr>
              <a:t>4</a:t>
            </a:fld>
            <a:endParaRPr lang="en-US" altLang="en-US">
              <a:solidFill>
                <a:schemeClr val="tx1"/>
              </a:solidFill>
            </a:endParaRPr>
          </a:p>
        </p:txBody>
      </p:sp>
      <p:pic>
        <p:nvPicPr>
          <p:cNvPr id="9218" name="Picture 2">
            <a:extLst>
              <a:ext uri="{FF2B5EF4-FFF2-40B4-BE49-F238E27FC236}">
                <a16:creationId xmlns:a16="http://schemas.microsoft.com/office/drawing/2014/main" id="{4CF65776-838E-CB0E-330C-7034E9256F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25" y="136525"/>
            <a:ext cx="1171575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052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11273" name="Freeform: Shape 11272">
            <a:extLst>
              <a:ext uri="{FF2B5EF4-FFF2-40B4-BE49-F238E27FC236}">
                <a16:creationId xmlns:a16="http://schemas.microsoft.com/office/drawing/2014/main" id="{2F0E00C3-4613-415F-BE3A-78FBAD906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0495175" cy="6858000"/>
          </a:xfrm>
          <a:custGeom>
            <a:avLst/>
            <a:gdLst>
              <a:gd name="connsiteX0" fmla="*/ 0 w 10495175"/>
              <a:gd name="connsiteY0" fmla="*/ 0 h 6858000"/>
              <a:gd name="connsiteX1" fmla="*/ 5289224 w 10495175"/>
              <a:gd name="connsiteY1" fmla="*/ 0 h 6858000"/>
              <a:gd name="connsiteX2" fmla="*/ 6736007 w 10495175"/>
              <a:gd name="connsiteY2" fmla="*/ 0 h 6858000"/>
              <a:gd name="connsiteX3" fmla="*/ 6998753 w 10495175"/>
              <a:gd name="connsiteY3" fmla="*/ 0 h 6858000"/>
              <a:gd name="connsiteX4" fmla="*/ 7778919 w 10495175"/>
              <a:gd name="connsiteY4" fmla="*/ 0 h 6858000"/>
              <a:gd name="connsiteX5" fmla="*/ 8872152 w 10495175"/>
              <a:gd name="connsiteY5" fmla="*/ 0 h 6858000"/>
              <a:gd name="connsiteX6" fmla="*/ 8894276 w 10495175"/>
              <a:gd name="connsiteY6" fmla="*/ 14997 h 6858000"/>
              <a:gd name="connsiteX7" fmla="*/ 10495175 w 10495175"/>
              <a:gd name="connsiteY7" fmla="*/ 3621656 h 6858000"/>
              <a:gd name="connsiteX8" fmla="*/ 8620825 w 10495175"/>
              <a:gd name="connsiteY8" fmla="*/ 6374814 h 6858000"/>
              <a:gd name="connsiteX9" fmla="*/ 8104177 w 10495175"/>
              <a:gd name="connsiteY9" fmla="*/ 6780599 h 6858000"/>
              <a:gd name="connsiteX10" fmla="*/ 7992421 w 10495175"/>
              <a:gd name="connsiteY10" fmla="*/ 6858000 h 6858000"/>
              <a:gd name="connsiteX11" fmla="*/ 7778919 w 10495175"/>
              <a:gd name="connsiteY11" fmla="*/ 6858000 h 6858000"/>
              <a:gd name="connsiteX12" fmla="*/ 6998753 w 10495175"/>
              <a:gd name="connsiteY12" fmla="*/ 6858000 h 6858000"/>
              <a:gd name="connsiteX13" fmla="*/ 6736007 w 10495175"/>
              <a:gd name="connsiteY13" fmla="*/ 6858000 h 6858000"/>
              <a:gd name="connsiteX14" fmla="*/ 5289224 w 10495175"/>
              <a:gd name="connsiteY14" fmla="*/ 6858000 h 6858000"/>
              <a:gd name="connsiteX15" fmla="*/ 0 w 10495175"/>
              <a:gd name="connsiteY1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495175" h="6858000">
                <a:moveTo>
                  <a:pt x="0" y="0"/>
                </a:moveTo>
                <a:lnTo>
                  <a:pt x="5289224" y="0"/>
                </a:lnTo>
                <a:lnTo>
                  <a:pt x="6736007" y="0"/>
                </a:lnTo>
                <a:lnTo>
                  <a:pt x="6998753" y="0"/>
                </a:lnTo>
                <a:lnTo>
                  <a:pt x="7778919" y="0"/>
                </a:lnTo>
                <a:lnTo>
                  <a:pt x="8872152" y="0"/>
                </a:lnTo>
                <a:lnTo>
                  <a:pt x="8894276" y="14997"/>
                </a:lnTo>
                <a:cubicBezTo>
                  <a:pt x="9921439" y="754641"/>
                  <a:pt x="10495175" y="2093192"/>
                  <a:pt x="10495175" y="3621656"/>
                </a:cubicBezTo>
                <a:cubicBezTo>
                  <a:pt x="10495175" y="4969131"/>
                  <a:pt x="9566450" y="5602839"/>
                  <a:pt x="8620825" y="6374814"/>
                </a:cubicBezTo>
                <a:cubicBezTo>
                  <a:pt x="8448622" y="6515397"/>
                  <a:pt x="8277995" y="6653108"/>
                  <a:pt x="8104177" y="6780599"/>
                </a:cubicBezTo>
                <a:lnTo>
                  <a:pt x="7992421" y="6858000"/>
                </a:lnTo>
                <a:lnTo>
                  <a:pt x="7778919" y="6858000"/>
                </a:lnTo>
                <a:lnTo>
                  <a:pt x="6998753" y="6858000"/>
                </a:lnTo>
                <a:lnTo>
                  <a:pt x="6736007" y="6858000"/>
                </a:lnTo>
                <a:lnTo>
                  <a:pt x="528922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275" name="Freeform: Shape 11274">
            <a:extLst>
              <a:ext uri="{FF2B5EF4-FFF2-40B4-BE49-F238E27FC236}">
                <a16:creationId xmlns:a16="http://schemas.microsoft.com/office/drawing/2014/main" id="{8DBEAE55-3EA1-41D7-A212-5F7D8986C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98020"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277" name="Freeform: Shape 11276">
            <a:extLst>
              <a:ext uri="{FF2B5EF4-FFF2-40B4-BE49-F238E27FC236}">
                <a16:creationId xmlns:a16="http://schemas.microsoft.com/office/drawing/2014/main" id="{CFC5F0E7-644F-4101-BE72-12825CF53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85964"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11266" name="Picture 2" descr="MFAT Multilateralism History">
            <a:extLst>
              <a:ext uri="{FF2B5EF4-FFF2-40B4-BE49-F238E27FC236}">
                <a16:creationId xmlns:a16="http://schemas.microsoft.com/office/drawing/2014/main" id="{9C4838A8-D1C0-23B9-2897-ECBABF826B6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965200" y="1262558"/>
            <a:ext cx="7735248" cy="4331738"/>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182AC40-363D-BDB6-4AC0-AF37F184B46F}"/>
              </a:ext>
            </a:extLst>
          </p:cNvPr>
          <p:cNvSpPr>
            <a:spLocks noGrp="1"/>
          </p:cNvSpPr>
          <p:nvPr>
            <p:ph type="sldNum" sz="quarter" idx="12"/>
          </p:nvPr>
        </p:nvSpPr>
        <p:spPr>
          <a:xfrm>
            <a:off x="10853928" y="6356350"/>
            <a:ext cx="1188720" cy="365125"/>
          </a:xfrm>
        </p:spPr>
        <p:txBody>
          <a:bodyPr vert="horz" lIns="91440" tIns="45720" rIns="91440" bIns="45720" rtlCol="0" anchor="ctr">
            <a:normAutofit/>
          </a:bodyPr>
          <a:lstStyle/>
          <a:p>
            <a:pPr algn="l" defTabSz="914400">
              <a:spcAft>
                <a:spcPts val="600"/>
              </a:spcAft>
              <a:defRPr/>
            </a:pPr>
            <a:fld id="{2A2D1FC4-343E-40E0-885C-2B093CC69763}" type="slidenum">
              <a:rPr lang="en-US" altLang="en-US" sz="1600">
                <a:solidFill>
                  <a:schemeClr val="tx1">
                    <a:lumMod val="75000"/>
                    <a:lumOff val="25000"/>
                  </a:schemeClr>
                </a:solidFill>
              </a:rPr>
              <a:pPr algn="l" defTabSz="914400">
                <a:spcAft>
                  <a:spcPts val="600"/>
                </a:spcAft>
                <a:defRPr/>
              </a:pPr>
              <a:t>5</a:t>
            </a:fld>
            <a:endParaRPr lang="en-US" altLang="en-US" sz="1600">
              <a:solidFill>
                <a:schemeClr val="tx1">
                  <a:lumMod val="75000"/>
                  <a:lumOff val="25000"/>
                </a:schemeClr>
              </a:solidFill>
            </a:endParaRPr>
          </a:p>
        </p:txBody>
      </p:sp>
      <p:sp>
        <p:nvSpPr>
          <p:cNvPr id="6" name="TextBox 5">
            <a:extLst>
              <a:ext uri="{FF2B5EF4-FFF2-40B4-BE49-F238E27FC236}">
                <a16:creationId xmlns:a16="http://schemas.microsoft.com/office/drawing/2014/main" id="{DB638C3B-4978-28A6-B9EF-DFFFA5B72651}"/>
              </a:ext>
            </a:extLst>
          </p:cNvPr>
          <p:cNvSpPr txBox="1"/>
          <p:nvPr/>
        </p:nvSpPr>
        <p:spPr>
          <a:xfrm>
            <a:off x="958037" y="5672150"/>
            <a:ext cx="6096000" cy="369332"/>
          </a:xfrm>
          <a:prstGeom prst="rect">
            <a:avLst/>
          </a:prstGeom>
          <a:noFill/>
        </p:spPr>
        <p:txBody>
          <a:bodyPr wrap="square">
            <a:spAutoFit/>
          </a:bodyPr>
          <a:lstStyle/>
          <a:p>
            <a:r>
              <a:rPr lang="en-GB" dirty="0">
                <a:hlinkClick r:id="rId3"/>
              </a:rPr>
              <a:t>MFAT Multilateralism History</a:t>
            </a:r>
            <a:endParaRPr lang="en-GB" dirty="0"/>
          </a:p>
        </p:txBody>
      </p:sp>
    </p:spTree>
    <p:extLst>
      <p:ext uri="{BB962C8B-B14F-4D97-AF65-F5344CB8AC3E}">
        <p14:creationId xmlns:p14="http://schemas.microsoft.com/office/powerpoint/2010/main" val="3430548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11273" name="Freeform: Shape 11272">
            <a:extLst>
              <a:ext uri="{FF2B5EF4-FFF2-40B4-BE49-F238E27FC236}">
                <a16:creationId xmlns:a16="http://schemas.microsoft.com/office/drawing/2014/main" id="{2F0E00C3-4613-415F-BE3A-78FBAD906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0495175" cy="6858000"/>
          </a:xfrm>
          <a:custGeom>
            <a:avLst/>
            <a:gdLst>
              <a:gd name="connsiteX0" fmla="*/ 0 w 10495175"/>
              <a:gd name="connsiteY0" fmla="*/ 0 h 6858000"/>
              <a:gd name="connsiteX1" fmla="*/ 5289224 w 10495175"/>
              <a:gd name="connsiteY1" fmla="*/ 0 h 6858000"/>
              <a:gd name="connsiteX2" fmla="*/ 6736007 w 10495175"/>
              <a:gd name="connsiteY2" fmla="*/ 0 h 6858000"/>
              <a:gd name="connsiteX3" fmla="*/ 6998753 w 10495175"/>
              <a:gd name="connsiteY3" fmla="*/ 0 h 6858000"/>
              <a:gd name="connsiteX4" fmla="*/ 7778919 w 10495175"/>
              <a:gd name="connsiteY4" fmla="*/ 0 h 6858000"/>
              <a:gd name="connsiteX5" fmla="*/ 8872152 w 10495175"/>
              <a:gd name="connsiteY5" fmla="*/ 0 h 6858000"/>
              <a:gd name="connsiteX6" fmla="*/ 8894276 w 10495175"/>
              <a:gd name="connsiteY6" fmla="*/ 14997 h 6858000"/>
              <a:gd name="connsiteX7" fmla="*/ 10495175 w 10495175"/>
              <a:gd name="connsiteY7" fmla="*/ 3621656 h 6858000"/>
              <a:gd name="connsiteX8" fmla="*/ 8620825 w 10495175"/>
              <a:gd name="connsiteY8" fmla="*/ 6374814 h 6858000"/>
              <a:gd name="connsiteX9" fmla="*/ 8104177 w 10495175"/>
              <a:gd name="connsiteY9" fmla="*/ 6780599 h 6858000"/>
              <a:gd name="connsiteX10" fmla="*/ 7992421 w 10495175"/>
              <a:gd name="connsiteY10" fmla="*/ 6858000 h 6858000"/>
              <a:gd name="connsiteX11" fmla="*/ 7778919 w 10495175"/>
              <a:gd name="connsiteY11" fmla="*/ 6858000 h 6858000"/>
              <a:gd name="connsiteX12" fmla="*/ 6998753 w 10495175"/>
              <a:gd name="connsiteY12" fmla="*/ 6858000 h 6858000"/>
              <a:gd name="connsiteX13" fmla="*/ 6736007 w 10495175"/>
              <a:gd name="connsiteY13" fmla="*/ 6858000 h 6858000"/>
              <a:gd name="connsiteX14" fmla="*/ 5289224 w 10495175"/>
              <a:gd name="connsiteY14" fmla="*/ 6858000 h 6858000"/>
              <a:gd name="connsiteX15" fmla="*/ 0 w 10495175"/>
              <a:gd name="connsiteY1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495175" h="6858000">
                <a:moveTo>
                  <a:pt x="0" y="0"/>
                </a:moveTo>
                <a:lnTo>
                  <a:pt x="5289224" y="0"/>
                </a:lnTo>
                <a:lnTo>
                  <a:pt x="6736007" y="0"/>
                </a:lnTo>
                <a:lnTo>
                  <a:pt x="6998753" y="0"/>
                </a:lnTo>
                <a:lnTo>
                  <a:pt x="7778919" y="0"/>
                </a:lnTo>
                <a:lnTo>
                  <a:pt x="8872152" y="0"/>
                </a:lnTo>
                <a:lnTo>
                  <a:pt x="8894276" y="14997"/>
                </a:lnTo>
                <a:cubicBezTo>
                  <a:pt x="9921439" y="754641"/>
                  <a:pt x="10495175" y="2093192"/>
                  <a:pt x="10495175" y="3621656"/>
                </a:cubicBezTo>
                <a:cubicBezTo>
                  <a:pt x="10495175" y="4969131"/>
                  <a:pt x="9566450" y="5602839"/>
                  <a:pt x="8620825" y="6374814"/>
                </a:cubicBezTo>
                <a:cubicBezTo>
                  <a:pt x="8448622" y="6515397"/>
                  <a:pt x="8277995" y="6653108"/>
                  <a:pt x="8104177" y="6780599"/>
                </a:cubicBezTo>
                <a:lnTo>
                  <a:pt x="7992421" y="6858000"/>
                </a:lnTo>
                <a:lnTo>
                  <a:pt x="7778919" y="6858000"/>
                </a:lnTo>
                <a:lnTo>
                  <a:pt x="6998753" y="6858000"/>
                </a:lnTo>
                <a:lnTo>
                  <a:pt x="6736007" y="6858000"/>
                </a:lnTo>
                <a:lnTo>
                  <a:pt x="528922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275" name="Freeform: Shape 11274">
            <a:extLst>
              <a:ext uri="{FF2B5EF4-FFF2-40B4-BE49-F238E27FC236}">
                <a16:creationId xmlns:a16="http://schemas.microsoft.com/office/drawing/2014/main" id="{8DBEAE55-3EA1-41D7-A212-5F7D8986C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98020"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277" name="Freeform: Shape 11276">
            <a:extLst>
              <a:ext uri="{FF2B5EF4-FFF2-40B4-BE49-F238E27FC236}">
                <a16:creationId xmlns:a16="http://schemas.microsoft.com/office/drawing/2014/main" id="{CFC5F0E7-644F-4101-BE72-12825CF53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85964"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4" name="Slide Number Placeholder 3">
            <a:extLst>
              <a:ext uri="{FF2B5EF4-FFF2-40B4-BE49-F238E27FC236}">
                <a16:creationId xmlns:a16="http://schemas.microsoft.com/office/drawing/2014/main" id="{5182AC40-363D-BDB6-4AC0-AF37F184B46F}"/>
              </a:ext>
            </a:extLst>
          </p:cNvPr>
          <p:cNvSpPr>
            <a:spLocks noGrp="1"/>
          </p:cNvSpPr>
          <p:nvPr>
            <p:ph type="sldNum" sz="quarter" idx="12"/>
          </p:nvPr>
        </p:nvSpPr>
        <p:spPr>
          <a:xfrm>
            <a:off x="10853928" y="6356350"/>
            <a:ext cx="1188720" cy="365125"/>
          </a:xfrm>
        </p:spPr>
        <p:txBody>
          <a:bodyPr vert="horz" lIns="91440" tIns="45720" rIns="91440" bIns="45720" rtlCol="0" anchor="ctr">
            <a:normAutofit/>
          </a:bodyPr>
          <a:lstStyle/>
          <a:p>
            <a:pPr algn="l" defTabSz="914400">
              <a:spcAft>
                <a:spcPts val="600"/>
              </a:spcAft>
              <a:defRPr/>
            </a:pPr>
            <a:fld id="{2A2D1FC4-343E-40E0-885C-2B093CC69763}" type="slidenum">
              <a:rPr lang="en-US" altLang="en-US" sz="1600">
                <a:solidFill>
                  <a:schemeClr val="tx1">
                    <a:lumMod val="75000"/>
                    <a:lumOff val="25000"/>
                  </a:schemeClr>
                </a:solidFill>
              </a:rPr>
              <a:pPr algn="l" defTabSz="914400">
                <a:spcAft>
                  <a:spcPts val="600"/>
                </a:spcAft>
                <a:defRPr/>
              </a:pPr>
              <a:t>6</a:t>
            </a:fld>
            <a:endParaRPr lang="en-US" altLang="en-US" sz="1600">
              <a:solidFill>
                <a:schemeClr val="tx1">
                  <a:lumMod val="75000"/>
                  <a:lumOff val="25000"/>
                </a:schemeClr>
              </a:solidFill>
            </a:endParaRPr>
          </a:p>
        </p:txBody>
      </p:sp>
      <p:sp>
        <p:nvSpPr>
          <p:cNvPr id="6" name="TextBox 5">
            <a:extLst>
              <a:ext uri="{FF2B5EF4-FFF2-40B4-BE49-F238E27FC236}">
                <a16:creationId xmlns:a16="http://schemas.microsoft.com/office/drawing/2014/main" id="{DB638C3B-4978-28A6-B9EF-DFFFA5B72651}"/>
              </a:ext>
            </a:extLst>
          </p:cNvPr>
          <p:cNvSpPr txBox="1"/>
          <p:nvPr/>
        </p:nvSpPr>
        <p:spPr>
          <a:xfrm>
            <a:off x="958037" y="5672150"/>
            <a:ext cx="6096000" cy="369332"/>
          </a:xfrm>
          <a:prstGeom prst="rect">
            <a:avLst/>
          </a:prstGeom>
          <a:noFill/>
        </p:spPr>
        <p:txBody>
          <a:bodyPr wrap="square">
            <a:spAutoFit/>
          </a:bodyPr>
          <a:lstStyle/>
          <a:p>
            <a:r>
              <a:rPr lang="en-GB" dirty="0">
                <a:hlinkClick r:id="rId2"/>
              </a:rPr>
              <a:t>MFAT Multilateralism History</a:t>
            </a:r>
            <a:endParaRPr lang="en-GB" dirty="0"/>
          </a:p>
        </p:txBody>
      </p:sp>
      <p:sp>
        <p:nvSpPr>
          <p:cNvPr id="2" name="Content Placeholder 1">
            <a:extLst>
              <a:ext uri="{FF2B5EF4-FFF2-40B4-BE49-F238E27FC236}">
                <a16:creationId xmlns:a16="http://schemas.microsoft.com/office/drawing/2014/main" id="{FDEDCE34-B7D0-0B08-8E9B-F54066DFACBA}"/>
              </a:ext>
            </a:extLst>
          </p:cNvPr>
          <p:cNvSpPr>
            <a:spLocks noGrp="1"/>
          </p:cNvSpPr>
          <p:nvPr>
            <p:ph idx="1"/>
          </p:nvPr>
        </p:nvSpPr>
        <p:spPr/>
        <p:txBody>
          <a:bodyPr/>
          <a:lstStyle/>
          <a:p>
            <a:r>
              <a:rPr lang="en-GB" b="0" i="0" dirty="0">
                <a:solidFill>
                  <a:srgbClr val="000000"/>
                </a:solidFill>
                <a:effectLst/>
                <a:latin typeface="Overpass"/>
              </a:rPr>
              <a:t>For the past 100 years multilateralism has shaped our world. Today, multiple organisations involve most – or all – the world’s nation-states, while others represent specialist or regional groups with global interests. Many are commonly known by their acronyms:</a:t>
            </a:r>
            <a:endParaRPr lang="en-GB" dirty="0"/>
          </a:p>
        </p:txBody>
      </p:sp>
    </p:spTree>
    <p:extLst>
      <p:ext uri="{BB962C8B-B14F-4D97-AF65-F5344CB8AC3E}">
        <p14:creationId xmlns:p14="http://schemas.microsoft.com/office/powerpoint/2010/main" val="1726828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11273" name="Freeform: Shape 11272">
            <a:extLst>
              <a:ext uri="{FF2B5EF4-FFF2-40B4-BE49-F238E27FC236}">
                <a16:creationId xmlns:a16="http://schemas.microsoft.com/office/drawing/2014/main" id="{2F0E00C3-4613-415F-BE3A-78FBAD906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0495175" cy="6858000"/>
          </a:xfrm>
          <a:custGeom>
            <a:avLst/>
            <a:gdLst>
              <a:gd name="connsiteX0" fmla="*/ 0 w 10495175"/>
              <a:gd name="connsiteY0" fmla="*/ 0 h 6858000"/>
              <a:gd name="connsiteX1" fmla="*/ 5289224 w 10495175"/>
              <a:gd name="connsiteY1" fmla="*/ 0 h 6858000"/>
              <a:gd name="connsiteX2" fmla="*/ 6736007 w 10495175"/>
              <a:gd name="connsiteY2" fmla="*/ 0 h 6858000"/>
              <a:gd name="connsiteX3" fmla="*/ 6998753 w 10495175"/>
              <a:gd name="connsiteY3" fmla="*/ 0 h 6858000"/>
              <a:gd name="connsiteX4" fmla="*/ 7778919 w 10495175"/>
              <a:gd name="connsiteY4" fmla="*/ 0 h 6858000"/>
              <a:gd name="connsiteX5" fmla="*/ 8872152 w 10495175"/>
              <a:gd name="connsiteY5" fmla="*/ 0 h 6858000"/>
              <a:gd name="connsiteX6" fmla="*/ 8894276 w 10495175"/>
              <a:gd name="connsiteY6" fmla="*/ 14997 h 6858000"/>
              <a:gd name="connsiteX7" fmla="*/ 10495175 w 10495175"/>
              <a:gd name="connsiteY7" fmla="*/ 3621656 h 6858000"/>
              <a:gd name="connsiteX8" fmla="*/ 8620825 w 10495175"/>
              <a:gd name="connsiteY8" fmla="*/ 6374814 h 6858000"/>
              <a:gd name="connsiteX9" fmla="*/ 8104177 w 10495175"/>
              <a:gd name="connsiteY9" fmla="*/ 6780599 h 6858000"/>
              <a:gd name="connsiteX10" fmla="*/ 7992421 w 10495175"/>
              <a:gd name="connsiteY10" fmla="*/ 6858000 h 6858000"/>
              <a:gd name="connsiteX11" fmla="*/ 7778919 w 10495175"/>
              <a:gd name="connsiteY11" fmla="*/ 6858000 h 6858000"/>
              <a:gd name="connsiteX12" fmla="*/ 6998753 w 10495175"/>
              <a:gd name="connsiteY12" fmla="*/ 6858000 h 6858000"/>
              <a:gd name="connsiteX13" fmla="*/ 6736007 w 10495175"/>
              <a:gd name="connsiteY13" fmla="*/ 6858000 h 6858000"/>
              <a:gd name="connsiteX14" fmla="*/ 5289224 w 10495175"/>
              <a:gd name="connsiteY14" fmla="*/ 6858000 h 6858000"/>
              <a:gd name="connsiteX15" fmla="*/ 0 w 10495175"/>
              <a:gd name="connsiteY1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495175" h="6858000">
                <a:moveTo>
                  <a:pt x="0" y="0"/>
                </a:moveTo>
                <a:lnTo>
                  <a:pt x="5289224" y="0"/>
                </a:lnTo>
                <a:lnTo>
                  <a:pt x="6736007" y="0"/>
                </a:lnTo>
                <a:lnTo>
                  <a:pt x="6998753" y="0"/>
                </a:lnTo>
                <a:lnTo>
                  <a:pt x="7778919" y="0"/>
                </a:lnTo>
                <a:lnTo>
                  <a:pt x="8872152" y="0"/>
                </a:lnTo>
                <a:lnTo>
                  <a:pt x="8894276" y="14997"/>
                </a:lnTo>
                <a:cubicBezTo>
                  <a:pt x="9921439" y="754641"/>
                  <a:pt x="10495175" y="2093192"/>
                  <a:pt x="10495175" y="3621656"/>
                </a:cubicBezTo>
                <a:cubicBezTo>
                  <a:pt x="10495175" y="4969131"/>
                  <a:pt x="9566450" y="5602839"/>
                  <a:pt x="8620825" y="6374814"/>
                </a:cubicBezTo>
                <a:cubicBezTo>
                  <a:pt x="8448622" y="6515397"/>
                  <a:pt x="8277995" y="6653108"/>
                  <a:pt x="8104177" y="6780599"/>
                </a:cubicBezTo>
                <a:lnTo>
                  <a:pt x="7992421" y="6858000"/>
                </a:lnTo>
                <a:lnTo>
                  <a:pt x="7778919" y="6858000"/>
                </a:lnTo>
                <a:lnTo>
                  <a:pt x="6998753" y="6858000"/>
                </a:lnTo>
                <a:lnTo>
                  <a:pt x="6736007" y="6858000"/>
                </a:lnTo>
                <a:lnTo>
                  <a:pt x="528922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275" name="Freeform: Shape 11274">
            <a:extLst>
              <a:ext uri="{FF2B5EF4-FFF2-40B4-BE49-F238E27FC236}">
                <a16:creationId xmlns:a16="http://schemas.microsoft.com/office/drawing/2014/main" id="{8DBEAE55-3EA1-41D7-A212-5F7D8986C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98020"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277" name="Freeform: Shape 11276">
            <a:extLst>
              <a:ext uri="{FF2B5EF4-FFF2-40B4-BE49-F238E27FC236}">
                <a16:creationId xmlns:a16="http://schemas.microsoft.com/office/drawing/2014/main" id="{CFC5F0E7-644F-4101-BE72-12825CF53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85964"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4" name="Slide Number Placeholder 3">
            <a:extLst>
              <a:ext uri="{FF2B5EF4-FFF2-40B4-BE49-F238E27FC236}">
                <a16:creationId xmlns:a16="http://schemas.microsoft.com/office/drawing/2014/main" id="{5182AC40-363D-BDB6-4AC0-AF37F184B46F}"/>
              </a:ext>
            </a:extLst>
          </p:cNvPr>
          <p:cNvSpPr>
            <a:spLocks noGrp="1"/>
          </p:cNvSpPr>
          <p:nvPr>
            <p:ph type="sldNum" sz="quarter" idx="12"/>
          </p:nvPr>
        </p:nvSpPr>
        <p:spPr>
          <a:xfrm>
            <a:off x="10853928" y="6356350"/>
            <a:ext cx="1188720" cy="365125"/>
          </a:xfrm>
        </p:spPr>
        <p:txBody>
          <a:bodyPr vert="horz" lIns="91440" tIns="45720" rIns="91440" bIns="45720" rtlCol="0" anchor="ctr">
            <a:normAutofit/>
          </a:bodyPr>
          <a:lstStyle/>
          <a:p>
            <a:pPr algn="l" defTabSz="914400">
              <a:spcAft>
                <a:spcPts val="600"/>
              </a:spcAft>
              <a:defRPr/>
            </a:pPr>
            <a:fld id="{2A2D1FC4-343E-40E0-885C-2B093CC69763}" type="slidenum">
              <a:rPr lang="en-US" altLang="en-US" sz="1600">
                <a:solidFill>
                  <a:schemeClr val="tx1">
                    <a:lumMod val="75000"/>
                    <a:lumOff val="25000"/>
                  </a:schemeClr>
                </a:solidFill>
              </a:rPr>
              <a:pPr algn="l" defTabSz="914400">
                <a:spcAft>
                  <a:spcPts val="600"/>
                </a:spcAft>
                <a:defRPr/>
              </a:pPr>
              <a:t>7</a:t>
            </a:fld>
            <a:endParaRPr lang="en-US" altLang="en-US" sz="1600">
              <a:solidFill>
                <a:schemeClr val="tx1">
                  <a:lumMod val="75000"/>
                  <a:lumOff val="25000"/>
                </a:schemeClr>
              </a:solidFill>
            </a:endParaRPr>
          </a:p>
        </p:txBody>
      </p:sp>
      <p:sp>
        <p:nvSpPr>
          <p:cNvPr id="6" name="TextBox 5">
            <a:extLst>
              <a:ext uri="{FF2B5EF4-FFF2-40B4-BE49-F238E27FC236}">
                <a16:creationId xmlns:a16="http://schemas.microsoft.com/office/drawing/2014/main" id="{DB638C3B-4978-28A6-B9EF-DFFFA5B72651}"/>
              </a:ext>
            </a:extLst>
          </p:cNvPr>
          <p:cNvSpPr txBox="1"/>
          <p:nvPr/>
        </p:nvSpPr>
        <p:spPr>
          <a:xfrm>
            <a:off x="958037" y="5672150"/>
            <a:ext cx="6096000" cy="369332"/>
          </a:xfrm>
          <a:prstGeom prst="rect">
            <a:avLst/>
          </a:prstGeom>
          <a:noFill/>
        </p:spPr>
        <p:txBody>
          <a:bodyPr wrap="square">
            <a:spAutoFit/>
          </a:bodyPr>
          <a:lstStyle/>
          <a:p>
            <a:r>
              <a:rPr lang="en-GB" dirty="0">
                <a:hlinkClick r:id="rId2"/>
              </a:rPr>
              <a:t>MFAT Multilateralism History</a:t>
            </a:r>
            <a:endParaRPr lang="en-GB" dirty="0"/>
          </a:p>
        </p:txBody>
      </p:sp>
      <p:sp>
        <p:nvSpPr>
          <p:cNvPr id="2" name="Content Placeholder 1">
            <a:extLst>
              <a:ext uri="{FF2B5EF4-FFF2-40B4-BE49-F238E27FC236}">
                <a16:creationId xmlns:a16="http://schemas.microsoft.com/office/drawing/2014/main" id="{FDEDCE34-B7D0-0B08-8E9B-F54066DFACBA}"/>
              </a:ext>
            </a:extLst>
          </p:cNvPr>
          <p:cNvSpPr>
            <a:spLocks noGrp="1"/>
          </p:cNvSpPr>
          <p:nvPr>
            <p:ph idx="1"/>
          </p:nvPr>
        </p:nvSpPr>
        <p:spPr>
          <a:xfrm>
            <a:off x="838200" y="529569"/>
            <a:ext cx="10515600" cy="4351338"/>
          </a:xfrm>
        </p:spPr>
        <p:txBody>
          <a:bodyPr/>
          <a:lstStyle/>
          <a:p>
            <a:r>
              <a:rPr lang="en-GB" b="0" i="0" dirty="0">
                <a:solidFill>
                  <a:srgbClr val="000000"/>
                </a:solidFill>
                <a:effectLst/>
                <a:latin typeface="Overpass"/>
              </a:rPr>
              <a:t>IMO (International </a:t>
            </a:r>
            <a:r>
              <a:rPr lang="en-GB" b="1" i="0" dirty="0">
                <a:solidFill>
                  <a:srgbClr val="000000"/>
                </a:solidFill>
                <a:effectLst/>
                <a:latin typeface="Overpass"/>
              </a:rPr>
              <a:t>Maritime</a:t>
            </a:r>
            <a:r>
              <a:rPr lang="en-GB" b="0" i="0" dirty="0">
                <a:solidFill>
                  <a:srgbClr val="000000"/>
                </a:solidFill>
                <a:effectLst/>
                <a:latin typeface="Overpass"/>
              </a:rPr>
              <a:t> Organization), WHO (</a:t>
            </a:r>
            <a:r>
              <a:rPr lang="en-GB" b="1" i="0" dirty="0">
                <a:solidFill>
                  <a:srgbClr val="000000"/>
                </a:solidFill>
                <a:effectLst/>
                <a:latin typeface="Overpass"/>
              </a:rPr>
              <a:t>World</a:t>
            </a:r>
            <a:r>
              <a:rPr lang="en-GB" b="0" i="0" dirty="0">
                <a:solidFill>
                  <a:srgbClr val="000000"/>
                </a:solidFill>
                <a:effectLst/>
                <a:latin typeface="Overpass"/>
              </a:rPr>
              <a:t> </a:t>
            </a:r>
            <a:r>
              <a:rPr lang="en-GB" b="1" i="0" dirty="0">
                <a:solidFill>
                  <a:srgbClr val="000000"/>
                </a:solidFill>
                <a:effectLst/>
                <a:latin typeface="Overpass"/>
              </a:rPr>
              <a:t>Health</a:t>
            </a:r>
            <a:r>
              <a:rPr lang="en-GB" b="0" i="0" dirty="0">
                <a:solidFill>
                  <a:srgbClr val="000000"/>
                </a:solidFill>
                <a:effectLst/>
                <a:latin typeface="Overpass"/>
              </a:rPr>
              <a:t> Organization), </a:t>
            </a:r>
            <a:r>
              <a:rPr lang="en-GB" b="0" i="0" u="none" strike="noStrike" dirty="0">
                <a:solidFill>
                  <a:srgbClr val="00C2DF"/>
                </a:solidFill>
                <a:effectLst/>
                <a:latin typeface="Overpass"/>
                <a:hlinkClick r:id="rId3"/>
              </a:rPr>
              <a:t>APEC</a:t>
            </a:r>
            <a:r>
              <a:rPr lang="en-GB" b="0" i="0" dirty="0">
                <a:solidFill>
                  <a:srgbClr val="000000"/>
                </a:solidFill>
                <a:effectLst/>
                <a:latin typeface="Overpass"/>
              </a:rPr>
              <a:t> (Asia Pacific </a:t>
            </a:r>
            <a:r>
              <a:rPr lang="en-GB" b="1" i="0" dirty="0">
                <a:solidFill>
                  <a:srgbClr val="000000"/>
                </a:solidFill>
                <a:effectLst/>
                <a:latin typeface="Overpass"/>
              </a:rPr>
              <a:t>Economic Co-operation</a:t>
            </a:r>
            <a:r>
              <a:rPr lang="en-GB" b="0" i="0" dirty="0">
                <a:solidFill>
                  <a:srgbClr val="000000"/>
                </a:solidFill>
                <a:effectLst/>
                <a:latin typeface="Overpass"/>
              </a:rPr>
              <a:t>), FAO (the </a:t>
            </a:r>
            <a:r>
              <a:rPr lang="en-GB" b="1" i="0" dirty="0">
                <a:solidFill>
                  <a:srgbClr val="000000"/>
                </a:solidFill>
                <a:effectLst/>
                <a:latin typeface="Overpass"/>
              </a:rPr>
              <a:t>Food and Agriculture</a:t>
            </a:r>
            <a:r>
              <a:rPr lang="en-GB" b="0" i="0" dirty="0">
                <a:solidFill>
                  <a:srgbClr val="000000"/>
                </a:solidFill>
                <a:effectLst/>
                <a:latin typeface="Overpass"/>
              </a:rPr>
              <a:t> Organization), or UNICEF (UN </a:t>
            </a:r>
            <a:r>
              <a:rPr lang="en-GB" b="1" i="0" dirty="0">
                <a:solidFill>
                  <a:srgbClr val="000000"/>
                </a:solidFill>
                <a:effectLst/>
                <a:latin typeface="Overpass"/>
              </a:rPr>
              <a:t>Children's Fund</a:t>
            </a:r>
            <a:r>
              <a:rPr lang="en-GB" b="0" i="0" dirty="0">
                <a:solidFill>
                  <a:srgbClr val="000000"/>
                </a:solidFill>
                <a:effectLst/>
                <a:latin typeface="Overpass"/>
              </a:rPr>
              <a:t>).</a:t>
            </a:r>
            <a:endParaRPr lang="en-GB" dirty="0"/>
          </a:p>
        </p:txBody>
      </p:sp>
      <p:pic>
        <p:nvPicPr>
          <p:cNvPr id="12290" name="Picture 2" descr="Few Multilateral Organisations">
            <a:extLst>
              <a:ext uri="{FF2B5EF4-FFF2-40B4-BE49-F238E27FC236}">
                <a16:creationId xmlns:a16="http://schemas.microsoft.com/office/drawing/2014/main" id="{9AD6925F-7E2C-F572-1A26-2C8290C5CD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9816" y="2763151"/>
            <a:ext cx="7632314" cy="4069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811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Books on a shelf">
            <a:extLst>
              <a:ext uri="{FF2B5EF4-FFF2-40B4-BE49-F238E27FC236}">
                <a16:creationId xmlns:a16="http://schemas.microsoft.com/office/drawing/2014/main" id="{97218243-0A7E-6185-BC0C-08A8EEB764C9}"/>
              </a:ext>
            </a:extLst>
          </p:cNvPr>
          <p:cNvPicPr>
            <a:picLocks noChangeAspect="1"/>
          </p:cNvPicPr>
          <p:nvPr/>
        </p:nvPicPr>
        <p:blipFill rotWithShape="1">
          <a:blip r:embed="rId2"/>
          <a:srcRect t="2050" b="13319"/>
          <a:stretch/>
        </p:blipFill>
        <p:spPr>
          <a:xfrm>
            <a:off x="20" y="-7619"/>
            <a:ext cx="12191979" cy="6887364"/>
          </a:xfrm>
          <a:prstGeom prst="rect">
            <a:avLst/>
          </a:prstGeom>
        </p:spPr>
      </p:pic>
      <p:sp>
        <p:nvSpPr>
          <p:cNvPr id="10" name="Rectangle 9">
            <a:extLst>
              <a:ext uri="{FF2B5EF4-FFF2-40B4-BE49-F238E27FC236}">
                <a16:creationId xmlns:a16="http://schemas.microsoft.com/office/drawing/2014/main" id="{4D60F200-5EB0-B223-2439-C96C67F0F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92" y="0"/>
            <a:ext cx="7397030" cy="6879744"/>
          </a:xfrm>
          <a:prstGeom prst="rect">
            <a:avLst/>
          </a:prstGeom>
          <a:gradFill flip="none" rotWithShape="1">
            <a:gsLst>
              <a:gs pos="9000">
                <a:srgbClr val="000000">
                  <a:alpha val="65000"/>
                </a:srgbClr>
              </a:gs>
              <a:gs pos="100000">
                <a:srgbClr val="000000">
                  <a:alpha val="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FA6A24-F6B1-2ADA-7BE4-FB2C5F723766}"/>
              </a:ext>
            </a:extLst>
          </p:cNvPr>
          <p:cNvSpPr>
            <a:spLocks noGrp="1"/>
          </p:cNvSpPr>
          <p:nvPr>
            <p:ph type="title"/>
          </p:nvPr>
        </p:nvSpPr>
        <p:spPr>
          <a:xfrm>
            <a:off x="859029" y="1457244"/>
            <a:ext cx="4160232" cy="2839273"/>
          </a:xfrm>
        </p:spPr>
        <p:txBody>
          <a:bodyPr vert="horz" lIns="91440" tIns="45720" rIns="91440" bIns="45720" rtlCol="0" anchor="b">
            <a:normAutofit/>
          </a:bodyPr>
          <a:lstStyle/>
          <a:p>
            <a:r>
              <a:rPr lang="en-US" sz="4000" b="1" dirty="0">
                <a:solidFill>
                  <a:srgbClr val="FFFFFF"/>
                </a:solidFill>
                <a:latin typeface="Neue Haas Grotesk Text Pro" panose="020B0504020202020204" pitchFamily="34" charset="0"/>
              </a:rPr>
              <a:t>History of the UN</a:t>
            </a:r>
          </a:p>
        </p:txBody>
      </p:sp>
      <p:sp>
        <p:nvSpPr>
          <p:cNvPr id="4" name="Slide Number Placeholder 3">
            <a:extLst>
              <a:ext uri="{FF2B5EF4-FFF2-40B4-BE49-F238E27FC236}">
                <a16:creationId xmlns:a16="http://schemas.microsoft.com/office/drawing/2014/main" id="{540D9B9F-42D3-77A7-50C4-80B355C63B28}"/>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solidFill>
                  <a:srgbClr val="FFFFFF"/>
                </a:solidFill>
                <a:latin typeface="Calibri" panose="020F0502020204030204"/>
              </a:rPr>
              <a:pPr defTabSz="914400">
                <a:spcAft>
                  <a:spcPts val="600"/>
                </a:spcAft>
                <a:defRPr/>
              </a:pPr>
              <a:t>8</a:t>
            </a:fld>
            <a:endParaRPr lang="en-US" altLang="en-US">
              <a:solidFill>
                <a:srgbClr val="FFFFFF"/>
              </a:solidFill>
              <a:latin typeface="Calibri" panose="020F0502020204030204"/>
            </a:endParaRPr>
          </a:p>
        </p:txBody>
      </p:sp>
      <p:grpSp>
        <p:nvGrpSpPr>
          <p:cNvPr id="12" name="Group 11">
            <a:extLst>
              <a:ext uri="{FF2B5EF4-FFF2-40B4-BE49-F238E27FC236}">
                <a16:creationId xmlns:a16="http://schemas.microsoft.com/office/drawing/2014/main" id="{04AB702C-9893-C42C-D0C4-EE625AAD03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3" name="Rectangle 12">
              <a:extLst>
                <a:ext uri="{FF2B5EF4-FFF2-40B4-BE49-F238E27FC236}">
                  <a16:creationId xmlns:a16="http://schemas.microsoft.com/office/drawing/2014/main" id="{7192B833-3CEB-7C3D-9CB1-ED7075067B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F182B4F-B2AC-7C92-B0AF-8EFFB6A07A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59082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57715" y="467271"/>
            <a:ext cx="4195674" cy="2052522"/>
          </a:xfrm>
        </p:spPr>
        <p:txBody>
          <a:bodyPr vert="horz" lIns="91440" tIns="45720" rIns="91440" bIns="45720" rtlCol="0" anchor="b">
            <a:normAutofit/>
          </a:bodyPr>
          <a:lstStyle/>
          <a:p>
            <a:r>
              <a:rPr lang="en-US" b="1" dirty="0">
                <a:latin typeface="Neue Haas Grotesk Text Pro" panose="020B0504020202020204" pitchFamily="34" charset="0"/>
              </a:rPr>
              <a:t>Background history</a:t>
            </a:r>
          </a:p>
        </p:txBody>
      </p:sp>
      <p:pic>
        <p:nvPicPr>
          <p:cNvPr id="5" name="Content Placeholder 4"/>
          <p:cNvPicPr>
            <a:picLocks noGrp="1" noChangeAspect="1"/>
          </p:cNvPicPr>
          <p:nvPr>
            <p:ph sz="half" idx="1"/>
          </p:nvPr>
        </p:nvPicPr>
        <p:blipFill rotWithShape="1">
          <a:blip r:embed="rId2"/>
          <a:srcRect l="21412" r="16839" b="1"/>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6" name="Content Placeholder 5"/>
          <p:cNvSpPr>
            <a:spLocks noGrp="1"/>
          </p:cNvSpPr>
          <p:nvPr>
            <p:ph sz="half" idx="2"/>
          </p:nvPr>
        </p:nvSpPr>
        <p:spPr>
          <a:xfrm>
            <a:off x="6657715" y="2990818"/>
            <a:ext cx="4195673" cy="2913872"/>
          </a:xfrm>
        </p:spPr>
        <p:txBody>
          <a:bodyPr vert="horz" lIns="91440" tIns="45720" rIns="91440" bIns="45720" rtlCol="0" anchor="t">
            <a:normAutofit/>
          </a:bodyPr>
          <a:lstStyle/>
          <a:p>
            <a:r>
              <a:rPr lang="en-US" sz="2000">
                <a:solidFill>
                  <a:schemeClr val="tx1">
                    <a:alpha val="80000"/>
                  </a:schemeClr>
                </a:solidFill>
              </a:rPr>
              <a:t>League of Nations</a:t>
            </a:r>
          </a:p>
          <a:p>
            <a:r>
              <a:rPr lang="en-US" sz="2000">
                <a:solidFill>
                  <a:schemeClr val="tx1">
                    <a:alpha val="80000"/>
                  </a:schemeClr>
                </a:solidFill>
              </a:rPr>
              <a:t>UN 1945</a:t>
            </a:r>
          </a:p>
          <a:p>
            <a:r>
              <a:rPr lang="en-US" sz="2000" i="1">
                <a:solidFill>
                  <a:schemeClr val="tx1">
                    <a:alpha val="80000"/>
                  </a:schemeClr>
                </a:solidFill>
              </a:rPr>
              <a:t>Peace, dignity and equality on a healthy planet</a:t>
            </a:r>
          </a:p>
        </p:txBody>
      </p:sp>
      <p:sp>
        <p:nvSpPr>
          <p:cNvPr id="4" name="Slide Number Placeholder 3"/>
          <p:cNvSpPr>
            <a:spLocks noGrp="1"/>
          </p:cNvSpPr>
          <p:nvPr>
            <p:ph type="sldNum" sz="quarter" idx="12"/>
          </p:nvPr>
        </p:nvSpPr>
        <p:spPr/>
        <p:txBody>
          <a:bodyPr vert="horz" lIns="91440" tIns="45720" rIns="91440" bIns="45720" rtlCol="0" anchor="ctr">
            <a:normAutofit/>
          </a:bodyPr>
          <a:lstStyle/>
          <a:p>
            <a:pPr defTabSz="914400">
              <a:spcAft>
                <a:spcPts val="600"/>
              </a:spcAft>
              <a:defRPr/>
            </a:pPr>
            <a:fld id="{2A2D1FC4-343E-40E0-885C-2B093CC69763}" type="slidenum">
              <a:rPr lang="en-US" altLang="en-US">
                <a:solidFill>
                  <a:schemeClr val="tx1">
                    <a:alpha val="60000"/>
                  </a:schemeClr>
                </a:solidFill>
                <a:latin typeface="Calibri" panose="020F0502020204030204"/>
              </a:rPr>
              <a:pPr defTabSz="914400">
                <a:spcAft>
                  <a:spcPts val="600"/>
                </a:spcAft>
                <a:defRPr/>
              </a:pPr>
              <a:t>9</a:t>
            </a:fld>
            <a:endParaRPr lang="en-US" altLang="en-US">
              <a:solidFill>
                <a:schemeClr val="tx1">
                  <a:alpha val="60000"/>
                </a:schemeClr>
              </a:solidFill>
              <a:latin typeface="Calibri" panose="020F0502020204030204"/>
            </a:endParaRPr>
          </a:p>
        </p:txBody>
      </p:sp>
    </p:spTree>
    <p:extLst>
      <p:ext uri="{BB962C8B-B14F-4D97-AF65-F5344CB8AC3E}">
        <p14:creationId xmlns:p14="http://schemas.microsoft.com/office/powerpoint/2010/main" val="431198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435A4-F8D2-6D50-962A-73667CB13A5E}"/>
              </a:ext>
            </a:extLst>
          </p:cNvPr>
          <p:cNvSpPr>
            <a:spLocks noGrp="1"/>
          </p:cNvSpPr>
          <p:nvPr>
            <p:ph type="title"/>
          </p:nvPr>
        </p:nvSpPr>
        <p:spPr/>
        <p:txBody>
          <a:bodyPr/>
          <a:lstStyle/>
          <a:p>
            <a:r>
              <a:rPr lang="en-GB" b="1" dirty="0">
                <a:latin typeface="Neue Haas Grotesk Text Pro" panose="020B0504020202020204" pitchFamily="34" charset="0"/>
              </a:rPr>
              <a:t>Brief history of the UN</a:t>
            </a:r>
          </a:p>
        </p:txBody>
      </p:sp>
      <p:pic>
        <p:nvPicPr>
          <p:cNvPr id="6" name="Online Media 5" title="History of the United Nations - Behind the News">
            <a:hlinkClick r:id="" action="ppaction://media"/>
            <a:extLst>
              <a:ext uri="{FF2B5EF4-FFF2-40B4-BE49-F238E27FC236}">
                <a16:creationId xmlns:a16="http://schemas.microsoft.com/office/drawing/2014/main" id="{F75AB122-37DA-DF32-6A22-6D3C04C36355}"/>
              </a:ext>
            </a:extLst>
          </p:cNvPr>
          <p:cNvPicPr>
            <a:picLocks noGrp="1" noRot="1" noChangeAspect="1"/>
          </p:cNvPicPr>
          <p:nvPr>
            <p:ph sz="half" idx="1"/>
            <a:videoFile r:link="rId1"/>
          </p:nvPr>
        </p:nvPicPr>
        <p:blipFill>
          <a:blip r:embed="rId3"/>
          <a:stretch>
            <a:fillRect/>
          </a:stretch>
        </p:blipFill>
        <p:spPr>
          <a:xfrm>
            <a:off x="1343472" y="1399596"/>
            <a:ext cx="9289032" cy="5247847"/>
          </a:xfrm>
          <a:prstGeom prst="rect">
            <a:avLst/>
          </a:prstGeom>
        </p:spPr>
      </p:pic>
      <p:sp>
        <p:nvSpPr>
          <p:cNvPr id="5" name="Slide Number Placeholder 4">
            <a:extLst>
              <a:ext uri="{FF2B5EF4-FFF2-40B4-BE49-F238E27FC236}">
                <a16:creationId xmlns:a16="http://schemas.microsoft.com/office/drawing/2014/main" id="{2A719773-39FE-5C71-BAA3-E210F028CD6F}"/>
              </a:ext>
            </a:extLst>
          </p:cNvPr>
          <p:cNvSpPr>
            <a:spLocks noGrp="1"/>
          </p:cNvSpPr>
          <p:nvPr>
            <p:ph type="sldNum" sz="quarter" idx="12"/>
          </p:nvPr>
        </p:nvSpPr>
        <p:spPr/>
        <p:txBody>
          <a:bodyPr/>
          <a:lstStyle/>
          <a:p>
            <a:pPr>
              <a:defRPr/>
            </a:pPr>
            <a:fld id="{61FDC438-E651-4A6B-8C50-15A8467CF880}" type="slidenum">
              <a:rPr lang="en-GB" altLang="en-US" smtClean="0"/>
              <a:pPr>
                <a:defRPr/>
              </a:pPr>
              <a:t>10</a:t>
            </a:fld>
            <a:endParaRPr lang="en-GB" altLang="en-US"/>
          </a:p>
        </p:txBody>
      </p:sp>
    </p:spTree>
    <p:extLst>
      <p:ext uri="{BB962C8B-B14F-4D97-AF65-F5344CB8AC3E}">
        <p14:creationId xmlns:p14="http://schemas.microsoft.com/office/powerpoint/2010/main" val="2256401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AEA55-28FA-4EEC-F516-3AD00B662D2B}"/>
              </a:ext>
            </a:extLst>
          </p:cNvPr>
          <p:cNvSpPr>
            <a:spLocks noGrp="1"/>
          </p:cNvSpPr>
          <p:nvPr>
            <p:ph type="title"/>
          </p:nvPr>
        </p:nvSpPr>
        <p:spPr/>
        <p:txBody>
          <a:bodyPr/>
          <a:lstStyle/>
          <a:p>
            <a:r>
              <a:rPr lang="en-GB" b="1" dirty="0">
                <a:latin typeface="Neue Haas Grotesk Text Pro" panose="020B0504020202020204" pitchFamily="34" charset="0"/>
              </a:rPr>
              <a:t>UN Conference on the Human Environment (1972)</a:t>
            </a:r>
          </a:p>
        </p:txBody>
      </p:sp>
      <p:sp>
        <p:nvSpPr>
          <p:cNvPr id="3" name="Content Placeholder 2">
            <a:extLst>
              <a:ext uri="{FF2B5EF4-FFF2-40B4-BE49-F238E27FC236}">
                <a16:creationId xmlns:a16="http://schemas.microsoft.com/office/drawing/2014/main" id="{B0503AAA-69A8-82B3-870A-85DF66C42AC1}"/>
              </a:ext>
            </a:extLst>
          </p:cNvPr>
          <p:cNvSpPr>
            <a:spLocks noGrp="1"/>
          </p:cNvSpPr>
          <p:nvPr>
            <p:ph sz="half" idx="1"/>
          </p:nvPr>
        </p:nvSpPr>
        <p:spPr>
          <a:xfrm>
            <a:off x="6172200" y="5013176"/>
            <a:ext cx="5181600" cy="4351338"/>
          </a:xfrm>
        </p:spPr>
        <p:txBody>
          <a:bodyPr/>
          <a:lstStyle/>
          <a:p>
            <a:r>
              <a:rPr lang="en-GB" dirty="0">
                <a:hlinkClick r:id="rId2"/>
              </a:rPr>
              <a:t>NL730005.pdf (un.org)</a:t>
            </a:r>
            <a:endParaRPr lang="en-GB" dirty="0"/>
          </a:p>
        </p:txBody>
      </p:sp>
      <p:sp>
        <p:nvSpPr>
          <p:cNvPr id="4" name="Content Placeholder 3">
            <a:extLst>
              <a:ext uri="{FF2B5EF4-FFF2-40B4-BE49-F238E27FC236}">
                <a16:creationId xmlns:a16="http://schemas.microsoft.com/office/drawing/2014/main" id="{36C1AE90-492B-93FE-56AC-7271995D9978}"/>
              </a:ext>
            </a:extLst>
          </p:cNvPr>
          <p:cNvSpPr>
            <a:spLocks noGrp="1"/>
          </p:cNvSpPr>
          <p:nvPr>
            <p:ph sz="half" idx="2"/>
          </p:nvPr>
        </p:nvSpPr>
        <p:spPr/>
        <p:txBody>
          <a:bodyPr/>
          <a:lstStyle/>
          <a:p>
            <a:r>
              <a:rPr lang="en-GB" dirty="0">
                <a:hlinkClick r:id="rId3"/>
              </a:rPr>
              <a:t>Historical Archives - Introductory Note - Declaration of the United Nations Conference on the Human Environment (Stockholm Declaration), 1972 and the Rio Declaration on Environment and Development, 1992 - English</a:t>
            </a:r>
            <a:endParaRPr lang="en-GB" dirty="0"/>
          </a:p>
        </p:txBody>
      </p:sp>
      <p:sp>
        <p:nvSpPr>
          <p:cNvPr id="5" name="Slide Number Placeholder 4">
            <a:extLst>
              <a:ext uri="{FF2B5EF4-FFF2-40B4-BE49-F238E27FC236}">
                <a16:creationId xmlns:a16="http://schemas.microsoft.com/office/drawing/2014/main" id="{A7386667-9D8D-2C49-5CDB-9CA6306E43B2}"/>
              </a:ext>
            </a:extLst>
          </p:cNvPr>
          <p:cNvSpPr>
            <a:spLocks noGrp="1"/>
          </p:cNvSpPr>
          <p:nvPr>
            <p:ph type="sldNum" sz="quarter" idx="12"/>
          </p:nvPr>
        </p:nvSpPr>
        <p:spPr/>
        <p:txBody>
          <a:bodyPr/>
          <a:lstStyle/>
          <a:p>
            <a:pPr>
              <a:defRPr/>
            </a:pPr>
            <a:fld id="{61FDC438-E651-4A6B-8C50-15A8467CF880}" type="slidenum">
              <a:rPr lang="en-GB" altLang="en-US" smtClean="0"/>
              <a:pPr>
                <a:defRPr/>
              </a:pPr>
              <a:t>11</a:t>
            </a:fld>
            <a:endParaRPr lang="en-GB" altLang="en-US"/>
          </a:p>
        </p:txBody>
      </p:sp>
      <p:pic>
        <p:nvPicPr>
          <p:cNvPr id="7170" name="Picture 2" descr="Recommended Reading: Fiction Edition | Midtown Fellowship">
            <a:extLst>
              <a:ext uri="{FF2B5EF4-FFF2-40B4-BE49-F238E27FC236}">
                <a16:creationId xmlns:a16="http://schemas.microsoft.com/office/drawing/2014/main" id="{025260B2-A633-075C-EB78-0B7F410368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352" y="4293096"/>
            <a:ext cx="5409407" cy="2298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17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AEA55-28FA-4EEC-F516-3AD00B662D2B}"/>
              </a:ext>
            </a:extLst>
          </p:cNvPr>
          <p:cNvSpPr>
            <a:spLocks noGrp="1"/>
          </p:cNvSpPr>
          <p:nvPr>
            <p:ph type="title"/>
          </p:nvPr>
        </p:nvSpPr>
        <p:spPr/>
        <p:txBody>
          <a:bodyPr/>
          <a:lstStyle/>
          <a:p>
            <a:r>
              <a:rPr lang="en-GB" b="1" dirty="0">
                <a:latin typeface="Neue Haas Grotesk Text Pro" panose="020B0504020202020204" pitchFamily="34" charset="0"/>
              </a:rPr>
              <a:t>Rio Declaration on the Environment and Development (1992)</a:t>
            </a:r>
          </a:p>
        </p:txBody>
      </p:sp>
      <p:sp>
        <p:nvSpPr>
          <p:cNvPr id="3" name="Content Placeholder 2">
            <a:extLst>
              <a:ext uri="{FF2B5EF4-FFF2-40B4-BE49-F238E27FC236}">
                <a16:creationId xmlns:a16="http://schemas.microsoft.com/office/drawing/2014/main" id="{B0503AAA-69A8-82B3-870A-85DF66C42AC1}"/>
              </a:ext>
            </a:extLst>
          </p:cNvPr>
          <p:cNvSpPr>
            <a:spLocks noGrp="1"/>
          </p:cNvSpPr>
          <p:nvPr>
            <p:ph sz="half" idx="1"/>
          </p:nvPr>
        </p:nvSpPr>
        <p:spPr/>
        <p:txBody>
          <a:bodyPr/>
          <a:lstStyle/>
          <a:p>
            <a:r>
              <a:rPr lang="en-GB" dirty="0">
                <a:hlinkClick r:id="rId2"/>
              </a:rPr>
              <a:t>A/CONF.151/26/</a:t>
            </a:r>
            <a:r>
              <a:rPr lang="en-GB" dirty="0" err="1">
                <a:hlinkClick r:id="rId2"/>
              </a:rPr>
              <a:t>Vol.I</a:t>
            </a:r>
            <a:r>
              <a:rPr lang="en-GB" dirty="0">
                <a:hlinkClick r:id="rId2"/>
              </a:rPr>
              <a:t>: Rio Declaration on Environment and Development (un.org)</a:t>
            </a:r>
            <a:endParaRPr lang="en-GB" dirty="0"/>
          </a:p>
        </p:txBody>
      </p:sp>
      <p:sp>
        <p:nvSpPr>
          <p:cNvPr id="5" name="Slide Number Placeholder 4">
            <a:extLst>
              <a:ext uri="{FF2B5EF4-FFF2-40B4-BE49-F238E27FC236}">
                <a16:creationId xmlns:a16="http://schemas.microsoft.com/office/drawing/2014/main" id="{A7386667-9D8D-2C49-5CDB-9CA6306E43B2}"/>
              </a:ext>
            </a:extLst>
          </p:cNvPr>
          <p:cNvSpPr>
            <a:spLocks noGrp="1"/>
          </p:cNvSpPr>
          <p:nvPr>
            <p:ph type="sldNum" sz="quarter" idx="12"/>
          </p:nvPr>
        </p:nvSpPr>
        <p:spPr/>
        <p:txBody>
          <a:bodyPr/>
          <a:lstStyle/>
          <a:p>
            <a:pPr>
              <a:defRPr/>
            </a:pPr>
            <a:fld id="{61FDC438-E651-4A6B-8C50-15A8467CF880}" type="slidenum">
              <a:rPr lang="en-GB" altLang="en-US" smtClean="0"/>
              <a:pPr>
                <a:defRPr/>
              </a:pPr>
              <a:t>12</a:t>
            </a:fld>
            <a:endParaRPr lang="en-GB" altLang="en-US" dirty="0"/>
          </a:p>
        </p:txBody>
      </p:sp>
      <p:pic>
        <p:nvPicPr>
          <p:cNvPr id="8194" name="Picture 2" descr="Recommended Reading: Fiction Edition | Midtown Fellowship">
            <a:extLst>
              <a:ext uri="{FF2B5EF4-FFF2-40B4-BE49-F238E27FC236}">
                <a16:creationId xmlns:a16="http://schemas.microsoft.com/office/drawing/2014/main" id="{B6D967FC-E6EF-A47B-0BC6-07C11D3C24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4072" y="4519295"/>
            <a:ext cx="5181600" cy="2202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38271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0">
            <a:extLst>
              <a:ext uri="{FF2B5EF4-FFF2-40B4-BE49-F238E27FC236}">
                <a16:creationId xmlns:a16="http://schemas.microsoft.com/office/drawing/2014/main" id="{3AD630B4-4CCC-7B1D-1803-DAED942D7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6" descr="Many question marks on black background">
            <a:extLst>
              <a:ext uri="{FF2B5EF4-FFF2-40B4-BE49-F238E27FC236}">
                <a16:creationId xmlns:a16="http://schemas.microsoft.com/office/drawing/2014/main" id="{83AB128E-D781-9817-6567-B10D8C65BEFC}"/>
              </a:ext>
            </a:extLst>
          </p:cNvPr>
          <p:cNvPicPr>
            <a:picLocks noChangeAspect="1"/>
          </p:cNvPicPr>
          <p:nvPr/>
        </p:nvPicPr>
        <p:blipFill rotWithShape="1">
          <a:blip r:embed="rId2">
            <a:alphaModFix amt="50000"/>
          </a:blip>
          <a:srcRect t="7787"/>
          <a:stretch/>
        </p:blipFill>
        <p:spPr>
          <a:xfrm>
            <a:off x="20" y="10"/>
            <a:ext cx="12191979" cy="6857990"/>
          </a:xfrm>
          <a:prstGeom prst="rect">
            <a:avLst/>
          </a:prstGeom>
        </p:spPr>
      </p:pic>
      <p:sp>
        <p:nvSpPr>
          <p:cNvPr id="2" name="Title 1">
            <a:extLst>
              <a:ext uri="{FF2B5EF4-FFF2-40B4-BE49-F238E27FC236}">
                <a16:creationId xmlns:a16="http://schemas.microsoft.com/office/drawing/2014/main" id="{28F2A569-16EE-6BC2-AE44-159C9532AE18}"/>
              </a:ext>
            </a:extLst>
          </p:cNvPr>
          <p:cNvSpPr>
            <a:spLocks noGrp="1"/>
          </p:cNvSpPr>
          <p:nvPr>
            <p:ph type="title"/>
          </p:nvPr>
        </p:nvSpPr>
        <p:spPr>
          <a:xfrm>
            <a:off x="762000" y="1137434"/>
            <a:ext cx="7848600" cy="3204429"/>
          </a:xfrm>
        </p:spPr>
        <p:txBody>
          <a:bodyPr vert="horz" lIns="91440" tIns="45720" rIns="91440" bIns="45720" rtlCol="0" anchor="t">
            <a:normAutofit/>
          </a:bodyPr>
          <a:lstStyle/>
          <a:p>
            <a:r>
              <a:rPr lang="en-US" sz="4000" dirty="0">
                <a:solidFill>
                  <a:srgbClr val="FFFFFF"/>
                </a:solidFill>
                <a:latin typeface="Neue Haas Grotesk Text Pro" panose="020B0504020202020204" pitchFamily="34" charset="0"/>
              </a:rPr>
              <a:t>UN Terms</a:t>
            </a:r>
          </a:p>
        </p:txBody>
      </p:sp>
      <p:cxnSp>
        <p:nvCxnSpPr>
          <p:cNvPr id="19" name="Straight Connector 12">
            <a:extLst>
              <a:ext uri="{FF2B5EF4-FFF2-40B4-BE49-F238E27FC236}">
                <a16:creationId xmlns:a16="http://schemas.microsoft.com/office/drawing/2014/main" id="{49264613-F0F7-08CE-0ADF-98407A64DA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5" name="Slide Number Placeholder 4">
            <a:extLst>
              <a:ext uri="{FF2B5EF4-FFF2-40B4-BE49-F238E27FC236}">
                <a16:creationId xmlns:a16="http://schemas.microsoft.com/office/drawing/2014/main" id="{835A59A4-E5E7-8158-668D-DAE5D708FA30}"/>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61FDC438-E651-4A6B-8C50-15A8467CF880}" type="slidenum">
              <a:rPr lang="en-US" altLang="en-US">
                <a:solidFill>
                  <a:srgbClr val="FFFFFF"/>
                </a:solidFill>
                <a:latin typeface="Calibri" panose="020F0502020204030204"/>
              </a:rPr>
              <a:pPr defTabSz="914400">
                <a:spcAft>
                  <a:spcPts val="600"/>
                </a:spcAft>
                <a:defRPr/>
              </a:pPr>
              <a:t>13</a:t>
            </a:fld>
            <a:endParaRPr lang="en-US" altLang="en-US">
              <a:solidFill>
                <a:srgbClr val="FFFFFF"/>
              </a:solidFill>
              <a:latin typeface="Calibri" panose="020F0502020204030204"/>
            </a:endParaRPr>
          </a:p>
        </p:txBody>
      </p:sp>
    </p:spTree>
    <p:extLst>
      <p:ext uri="{BB962C8B-B14F-4D97-AF65-F5344CB8AC3E}">
        <p14:creationId xmlns:p14="http://schemas.microsoft.com/office/powerpoint/2010/main" val="2667769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774825" y="188914"/>
            <a:ext cx="8605838" cy="1190625"/>
          </a:xfrm>
        </p:spPr>
        <p:txBody>
          <a:bodyPr rtlCol="0">
            <a:noAutofit/>
          </a:bodyPr>
          <a:lstStyle/>
          <a:p>
            <a:pPr>
              <a:defRPr/>
            </a:pPr>
            <a:r>
              <a:rPr lang="en-US" altLang="en-US" b="1" dirty="0">
                <a:latin typeface="Neue Haas Grotesk Text Pro" panose="020B0504020202020204" pitchFamily="34" charset="0"/>
              </a:rPr>
              <a:t>UN Terms Relevant to the Environment</a:t>
            </a:r>
          </a:p>
        </p:txBody>
      </p:sp>
      <p:sp>
        <p:nvSpPr>
          <p:cNvPr id="33795" name="Rectangle 3"/>
          <p:cNvSpPr>
            <a:spLocks noGrp="1" noChangeArrowheads="1"/>
          </p:cNvSpPr>
          <p:nvPr>
            <p:ph idx="1"/>
          </p:nvPr>
        </p:nvSpPr>
        <p:spPr>
          <a:xfrm>
            <a:off x="1698625" y="1379538"/>
            <a:ext cx="4541838" cy="5084762"/>
          </a:xfrm>
        </p:spPr>
        <p:txBody>
          <a:bodyPr rtlCol="0">
            <a:normAutofit fontScale="92500" lnSpcReduction="10000"/>
          </a:bodyPr>
          <a:lstStyle/>
          <a:p>
            <a:pPr marL="274320" indent="-274320">
              <a:buClr>
                <a:schemeClr val="accent3"/>
              </a:buClr>
              <a:buFont typeface="Wingdings 2"/>
              <a:buChar char=""/>
              <a:defRPr/>
            </a:pPr>
            <a:r>
              <a:rPr lang="en-US" altLang="en-US" sz="2400" dirty="0"/>
              <a:t>Treaty </a:t>
            </a:r>
            <a:r>
              <a:rPr lang="en-GB" altLang="en-US" dirty="0"/>
              <a:t>is a formal agreement</a:t>
            </a:r>
          </a:p>
          <a:p>
            <a:pPr marL="617220" lvl="1" indent="-274320">
              <a:buClr>
                <a:schemeClr val="accent3"/>
              </a:buClr>
              <a:buFont typeface="Wingdings 2"/>
              <a:buChar char=""/>
              <a:defRPr/>
            </a:pPr>
            <a:r>
              <a:rPr lang="en-GB" altLang="en-US" dirty="0">
                <a:solidFill>
                  <a:srgbClr val="002060"/>
                </a:solidFill>
              </a:rPr>
              <a:t>Binding</a:t>
            </a:r>
            <a:endParaRPr lang="en-US" altLang="en-US" dirty="0">
              <a:solidFill>
                <a:srgbClr val="002060"/>
              </a:solidFill>
            </a:endParaRPr>
          </a:p>
          <a:p>
            <a:pPr marL="617220" lvl="1" indent="-274320">
              <a:buClr>
                <a:schemeClr val="accent3"/>
              </a:buClr>
              <a:buFont typeface="Wingdings 2"/>
              <a:buChar char=""/>
              <a:defRPr/>
            </a:pPr>
            <a:r>
              <a:rPr lang="en-US" altLang="en-US" dirty="0">
                <a:solidFill>
                  <a:srgbClr val="002060"/>
                </a:solidFill>
              </a:rPr>
              <a:t>Bound by international law</a:t>
            </a:r>
          </a:p>
          <a:p>
            <a:pPr marL="617220" lvl="1" indent="-274320">
              <a:buClr>
                <a:schemeClr val="accent3"/>
              </a:buClr>
              <a:buFont typeface="Wingdings 2"/>
              <a:buChar char=""/>
              <a:defRPr/>
            </a:pPr>
            <a:r>
              <a:rPr lang="en-US" altLang="en-US" dirty="0">
                <a:solidFill>
                  <a:srgbClr val="002060"/>
                </a:solidFill>
              </a:rPr>
              <a:t>In writing</a:t>
            </a:r>
          </a:p>
          <a:p>
            <a:pPr marL="274320" indent="-274320">
              <a:buClr>
                <a:schemeClr val="accent3"/>
              </a:buClr>
              <a:buFont typeface="Wingdings 2"/>
              <a:buChar char=""/>
              <a:defRPr/>
            </a:pPr>
            <a:r>
              <a:rPr lang="en-GB" altLang="en-US" dirty="0"/>
              <a:t>Conventions (similar to treaties but tend to be more focused)</a:t>
            </a:r>
          </a:p>
          <a:p>
            <a:pPr marL="617220" lvl="1" indent="-274320">
              <a:buClr>
                <a:schemeClr val="accent3"/>
              </a:buClr>
              <a:buFont typeface="Wingdings 2"/>
              <a:buChar char=""/>
              <a:defRPr/>
            </a:pPr>
            <a:r>
              <a:rPr lang="en-GB" altLang="en-US" dirty="0" err="1">
                <a:solidFill>
                  <a:srgbClr val="002060"/>
                </a:solidFill>
              </a:rPr>
              <a:t>V.imp</a:t>
            </a:r>
            <a:r>
              <a:rPr lang="en-GB" altLang="en-US" dirty="0">
                <a:solidFill>
                  <a:srgbClr val="002060"/>
                </a:solidFill>
              </a:rPr>
              <a:t> to the </a:t>
            </a:r>
            <a:r>
              <a:rPr lang="en-GB" altLang="en-US" dirty="0" err="1">
                <a:solidFill>
                  <a:srgbClr val="002060"/>
                </a:solidFill>
              </a:rPr>
              <a:t>env</a:t>
            </a:r>
            <a:r>
              <a:rPr lang="en-GB" altLang="en-US" dirty="0">
                <a:solidFill>
                  <a:srgbClr val="002060"/>
                </a:solidFill>
              </a:rPr>
              <a:t>.</a:t>
            </a:r>
          </a:p>
          <a:p>
            <a:pPr marL="617220" lvl="1" indent="-274320">
              <a:buClr>
                <a:schemeClr val="accent3"/>
              </a:buClr>
              <a:buFont typeface="Wingdings 2"/>
              <a:buChar char=""/>
              <a:defRPr/>
            </a:pPr>
            <a:r>
              <a:rPr lang="en-GB" altLang="en-US" dirty="0">
                <a:solidFill>
                  <a:srgbClr val="002060"/>
                </a:solidFill>
              </a:rPr>
              <a:t>Veto points can cause difficulties</a:t>
            </a:r>
          </a:p>
          <a:p>
            <a:pPr marL="617220" lvl="1" indent="-274320">
              <a:buClr>
                <a:schemeClr val="accent3"/>
              </a:buClr>
              <a:buFont typeface="Wingdings 2"/>
              <a:buChar char=""/>
              <a:defRPr/>
            </a:pPr>
            <a:r>
              <a:rPr lang="en-GB" altLang="en-US" dirty="0">
                <a:solidFill>
                  <a:srgbClr val="002060"/>
                </a:solidFill>
              </a:rPr>
              <a:t>General principles</a:t>
            </a:r>
          </a:p>
          <a:p>
            <a:pPr marL="274320" indent="-274320">
              <a:buClr>
                <a:schemeClr val="accent3"/>
              </a:buClr>
              <a:buFont typeface="Wingdings 2"/>
              <a:buChar char=""/>
              <a:defRPr/>
            </a:pPr>
            <a:r>
              <a:rPr lang="en-GB" altLang="en-US" dirty="0"/>
              <a:t>Protocol</a:t>
            </a:r>
          </a:p>
          <a:p>
            <a:pPr marL="617220" lvl="1" indent="-274320">
              <a:buClr>
                <a:schemeClr val="accent3"/>
              </a:buClr>
              <a:buFont typeface="Wingdings 2"/>
              <a:buChar char=""/>
              <a:defRPr/>
            </a:pPr>
            <a:r>
              <a:rPr lang="en-GB" altLang="en-US" dirty="0">
                <a:solidFill>
                  <a:srgbClr val="002060"/>
                </a:solidFill>
              </a:rPr>
              <a:t>Is one of the ways a Convention/Treaty can be complemented/modified</a:t>
            </a:r>
          </a:p>
          <a:p>
            <a:pPr marL="274320" indent="-274320">
              <a:buClr>
                <a:schemeClr val="accent3"/>
              </a:buClr>
              <a:buFont typeface="Wingdings 2"/>
              <a:buChar char=""/>
              <a:defRPr/>
            </a:pPr>
            <a:endParaRPr lang="en-US" altLang="en-US" dirty="0"/>
          </a:p>
          <a:p>
            <a:pPr marL="365760" lvl="1" indent="0">
              <a:buNone/>
              <a:defRPr/>
            </a:pPr>
            <a:endParaRPr lang="en-US" altLang="en-US" dirty="0"/>
          </a:p>
        </p:txBody>
      </p:sp>
      <p:sp>
        <p:nvSpPr>
          <p:cNvPr id="84996"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6B5246AF-4BCA-4A5C-B856-2753633F36CA}" type="slidenum">
              <a:rPr lang="en-GB" altLang="en-US" sz="1100">
                <a:solidFill>
                  <a:srgbClr val="4D4D4D"/>
                </a:solidFill>
                <a:latin typeface="Times New Roman" panose="02020603050405020304" pitchFamily="18" charset="0"/>
              </a:rPr>
              <a:pPr>
                <a:spcBef>
                  <a:spcPct val="0"/>
                </a:spcBef>
                <a:buClrTx/>
                <a:buSzTx/>
                <a:buFontTx/>
                <a:buNone/>
              </a:pPr>
              <a:t>14</a:t>
            </a:fld>
            <a:endParaRPr lang="en-GB" altLang="en-US" sz="1100">
              <a:solidFill>
                <a:srgbClr val="4D4D4D"/>
              </a:solidFill>
              <a:latin typeface="Times New Roman" panose="02020603050405020304" pitchFamily="18" charset="0"/>
            </a:endParaRPr>
          </a:p>
        </p:txBody>
      </p:sp>
      <p:pic>
        <p:nvPicPr>
          <p:cNvPr id="84997"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91400" y="1148694"/>
            <a:ext cx="3529136" cy="5347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31315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 calcmode="lin" valueType="num">
                                      <p:cBhvr additive="base">
                                        <p:cTn id="7" dur="500" fill="hold"/>
                                        <p:tgtEl>
                                          <p:spTgt spid="3379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79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795">
                                            <p:txEl>
                                              <p:pRg st="0" end="0"/>
                                            </p:txEl>
                                          </p:spTgt>
                                        </p:tgtEl>
                                        <p:attrNameLst>
                                          <p:attrName>style.visibility</p:attrName>
                                        </p:attrNameLst>
                                      </p:cBhvr>
                                      <p:to>
                                        <p:strVal val="visible"/>
                                      </p:to>
                                    </p:set>
                                    <p:anim calcmode="lin" valueType="num">
                                      <p:cBhvr additive="base">
                                        <p:cTn id="13" dur="5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79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par>
                                <p:cTn id="15" presetID="2" presetClass="entr" presetSubtype="8" fill="hold" grpId="0" nodeType="withEffect">
                                  <p:stCondLst>
                                    <p:cond delay="0"/>
                                  </p:stCondLst>
                                  <p:childTnLst>
                                    <p:set>
                                      <p:cBhvr>
                                        <p:cTn id="16" dur="1" fill="hold">
                                          <p:stCondLst>
                                            <p:cond delay="0"/>
                                          </p:stCondLst>
                                        </p:cTn>
                                        <p:tgtEl>
                                          <p:spTgt spid="33795">
                                            <p:txEl>
                                              <p:pRg st="1" end="1"/>
                                            </p:txEl>
                                          </p:spTgt>
                                        </p:tgtEl>
                                        <p:attrNameLst>
                                          <p:attrName>style.visibility</p:attrName>
                                        </p:attrNameLst>
                                      </p:cBhvr>
                                      <p:to>
                                        <p:strVal val="visible"/>
                                      </p:to>
                                    </p:set>
                                    <p:anim calcmode="lin" valueType="num">
                                      <p:cBhvr additive="base">
                                        <p:cTn id="17" dur="5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379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3" name="WHOOSH.WAV"/>
                                        </p:tgtEl>
                                      </p:cMediaNode>
                                    </p:audio>
                                  </p:subTnLst>
                                </p:cTn>
                              </p:par>
                              <p:par>
                                <p:cTn id="19" presetID="2" presetClass="entr" presetSubtype="8" fill="hold" grpId="0" nodeType="withEffect">
                                  <p:stCondLst>
                                    <p:cond delay="0"/>
                                  </p:stCondLst>
                                  <p:childTnLst>
                                    <p:set>
                                      <p:cBhvr>
                                        <p:cTn id="20" dur="1" fill="hold">
                                          <p:stCondLst>
                                            <p:cond delay="0"/>
                                          </p:stCondLst>
                                        </p:cTn>
                                        <p:tgtEl>
                                          <p:spTgt spid="33795">
                                            <p:txEl>
                                              <p:pRg st="2" end="2"/>
                                            </p:txEl>
                                          </p:spTgt>
                                        </p:tgtEl>
                                        <p:attrNameLst>
                                          <p:attrName>style.visibility</p:attrName>
                                        </p:attrNameLst>
                                      </p:cBhvr>
                                      <p:to>
                                        <p:strVal val="visible"/>
                                      </p:to>
                                    </p:set>
                                    <p:anim calcmode="lin" valueType="num">
                                      <p:cBhvr additive="base">
                                        <p:cTn id="21" dur="5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795">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3" name="WHOOSH.WAV"/>
                                        </p:tgtEl>
                                      </p:cMediaNode>
                                    </p:audio>
                                  </p:subTnLst>
                                </p:cTn>
                              </p:par>
                              <p:par>
                                <p:cTn id="23" presetID="2" presetClass="entr" presetSubtype="8" fill="hold" grpId="0" nodeType="withEffect">
                                  <p:stCondLst>
                                    <p:cond delay="0"/>
                                  </p:stCondLst>
                                  <p:childTnLst>
                                    <p:set>
                                      <p:cBhvr>
                                        <p:cTn id="24" dur="1" fill="hold">
                                          <p:stCondLst>
                                            <p:cond delay="0"/>
                                          </p:stCondLst>
                                        </p:cTn>
                                        <p:tgtEl>
                                          <p:spTgt spid="33795">
                                            <p:txEl>
                                              <p:pRg st="3" end="3"/>
                                            </p:txEl>
                                          </p:spTgt>
                                        </p:tgtEl>
                                        <p:attrNameLst>
                                          <p:attrName>style.visibility</p:attrName>
                                        </p:attrNameLst>
                                      </p:cBhvr>
                                      <p:to>
                                        <p:strVal val="visible"/>
                                      </p:to>
                                    </p:set>
                                    <p:anim calcmode="lin" valueType="num">
                                      <p:cBhvr additive="base">
                                        <p:cTn id="25" dur="5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795">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WHOOSH.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3795">
                                            <p:txEl>
                                              <p:pRg st="4" end="4"/>
                                            </p:txEl>
                                          </p:spTgt>
                                        </p:tgtEl>
                                        <p:attrNameLst>
                                          <p:attrName>style.visibility</p:attrName>
                                        </p:attrNameLst>
                                      </p:cBhvr>
                                      <p:to>
                                        <p:strVal val="visible"/>
                                      </p:to>
                                    </p:set>
                                    <p:anim calcmode="lin" valueType="num">
                                      <p:cBhvr additive="base">
                                        <p:cTn id="31" dur="500" fill="hold"/>
                                        <p:tgtEl>
                                          <p:spTgt spid="3379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3795">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3" name="WHOOSH.WAV"/>
                                        </p:tgtEl>
                                      </p:cMediaNode>
                                    </p:audio>
                                  </p:subTnLst>
                                </p:cTn>
                              </p:par>
                              <p:par>
                                <p:cTn id="33" presetID="2" presetClass="entr" presetSubtype="8" fill="hold" grpId="0" nodeType="withEffect">
                                  <p:stCondLst>
                                    <p:cond delay="0"/>
                                  </p:stCondLst>
                                  <p:childTnLst>
                                    <p:set>
                                      <p:cBhvr>
                                        <p:cTn id="34" dur="1" fill="hold">
                                          <p:stCondLst>
                                            <p:cond delay="0"/>
                                          </p:stCondLst>
                                        </p:cTn>
                                        <p:tgtEl>
                                          <p:spTgt spid="33795">
                                            <p:txEl>
                                              <p:pRg st="5" end="5"/>
                                            </p:txEl>
                                          </p:spTgt>
                                        </p:tgtEl>
                                        <p:attrNameLst>
                                          <p:attrName>style.visibility</p:attrName>
                                        </p:attrNameLst>
                                      </p:cBhvr>
                                      <p:to>
                                        <p:strVal val="visible"/>
                                      </p:to>
                                    </p:set>
                                    <p:anim calcmode="lin" valueType="num">
                                      <p:cBhvr additive="base">
                                        <p:cTn id="35" dur="500" fill="hold"/>
                                        <p:tgtEl>
                                          <p:spTgt spid="33795">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3795">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3" name="WHOOSH.WAV"/>
                                        </p:tgtEl>
                                      </p:cMediaNode>
                                    </p:audio>
                                  </p:subTnLst>
                                </p:cTn>
                              </p:par>
                              <p:par>
                                <p:cTn id="37" presetID="2" presetClass="entr" presetSubtype="8" fill="hold" grpId="0" nodeType="withEffect">
                                  <p:stCondLst>
                                    <p:cond delay="0"/>
                                  </p:stCondLst>
                                  <p:childTnLst>
                                    <p:set>
                                      <p:cBhvr>
                                        <p:cTn id="38" dur="1" fill="hold">
                                          <p:stCondLst>
                                            <p:cond delay="0"/>
                                          </p:stCondLst>
                                        </p:cTn>
                                        <p:tgtEl>
                                          <p:spTgt spid="33795">
                                            <p:txEl>
                                              <p:pRg st="6" end="6"/>
                                            </p:txEl>
                                          </p:spTgt>
                                        </p:tgtEl>
                                        <p:attrNameLst>
                                          <p:attrName>style.visibility</p:attrName>
                                        </p:attrNameLst>
                                      </p:cBhvr>
                                      <p:to>
                                        <p:strVal val="visible"/>
                                      </p:to>
                                    </p:set>
                                    <p:anim calcmode="lin" valueType="num">
                                      <p:cBhvr additive="base">
                                        <p:cTn id="39" dur="500" fill="hold"/>
                                        <p:tgtEl>
                                          <p:spTgt spid="33795">
                                            <p:txEl>
                                              <p:pRg st="6" end="6"/>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3795">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3" name="WHOOSH.WAV"/>
                                        </p:tgtEl>
                                      </p:cMediaNode>
                                    </p:audio>
                                  </p:subTnLst>
                                </p:cTn>
                              </p:par>
                              <p:par>
                                <p:cTn id="41" presetID="2" presetClass="entr" presetSubtype="8" fill="hold" grpId="0" nodeType="withEffect">
                                  <p:stCondLst>
                                    <p:cond delay="0"/>
                                  </p:stCondLst>
                                  <p:childTnLst>
                                    <p:set>
                                      <p:cBhvr>
                                        <p:cTn id="42" dur="1" fill="hold">
                                          <p:stCondLst>
                                            <p:cond delay="0"/>
                                          </p:stCondLst>
                                        </p:cTn>
                                        <p:tgtEl>
                                          <p:spTgt spid="33795">
                                            <p:txEl>
                                              <p:pRg st="7" end="7"/>
                                            </p:txEl>
                                          </p:spTgt>
                                        </p:tgtEl>
                                        <p:attrNameLst>
                                          <p:attrName>style.visibility</p:attrName>
                                        </p:attrNameLst>
                                      </p:cBhvr>
                                      <p:to>
                                        <p:strVal val="visible"/>
                                      </p:to>
                                    </p:set>
                                    <p:anim calcmode="lin" valueType="num">
                                      <p:cBhvr additive="base">
                                        <p:cTn id="43" dur="500" fill="hold"/>
                                        <p:tgtEl>
                                          <p:spTgt spid="33795">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3795">
                                            <p:txEl>
                                              <p:pRg st="7" end="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3" name="WHOOSH.WAV"/>
                                        </p:tgtEl>
                                      </p:cMediaNode>
                                    </p:audio>
                                  </p:sub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3795">
                                            <p:txEl>
                                              <p:pRg st="8" end="8"/>
                                            </p:txEl>
                                          </p:spTgt>
                                        </p:tgtEl>
                                        <p:attrNameLst>
                                          <p:attrName>style.visibility</p:attrName>
                                        </p:attrNameLst>
                                      </p:cBhvr>
                                      <p:to>
                                        <p:strVal val="visible"/>
                                      </p:to>
                                    </p:set>
                                    <p:anim calcmode="lin" valueType="num">
                                      <p:cBhvr additive="base">
                                        <p:cTn id="49" dur="500" fill="hold"/>
                                        <p:tgtEl>
                                          <p:spTgt spid="33795">
                                            <p:txEl>
                                              <p:pRg st="8" end="8"/>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3795">
                                            <p:txEl>
                                              <p:pRg st="8" end="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3" name="WHOOSH.WAV"/>
                                        </p:tgtEl>
                                      </p:cMediaNode>
                                    </p:audio>
                                  </p:subTnLst>
                                </p:cTn>
                              </p:par>
                              <p:par>
                                <p:cTn id="51" presetID="2" presetClass="entr" presetSubtype="8" fill="hold" grpId="0" nodeType="withEffect">
                                  <p:stCondLst>
                                    <p:cond delay="0"/>
                                  </p:stCondLst>
                                  <p:childTnLst>
                                    <p:set>
                                      <p:cBhvr>
                                        <p:cTn id="52" dur="1" fill="hold">
                                          <p:stCondLst>
                                            <p:cond delay="0"/>
                                          </p:stCondLst>
                                        </p:cTn>
                                        <p:tgtEl>
                                          <p:spTgt spid="33795">
                                            <p:txEl>
                                              <p:pRg st="9" end="9"/>
                                            </p:txEl>
                                          </p:spTgt>
                                        </p:tgtEl>
                                        <p:attrNameLst>
                                          <p:attrName>style.visibility</p:attrName>
                                        </p:attrNameLst>
                                      </p:cBhvr>
                                      <p:to>
                                        <p:strVal val="visible"/>
                                      </p:to>
                                    </p:set>
                                    <p:anim calcmode="lin" valueType="num">
                                      <p:cBhvr additive="base">
                                        <p:cTn id="53" dur="500" fill="hold"/>
                                        <p:tgtEl>
                                          <p:spTgt spid="33795">
                                            <p:txEl>
                                              <p:pRg st="9" end="9"/>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33795">
                                            <p:txEl>
                                              <p:pRg st="9" end="9"/>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autoUpdateAnimBg="0" advAuto="0"/>
      <p:bldP spid="33795"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774825" y="188914"/>
            <a:ext cx="8605838" cy="1190625"/>
          </a:xfrm>
        </p:spPr>
        <p:txBody>
          <a:bodyPr rtlCol="0">
            <a:noAutofit/>
          </a:bodyPr>
          <a:lstStyle/>
          <a:p>
            <a:pPr>
              <a:defRPr/>
            </a:pPr>
            <a:r>
              <a:rPr lang="en-US" altLang="en-US" b="1" dirty="0">
                <a:latin typeface="Neue Haas Grotesk Text Pro" panose="020B0504020202020204" pitchFamily="34" charset="0"/>
              </a:rPr>
              <a:t>UN Terms Relevant to the Environment</a:t>
            </a:r>
          </a:p>
        </p:txBody>
      </p:sp>
      <p:sp>
        <p:nvSpPr>
          <p:cNvPr id="33795" name="Rectangle 3"/>
          <p:cNvSpPr>
            <a:spLocks noGrp="1" noChangeArrowheads="1"/>
          </p:cNvSpPr>
          <p:nvPr>
            <p:ph idx="1"/>
          </p:nvPr>
        </p:nvSpPr>
        <p:spPr>
          <a:xfrm>
            <a:off x="1535906" y="3503019"/>
            <a:ext cx="4541838" cy="5084762"/>
          </a:xfrm>
        </p:spPr>
        <p:txBody>
          <a:bodyPr rtlCol="0">
            <a:normAutofit/>
          </a:bodyPr>
          <a:lstStyle/>
          <a:p>
            <a:pPr marL="365760" lvl="1" indent="0">
              <a:buNone/>
              <a:defRPr/>
            </a:pPr>
            <a:r>
              <a:rPr lang="en-GB" sz="4400" dirty="0">
                <a:highlight>
                  <a:srgbClr val="FFFF00"/>
                </a:highlight>
                <a:hlinkClick r:id="rId4"/>
              </a:rPr>
              <a:t>UNTC</a:t>
            </a:r>
            <a:endParaRPr lang="en-GB" sz="4400" dirty="0">
              <a:highlight>
                <a:srgbClr val="FFFF00"/>
              </a:highlight>
            </a:endParaRPr>
          </a:p>
          <a:p>
            <a:pPr marL="365760" lvl="1" indent="0">
              <a:buNone/>
              <a:defRPr/>
            </a:pPr>
            <a:endParaRPr lang="en-US" altLang="en-US" sz="4400" dirty="0"/>
          </a:p>
        </p:txBody>
      </p:sp>
      <p:sp>
        <p:nvSpPr>
          <p:cNvPr id="84996"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6B5246AF-4BCA-4A5C-B856-2753633F36CA}" type="slidenum">
              <a:rPr lang="en-GB" altLang="en-US" sz="1100">
                <a:solidFill>
                  <a:srgbClr val="4D4D4D"/>
                </a:solidFill>
                <a:latin typeface="Times New Roman" panose="02020603050405020304" pitchFamily="18" charset="0"/>
              </a:rPr>
              <a:pPr>
                <a:spcBef>
                  <a:spcPct val="0"/>
                </a:spcBef>
                <a:buClrTx/>
                <a:buSzTx/>
                <a:buFontTx/>
                <a:buNone/>
              </a:pPr>
              <a:t>15</a:t>
            </a:fld>
            <a:endParaRPr lang="en-GB" altLang="en-US" sz="1100">
              <a:solidFill>
                <a:srgbClr val="4D4D4D"/>
              </a:solidFill>
              <a:latin typeface="Times New Roman" panose="02020603050405020304" pitchFamily="18" charset="0"/>
            </a:endParaRPr>
          </a:p>
        </p:txBody>
      </p:sp>
      <p:pic>
        <p:nvPicPr>
          <p:cNvPr id="84997"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91400" y="1148694"/>
            <a:ext cx="3529136" cy="5347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7337BC4-3C87-3BBA-A9D8-DF5A20D6ED71}"/>
              </a:ext>
            </a:extLst>
          </p:cNvPr>
          <p:cNvSpPr txBox="1"/>
          <p:nvPr/>
        </p:nvSpPr>
        <p:spPr>
          <a:xfrm>
            <a:off x="1847528" y="2154653"/>
            <a:ext cx="6096000" cy="1200329"/>
          </a:xfrm>
          <a:prstGeom prst="rect">
            <a:avLst/>
          </a:prstGeom>
          <a:noFill/>
        </p:spPr>
        <p:txBody>
          <a:bodyPr wrap="square">
            <a:spAutoFit/>
          </a:bodyPr>
          <a:lstStyle/>
          <a:p>
            <a:r>
              <a:rPr lang="en-GB" sz="3600" dirty="0">
                <a:highlight>
                  <a:srgbClr val="FFFF00"/>
                </a:highlight>
                <a:hlinkClick r:id="rId6"/>
              </a:rPr>
              <a:t>United Nations Treaty Collection</a:t>
            </a:r>
            <a:endParaRPr lang="en-GB" sz="3600" dirty="0">
              <a:highlight>
                <a:srgbClr val="FFFF00"/>
              </a:highlight>
            </a:endParaRPr>
          </a:p>
        </p:txBody>
      </p:sp>
    </p:spTree>
    <p:extLst>
      <p:ext uri="{BB962C8B-B14F-4D97-AF65-F5344CB8AC3E}">
        <p14:creationId xmlns:p14="http://schemas.microsoft.com/office/powerpoint/2010/main" val="17311598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 calcmode="lin" valueType="num">
                                      <p:cBhvr additive="base">
                                        <p:cTn id="7" dur="500" fill="hold"/>
                                        <p:tgtEl>
                                          <p:spTgt spid="3379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79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autoUpdateAnimBg="0" advAuto="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084" name="Rectangle 8807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8069" name="Picture 4"/>
          <p:cNvPicPr>
            <a:picLocks noChangeAspect="1"/>
          </p:cNvPicPr>
          <p:nvPr/>
        </p:nvPicPr>
        <p:blipFill rotWithShape="1">
          <a:blip r:embed="rId2">
            <a:extLst>
              <a:ext uri="{28A0092B-C50C-407E-A947-70E740481C1C}">
                <a14:useLocalDpi xmlns:a14="http://schemas.microsoft.com/office/drawing/2010/main" val="0"/>
              </a:ext>
            </a:extLst>
          </a:blip>
          <a:srcRect t="6178" b="5444"/>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85" name="Rectangle 8808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066" name="Title 1"/>
          <p:cNvSpPr>
            <a:spLocks noGrp="1"/>
          </p:cNvSpPr>
          <p:nvPr>
            <p:ph type="title"/>
          </p:nvPr>
        </p:nvSpPr>
        <p:spPr>
          <a:xfrm>
            <a:off x="7531610" y="365125"/>
            <a:ext cx="3822189" cy="1899912"/>
          </a:xfrm>
        </p:spPr>
        <p:txBody>
          <a:bodyPr>
            <a:normAutofit/>
          </a:bodyPr>
          <a:lstStyle/>
          <a:p>
            <a:r>
              <a:rPr lang="en-GB" altLang="en-US" sz="4000" b="1">
                <a:latin typeface="Neue Haas Grotesk Text Pro" panose="020B0504020202020204" pitchFamily="34" charset="0"/>
              </a:rPr>
              <a:t>Protocols</a:t>
            </a:r>
          </a:p>
        </p:txBody>
      </p:sp>
      <p:sp>
        <p:nvSpPr>
          <p:cNvPr id="3" name="Content Placeholder 2"/>
          <p:cNvSpPr>
            <a:spLocks noGrp="1"/>
          </p:cNvSpPr>
          <p:nvPr>
            <p:ph idx="1"/>
          </p:nvPr>
        </p:nvSpPr>
        <p:spPr>
          <a:xfrm>
            <a:off x="7531610" y="2434201"/>
            <a:ext cx="4181014" cy="3742762"/>
          </a:xfrm>
        </p:spPr>
        <p:txBody>
          <a:bodyPr>
            <a:normAutofit/>
          </a:bodyPr>
          <a:lstStyle/>
          <a:p>
            <a:pPr marL="0" indent="0">
              <a:buClr>
                <a:schemeClr val="accent3"/>
              </a:buClr>
              <a:buNone/>
              <a:defRPr/>
            </a:pPr>
            <a:r>
              <a:rPr lang="en-US" altLang="en-US" sz="2000" dirty="0"/>
              <a:t>Protocol</a:t>
            </a:r>
          </a:p>
          <a:p>
            <a:pPr marL="640080" lvl="1" indent="-274320">
              <a:buFont typeface="Wingdings 2"/>
              <a:buChar char=""/>
              <a:defRPr/>
            </a:pPr>
            <a:r>
              <a:rPr lang="en-US" altLang="en-US" sz="2000" dirty="0"/>
              <a:t>Signed at a diplomatic conference (E.g. Montreal 1987 CFC’s Ozone Success) (Barrett, 2018)</a:t>
            </a:r>
          </a:p>
          <a:p>
            <a:pPr marL="640080" lvl="1" indent="-274320">
              <a:buFont typeface="Wingdings 2"/>
              <a:buChar char=""/>
              <a:defRPr/>
            </a:pPr>
            <a:r>
              <a:rPr lang="en-US" altLang="en-US" sz="2000" dirty="0"/>
              <a:t>Follow-on from a convention specific obligations/areas </a:t>
            </a:r>
          </a:p>
          <a:p>
            <a:pPr marL="640080" lvl="1" indent="-274320">
              <a:buFont typeface="Wingdings 2"/>
              <a:buChar char=""/>
              <a:defRPr/>
            </a:pPr>
            <a:r>
              <a:rPr lang="en-US" altLang="en-US" sz="2000" dirty="0"/>
              <a:t>Convention on long-Range Transboundary Air Pollution associated with 8 protocols</a:t>
            </a:r>
          </a:p>
          <a:p>
            <a:pPr>
              <a:defRPr/>
            </a:pPr>
            <a:endParaRPr lang="en-GB" sz="2000" dirty="0"/>
          </a:p>
        </p:txBody>
      </p:sp>
      <p:sp>
        <p:nvSpPr>
          <p:cNvPr id="88068" name="Slide Number Placeholder 3"/>
          <p:cNvSpPr>
            <a:spLocks noGrp="1"/>
          </p:cNvSpPr>
          <p:nvPr>
            <p:ph type="sldNum" sz="quarter" idx="12"/>
          </p:nvPr>
        </p:nvSpPr>
        <p:spPr bwMode="auto">
          <a:xfrm>
            <a:off x="8610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sz="2400">
                <a:solidFill>
                  <a:schemeClr val="hlink"/>
                </a:solidFill>
                <a:latin typeface="Times New Roman" panose="02020603050405020304" pitchFamily="18" charset="0"/>
              </a:defRPr>
            </a:lvl1pPr>
            <a:lvl2pPr marL="742950" indent="-285750">
              <a:defRPr sz="2400">
                <a:solidFill>
                  <a:schemeClr val="hlink"/>
                </a:solidFill>
                <a:latin typeface="Times New Roman" panose="02020603050405020304" pitchFamily="18" charset="0"/>
              </a:defRPr>
            </a:lvl2pPr>
            <a:lvl3pPr marL="1143000" indent="-228600">
              <a:defRPr sz="2400">
                <a:solidFill>
                  <a:schemeClr val="hlink"/>
                </a:solidFill>
                <a:latin typeface="Times New Roman" panose="02020603050405020304" pitchFamily="18" charset="0"/>
              </a:defRPr>
            </a:lvl3pPr>
            <a:lvl4pPr marL="1600200" indent="-228600">
              <a:defRPr sz="2400">
                <a:solidFill>
                  <a:schemeClr val="hlink"/>
                </a:solidFill>
                <a:latin typeface="Times New Roman" panose="02020603050405020304" pitchFamily="18" charset="0"/>
              </a:defRPr>
            </a:lvl4pPr>
            <a:lvl5pPr marL="2057400" indent="-228600">
              <a:defRPr sz="2400">
                <a:solidFill>
                  <a:schemeClr val="hlink"/>
                </a:solidFill>
                <a:latin typeface="Times New Roman" panose="02020603050405020304" pitchFamily="18" charset="0"/>
              </a:defRPr>
            </a:lvl5pPr>
            <a:lvl6pPr marL="2514600" indent="-228600" eaLnBrk="0" fontAlgn="base" hangingPunct="0">
              <a:spcBef>
                <a:spcPct val="0"/>
              </a:spcBef>
              <a:spcAft>
                <a:spcPct val="0"/>
              </a:spcAft>
              <a:defRPr sz="2400">
                <a:solidFill>
                  <a:schemeClr val="hlink"/>
                </a:solidFill>
                <a:latin typeface="Times New Roman" panose="02020603050405020304" pitchFamily="18" charset="0"/>
              </a:defRPr>
            </a:lvl6pPr>
            <a:lvl7pPr marL="2971800" indent="-228600" eaLnBrk="0" fontAlgn="base" hangingPunct="0">
              <a:spcBef>
                <a:spcPct val="0"/>
              </a:spcBef>
              <a:spcAft>
                <a:spcPct val="0"/>
              </a:spcAft>
              <a:defRPr sz="2400">
                <a:solidFill>
                  <a:schemeClr val="hlink"/>
                </a:solidFill>
                <a:latin typeface="Times New Roman" panose="02020603050405020304" pitchFamily="18" charset="0"/>
              </a:defRPr>
            </a:lvl7pPr>
            <a:lvl8pPr marL="3429000" indent="-228600" eaLnBrk="0" fontAlgn="base" hangingPunct="0">
              <a:spcBef>
                <a:spcPct val="0"/>
              </a:spcBef>
              <a:spcAft>
                <a:spcPct val="0"/>
              </a:spcAft>
              <a:defRPr sz="2400">
                <a:solidFill>
                  <a:schemeClr val="hlink"/>
                </a:solidFill>
                <a:latin typeface="Times New Roman" panose="02020603050405020304" pitchFamily="18" charset="0"/>
              </a:defRPr>
            </a:lvl8pPr>
            <a:lvl9pPr marL="3886200" indent="-228600" eaLnBrk="0" fontAlgn="base" hangingPunct="0">
              <a:spcBef>
                <a:spcPct val="0"/>
              </a:spcBef>
              <a:spcAft>
                <a:spcPct val="0"/>
              </a:spcAft>
              <a:defRPr sz="2400">
                <a:solidFill>
                  <a:schemeClr val="hlink"/>
                </a:solidFill>
                <a:latin typeface="Times New Roman" panose="02020603050405020304" pitchFamily="18" charset="0"/>
              </a:defRPr>
            </a:lvl9pPr>
          </a:lstStyle>
          <a:p>
            <a:pPr>
              <a:lnSpc>
                <a:spcPct val="90000"/>
              </a:lnSpc>
              <a:spcAft>
                <a:spcPts val="600"/>
              </a:spcAft>
            </a:pPr>
            <a:fld id="{8523D3DC-F55A-4976-ACB7-63BB75FFB548}" type="slidenum">
              <a:rPr lang="en-GB" altLang="en-US" sz="1900" smtClean="0"/>
              <a:pPr>
                <a:lnSpc>
                  <a:spcPct val="90000"/>
                </a:lnSpc>
                <a:spcAft>
                  <a:spcPts val="600"/>
                </a:spcAft>
              </a:pPr>
              <a:t>16</a:t>
            </a:fld>
            <a:endParaRPr lang="en-GB" altLang="en-US" sz="1900"/>
          </a:p>
        </p:txBody>
      </p:sp>
    </p:spTree>
    <p:extLst>
      <p:ext uri="{BB962C8B-B14F-4D97-AF65-F5344CB8AC3E}">
        <p14:creationId xmlns:p14="http://schemas.microsoft.com/office/powerpoint/2010/main" val="3953597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A96DFA8-225E-39E9-E8DC-1FDD90482742}"/>
              </a:ext>
            </a:extLst>
          </p:cNvPr>
          <p:cNvSpPr>
            <a:spLocks noGrp="1"/>
          </p:cNvSpPr>
          <p:nvPr>
            <p:ph type="sldNum" sz="quarter" idx="12"/>
          </p:nvPr>
        </p:nvSpPr>
        <p:spPr/>
        <p:txBody>
          <a:bodyPr/>
          <a:lstStyle/>
          <a:p>
            <a:pPr>
              <a:defRPr/>
            </a:pPr>
            <a:fld id="{2A2D1FC4-343E-40E0-885C-2B093CC69763}" type="slidenum">
              <a:rPr lang="en-GB" altLang="en-US" smtClean="0"/>
              <a:pPr>
                <a:defRPr/>
              </a:pPr>
              <a:t>17</a:t>
            </a:fld>
            <a:endParaRPr lang="en-GB" altLang="en-US"/>
          </a:p>
        </p:txBody>
      </p:sp>
      <p:pic>
        <p:nvPicPr>
          <p:cNvPr id="13314" name="Picture 2" descr="Infographic Climate Summits">
            <a:extLst>
              <a:ext uri="{FF2B5EF4-FFF2-40B4-BE49-F238E27FC236}">
                <a16:creationId xmlns:a16="http://schemas.microsoft.com/office/drawing/2014/main" id="{4867B645-273A-D85E-39E1-6DC0B23432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725"/>
            <a:ext cx="10515600" cy="68365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9740D87-66C1-93E2-47CF-F6A3BEAC0421}"/>
              </a:ext>
            </a:extLst>
          </p:cNvPr>
          <p:cNvSpPr txBox="1"/>
          <p:nvPr/>
        </p:nvSpPr>
        <p:spPr>
          <a:xfrm rot="5400000">
            <a:off x="7702034" y="2874059"/>
            <a:ext cx="6096000" cy="369332"/>
          </a:xfrm>
          <a:prstGeom prst="rect">
            <a:avLst/>
          </a:prstGeom>
          <a:noFill/>
        </p:spPr>
        <p:txBody>
          <a:bodyPr wrap="square">
            <a:spAutoFit/>
          </a:bodyPr>
          <a:lstStyle/>
          <a:p>
            <a:r>
              <a:rPr lang="en-GB" dirty="0">
                <a:hlinkClick r:id="rId3"/>
              </a:rPr>
              <a:t>International Agreements on Climate Change - Iberdrola</a:t>
            </a:r>
            <a:endParaRPr lang="en-GB" dirty="0"/>
          </a:p>
        </p:txBody>
      </p:sp>
    </p:spTree>
    <p:extLst>
      <p:ext uri="{BB962C8B-B14F-4D97-AF65-F5344CB8AC3E}">
        <p14:creationId xmlns:p14="http://schemas.microsoft.com/office/powerpoint/2010/main" val="2058503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nalogue board showing flight information">
            <a:extLst>
              <a:ext uri="{FF2B5EF4-FFF2-40B4-BE49-F238E27FC236}">
                <a16:creationId xmlns:a16="http://schemas.microsoft.com/office/drawing/2014/main" id="{5AEBB5FA-7DB5-48D4-871E-5B23F43F2061}"/>
              </a:ext>
            </a:extLst>
          </p:cNvPr>
          <p:cNvPicPr>
            <a:picLocks noChangeAspect="1"/>
          </p:cNvPicPr>
          <p:nvPr/>
        </p:nvPicPr>
        <p:blipFill rotWithShape="1">
          <a:blip r:embed="rId2"/>
          <a:srcRect t="13608" b="2123"/>
          <a:stretch/>
        </p:blipFill>
        <p:spPr>
          <a:xfrm>
            <a:off x="20" y="10"/>
            <a:ext cx="12191980" cy="6857990"/>
          </a:xfrm>
          <a:prstGeom prst="rect">
            <a:avLst/>
          </a:prstGeom>
        </p:spPr>
      </p:pic>
      <p:sp>
        <p:nvSpPr>
          <p:cNvPr id="2" name="Title 1">
            <a:extLst>
              <a:ext uri="{FF2B5EF4-FFF2-40B4-BE49-F238E27FC236}">
                <a16:creationId xmlns:a16="http://schemas.microsoft.com/office/drawing/2014/main" id="{529E0450-6C88-3D34-060D-EF99E6ABE143}"/>
              </a:ext>
            </a:extLst>
          </p:cNvPr>
          <p:cNvSpPr>
            <a:spLocks noGrp="1"/>
          </p:cNvSpPr>
          <p:nvPr>
            <p:ph type="title"/>
          </p:nvPr>
        </p:nvSpPr>
        <p:spPr>
          <a:xfrm>
            <a:off x="1524000" y="2551840"/>
            <a:ext cx="9144000" cy="1754326"/>
          </a:xfrm>
          <a:solidFill>
            <a:srgbClr val="FFFFFF">
              <a:alpha val="91000"/>
            </a:srgbClr>
          </a:solidFill>
          <a:ln w="279400" cap="sq" cmpd="thinThick" algn="ctr">
            <a:solidFill>
              <a:srgbClr val="FFFFFF">
                <a:alpha val="91000"/>
              </a:srgbClr>
            </a:solidFill>
            <a:prstDash val="solid"/>
            <a:miter lim="800000"/>
          </a:ln>
        </p:spPr>
        <p:txBody>
          <a:bodyPr vert="horz" wrap="square" lIns="91440" tIns="45720" rIns="91440" bIns="45720" rtlCol="0" anchor="ctr">
            <a:normAutofit/>
          </a:bodyPr>
          <a:lstStyle/>
          <a:p>
            <a:pPr algn="ctr"/>
            <a:r>
              <a:rPr lang="en-US" sz="6000" b="1">
                <a:solidFill>
                  <a:srgbClr val="262626"/>
                </a:solidFill>
              </a:rPr>
              <a:t>Montreal Protocol Example</a:t>
            </a:r>
          </a:p>
        </p:txBody>
      </p:sp>
      <p:sp>
        <p:nvSpPr>
          <p:cNvPr id="4" name="Slide Number Placeholder 3">
            <a:extLst>
              <a:ext uri="{FF2B5EF4-FFF2-40B4-BE49-F238E27FC236}">
                <a16:creationId xmlns:a16="http://schemas.microsoft.com/office/drawing/2014/main" id="{78E5CC17-BA42-E699-265A-272B47E74F83}"/>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2A2D1FC4-343E-40E0-885C-2B093CC69763}" type="slidenum">
              <a:rPr lang="en-US" altLang="en-US">
                <a:solidFill>
                  <a:srgbClr val="FFFFFF"/>
                </a:solidFill>
              </a:rPr>
              <a:pPr>
                <a:spcAft>
                  <a:spcPts val="600"/>
                </a:spcAft>
                <a:defRPr/>
              </a:pPr>
              <a:t>18</a:t>
            </a:fld>
            <a:endParaRPr lang="en-US" altLang="en-US">
              <a:solidFill>
                <a:srgbClr val="FFFFFF"/>
              </a:solidFill>
            </a:endParaRPr>
          </a:p>
        </p:txBody>
      </p:sp>
    </p:spTree>
    <p:extLst>
      <p:ext uri="{BB962C8B-B14F-4D97-AF65-F5344CB8AC3E}">
        <p14:creationId xmlns:p14="http://schemas.microsoft.com/office/powerpoint/2010/main" val="13235066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295486" y="-535834"/>
            <a:ext cx="6696744" cy="1065836"/>
          </a:xfrm>
        </p:spPr>
        <p:txBody>
          <a:bodyPr vert="horz" lIns="91440" tIns="45720" rIns="91440" bIns="45720" rtlCol="0" anchor="ctr">
            <a:noAutofit/>
          </a:bodyPr>
          <a:lstStyle/>
          <a:p>
            <a:br>
              <a:rPr lang="en-US" b="1" dirty="0">
                <a:latin typeface="Neue Haas Grotesk Text Pro" panose="020B0504020202020204" pitchFamily="34" charset="0"/>
              </a:rPr>
            </a:br>
            <a:br>
              <a:rPr lang="en-US" b="1" dirty="0">
                <a:latin typeface="Neue Haas Grotesk Text Pro" panose="020B0504020202020204" pitchFamily="34" charset="0"/>
              </a:rPr>
            </a:br>
            <a:r>
              <a:rPr lang="en-US" b="1" dirty="0">
                <a:latin typeface="Neue Haas Grotesk Text Pro" panose="020B0504020202020204" pitchFamily="34" charset="0"/>
              </a:rPr>
              <a:t>The example of Ozone</a:t>
            </a:r>
          </a:p>
        </p:txBody>
      </p:sp>
      <p:pic>
        <p:nvPicPr>
          <p:cNvPr id="10" name="Content Placeholder 9" descr="A magazine cover with many spray cans&#10;&#10;Description automatically generated"/>
          <p:cNvPicPr>
            <a:picLocks noGrp="1" noChangeAspect="1"/>
          </p:cNvPicPr>
          <p:nvPr>
            <p:ph idx="1"/>
          </p:nvPr>
        </p:nvPicPr>
        <p:blipFill>
          <a:blip r:embed="rId3"/>
          <a:stretch>
            <a:fillRect/>
          </a:stretch>
        </p:blipFill>
        <p:spPr>
          <a:xfrm>
            <a:off x="6999971" y="332656"/>
            <a:ext cx="4896543" cy="5760640"/>
          </a:xfrm>
          <a:prstGeom prst="rect">
            <a:avLst/>
          </a:prstGeom>
        </p:spPr>
      </p:pic>
      <p:sp>
        <p:nvSpPr>
          <p:cNvPr id="4" name="Slide Number Placeholder 3"/>
          <p:cNvSpPr>
            <a:spLocks noGrp="1"/>
          </p:cNvSpPr>
          <p:nvPr>
            <p:ph type="sldNum" sz="quarter" idx="12"/>
          </p:nvPr>
        </p:nvSpPr>
        <p:spPr/>
        <p:txBody>
          <a:bodyPr vert="horz" lIns="91440" tIns="45720" rIns="91440" bIns="45720" rtlCol="0" anchor="ctr">
            <a:normAutofit/>
          </a:bodyPr>
          <a:lstStyle/>
          <a:p>
            <a:pPr defTabSz="914400">
              <a:spcAft>
                <a:spcPts val="600"/>
              </a:spcAft>
              <a:defRPr/>
            </a:pPr>
            <a:fld id="{2A2D1FC4-343E-40E0-885C-2B093CC69763}" type="slidenum">
              <a:rPr lang="en-US" altLang="en-US" smtClean="0"/>
              <a:pPr defTabSz="914400">
                <a:spcAft>
                  <a:spcPts val="600"/>
                </a:spcAft>
                <a:defRPr/>
              </a:pPr>
              <a:t>19</a:t>
            </a:fld>
            <a:endParaRPr lang="en-US" altLang="en-US"/>
          </a:p>
        </p:txBody>
      </p:sp>
      <p:pic>
        <p:nvPicPr>
          <p:cNvPr id="9" name="Picture 8" descr="A comparison of the earth's temperature&#10;&#10;Description automatically generated"/>
          <p:cNvPicPr>
            <a:picLocks noChangeAspect="1"/>
          </p:cNvPicPr>
          <p:nvPr/>
        </p:nvPicPr>
        <p:blipFill>
          <a:blip r:embed="rId4"/>
          <a:stretch>
            <a:fillRect/>
          </a:stretch>
        </p:blipFill>
        <p:spPr>
          <a:xfrm>
            <a:off x="656585" y="2571715"/>
            <a:ext cx="6131695" cy="3521581"/>
          </a:xfrm>
          <a:prstGeom prst="rect">
            <a:avLst/>
          </a:prstGeom>
        </p:spPr>
      </p:pic>
      <p:sp>
        <p:nvSpPr>
          <p:cNvPr id="3" name="TextBox 2">
            <a:extLst>
              <a:ext uri="{FF2B5EF4-FFF2-40B4-BE49-F238E27FC236}">
                <a16:creationId xmlns:a16="http://schemas.microsoft.com/office/drawing/2014/main" id="{7112C21F-89CA-65B9-D950-1BFF1586F005}"/>
              </a:ext>
            </a:extLst>
          </p:cNvPr>
          <p:cNvSpPr txBox="1"/>
          <p:nvPr/>
        </p:nvSpPr>
        <p:spPr>
          <a:xfrm>
            <a:off x="490012" y="1047177"/>
            <a:ext cx="6298268" cy="1323439"/>
          </a:xfrm>
          <a:prstGeom prst="rect">
            <a:avLst/>
          </a:prstGeom>
          <a:noFill/>
        </p:spPr>
        <p:txBody>
          <a:bodyPr wrap="square">
            <a:spAutoFit/>
          </a:bodyPr>
          <a:lstStyle/>
          <a:p>
            <a:r>
              <a:rPr lang="en-GB" sz="2000" b="0" i="0" dirty="0">
                <a:solidFill>
                  <a:srgbClr val="002060"/>
                </a:solidFill>
                <a:effectLst/>
                <a:latin typeface="Nunito Sans" pitchFamily="2" charset="0"/>
              </a:rPr>
              <a:t>Atmospheric scientists identified the actions that humans were taking to cause the stratospheric ozone depletion. Chlorine and bromine, released by the breakdown of CFCs, were particularly problematic.</a:t>
            </a:r>
            <a:endParaRPr lang="en-GB" sz="2000" dirty="0">
              <a:solidFill>
                <a:srgbClr val="002060"/>
              </a:solidFill>
            </a:endParaRPr>
          </a:p>
        </p:txBody>
      </p:sp>
      <p:sp>
        <p:nvSpPr>
          <p:cNvPr id="8" name="TextBox 7">
            <a:extLst>
              <a:ext uri="{FF2B5EF4-FFF2-40B4-BE49-F238E27FC236}">
                <a16:creationId xmlns:a16="http://schemas.microsoft.com/office/drawing/2014/main" id="{4E078AF0-1B01-2C9C-D98E-5F5DF92A46B4}"/>
              </a:ext>
            </a:extLst>
          </p:cNvPr>
          <p:cNvSpPr txBox="1"/>
          <p:nvPr/>
        </p:nvSpPr>
        <p:spPr>
          <a:xfrm>
            <a:off x="490012" y="6164691"/>
            <a:ext cx="10464824" cy="646331"/>
          </a:xfrm>
          <a:prstGeom prst="rect">
            <a:avLst/>
          </a:prstGeom>
          <a:noFill/>
        </p:spPr>
        <p:txBody>
          <a:bodyPr wrap="square">
            <a:spAutoFit/>
          </a:bodyPr>
          <a:lstStyle/>
          <a:p>
            <a:r>
              <a:rPr lang="en-GB" dirty="0">
                <a:hlinkClick r:id="rId5"/>
              </a:rPr>
              <a:t>4 facts you might not know about ozone and the Montreal Protocol | National Oceanic and Atmospheric Administration (noaa.gov)</a:t>
            </a:r>
            <a:endParaRPr lang="en-GB" dirty="0"/>
          </a:p>
        </p:txBody>
      </p:sp>
    </p:spTree>
    <p:extLst>
      <p:ext uri="{BB962C8B-B14F-4D97-AF65-F5344CB8AC3E}">
        <p14:creationId xmlns:p14="http://schemas.microsoft.com/office/powerpoint/2010/main" val="2248071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295486" y="-535834"/>
            <a:ext cx="6696744" cy="1065836"/>
          </a:xfrm>
        </p:spPr>
        <p:txBody>
          <a:bodyPr vert="horz" lIns="91440" tIns="45720" rIns="91440" bIns="45720" rtlCol="0" anchor="ctr">
            <a:noAutofit/>
          </a:bodyPr>
          <a:lstStyle/>
          <a:p>
            <a:br>
              <a:rPr lang="en-US" b="1" dirty="0">
                <a:latin typeface="Neue Haas Grotesk Text Pro" panose="020B0504020202020204" pitchFamily="34" charset="0"/>
              </a:rPr>
            </a:br>
            <a:br>
              <a:rPr lang="en-US" b="1" dirty="0">
                <a:latin typeface="Neue Haas Grotesk Text Pro" panose="020B0504020202020204" pitchFamily="34" charset="0"/>
              </a:rPr>
            </a:br>
            <a:r>
              <a:rPr lang="en-US" b="1" dirty="0">
                <a:latin typeface="Neue Haas Grotesk Text Pro" panose="020B0504020202020204" pitchFamily="34" charset="0"/>
              </a:rPr>
              <a:t>The example of Ozone</a:t>
            </a:r>
          </a:p>
        </p:txBody>
      </p:sp>
      <p:sp>
        <p:nvSpPr>
          <p:cNvPr id="4" name="Slide Number Placeholder 3"/>
          <p:cNvSpPr>
            <a:spLocks noGrp="1"/>
          </p:cNvSpPr>
          <p:nvPr>
            <p:ph type="sldNum" sz="quarter" idx="12"/>
          </p:nvPr>
        </p:nvSpPr>
        <p:spPr/>
        <p:txBody>
          <a:bodyPr vert="horz" lIns="91440" tIns="45720" rIns="91440" bIns="45720" rtlCol="0" anchor="ctr">
            <a:normAutofit/>
          </a:bodyPr>
          <a:lstStyle/>
          <a:p>
            <a:pPr defTabSz="914400">
              <a:spcAft>
                <a:spcPts val="600"/>
              </a:spcAft>
              <a:defRPr/>
            </a:pPr>
            <a:fld id="{2A2D1FC4-343E-40E0-885C-2B093CC69763}" type="slidenum">
              <a:rPr lang="en-US" altLang="en-US" smtClean="0"/>
              <a:pPr defTabSz="914400">
                <a:spcAft>
                  <a:spcPts val="600"/>
                </a:spcAft>
                <a:defRPr/>
              </a:pPr>
              <a:t>20</a:t>
            </a:fld>
            <a:endParaRPr lang="en-US" altLang="en-US"/>
          </a:p>
        </p:txBody>
      </p:sp>
      <p:sp>
        <p:nvSpPr>
          <p:cNvPr id="3" name="TextBox 2">
            <a:extLst>
              <a:ext uri="{FF2B5EF4-FFF2-40B4-BE49-F238E27FC236}">
                <a16:creationId xmlns:a16="http://schemas.microsoft.com/office/drawing/2014/main" id="{7112C21F-89CA-65B9-D950-1BFF1586F005}"/>
              </a:ext>
            </a:extLst>
          </p:cNvPr>
          <p:cNvSpPr txBox="1"/>
          <p:nvPr/>
        </p:nvSpPr>
        <p:spPr>
          <a:xfrm>
            <a:off x="490012" y="1047177"/>
            <a:ext cx="6298268" cy="1323439"/>
          </a:xfrm>
          <a:prstGeom prst="rect">
            <a:avLst/>
          </a:prstGeom>
          <a:noFill/>
        </p:spPr>
        <p:txBody>
          <a:bodyPr wrap="square">
            <a:spAutoFit/>
          </a:bodyPr>
          <a:lstStyle/>
          <a:p>
            <a:r>
              <a:rPr lang="en-GB" sz="2000" b="0" i="0" dirty="0">
                <a:solidFill>
                  <a:srgbClr val="002060"/>
                </a:solidFill>
                <a:effectLst/>
                <a:latin typeface="Nunito Sans" pitchFamily="2" charset="0"/>
              </a:rPr>
              <a:t>Atmospheric scientists identified the actions that humans were taking to cause the stratospheric ozone depletion. Chlorine and bromine, released by the breakdown of CFCs, were particularly problematic.</a:t>
            </a:r>
            <a:endParaRPr lang="en-GB" sz="2000" dirty="0">
              <a:solidFill>
                <a:srgbClr val="002060"/>
              </a:solidFill>
            </a:endParaRPr>
          </a:p>
        </p:txBody>
      </p:sp>
      <p:sp>
        <p:nvSpPr>
          <p:cNvPr id="8" name="TextBox 7">
            <a:extLst>
              <a:ext uri="{FF2B5EF4-FFF2-40B4-BE49-F238E27FC236}">
                <a16:creationId xmlns:a16="http://schemas.microsoft.com/office/drawing/2014/main" id="{4E078AF0-1B01-2C9C-D98E-5F5DF92A46B4}"/>
              </a:ext>
            </a:extLst>
          </p:cNvPr>
          <p:cNvSpPr txBox="1"/>
          <p:nvPr/>
        </p:nvSpPr>
        <p:spPr>
          <a:xfrm>
            <a:off x="490012" y="6164691"/>
            <a:ext cx="10464824" cy="646331"/>
          </a:xfrm>
          <a:prstGeom prst="rect">
            <a:avLst/>
          </a:prstGeom>
          <a:noFill/>
        </p:spPr>
        <p:txBody>
          <a:bodyPr wrap="square">
            <a:spAutoFit/>
          </a:bodyPr>
          <a:lstStyle/>
          <a:p>
            <a:r>
              <a:rPr lang="en-GB" dirty="0">
                <a:hlinkClick r:id="rId3"/>
              </a:rPr>
              <a:t>4 facts you might not know about ozone and the Montreal Protocol | National Oceanic and Atmospheric Administration (noaa.gov)</a:t>
            </a:r>
            <a:endParaRPr lang="en-GB" dirty="0"/>
          </a:p>
        </p:txBody>
      </p:sp>
      <p:sp>
        <p:nvSpPr>
          <p:cNvPr id="7" name="AutoShape 2">
            <a:extLst>
              <a:ext uri="{FF2B5EF4-FFF2-40B4-BE49-F238E27FC236}">
                <a16:creationId xmlns:a16="http://schemas.microsoft.com/office/drawing/2014/main" id="{86130FA1-362C-DB10-4796-2245154DCB0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4970606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EFAD669F-2C05-40FD-A154-BEEB29BACB5D}" type="slidenum">
              <a:rPr lang="en-GB" altLang="en-US" sz="1100">
                <a:solidFill>
                  <a:srgbClr val="4D4D4D"/>
                </a:solidFill>
                <a:latin typeface="Times New Roman" panose="02020603050405020304" pitchFamily="18" charset="0"/>
              </a:rPr>
              <a:pPr>
                <a:spcBef>
                  <a:spcPct val="0"/>
                </a:spcBef>
                <a:buClrTx/>
                <a:buSzTx/>
                <a:buFontTx/>
                <a:buNone/>
              </a:pPr>
              <a:t>21</a:t>
            </a:fld>
            <a:endParaRPr lang="en-GB" altLang="en-US" sz="1100">
              <a:solidFill>
                <a:srgbClr val="4D4D4D"/>
              </a:solidFill>
              <a:latin typeface="Times New Roman" panose="02020603050405020304" pitchFamily="18" charset="0"/>
            </a:endParaRPr>
          </a:p>
        </p:txBody>
      </p:sp>
      <p:pic>
        <p:nvPicPr>
          <p:cNvPr id="5122" name="Picture 2">
            <a:extLst>
              <a:ext uri="{FF2B5EF4-FFF2-40B4-BE49-F238E27FC236}">
                <a16:creationId xmlns:a16="http://schemas.microsoft.com/office/drawing/2014/main" id="{B6D8B0EC-3EB4-BC02-8AC9-F161F8061E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3184" y="0"/>
            <a:ext cx="10978815"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A73011B-E847-A71F-27AC-FFB9F1BEA59E}"/>
              </a:ext>
            </a:extLst>
          </p:cNvPr>
          <p:cNvSpPr txBox="1"/>
          <p:nvPr/>
        </p:nvSpPr>
        <p:spPr>
          <a:xfrm rot="16200000">
            <a:off x="-2533995" y="3158467"/>
            <a:ext cx="6098058" cy="646331"/>
          </a:xfrm>
          <a:prstGeom prst="rect">
            <a:avLst/>
          </a:prstGeom>
          <a:noFill/>
        </p:spPr>
        <p:txBody>
          <a:bodyPr wrap="square">
            <a:spAutoFit/>
          </a:bodyPr>
          <a:lstStyle/>
          <a:p>
            <a:r>
              <a:rPr lang="en-GB" dirty="0">
                <a:hlinkClick r:id="rId3">
                  <a:extLst>
                    <a:ext uri="{A12FA001-AC4F-418D-AE19-62706E023703}">
                      <ahyp:hlinkClr xmlns:ahyp="http://schemas.microsoft.com/office/drawing/2018/hyperlinkcolor" val="tx"/>
                    </a:ext>
                  </a:extLst>
                </a:hlinkClick>
              </a:rPr>
              <a:t>Saving the Ozone led to Heating up the Earth with Refrigerants</a:t>
            </a:r>
            <a:r>
              <a:rPr lang="en-GB" dirty="0">
                <a:solidFill>
                  <a:schemeClr val="bg1"/>
                </a:solidFill>
                <a:hlinkClick r:id="rId3">
                  <a:extLst>
                    <a:ext uri="{A12FA001-AC4F-418D-AE19-62706E023703}">
                      <ahyp:hlinkClr xmlns:ahyp="http://schemas.microsoft.com/office/drawing/2018/hyperlinkcolor" val="tx"/>
                    </a:ext>
                  </a:extLst>
                </a:hlinkClick>
              </a:rPr>
              <a:t>? </a:t>
            </a:r>
            <a:r>
              <a:rPr lang="en-GB" dirty="0">
                <a:hlinkClick r:id="rId3">
                  <a:extLst>
                    <a:ext uri="{A12FA001-AC4F-418D-AE19-62706E023703}">
                      <ahyp:hlinkClr xmlns:ahyp="http://schemas.microsoft.com/office/drawing/2018/hyperlinkcolor" val="tx"/>
                    </a:ext>
                  </a:extLst>
                </a:hlinkClick>
              </a:rPr>
              <a:t>- San Diego Pollution </a:t>
            </a:r>
            <a:r>
              <a:rPr lang="en-GB" dirty="0">
                <a:solidFill>
                  <a:schemeClr val="bg1"/>
                </a:solidFill>
                <a:hlinkClick r:id="rId3">
                  <a:extLst>
                    <a:ext uri="{A12FA001-AC4F-418D-AE19-62706E023703}">
                      <ahyp:hlinkClr xmlns:ahyp="http://schemas.microsoft.com/office/drawing/2018/hyperlinkcolor" val="tx"/>
                    </a:ext>
                  </a:extLst>
                </a:hlinkClick>
              </a:rPr>
              <a:t>Trackers</a:t>
            </a:r>
            <a:endParaRPr lang="en-GB" dirty="0">
              <a:solidFill>
                <a:schemeClr val="bg1"/>
              </a:solidFill>
            </a:endParaRPr>
          </a:p>
        </p:txBody>
      </p:sp>
    </p:spTree>
    <p:extLst>
      <p:ext uri="{BB962C8B-B14F-4D97-AF65-F5344CB8AC3E}">
        <p14:creationId xmlns:p14="http://schemas.microsoft.com/office/powerpoint/2010/main" val="3352299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GB" altLang="en-US" b="1" dirty="0">
                <a:latin typeface="Neue Haas Grotesk Text Pro" panose="020B0504020202020204" pitchFamily="34" charset="0"/>
              </a:rPr>
              <a:t>Montreal Protocol</a:t>
            </a:r>
          </a:p>
        </p:txBody>
      </p:sp>
      <p:sp>
        <p:nvSpPr>
          <p:cNvPr id="3" name="Content Placeholder 2"/>
          <p:cNvSpPr>
            <a:spLocks noGrp="1"/>
          </p:cNvSpPr>
          <p:nvPr>
            <p:ph idx="1"/>
          </p:nvPr>
        </p:nvSpPr>
        <p:spPr>
          <a:xfrm>
            <a:off x="818580" y="1253331"/>
            <a:ext cx="10515600" cy="4351338"/>
          </a:xfrm>
        </p:spPr>
        <p:txBody>
          <a:bodyPr rtlCol="0">
            <a:normAutofit/>
          </a:bodyPr>
          <a:lstStyle/>
          <a:p>
            <a:pPr marL="366395" lvl="1" indent="0">
              <a:buClr>
                <a:schemeClr val="accent3"/>
              </a:buClr>
              <a:buNone/>
              <a:defRPr/>
            </a:pPr>
            <a:endParaRPr lang="en-GB" dirty="0">
              <a:latin typeface="+mj-lt"/>
              <a:cs typeface="Calibri"/>
              <a:hlinkClick r:id="rId2"/>
            </a:endParaRPr>
          </a:p>
          <a:p>
            <a:pPr marL="0" indent="0">
              <a:buClr>
                <a:schemeClr val="accent3"/>
              </a:buClr>
              <a:buNone/>
              <a:defRPr/>
            </a:pPr>
            <a:r>
              <a:rPr lang="en-GB" dirty="0">
                <a:latin typeface="+mj-lt"/>
              </a:rPr>
              <a:t>25 years Montreal Protocol history</a:t>
            </a:r>
          </a:p>
          <a:p>
            <a:pPr marL="641033" lvl="1" indent="-274320">
              <a:buClr>
                <a:schemeClr val="accent3"/>
              </a:buClr>
              <a:buFont typeface="Wingdings 2"/>
              <a:buChar char=""/>
              <a:defRPr/>
            </a:pPr>
            <a:r>
              <a:rPr lang="en-GB" dirty="0">
                <a:latin typeface="+mj-lt"/>
                <a:hlinkClick r:id="rId3"/>
              </a:rPr>
              <a:t>5 min success the Montreal Protocol on CFC</a:t>
            </a:r>
            <a:endParaRPr lang="en-GB" dirty="0">
              <a:latin typeface="+mj-lt"/>
            </a:endParaRPr>
          </a:p>
          <a:p>
            <a:pPr marL="366713" lvl="1" indent="0">
              <a:buClr>
                <a:schemeClr val="accent3"/>
              </a:buClr>
              <a:buNone/>
              <a:defRPr/>
            </a:pPr>
            <a:endParaRPr lang="en-GB" dirty="0">
              <a:latin typeface="+mj-lt"/>
            </a:endParaRPr>
          </a:p>
        </p:txBody>
      </p:sp>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EFAD669F-2C05-40FD-A154-BEEB29BACB5D}" type="slidenum">
              <a:rPr lang="en-GB" altLang="en-US" sz="1100">
                <a:solidFill>
                  <a:srgbClr val="4D4D4D"/>
                </a:solidFill>
                <a:latin typeface="Times New Roman" panose="02020603050405020304" pitchFamily="18" charset="0"/>
              </a:rPr>
              <a:pPr>
                <a:spcBef>
                  <a:spcPct val="0"/>
                </a:spcBef>
                <a:buClrTx/>
                <a:buSzTx/>
                <a:buFontTx/>
                <a:buNone/>
              </a:pPr>
              <a:t>22</a:t>
            </a:fld>
            <a:endParaRPr lang="en-GB" altLang="en-US" sz="1100">
              <a:solidFill>
                <a:srgbClr val="4D4D4D"/>
              </a:solidFill>
              <a:latin typeface="Times New Roman" panose="02020603050405020304" pitchFamily="18" charset="0"/>
            </a:endParaRPr>
          </a:p>
        </p:txBody>
      </p:sp>
      <p:pic>
        <p:nvPicPr>
          <p:cNvPr id="4" name="Picture 3"/>
          <p:cNvPicPr>
            <a:picLocks noChangeAspect="1"/>
          </p:cNvPicPr>
          <p:nvPr/>
        </p:nvPicPr>
        <p:blipFill>
          <a:blip r:embed="rId4"/>
          <a:stretch>
            <a:fillRect/>
          </a:stretch>
        </p:blipFill>
        <p:spPr>
          <a:xfrm>
            <a:off x="1055440" y="2945014"/>
            <a:ext cx="6903817" cy="3534408"/>
          </a:xfrm>
          <a:prstGeom prst="rect">
            <a:avLst/>
          </a:prstGeom>
        </p:spPr>
      </p:pic>
      <p:sp>
        <p:nvSpPr>
          <p:cNvPr id="5" name="TextBox 4">
            <a:extLst>
              <a:ext uri="{FF2B5EF4-FFF2-40B4-BE49-F238E27FC236}">
                <a16:creationId xmlns:a16="http://schemas.microsoft.com/office/drawing/2014/main" id="{5590FC61-ADDE-5E59-857C-55A43AA0BCEF}"/>
              </a:ext>
            </a:extLst>
          </p:cNvPr>
          <p:cNvSpPr txBox="1"/>
          <p:nvPr/>
        </p:nvSpPr>
        <p:spPr>
          <a:xfrm>
            <a:off x="8760296" y="664588"/>
            <a:ext cx="2880320" cy="2031325"/>
          </a:xfrm>
          <a:prstGeom prst="rect">
            <a:avLst/>
          </a:prstGeom>
          <a:noFill/>
        </p:spPr>
        <p:txBody>
          <a:bodyPr wrap="square">
            <a:spAutoFit/>
          </a:bodyPr>
          <a:lstStyle/>
          <a:p>
            <a:r>
              <a:rPr lang="en-GB" b="0" i="0" dirty="0">
                <a:solidFill>
                  <a:srgbClr val="333333"/>
                </a:solidFill>
                <a:effectLst/>
                <a:latin typeface="Nunito Sans" pitchFamily="2" charset="0"/>
              </a:rPr>
              <a:t>One hundred and ninety-seven U.N. member states adopted the Montreal Protocol, making it the only U.N. treaty ratified by every country on the planet.</a:t>
            </a:r>
            <a:endParaRPr lang="en-GB" dirty="0"/>
          </a:p>
        </p:txBody>
      </p:sp>
    </p:spTree>
    <p:extLst>
      <p:ext uri="{BB962C8B-B14F-4D97-AF65-F5344CB8AC3E}">
        <p14:creationId xmlns:p14="http://schemas.microsoft.com/office/powerpoint/2010/main" val="117481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vert="horz" lIns="91440" tIns="45720" rIns="91440" bIns="45720" rtlCol="0" anchor="ctr">
            <a:normAutofit/>
          </a:bodyPr>
          <a:lstStyle/>
          <a:p>
            <a:pPr defTabSz="914400">
              <a:spcAft>
                <a:spcPts val="600"/>
              </a:spcAft>
              <a:defRPr/>
            </a:pPr>
            <a:fld id="{2A2D1FC4-343E-40E0-885C-2B093CC69763}" type="slidenum">
              <a:rPr lang="en-US" altLang="en-US" smtClean="0"/>
              <a:pPr defTabSz="914400">
                <a:spcAft>
                  <a:spcPts val="600"/>
                </a:spcAft>
                <a:defRPr/>
              </a:pPr>
              <a:t>23</a:t>
            </a:fld>
            <a:endParaRPr lang="en-US" altLang="en-US"/>
          </a:p>
        </p:txBody>
      </p:sp>
      <p:pic>
        <p:nvPicPr>
          <p:cNvPr id="6" name="Online Media 5" title="The Hole - A film on the Montreal Protocol, narrated by Sir David Attenborough">
            <a:hlinkClick r:id="" action="ppaction://media"/>
            <a:extLst>
              <a:ext uri="{FF2B5EF4-FFF2-40B4-BE49-F238E27FC236}">
                <a16:creationId xmlns:a16="http://schemas.microsoft.com/office/drawing/2014/main" id="{7ECBD652-5491-AA77-0888-200310F21188}"/>
              </a:ext>
            </a:extLst>
          </p:cNvPr>
          <p:cNvPicPr>
            <a:picLocks noGrp="1" noRot="1" noChangeAspect="1"/>
          </p:cNvPicPr>
          <p:nvPr>
            <p:ph idx="1"/>
            <a:videoFile r:link="rId1"/>
          </p:nvPr>
        </p:nvPicPr>
        <p:blipFill>
          <a:blip r:embed="rId4"/>
          <a:stretch>
            <a:fillRect/>
          </a:stretch>
        </p:blipFill>
        <p:spPr>
          <a:xfrm>
            <a:off x="0" y="-97841"/>
            <a:ext cx="12068770" cy="6819316"/>
          </a:xfrm>
          <a:prstGeom prst="rect">
            <a:avLst/>
          </a:prstGeom>
        </p:spPr>
      </p:pic>
    </p:spTree>
    <p:extLst>
      <p:ext uri="{BB962C8B-B14F-4D97-AF65-F5344CB8AC3E}">
        <p14:creationId xmlns:p14="http://schemas.microsoft.com/office/powerpoint/2010/main" val="2917476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endParaRPr lang="en-GB" altLang="en-US"/>
          </a:p>
        </p:txBody>
      </p:sp>
      <p:pic>
        <p:nvPicPr>
          <p:cNvPr id="31750" name="Picture 6"/>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43811"/>
          <a:stretch>
            <a:fillRect/>
          </a:stretch>
        </p:blipFill>
        <p:spPr>
          <a:xfrm>
            <a:off x="1508126" y="30164"/>
            <a:ext cx="9159875" cy="682783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3"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67486BC3-1B7C-459A-AA44-3281B9B2967B}" type="slidenum">
              <a:rPr lang="en-GB" altLang="en-US" sz="1200">
                <a:solidFill>
                  <a:srgbClr val="045C75"/>
                </a:solidFill>
                <a:latin typeface="Times New Roman" panose="02020603050405020304" pitchFamily="18" charset="0"/>
              </a:rPr>
              <a:pPr>
                <a:spcBef>
                  <a:spcPct val="0"/>
                </a:spcBef>
                <a:buClrTx/>
                <a:buSzTx/>
                <a:buFontTx/>
                <a:buNone/>
              </a:pPr>
              <a:t>24</a:t>
            </a:fld>
            <a:endParaRPr lang="en-GB" altLang="en-US" sz="1200">
              <a:solidFill>
                <a:srgbClr val="045C75"/>
              </a:solidFill>
              <a:latin typeface="Times New Roman" panose="02020603050405020304" pitchFamily="18" charset="0"/>
            </a:endParaRPr>
          </a:p>
        </p:txBody>
      </p:sp>
      <p:pic>
        <p:nvPicPr>
          <p:cNvPr id="31749" name="Picture 2" descr="http://www.esrl.noaa.gov/csd/assessments/ozone/2010/twentyquestions/images/Q0-1.jpg"/>
          <p:cNvPicPr>
            <a:picLocks noChangeAspect="1" noChangeArrowheads="1"/>
          </p:cNvPicPr>
          <p:nvPr/>
        </p:nvPicPr>
        <p:blipFill>
          <a:blip r:embed="rId3">
            <a:extLst>
              <a:ext uri="{28A0092B-C50C-407E-A947-70E740481C1C}">
                <a14:useLocalDpi xmlns:a14="http://schemas.microsoft.com/office/drawing/2010/main" val="0"/>
              </a:ext>
            </a:extLst>
          </a:blip>
          <a:srcRect b="56871"/>
          <a:stretch>
            <a:fillRect/>
          </a:stretch>
        </p:blipFill>
        <p:spPr bwMode="auto">
          <a:xfrm>
            <a:off x="1571626" y="1"/>
            <a:ext cx="9128125" cy="610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34363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31749"/>
                                        </p:tgtEl>
                                        <p:attrNameLst>
                                          <p:attrName>style.visibility</p:attrName>
                                        </p:attrNameLst>
                                      </p:cBhvr>
                                      <p:to>
                                        <p:strVal val="visible"/>
                                      </p:to>
                                    </p:set>
                                    <p:animEffect transition="in" filter="circle(in)">
                                      <p:cBhvr>
                                        <p:cTn id="7" dur="2000"/>
                                        <p:tgtEl>
                                          <p:spTgt spid="3174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31750"/>
                                        </p:tgtEl>
                                        <p:attrNameLst>
                                          <p:attrName>style.visibility</p:attrName>
                                        </p:attrNameLst>
                                      </p:cBhvr>
                                      <p:to>
                                        <p:strVal val="visible"/>
                                      </p:to>
                                    </p:set>
                                    <p:animEffect transition="in" filter="barn(inVertical)">
                                      <p:cBhvr>
                                        <p:cTn id="12" dur="500"/>
                                        <p:tgtEl>
                                          <p:spTgt spid="31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endParaRPr lang="en-GB" altLang="en-US"/>
          </a:p>
        </p:txBody>
      </p:sp>
      <p:sp>
        <p:nvSpPr>
          <p:cNvPr id="40963"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67486BC3-1B7C-459A-AA44-3281B9B2967B}" type="slidenum">
              <a:rPr lang="en-GB" altLang="en-US" sz="1200">
                <a:solidFill>
                  <a:srgbClr val="045C75"/>
                </a:solidFill>
                <a:latin typeface="Times New Roman" panose="02020603050405020304" pitchFamily="18" charset="0"/>
              </a:rPr>
              <a:pPr>
                <a:spcBef>
                  <a:spcPct val="0"/>
                </a:spcBef>
                <a:buClrTx/>
                <a:buSzTx/>
                <a:buFontTx/>
                <a:buNone/>
              </a:pPr>
              <a:t>25</a:t>
            </a:fld>
            <a:endParaRPr lang="en-GB" altLang="en-US" sz="1200">
              <a:solidFill>
                <a:srgbClr val="045C75"/>
              </a:solidFill>
              <a:latin typeface="Times New Roman" panose="02020603050405020304" pitchFamily="18" charset="0"/>
            </a:endParaRPr>
          </a:p>
        </p:txBody>
      </p:sp>
      <p:pic>
        <p:nvPicPr>
          <p:cNvPr id="4100" name="Picture 4" descr="Decades after the Montreal Protocol, there are signs the hole in the ozone  layer has begun to heal - Los Angeles Times">
            <a:extLst>
              <a:ext uri="{FF2B5EF4-FFF2-40B4-BE49-F238E27FC236}">
                <a16:creationId xmlns:a16="http://schemas.microsoft.com/office/drawing/2014/main" id="{30290365-8317-8F89-0B3C-89F5E3A29F7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60" y="260648"/>
            <a:ext cx="12185140" cy="57772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B15B364-7FF3-A4E2-764D-7661C375A627}"/>
              </a:ext>
            </a:extLst>
          </p:cNvPr>
          <p:cNvSpPr txBox="1"/>
          <p:nvPr/>
        </p:nvSpPr>
        <p:spPr>
          <a:xfrm>
            <a:off x="119336" y="6075144"/>
            <a:ext cx="9456019" cy="646331"/>
          </a:xfrm>
          <a:prstGeom prst="rect">
            <a:avLst/>
          </a:prstGeom>
          <a:noFill/>
        </p:spPr>
        <p:txBody>
          <a:bodyPr wrap="square">
            <a:spAutoFit/>
          </a:bodyPr>
          <a:lstStyle/>
          <a:p>
            <a:r>
              <a:rPr lang="en-GB" dirty="0">
                <a:hlinkClick r:id="rId3"/>
              </a:rPr>
              <a:t>Decades after the Montreal Protocol, there are signs the hole in the ozone layer has begun to heal - Los Angeles Times (latimes.com)</a:t>
            </a:r>
            <a:endParaRPr lang="en-GB" dirty="0"/>
          </a:p>
        </p:txBody>
      </p:sp>
    </p:spTree>
    <p:extLst>
      <p:ext uri="{BB962C8B-B14F-4D97-AF65-F5344CB8AC3E}">
        <p14:creationId xmlns:p14="http://schemas.microsoft.com/office/powerpoint/2010/main" val="40605552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AE48A-E247-43AF-F0B5-E3B6ADA780D5}"/>
              </a:ext>
            </a:extLst>
          </p:cNvPr>
          <p:cNvSpPr>
            <a:spLocks noGrp="1"/>
          </p:cNvSpPr>
          <p:nvPr>
            <p:ph type="title"/>
          </p:nvPr>
        </p:nvSpPr>
        <p:spPr>
          <a:xfrm>
            <a:off x="481013" y="3752849"/>
            <a:ext cx="3290887" cy="2452687"/>
          </a:xfrm>
        </p:spPr>
        <p:txBody>
          <a:bodyPr anchor="ctr">
            <a:normAutofit/>
          </a:bodyPr>
          <a:lstStyle/>
          <a:p>
            <a:r>
              <a:rPr lang="en-GB" sz="3600" b="1">
                <a:latin typeface="Neue Haas Grotesk Text Pro" panose="020B0504020202020204" pitchFamily="34" charset="0"/>
              </a:rPr>
              <a:t>Ozone</a:t>
            </a:r>
          </a:p>
        </p:txBody>
      </p:sp>
      <p:pic>
        <p:nvPicPr>
          <p:cNvPr id="3076" name="Picture 4">
            <a:extLst>
              <a:ext uri="{FF2B5EF4-FFF2-40B4-BE49-F238E27FC236}">
                <a16:creationId xmlns:a16="http://schemas.microsoft.com/office/drawing/2014/main" id="{C953DCE3-AC3B-A054-8492-9E2A92D21D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085" b="22161"/>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C3F8731-E449-6280-BF96-E9A280A4ABE0}"/>
              </a:ext>
            </a:extLst>
          </p:cNvPr>
          <p:cNvSpPr>
            <a:spLocks noGrp="1"/>
          </p:cNvSpPr>
          <p:nvPr>
            <p:ph idx="1"/>
          </p:nvPr>
        </p:nvSpPr>
        <p:spPr>
          <a:xfrm>
            <a:off x="4223982" y="3752850"/>
            <a:ext cx="7485413" cy="2452687"/>
          </a:xfrm>
        </p:spPr>
        <p:txBody>
          <a:bodyPr anchor="ctr">
            <a:normAutofit/>
          </a:bodyPr>
          <a:lstStyle/>
          <a:p>
            <a:r>
              <a:rPr lang="en-GB" sz="1800">
                <a:hlinkClick r:id="rId3"/>
              </a:rPr>
              <a:t>Montreal Protocol assessment reveals healing ozone, untapped potential for climate action - United Nations Sustainable Development</a:t>
            </a:r>
            <a:endParaRPr lang="en-GB" sz="1800"/>
          </a:p>
        </p:txBody>
      </p:sp>
      <p:sp>
        <p:nvSpPr>
          <p:cNvPr id="4" name="Slide Number Placeholder 3">
            <a:extLst>
              <a:ext uri="{FF2B5EF4-FFF2-40B4-BE49-F238E27FC236}">
                <a16:creationId xmlns:a16="http://schemas.microsoft.com/office/drawing/2014/main" id="{FBBAC06B-C587-D298-CC46-C330221C5B15}"/>
              </a:ext>
            </a:extLst>
          </p:cNvPr>
          <p:cNvSpPr>
            <a:spLocks noGrp="1"/>
          </p:cNvSpPr>
          <p:nvPr>
            <p:ph type="sldNum" sz="quarter" idx="12"/>
          </p:nvPr>
        </p:nvSpPr>
        <p:spPr>
          <a:xfrm>
            <a:off x="8864600" y="6356350"/>
            <a:ext cx="2743200" cy="365125"/>
          </a:xfrm>
        </p:spPr>
        <p:txBody>
          <a:bodyPr>
            <a:normAutofit/>
          </a:bodyPr>
          <a:lstStyle/>
          <a:p>
            <a:pPr>
              <a:spcAft>
                <a:spcPts val="600"/>
              </a:spcAft>
              <a:defRPr/>
            </a:pPr>
            <a:fld id="{2A2D1FC4-343E-40E0-885C-2B093CC69763}" type="slidenum">
              <a:rPr lang="en-GB" altLang="en-US">
                <a:solidFill>
                  <a:schemeClr val="tx1">
                    <a:lumMod val="75000"/>
                    <a:lumOff val="25000"/>
                  </a:schemeClr>
                </a:solidFill>
              </a:rPr>
              <a:pPr>
                <a:spcAft>
                  <a:spcPts val="600"/>
                </a:spcAft>
                <a:defRPr/>
              </a:pPr>
              <a:t>26</a:t>
            </a:fld>
            <a:endParaRPr lang="en-GB" altLang="en-US">
              <a:solidFill>
                <a:schemeClr val="tx1">
                  <a:lumMod val="75000"/>
                  <a:lumOff val="25000"/>
                </a:schemeClr>
              </a:solidFill>
            </a:endParaRPr>
          </a:p>
        </p:txBody>
      </p:sp>
      <p:sp>
        <p:nvSpPr>
          <p:cNvPr id="5" name="AutoShape 2">
            <a:extLst>
              <a:ext uri="{FF2B5EF4-FFF2-40B4-BE49-F238E27FC236}">
                <a16:creationId xmlns:a16="http://schemas.microsoft.com/office/drawing/2014/main" id="{133C2E8E-7145-01D4-4448-66DA8085412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511921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3457D9-5A9F-B721-84BD-EE09687F3C16}"/>
              </a:ext>
            </a:extLst>
          </p:cNvPr>
          <p:cNvSpPr>
            <a:spLocks noGrp="1"/>
          </p:cNvSpPr>
          <p:nvPr>
            <p:ph idx="1"/>
          </p:nvPr>
        </p:nvSpPr>
        <p:spPr/>
        <p:txBody>
          <a:bodyPr/>
          <a:lstStyle/>
          <a:p>
            <a:r>
              <a:rPr lang="en-GB" dirty="0">
                <a:hlinkClick r:id="rId2"/>
              </a:rPr>
              <a:t>Ozone layer: Banned CFCs traced to China say scientists - BBC News</a:t>
            </a:r>
            <a:endParaRPr lang="en-GB" dirty="0"/>
          </a:p>
        </p:txBody>
      </p:sp>
      <p:sp>
        <p:nvSpPr>
          <p:cNvPr id="4" name="Slide Number Placeholder 3">
            <a:extLst>
              <a:ext uri="{FF2B5EF4-FFF2-40B4-BE49-F238E27FC236}">
                <a16:creationId xmlns:a16="http://schemas.microsoft.com/office/drawing/2014/main" id="{F4094167-7B5C-7FC0-B2A4-D37336158A79}"/>
              </a:ext>
            </a:extLst>
          </p:cNvPr>
          <p:cNvSpPr>
            <a:spLocks noGrp="1"/>
          </p:cNvSpPr>
          <p:nvPr>
            <p:ph type="sldNum" sz="quarter" idx="12"/>
          </p:nvPr>
        </p:nvSpPr>
        <p:spPr/>
        <p:txBody>
          <a:bodyPr/>
          <a:lstStyle/>
          <a:p>
            <a:pPr>
              <a:defRPr/>
            </a:pPr>
            <a:fld id="{2A2D1FC4-343E-40E0-885C-2B093CC69763}" type="slidenum">
              <a:rPr lang="en-GB" altLang="en-US" smtClean="0"/>
              <a:pPr>
                <a:defRPr/>
              </a:pPr>
              <a:t>27</a:t>
            </a:fld>
            <a:endParaRPr lang="en-GB" altLang="en-US"/>
          </a:p>
        </p:txBody>
      </p:sp>
      <p:sp>
        <p:nvSpPr>
          <p:cNvPr id="6" name="Title 5">
            <a:extLst>
              <a:ext uri="{FF2B5EF4-FFF2-40B4-BE49-F238E27FC236}">
                <a16:creationId xmlns:a16="http://schemas.microsoft.com/office/drawing/2014/main" id="{50CFC7B9-C775-DE57-7474-E952B360E2C7}"/>
              </a:ext>
            </a:extLst>
          </p:cNvPr>
          <p:cNvSpPr>
            <a:spLocks noGrp="1"/>
          </p:cNvSpPr>
          <p:nvPr>
            <p:ph type="title"/>
          </p:nvPr>
        </p:nvSpPr>
        <p:spPr/>
        <p:txBody>
          <a:bodyPr/>
          <a:lstStyle/>
          <a:p>
            <a:r>
              <a:rPr lang="en-GB" b="1" dirty="0"/>
              <a:t>But…….</a:t>
            </a:r>
          </a:p>
        </p:txBody>
      </p:sp>
    </p:spTree>
    <p:extLst>
      <p:ext uri="{BB962C8B-B14F-4D97-AF65-F5344CB8AC3E}">
        <p14:creationId xmlns:p14="http://schemas.microsoft.com/office/powerpoint/2010/main" val="2286070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Jigsaw piece bridging the gap">
            <a:extLst>
              <a:ext uri="{FF2B5EF4-FFF2-40B4-BE49-F238E27FC236}">
                <a16:creationId xmlns:a16="http://schemas.microsoft.com/office/drawing/2014/main" id="{EEB8DDA4-20F3-D44F-596B-7F4C129F94FF}"/>
              </a:ext>
            </a:extLst>
          </p:cNvPr>
          <p:cNvPicPr>
            <a:picLocks noChangeAspect="1"/>
          </p:cNvPicPr>
          <p:nvPr/>
        </p:nvPicPr>
        <p:blipFill rotWithShape="1">
          <a:blip r:embed="rId3"/>
          <a:srcRect t="31818" r="9091"/>
          <a:stretch/>
        </p:blipFill>
        <p:spPr>
          <a:xfrm>
            <a:off x="20" y="10"/>
            <a:ext cx="12191980" cy="6857990"/>
          </a:xfrm>
          <a:prstGeom prst="rect">
            <a:avLst/>
          </a:prstGeom>
        </p:spPr>
      </p:pic>
      <p:sp>
        <p:nvSpPr>
          <p:cNvPr id="35" name="Rectangle 34">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5" y="-1524511"/>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C33C4EF-93BD-BE22-A598-9F90E39FFA78}"/>
              </a:ext>
            </a:extLst>
          </p:cNvPr>
          <p:cNvSpPr>
            <a:spLocks noGrp="1"/>
          </p:cNvSpPr>
          <p:nvPr>
            <p:ph type="title"/>
          </p:nvPr>
        </p:nvSpPr>
        <p:spPr>
          <a:xfrm>
            <a:off x="404553" y="3091928"/>
            <a:ext cx="9078562" cy="2387600"/>
          </a:xfrm>
        </p:spPr>
        <p:txBody>
          <a:bodyPr vert="horz" lIns="91440" tIns="45720" rIns="91440" bIns="45720" rtlCol="0" anchor="b">
            <a:normAutofit/>
          </a:bodyPr>
          <a:lstStyle/>
          <a:p>
            <a:r>
              <a:rPr lang="en-US" sz="6600" b="1" dirty="0">
                <a:solidFill>
                  <a:schemeClr val="bg1"/>
                </a:solidFill>
              </a:rPr>
              <a:t>Agreements</a:t>
            </a:r>
          </a:p>
        </p:txBody>
      </p:sp>
      <p:sp>
        <p:nvSpPr>
          <p:cNvPr id="37" name="Rectangle: Rounded Corners 36">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DBE9E19-1CD2-8323-1C58-B16086E64DE6}"/>
              </a:ext>
            </a:extLst>
          </p:cNvPr>
          <p:cNvSpPr>
            <a:spLocks noGrp="1"/>
          </p:cNvSpPr>
          <p:nvPr>
            <p:ph idx="1"/>
          </p:nvPr>
        </p:nvSpPr>
        <p:spPr>
          <a:xfrm>
            <a:off x="404553" y="5624945"/>
            <a:ext cx="9078562" cy="592975"/>
          </a:xfrm>
        </p:spPr>
        <p:txBody>
          <a:bodyPr vert="horz" lIns="91440" tIns="45720" rIns="91440" bIns="45720" rtlCol="0" anchor="ctr">
            <a:normAutofit/>
          </a:bodyPr>
          <a:lstStyle/>
          <a:p>
            <a:pPr marL="0" indent="0">
              <a:buNone/>
            </a:pPr>
            <a:r>
              <a:rPr lang="en-US" sz="2400">
                <a:solidFill>
                  <a:schemeClr val="bg1"/>
                </a:solidFill>
              </a:rPr>
              <a:t>What is an agreement?</a:t>
            </a:r>
          </a:p>
        </p:txBody>
      </p:sp>
      <p:sp>
        <p:nvSpPr>
          <p:cNvPr id="4" name="Slide Number Placeholder 3">
            <a:extLst>
              <a:ext uri="{FF2B5EF4-FFF2-40B4-BE49-F238E27FC236}">
                <a16:creationId xmlns:a16="http://schemas.microsoft.com/office/drawing/2014/main" id="{C1EAD178-EBE4-F735-4F4A-F8C88075AB9E}"/>
              </a:ext>
            </a:extLst>
          </p:cNvPr>
          <p:cNvSpPr>
            <a:spLocks noGrp="1"/>
          </p:cNvSpPr>
          <p:nvPr>
            <p:ph type="sldNum" sz="quarter" idx="12"/>
          </p:nvPr>
        </p:nvSpPr>
        <p:spPr>
          <a:xfrm>
            <a:off x="9041199"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solidFill>
                  <a:schemeClr val="bg1"/>
                </a:solidFill>
                <a:latin typeface="Calibri" panose="020F0502020204030204"/>
              </a:rPr>
              <a:pPr defTabSz="914400">
                <a:spcAft>
                  <a:spcPts val="600"/>
                </a:spcAft>
                <a:defRPr/>
              </a:pPr>
              <a:t>28</a:t>
            </a:fld>
            <a:endParaRPr lang="en-US" altLang="en-US">
              <a:solidFill>
                <a:schemeClr val="bg1"/>
              </a:solidFill>
              <a:latin typeface="Calibri" panose="020F0502020204030204"/>
            </a:endParaRPr>
          </a:p>
        </p:txBody>
      </p:sp>
    </p:spTree>
    <p:extLst>
      <p:ext uri="{BB962C8B-B14F-4D97-AF65-F5344CB8AC3E}">
        <p14:creationId xmlns:p14="http://schemas.microsoft.com/office/powerpoint/2010/main" val="6738480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85007" name="Slide Background">
            <a:extLst>
              <a:ext uri="{FF2B5EF4-FFF2-40B4-BE49-F238E27FC236}">
                <a16:creationId xmlns:a16="http://schemas.microsoft.com/office/drawing/2014/main" id="{7DE220E6-BA55-4F04-B3C4-F4985F3E7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5008" name="tint">
            <a:extLst>
              <a:ext uri="{FF2B5EF4-FFF2-40B4-BE49-F238E27FC236}">
                <a16:creationId xmlns:a16="http://schemas.microsoft.com/office/drawing/2014/main" id="{5AE190BC-D2FD-433E-AB89-0DF68EFD6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5644" y="0"/>
            <a:ext cx="1046356"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useBgFill="1">
        <p:nvSpPr>
          <p:cNvPr id="85009" name="Rectangle 85004">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6444" y="0"/>
            <a:ext cx="6075554" cy="6858000"/>
          </a:xfrm>
          <a:prstGeom prst="rect">
            <a:avLst/>
          </a:prstGeom>
          <a:ln>
            <a:noFill/>
          </a:ln>
          <a:effectLst>
            <a:outerShdw blurRad="508000" dist="190500" dir="5460000" sx="93000" sy="93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794" name="Rectangle 2"/>
          <p:cNvSpPr>
            <a:spLocks noGrp="1" noChangeArrowheads="1"/>
          </p:cNvSpPr>
          <p:nvPr>
            <p:ph type="title"/>
          </p:nvPr>
        </p:nvSpPr>
        <p:spPr>
          <a:xfrm>
            <a:off x="6816432" y="762001"/>
            <a:ext cx="4554680" cy="1708243"/>
          </a:xfrm>
        </p:spPr>
        <p:txBody>
          <a:bodyPr rtlCol="0" anchor="ctr">
            <a:normAutofit/>
          </a:bodyPr>
          <a:lstStyle/>
          <a:p>
            <a:pPr>
              <a:defRPr/>
            </a:pPr>
            <a:r>
              <a:rPr lang="en-US" altLang="en-US" sz="4000" b="1">
                <a:latin typeface="Neue Haas Grotesk Text Pro" panose="020B0504020202020204" pitchFamily="34" charset="0"/>
              </a:rPr>
              <a:t>Agreements (Accord)</a:t>
            </a:r>
          </a:p>
        </p:txBody>
      </p:sp>
      <p:pic>
        <p:nvPicPr>
          <p:cNvPr id="2" name="Picture 1"/>
          <p:cNvPicPr>
            <a:picLocks noChangeAspect="1"/>
          </p:cNvPicPr>
          <p:nvPr/>
        </p:nvPicPr>
        <p:blipFill>
          <a:blip r:embed="rId3"/>
          <a:stretch>
            <a:fillRect/>
          </a:stretch>
        </p:blipFill>
        <p:spPr>
          <a:xfrm>
            <a:off x="623392" y="116632"/>
            <a:ext cx="4541003" cy="2474846"/>
          </a:xfrm>
          <a:prstGeom prst="rect">
            <a:avLst/>
          </a:prstGeom>
        </p:spPr>
      </p:pic>
      <p:sp>
        <p:nvSpPr>
          <p:cNvPr id="33795" name="Rectangle 3"/>
          <p:cNvSpPr>
            <a:spLocks noGrp="1" noChangeArrowheads="1"/>
          </p:cNvSpPr>
          <p:nvPr>
            <p:ph idx="1"/>
          </p:nvPr>
        </p:nvSpPr>
        <p:spPr>
          <a:xfrm>
            <a:off x="6590964" y="2785648"/>
            <a:ext cx="4554680" cy="3769835"/>
          </a:xfrm>
        </p:spPr>
        <p:txBody>
          <a:bodyPr rtlCol="0" anchor="ctr">
            <a:normAutofit/>
          </a:bodyPr>
          <a:lstStyle/>
          <a:p>
            <a:pPr marL="274320" indent="-274320">
              <a:buClr>
                <a:schemeClr val="accent3"/>
              </a:buClr>
              <a:buFont typeface="Wingdings 2"/>
              <a:buChar char=""/>
              <a:defRPr/>
            </a:pPr>
            <a:r>
              <a:rPr lang="en-US" altLang="en-US" sz="2400" dirty="0">
                <a:latin typeface="Calibri" panose="020F0502020204030204" pitchFamily="34" charset="0"/>
                <a:cs typeface="Calibri" panose="020F0502020204030204" pitchFamily="34" charset="0"/>
              </a:rPr>
              <a:t>Agreement </a:t>
            </a:r>
          </a:p>
          <a:p>
            <a:pPr marL="617220" lvl="1" indent="-274320">
              <a:buClr>
                <a:schemeClr val="accent3"/>
              </a:buClr>
              <a:buFont typeface="Wingdings 2"/>
              <a:buChar char=""/>
              <a:defRPr/>
            </a:pPr>
            <a:r>
              <a:rPr lang="en-US" altLang="en-US" dirty="0">
                <a:latin typeface="Calibri" panose="020F0502020204030204" pitchFamily="34" charset="0"/>
                <a:cs typeface="Calibri" panose="020F0502020204030204" pitchFamily="34" charset="0"/>
              </a:rPr>
              <a:t>Accord is a formal agreement </a:t>
            </a:r>
          </a:p>
          <a:p>
            <a:pPr marL="617220" lvl="1" indent="-274320">
              <a:buClr>
                <a:schemeClr val="accent3"/>
              </a:buClr>
              <a:buFont typeface="Wingdings 2"/>
              <a:buChar char=""/>
              <a:defRPr/>
            </a:pPr>
            <a:r>
              <a:rPr lang="en-US" altLang="en-US" dirty="0">
                <a:latin typeface="Calibri" panose="020F0502020204030204" pitchFamily="34" charset="0"/>
                <a:cs typeface="Calibri" panose="020F0502020204030204" pitchFamily="34" charset="0"/>
              </a:rPr>
              <a:t>Head of Government/executive) (not legally binding)</a:t>
            </a:r>
          </a:p>
          <a:p>
            <a:pPr marL="365760" lvl="1" indent="0">
              <a:buNone/>
              <a:defRPr/>
            </a:pPr>
            <a:endParaRPr lang="en-US" altLang="en-US" dirty="0">
              <a:latin typeface="Calibri" panose="020F0502020204030204" pitchFamily="34" charset="0"/>
              <a:cs typeface="Calibri" panose="020F0502020204030204" pitchFamily="34" charset="0"/>
            </a:endParaRPr>
          </a:p>
          <a:p>
            <a:pPr marL="365760" lvl="1" indent="0">
              <a:buNone/>
              <a:defRPr/>
            </a:pPr>
            <a:r>
              <a:rPr lang="en-GB" altLang="en-US" dirty="0">
                <a:latin typeface="Calibri" panose="020F0502020204030204" pitchFamily="34" charset="0"/>
                <a:cs typeface="Calibri" panose="020F0502020204030204" pitchFamily="34" charset="0"/>
              </a:rPr>
              <a:t>e.g. The </a:t>
            </a:r>
            <a:r>
              <a:rPr lang="en-GB" altLang="en-US" b="1" dirty="0">
                <a:latin typeface="Calibri" panose="020F0502020204030204" pitchFamily="34" charset="0"/>
                <a:cs typeface="Calibri" panose="020F0502020204030204" pitchFamily="34" charset="0"/>
              </a:rPr>
              <a:t>Paris Agreement </a:t>
            </a:r>
            <a:r>
              <a:rPr lang="en-GB" altLang="en-US" dirty="0">
                <a:latin typeface="Calibri" panose="020F0502020204030204" pitchFamily="34" charset="0"/>
                <a:cs typeface="Calibri" panose="020F0502020204030204" pitchFamily="34" charset="0"/>
              </a:rPr>
              <a:t>builds upon United Nations Framework Convention on Climate Change</a:t>
            </a:r>
          </a:p>
          <a:p>
            <a:pPr marL="365760" lvl="1" indent="0">
              <a:buNone/>
              <a:defRPr/>
            </a:pPr>
            <a:endParaRPr lang="en-GB" altLang="en-US" dirty="0">
              <a:latin typeface="Calibri" panose="020F0502020204030204" pitchFamily="34" charset="0"/>
              <a:cs typeface="Calibri" panose="020F0502020204030204" pitchFamily="34" charset="0"/>
            </a:endParaRPr>
          </a:p>
          <a:p>
            <a:pPr marL="708660" lvl="1" indent="-342900">
              <a:defRPr/>
            </a:pPr>
            <a:endParaRPr lang="en-US" altLang="en-US" sz="2000" dirty="0">
              <a:latin typeface="Calibri" panose="020F0502020204030204" pitchFamily="34" charset="0"/>
              <a:cs typeface="Calibri" panose="020F0502020204030204" pitchFamily="34" charset="0"/>
            </a:endParaRPr>
          </a:p>
        </p:txBody>
      </p:sp>
      <p:sp>
        <p:nvSpPr>
          <p:cNvPr id="84996" name="Slide Number Placeholder 5"/>
          <p:cNvSpPr>
            <a:spLocks noGrp="1"/>
          </p:cNvSpPr>
          <p:nvPr>
            <p:ph type="sldNum" sz="quarter" idx="12"/>
          </p:nvPr>
        </p:nvSpPr>
        <p:spPr bwMode="auto">
          <a:xfrm>
            <a:off x="8732520" y="6356350"/>
            <a:ext cx="3199383"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lnSpc>
                <a:spcPct val="90000"/>
              </a:lnSpc>
              <a:spcBef>
                <a:spcPct val="0"/>
              </a:spcBef>
              <a:spcAft>
                <a:spcPts val="600"/>
              </a:spcAft>
              <a:buClrTx/>
              <a:buSzTx/>
              <a:buFontTx/>
              <a:buNone/>
            </a:pPr>
            <a:fld id="{6B5246AF-4BCA-4A5C-B856-2753633F36CA}" type="slidenum">
              <a:rPr lang="en-GB" altLang="en-US" sz="1800">
                <a:latin typeface="Times New Roman" panose="02020603050405020304" pitchFamily="18" charset="0"/>
              </a:rPr>
              <a:pPr>
                <a:lnSpc>
                  <a:spcPct val="90000"/>
                </a:lnSpc>
                <a:spcBef>
                  <a:spcPct val="0"/>
                </a:spcBef>
                <a:spcAft>
                  <a:spcPts val="600"/>
                </a:spcAft>
                <a:buClrTx/>
                <a:buSzTx/>
                <a:buFontTx/>
                <a:buNone/>
              </a:pPr>
              <a:t>29</a:t>
            </a:fld>
            <a:endParaRPr lang="en-GB" altLang="en-US" sz="1800">
              <a:latin typeface="Times New Roman" panose="02020603050405020304" pitchFamily="18" charset="0"/>
            </a:endParaRPr>
          </a:p>
        </p:txBody>
      </p:sp>
    </p:spTree>
    <p:extLst>
      <p:ext uri="{BB962C8B-B14F-4D97-AF65-F5344CB8AC3E}">
        <p14:creationId xmlns:p14="http://schemas.microsoft.com/office/powerpoint/2010/main" val="3705724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30936" y="640080"/>
            <a:ext cx="4818888" cy="1481328"/>
          </a:xfrm>
        </p:spPr>
        <p:txBody>
          <a:bodyPr rtlCol="0" anchor="b">
            <a:normAutofit/>
          </a:bodyPr>
          <a:lstStyle/>
          <a:p>
            <a:pPr>
              <a:defRPr/>
            </a:pPr>
            <a:r>
              <a:rPr lang="en-US" altLang="en-US" b="1">
                <a:latin typeface="Neue Haas Grotesk Text Pro" panose="020B0504020202020204" pitchFamily="34" charset="0"/>
              </a:rPr>
              <a:t>Agreements (Accord)</a:t>
            </a:r>
            <a:endParaRPr lang="en-US" altLang="en-US" b="1" dirty="0">
              <a:latin typeface="Neue Haas Grotesk Text Pro" panose="020B0504020202020204" pitchFamily="34" charset="0"/>
            </a:endParaRPr>
          </a:p>
        </p:txBody>
      </p:sp>
      <p:sp>
        <p:nvSpPr>
          <p:cNvPr id="33795" name="Rectangle 3"/>
          <p:cNvSpPr>
            <a:spLocks noGrp="1" noChangeArrowheads="1"/>
          </p:cNvSpPr>
          <p:nvPr>
            <p:ph idx="1"/>
          </p:nvPr>
        </p:nvSpPr>
        <p:spPr>
          <a:xfrm>
            <a:off x="312562" y="3081059"/>
            <a:ext cx="11080740" cy="3547872"/>
          </a:xfrm>
        </p:spPr>
        <p:txBody>
          <a:bodyPr rtlCol="0" anchor="t">
            <a:noAutofit/>
          </a:bodyPr>
          <a:lstStyle/>
          <a:p>
            <a:pPr marL="708660" lvl="1" indent="-342900">
              <a:defRPr/>
            </a:pPr>
            <a:r>
              <a:rPr lang="en-GB" altLang="en-US" sz="2000" dirty="0">
                <a:latin typeface="Calibri" panose="020F0502020204030204" pitchFamily="34" charset="0"/>
                <a:cs typeface="Calibri" panose="020F0502020204030204" pitchFamily="34" charset="0"/>
              </a:rPr>
              <a:t>The Paris Agreement requires all Parties to put forward their best efforts through </a:t>
            </a:r>
            <a:r>
              <a:rPr lang="en-GB" altLang="en-US" sz="2000" b="1" dirty="0">
                <a:latin typeface="Calibri" panose="020F0502020204030204" pitchFamily="34" charset="0"/>
                <a:cs typeface="Calibri" panose="020F0502020204030204" pitchFamily="34" charset="0"/>
              </a:rPr>
              <a:t>“nationally determined contributions” </a:t>
            </a:r>
            <a:r>
              <a:rPr lang="en-GB" altLang="en-US" sz="2000" dirty="0">
                <a:latin typeface="Calibri" panose="020F0502020204030204" pitchFamily="34" charset="0"/>
                <a:cs typeface="Calibri" panose="020F0502020204030204" pitchFamily="34" charset="0"/>
              </a:rPr>
              <a:t>(NDCs)</a:t>
            </a:r>
          </a:p>
          <a:p>
            <a:pPr marL="365760" lvl="1" indent="0">
              <a:buNone/>
              <a:defRPr/>
            </a:pPr>
            <a:endParaRPr lang="en-GB" altLang="en-US" sz="2000" dirty="0">
              <a:latin typeface="Calibri" panose="020F0502020204030204" pitchFamily="34" charset="0"/>
              <a:cs typeface="Calibri" panose="020F0502020204030204" pitchFamily="34" charset="0"/>
            </a:endParaRPr>
          </a:p>
          <a:p>
            <a:pPr marL="708660" lvl="1" indent="-342900">
              <a:defRPr/>
            </a:pPr>
            <a:r>
              <a:rPr lang="en-GB" altLang="en-US" sz="2000" dirty="0">
                <a:latin typeface="Calibri" panose="020F0502020204030204" pitchFamily="34" charset="0"/>
                <a:cs typeface="Calibri" panose="020F0502020204030204" pitchFamily="34" charset="0"/>
              </a:rPr>
              <a:t>Aim is to strengthen the global response to the threat of climate change by keeping a global temperature rise this century well below 2 degrees Celsius above pre-industrial levels and to pursue efforts to limit the temperature increase even further to 1.5 degrees Celsius</a:t>
            </a:r>
          </a:p>
          <a:p>
            <a:pPr marL="708660" lvl="1" indent="-342900">
              <a:defRPr/>
            </a:pPr>
            <a:endParaRPr lang="en-GB" altLang="en-US" sz="2000" dirty="0">
              <a:latin typeface="Calibri" panose="020F0502020204030204" pitchFamily="34" charset="0"/>
              <a:cs typeface="Calibri" panose="020F0502020204030204" pitchFamily="34" charset="0"/>
            </a:endParaRPr>
          </a:p>
          <a:p>
            <a:pPr marL="708660" lvl="1" indent="-342900">
              <a:defRPr/>
            </a:pPr>
            <a:r>
              <a:rPr lang="en-GB" altLang="en-US" sz="2000" dirty="0">
                <a:latin typeface="Calibri" panose="020F0502020204030204" pitchFamily="34" charset="0"/>
                <a:cs typeface="Calibri" panose="020F0502020204030204" pitchFamily="34" charset="0"/>
              </a:rPr>
              <a:t>To facilitate the signatures agree to  provide:</a:t>
            </a:r>
          </a:p>
          <a:p>
            <a:pPr marL="1051560" lvl="2" indent="-342900">
              <a:defRPr/>
            </a:pPr>
            <a:r>
              <a:rPr lang="en-GB" altLang="en-US" dirty="0">
                <a:latin typeface="Calibri" panose="020F0502020204030204" pitchFamily="34" charset="0"/>
                <a:cs typeface="Calibri" panose="020F0502020204030204" pitchFamily="34" charset="0"/>
              </a:rPr>
              <a:t>financial resources, </a:t>
            </a:r>
          </a:p>
          <a:p>
            <a:pPr marL="1051560" lvl="2" indent="-342900">
              <a:defRPr/>
            </a:pPr>
            <a:r>
              <a:rPr lang="en-GB" altLang="en-US" dirty="0">
                <a:latin typeface="Calibri" panose="020F0502020204030204" pitchFamily="34" charset="0"/>
                <a:cs typeface="Calibri" panose="020F0502020204030204" pitchFamily="34" charset="0"/>
              </a:rPr>
              <a:t>new technology framework and </a:t>
            </a:r>
          </a:p>
          <a:p>
            <a:pPr marL="1051560" lvl="2" indent="-342900">
              <a:defRPr/>
            </a:pPr>
            <a:r>
              <a:rPr lang="en-GB" altLang="en-US" dirty="0">
                <a:latin typeface="Calibri" panose="020F0502020204030204" pitchFamily="34" charset="0"/>
                <a:cs typeface="Calibri" panose="020F0502020204030204" pitchFamily="34" charset="0"/>
              </a:rPr>
              <a:t>enhanced capacity-building</a:t>
            </a:r>
          </a:p>
          <a:p>
            <a:pPr marL="708660" lvl="1" indent="-342900">
              <a:defRPr/>
            </a:pPr>
            <a:endParaRPr lang="en-US" altLang="en-US" sz="1600" dirty="0">
              <a:latin typeface="Calibri" panose="020F0502020204030204" pitchFamily="34" charset="0"/>
              <a:cs typeface="Calibri" panose="020F0502020204030204" pitchFamily="34" charset="0"/>
            </a:endParaRPr>
          </a:p>
        </p:txBody>
      </p:sp>
      <p:sp>
        <p:nvSpPr>
          <p:cNvPr id="84996" name="Slide Number Placeholder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lnSpc>
                <a:spcPct val="90000"/>
              </a:lnSpc>
              <a:spcBef>
                <a:spcPct val="0"/>
              </a:spcBef>
              <a:spcAft>
                <a:spcPts val="600"/>
              </a:spcAft>
              <a:buClrTx/>
              <a:buSzTx/>
              <a:buFontTx/>
              <a:buNone/>
            </a:pPr>
            <a:fld id="{6B5246AF-4BCA-4A5C-B856-2753633F36CA}" type="slidenum">
              <a:rPr lang="en-GB" altLang="en-US" sz="1800">
                <a:latin typeface="Times New Roman" panose="02020603050405020304" pitchFamily="18" charset="0"/>
              </a:rPr>
              <a:pPr>
                <a:lnSpc>
                  <a:spcPct val="90000"/>
                </a:lnSpc>
                <a:spcBef>
                  <a:spcPct val="0"/>
                </a:spcBef>
                <a:spcAft>
                  <a:spcPts val="600"/>
                </a:spcAft>
                <a:buClrTx/>
                <a:buSzTx/>
                <a:buFontTx/>
                <a:buNone/>
              </a:pPr>
              <a:t>30</a:t>
            </a:fld>
            <a:endParaRPr lang="en-GB" altLang="en-US" sz="1800">
              <a:latin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240016" y="105922"/>
            <a:ext cx="5458968" cy="2975137"/>
          </a:xfrm>
          <a:prstGeom prst="rect">
            <a:avLst/>
          </a:prstGeom>
        </p:spPr>
      </p:pic>
    </p:spTree>
    <p:extLst>
      <p:ext uri="{BB962C8B-B14F-4D97-AF65-F5344CB8AC3E}">
        <p14:creationId xmlns:p14="http://schemas.microsoft.com/office/powerpoint/2010/main" val="18456840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Title 1"/>
          <p:cNvSpPr>
            <a:spLocks noGrp="1"/>
          </p:cNvSpPr>
          <p:nvPr>
            <p:ph type="title"/>
          </p:nvPr>
        </p:nvSpPr>
        <p:spPr>
          <a:xfrm>
            <a:off x="876693" y="741391"/>
            <a:ext cx="4355265" cy="1616203"/>
          </a:xfrm>
        </p:spPr>
        <p:txBody>
          <a:bodyPr anchor="b">
            <a:normAutofit/>
          </a:bodyPr>
          <a:lstStyle/>
          <a:p>
            <a:r>
              <a:rPr lang="en-US" altLang="en-US" sz="3200" b="1">
                <a:latin typeface="Neue Haas Grotesk Text Pro" panose="020B0504020202020204" pitchFamily="34" charset="0"/>
              </a:rPr>
              <a:t>Non-binding agreements</a:t>
            </a:r>
            <a:br>
              <a:rPr lang="en-US" altLang="en-US" sz="3200"/>
            </a:br>
            <a:endParaRPr lang="en-GB" altLang="en-US" sz="3200"/>
          </a:p>
        </p:txBody>
      </p:sp>
      <p:sp>
        <p:nvSpPr>
          <p:cNvPr id="90115" name="Content Placeholder 2"/>
          <p:cNvSpPr>
            <a:spLocks noGrp="1"/>
          </p:cNvSpPr>
          <p:nvPr>
            <p:ph idx="1"/>
          </p:nvPr>
        </p:nvSpPr>
        <p:spPr>
          <a:xfrm>
            <a:off x="660694" y="2356672"/>
            <a:ext cx="5003284" cy="3447832"/>
          </a:xfrm>
        </p:spPr>
        <p:txBody>
          <a:bodyPr anchor="t">
            <a:noAutofit/>
          </a:bodyPr>
          <a:lstStyle/>
          <a:p>
            <a:r>
              <a:rPr lang="en-GB" altLang="en-US" sz="2000" dirty="0"/>
              <a:t>A non-binding resolution is a written motion adopted by a deliberative body that cannot progress into a law. The substance of the resolution can be anything that can normally be proposed as a motion.</a:t>
            </a:r>
          </a:p>
          <a:p>
            <a:endParaRPr lang="en-GB" altLang="en-US" sz="2000" dirty="0"/>
          </a:p>
          <a:p>
            <a:r>
              <a:rPr lang="en-GB" altLang="en-US" sz="2000" dirty="0"/>
              <a:t>Non-binding resolutions are usually specific simple or concurrent resolutions that are not passed on to the executive branch to be signed into law.</a:t>
            </a:r>
          </a:p>
          <a:p>
            <a:pPr marL="0" indent="0">
              <a:buNone/>
            </a:pPr>
            <a:r>
              <a:rPr lang="en-GB" altLang="en-US" sz="2000" dirty="0"/>
              <a:t> </a:t>
            </a:r>
          </a:p>
          <a:p>
            <a:pPr marL="0" indent="0">
              <a:buNone/>
            </a:pPr>
            <a:r>
              <a:rPr lang="en-GB" altLang="en-US" sz="2000" b="1" dirty="0"/>
              <a:t>(Associated Press, 2017: 78)</a:t>
            </a:r>
          </a:p>
        </p:txBody>
      </p:sp>
      <p:pic>
        <p:nvPicPr>
          <p:cNvPr id="90120" name="Picture 90117" descr="White stones balanced in a stack">
            <a:extLst>
              <a:ext uri="{FF2B5EF4-FFF2-40B4-BE49-F238E27FC236}">
                <a16:creationId xmlns:a16="http://schemas.microsoft.com/office/drawing/2014/main" id="{45643431-BABE-5A26-A2E8-30E69D61942B}"/>
              </a:ext>
            </a:extLst>
          </p:cNvPr>
          <p:cNvPicPr>
            <a:picLocks noChangeAspect="1"/>
          </p:cNvPicPr>
          <p:nvPr/>
        </p:nvPicPr>
        <p:blipFill rotWithShape="1">
          <a:blip r:embed="rId2"/>
          <a:srcRect l="23276" r="17390" b="-1"/>
          <a:stretch/>
        </p:blipFill>
        <p:spPr>
          <a:xfrm>
            <a:off x="6096000" y="10"/>
            <a:ext cx="6095999" cy="6857990"/>
          </a:xfrm>
          <a:prstGeom prst="rect">
            <a:avLst/>
          </a:prstGeom>
        </p:spPr>
      </p:pic>
      <p:sp>
        <p:nvSpPr>
          <p:cNvPr id="90138" name="Rectangle 90137">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369424" y="3028872"/>
            <a:ext cx="1559464" cy="6106313"/>
          </a:xfrm>
          <a:prstGeom prst="rect">
            <a:avLst/>
          </a:prstGeom>
          <a:gradFill>
            <a:gsLst>
              <a:gs pos="0">
                <a:schemeClr val="accent5">
                  <a:alpha val="77000"/>
                </a:schemeClr>
              </a:gs>
              <a:gs pos="57000">
                <a:schemeClr val="accent5">
                  <a:lumMod val="60000"/>
                  <a:lumOff val="40000"/>
                  <a:alpha val="0"/>
                </a:schemeClr>
              </a:gs>
            </a:gsLst>
            <a:lin ang="11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140" name="Rectangle 90139">
            <a:extLst>
              <a:ext uri="{FF2B5EF4-FFF2-40B4-BE49-F238E27FC236}">
                <a16:creationId xmlns:a16="http://schemas.microsoft.com/office/drawing/2014/main" id="{9C3A50E9-9119-7BC3-083B-2D84CCC78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15441" y="-3760"/>
            <a:ext cx="2176557" cy="6857999"/>
          </a:xfrm>
          <a:prstGeom prst="rect">
            <a:avLst/>
          </a:prstGeom>
          <a:gradFill flip="none" rotWithShape="1">
            <a:gsLst>
              <a:gs pos="0">
                <a:schemeClr val="accent2"/>
              </a:gs>
              <a:gs pos="40000">
                <a:schemeClr val="accent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142" name="Rectangle 90141">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096000" y="5502302"/>
            <a:ext cx="6106314" cy="1359456"/>
          </a:xfrm>
          <a:prstGeom prst="rect">
            <a:avLst/>
          </a:prstGeom>
          <a:gradFill flip="none" rotWithShape="1">
            <a:gsLst>
              <a:gs pos="0">
                <a:schemeClr val="accent2">
                  <a:alpha val="89000"/>
                </a:schemeClr>
              </a:gs>
              <a:gs pos="38000">
                <a:schemeClr val="accent5">
                  <a:lumMod val="60000"/>
                  <a:lumOff val="40000"/>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0144" name="Rectangle 90143">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026892" y="2939627"/>
            <a:ext cx="3162908" cy="3914612"/>
          </a:xfrm>
          <a:prstGeom prst="rect">
            <a:avLst/>
          </a:prstGeom>
          <a:gradFill flip="none" rotWithShape="1">
            <a:gsLst>
              <a:gs pos="0">
                <a:schemeClr val="accent5">
                  <a:lumMod val="60000"/>
                  <a:lumOff val="40000"/>
                </a:schemeClr>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0116" name="Slide Number Placeholder 3"/>
          <p:cNvSpPr>
            <a:spLocks noGrp="1"/>
          </p:cNvSpPr>
          <p:nvPr>
            <p:ph type="sldNum" sz="quarter" idx="12"/>
          </p:nvPr>
        </p:nvSpPr>
        <p:spPr bwMode="auto">
          <a:xfrm>
            <a:off x="8610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sz="2400">
                <a:solidFill>
                  <a:schemeClr val="hlink"/>
                </a:solidFill>
                <a:latin typeface="Times New Roman" panose="02020603050405020304" pitchFamily="18" charset="0"/>
              </a:defRPr>
            </a:lvl1pPr>
            <a:lvl2pPr marL="742950" indent="-285750">
              <a:defRPr sz="2400">
                <a:solidFill>
                  <a:schemeClr val="hlink"/>
                </a:solidFill>
                <a:latin typeface="Times New Roman" panose="02020603050405020304" pitchFamily="18" charset="0"/>
              </a:defRPr>
            </a:lvl2pPr>
            <a:lvl3pPr marL="1143000" indent="-228600">
              <a:defRPr sz="2400">
                <a:solidFill>
                  <a:schemeClr val="hlink"/>
                </a:solidFill>
                <a:latin typeface="Times New Roman" panose="02020603050405020304" pitchFamily="18" charset="0"/>
              </a:defRPr>
            </a:lvl3pPr>
            <a:lvl4pPr marL="1600200" indent="-228600">
              <a:defRPr sz="2400">
                <a:solidFill>
                  <a:schemeClr val="hlink"/>
                </a:solidFill>
                <a:latin typeface="Times New Roman" panose="02020603050405020304" pitchFamily="18" charset="0"/>
              </a:defRPr>
            </a:lvl4pPr>
            <a:lvl5pPr marL="2057400" indent="-228600">
              <a:defRPr sz="2400">
                <a:solidFill>
                  <a:schemeClr val="hlink"/>
                </a:solidFill>
                <a:latin typeface="Times New Roman" panose="02020603050405020304" pitchFamily="18" charset="0"/>
              </a:defRPr>
            </a:lvl5pPr>
            <a:lvl6pPr marL="2514600" indent="-228600" eaLnBrk="0" fontAlgn="base" hangingPunct="0">
              <a:spcBef>
                <a:spcPct val="0"/>
              </a:spcBef>
              <a:spcAft>
                <a:spcPct val="0"/>
              </a:spcAft>
              <a:defRPr sz="2400">
                <a:solidFill>
                  <a:schemeClr val="hlink"/>
                </a:solidFill>
                <a:latin typeface="Times New Roman" panose="02020603050405020304" pitchFamily="18" charset="0"/>
              </a:defRPr>
            </a:lvl6pPr>
            <a:lvl7pPr marL="2971800" indent="-228600" eaLnBrk="0" fontAlgn="base" hangingPunct="0">
              <a:spcBef>
                <a:spcPct val="0"/>
              </a:spcBef>
              <a:spcAft>
                <a:spcPct val="0"/>
              </a:spcAft>
              <a:defRPr sz="2400">
                <a:solidFill>
                  <a:schemeClr val="hlink"/>
                </a:solidFill>
                <a:latin typeface="Times New Roman" panose="02020603050405020304" pitchFamily="18" charset="0"/>
              </a:defRPr>
            </a:lvl7pPr>
            <a:lvl8pPr marL="3429000" indent="-228600" eaLnBrk="0" fontAlgn="base" hangingPunct="0">
              <a:spcBef>
                <a:spcPct val="0"/>
              </a:spcBef>
              <a:spcAft>
                <a:spcPct val="0"/>
              </a:spcAft>
              <a:defRPr sz="2400">
                <a:solidFill>
                  <a:schemeClr val="hlink"/>
                </a:solidFill>
                <a:latin typeface="Times New Roman" panose="02020603050405020304" pitchFamily="18" charset="0"/>
              </a:defRPr>
            </a:lvl8pPr>
            <a:lvl9pPr marL="3886200" indent="-228600" eaLnBrk="0" fontAlgn="base" hangingPunct="0">
              <a:spcBef>
                <a:spcPct val="0"/>
              </a:spcBef>
              <a:spcAft>
                <a:spcPct val="0"/>
              </a:spcAft>
              <a:defRPr sz="2400">
                <a:solidFill>
                  <a:schemeClr val="hlink"/>
                </a:solidFill>
                <a:latin typeface="Times New Roman" panose="02020603050405020304" pitchFamily="18" charset="0"/>
              </a:defRPr>
            </a:lvl9pPr>
          </a:lstStyle>
          <a:p>
            <a:pPr>
              <a:lnSpc>
                <a:spcPct val="90000"/>
              </a:lnSpc>
              <a:spcAft>
                <a:spcPts val="600"/>
              </a:spcAft>
            </a:pPr>
            <a:fld id="{9A126484-1093-4B12-B241-E76BE51F1D96}" type="slidenum">
              <a:rPr lang="en-GB" altLang="en-US" sz="1900">
                <a:solidFill>
                  <a:srgbClr val="FFFFFF"/>
                </a:solidFill>
              </a:rPr>
              <a:pPr>
                <a:lnSpc>
                  <a:spcPct val="90000"/>
                </a:lnSpc>
                <a:spcAft>
                  <a:spcPts val="600"/>
                </a:spcAft>
              </a:pPr>
              <a:t>31</a:t>
            </a:fld>
            <a:endParaRPr lang="en-GB" altLang="en-US" sz="1900">
              <a:solidFill>
                <a:srgbClr val="FFFFFF"/>
              </a:solidFill>
            </a:endParaRPr>
          </a:p>
        </p:txBody>
      </p:sp>
    </p:spTree>
    <p:extLst>
      <p:ext uri="{BB962C8B-B14F-4D97-AF65-F5344CB8AC3E}">
        <p14:creationId xmlns:p14="http://schemas.microsoft.com/office/powerpoint/2010/main" val="2340258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33C4EF-93BD-BE22-A598-9F90E39FFA78}"/>
              </a:ext>
            </a:extLst>
          </p:cNvPr>
          <p:cNvSpPr>
            <a:spLocks noGrp="1"/>
          </p:cNvSpPr>
          <p:nvPr>
            <p:ph type="title"/>
          </p:nvPr>
        </p:nvSpPr>
        <p:spPr>
          <a:xfrm>
            <a:off x="6729233" y="1645420"/>
            <a:ext cx="4805996" cy="1297115"/>
          </a:xfrm>
        </p:spPr>
        <p:txBody>
          <a:bodyPr vert="horz" lIns="91440" tIns="45720" rIns="91440" bIns="45720" rtlCol="0" anchor="t">
            <a:noAutofit/>
          </a:bodyPr>
          <a:lstStyle/>
          <a:p>
            <a:r>
              <a:rPr lang="en-US" b="1" kern="1200" dirty="0">
                <a:latin typeface="Neue Haas Grotesk Text Pro" panose="020B0504020202020204" pitchFamily="34" charset="0"/>
              </a:rPr>
              <a:t>Multilateral Environmental Agreements</a:t>
            </a:r>
          </a:p>
        </p:txBody>
      </p:sp>
      <p:pic>
        <p:nvPicPr>
          <p:cNvPr id="8" name="Graphic 7" descr="Earth Globe Americas">
            <a:extLst>
              <a:ext uri="{FF2B5EF4-FFF2-40B4-BE49-F238E27FC236}">
                <a16:creationId xmlns:a16="http://schemas.microsoft.com/office/drawing/2014/main" id="{436C0059-330C-6EDB-943A-AF27BEF9BAD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5" name="Group 14">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6" name="Freeform: Shape 15">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Slide Number Placeholder 3">
            <a:extLst>
              <a:ext uri="{FF2B5EF4-FFF2-40B4-BE49-F238E27FC236}">
                <a16:creationId xmlns:a16="http://schemas.microsoft.com/office/drawing/2014/main" id="{C1EAD178-EBE4-F735-4F4A-F8C88075AB9E}"/>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pPr defTabSz="914400">
                <a:spcAft>
                  <a:spcPts val="600"/>
                </a:spcAft>
                <a:defRPr/>
              </a:pPr>
              <a:t>32</a:t>
            </a:fld>
            <a:endParaRPr lang="en-US" altLang="en-US"/>
          </a:p>
        </p:txBody>
      </p:sp>
      <p:sp>
        <p:nvSpPr>
          <p:cNvPr id="7" name="TextBox 6">
            <a:extLst>
              <a:ext uri="{FF2B5EF4-FFF2-40B4-BE49-F238E27FC236}">
                <a16:creationId xmlns:a16="http://schemas.microsoft.com/office/drawing/2014/main" id="{FCB61F3A-407C-DAC0-E65B-3B33EA739655}"/>
              </a:ext>
            </a:extLst>
          </p:cNvPr>
          <p:cNvSpPr txBox="1"/>
          <p:nvPr/>
        </p:nvSpPr>
        <p:spPr>
          <a:xfrm>
            <a:off x="5735960" y="378472"/>
            <a:ext cx="6098058" cy="923330"/>
          </a:xfrm>
          <a:prstGeom prst="rect">
            <a:avLst/>
          </a:prstGeom>
          <a:noFill/>
        </p:spPr>
        <p:txBody>
          <a:bodyPr wrap="square">
            <a:spAutoFit/>
          </a:bodyPr>
          <a:lstStyle/>
          <a:p>
            <a:r>
              <a:rPr lang="en-GB" dirty="0">
                <a:hlinkClick r:id="rId5"/>
              </a:rPr>
              <a:t>Capacity Development for Improved Implementation of Multilateral Environmental Agreements | United Nations Development Programme (undp.org)</a:t>
            </a:r>
            <a:endParaRPr lang="en-GB" dirty="0"/>
          </a:p>
        </p:txBody>
      </p:sp>
      <p:sp>
        <p:nvSpPr>
          <p:cNvPr id="10" name="TextBox 9">
            <a:extLst>
              <a:ext uri="{FF2B5EF4-FFF2-40B4-BE49-F238E27FC236}">
                <a16:creationId xmlns:a16="http://schemas.microsoft.com/office/drawing/2014/main" id="{59B10F68-71F8-2106-694E-AB7AF176D9D0}"/>
              </a:ext>
            </a:extLst>
          </p:cNvPr>
          <p:cNvSpPr txBox="1"/>
          <p:nvPr/>
        </p:nvSpPr>
        <p:spPr>
          <a:xfrm>
            <a:off x="6501028" y="3694853"/>
            <a:ext cx="5350502" cy="2677656"/>
          </a:xfrm>
          <a:prstGeom prst="rect">
            <a:avLst/>
          </a:prstGeom>
          <a:noFill/>
        </p:spPr>
        <p:txBody>
          <a:bodyPr wrap="square">
            <a:spAutoFit/>
          </a:bodyPr>
          <a:lstStyle/>
          <a:p>
            <a:pPr indent="-1270" algn="l"/>
            <a:r>
              <a:rPr lang="en-GB" sz="2400" b="0" i="0" dirty="0">
                <a:solidFill>
                  <a:srgbClr val="000000"/>
                </a:solidFill>
                <a:effectLst/>
              </a:rPr>
              <a:t>Multilateral Environmental Agreements (MEAs) is a generic term for treaties, conventions, protocols and other binding instruments related to the environment. It is usually applied or referred to instruments of a geographic scope wider than that of a bilateral agreement.</a:t>
            </a:r>
            <a:endParaRPr lang="en-GB" sz="2400" b="0" i="0" dirty="0">
              <a:effectLst/>
            </a:endParaRPr>
          </a:p>
        </p:txBody>
      </p:sp>
    </p:spTree>
    <p:extLst>
      <p:ext uri="{BB962C8B-B14F-4D97-AF65-F5344CB8AC3E}">
        <p14:creationId xmlns:p14="http://schemas.microsoft.com/office/powerpoint/2010/main" val="3304125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33C4EF-93BD-BE22-A598-9F90E39FFA78}"/>
              </a:ext>
            </a:extLst>
          </p:cNvPr>
          <p:cNvSpPr>
            <a:spLocks noGrp="1"/>
          </p:cNvSpPr>
          <p:nvPr>
            <p:ph type="title"/>
          </p:nvPr>
        </p:nvSpPr>
        <p:spPr>
          <a:xfrm>
            <a:off x="6590662" y="4267832"/>
            <a:ext cx="4805996" cy="1297115"/>
          </a:xfrm>
        </p:spPr>
        <p:txBody>
          <a:bodyPr vert="horz" lIns="91440" tIns="45720" rIns="91440" bIns="45720" rtlCol="0" anchor="t">
            <a:noAutofit/>
          </a:bodyPr>
          <a:lstStyle/>
          <a:p>
            <a:r>
              <a:rPr lang="en-US" b="1" kern="1200" dirty="0">
                <a:latin typeface="Neue Haas Grotesk Text Pro" panose="020B0504020202020204" pitchFamily="34" charset="0"/>
              </a:rPr>
              <a:t>Multilateral Environmental Agreements</a:t>
            </a:r>
          </a:p>
        </p:txBody>
      </p:sp>
      <p:grpSp>
        <p:nvGrpSpPr>
          <p:cNvPr id="15" name="Group 14">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6" name="Freeform: Shape 15">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Slide Number Placeholder 3">
            <a:extLst>
              <a:ext uri="{FF2B5EF4-FFF2-40B4-BE49-F238E27FC236}">
                <a16:creationId xmlns:a16="http://schemas.microsoft.com/office/drawing/2014/main" id="{C1EAD178-EBE4-F735-4F4A-F8C88075AB9E}"/>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pPr defTabSz="914400">
                <a:spcAft>
                  <a:spcPts val="600"/>
                </a:spcAft>
                <a:defRPr/>
              </a:pPr>
              <a:t>33</a:t>
            </a:fld>
            <a:endParaRPr lang="en-US" altLang="en-US"/>
          </a:p>
        </p:txBody>
      </p:sp>
      <p:pic>
        <p:nvPicPr>
          <p:cNvPr id="15362" name="Picture 2" descr="University of Eastern Finland – UN Environment Programme Course on Multilateral  Environmental Agreements (2020) | UNEP - UN Environment Programme">
            <a:extLst>
              <a:ext uri="{FF2B5EF4-FFF2-40B4-BE49-F238E27FC236}">
                <a16:creationId xmlns:a16="http://schemas.microsoft.com/office/drawing/2014/main" id="{F34A6966-A2BC-838C-4C67-B1FD5E10F2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2091" y="81114"/>
            <a:ext cx="9525000" cy="6724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472EFA-A7D0-D16B-9679-048D91DEE7B5}"/>
              </a:ext>
            </a:extLst>
          </p:cNvPr>
          <p:cNvSpPr txBox="1"/>
          <p:nvPr/>
        </p:nvSpPr>
        <p:spPr>
          <a:xfrm>
            <a:off x="138422" y="6237328"/>
            <a:ext cx="6096000" cy="369332"/>
          </a:xfrm>
          <a:prstGeom prst="rect">
            <a:avLst/>
          </a:prstGeom>
          <a:noFill/>
        </p:spPr>
        <p:txBody>
          <a:bodyPr wrap="square">
            <a:spAutoFit/>
          </a:bodyPr>
          <a:lstStyle/>
          <a:p>
            <a:r>
              <a:rPr lang="en-GB" dirty="0">
                <a:hlinkClick r:id="rId4"/>
              </a:rPr>
              <a:t>What are MEAs | Pacific Environment (sprep.org)</a:t>
            </a:r>
            <a:endParaRPr lang="en-GB" dirty="0"/>
          </a:p>
        </p:txBody>
      </p:sp>
    </p:spTree>
    <p:extLst>
      <p:ext uri="{BB962C8B-B14F-4D97-AF65-F5344CB8AC3E}">
        <p14:creationId xmlns:p14="http://schemas.microsoft.com/office/powerpoint/2010/main" val="40393055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Plant growing in a concrete crack">
            <a:extLst>
              <a:ext uri="{FF2B5EF4-FFF2-40B4-BE49-F238E27FC236}">
                <a16:creationId xmlns:a16="http://schemas.microsoft.com/office/drawing/2014/main" id="{65BD98CC-D40B-ED0B-56B5-52A34C4E43AC}"/>
              </a:ext>
            </a:extLst>
          </p:cNvPr>
          <p:cNvPicPr>
            <a:picLocks noChangeAspect="1"/>
          </p:cNvPicPr>
          <p:nvPr/>
        </p:nvPicPr>
        <p:blipFill rotWithShape="1">
          <a:blip r:embed="rId2"/>
          <a:srcRect r="5882" b="-1"/>
          <a:stretch/>
        </p:blipFill>
        <p:spPr>
          <a:xfrm>
            <a:off x="1" y="10"/>
            <a:ext cx="9669642" cy="685799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760D520-13FE-E92A-142C-9E4B68219A26}"/>
              </a:ext>
            </a:extLst>
          </p:cNvPr>
          <p:cNvSpPr>
            <a:spLocks noGrp="1"/>
          </p:cNvSpPr>
          <p:nvPr>
            <p:ph type="title"/>
          </p:nvPr>
        </p:nvSpPr>
        <p:spPr>
          <a:xfrm>
            <a:off x="7531610" y="365125"/>
            <a:ext cx="3822189" cy="1899912"/>
          </a:xfrm>
        </p:spPr>
        <p:txBody>
          <a:bodyPr>
            <a:normAutofit/>
          </a:bodyPr>
          <a:lstStyle/>
          <a:p>
            <a:r>
              <a:rPr lang="en-GB" sz="4000" b="1" dirty="0">
                <a:latin typeface="Neue Haas Grotesk Text Pro" panose="020B0504020202020204" pitchFamily="34" charset="0"/>
              </a:rPr>
              <a:t>MEA Resources</a:t>
            </a:r>
          </a:p>
        </p:txBody>
      </p:sp>
      <p:sp>
        <p:nvSpPr>
          <p:cNvPr id="3" name="Content Placeholder 2">
            <a:extLst>
              <a:ext uri="{FF2B5EF4-FFF2-40B4-BE49-F238E27FC236}">
                <a16:creationId xmlns:a16="http://schemas.microsoft.com/office/drawing/2014/main" id="{0674EE6F-9BFB-10B8-DDA7-AFB9075D9DC0}"/>
              </a:ext>
            </a:extLst>
          </p:cNvPr>
          <p:cNvSpPr>
            <a:spLocks noGrp="1"/>
          </p:cNvSpPr>
          <p:nvPr>
            <p:ph idx="1"/>
          </p:nvPr>
        </p:nvSpPr>
        <p:spPr>
          <a:xfrm>
            <a:off x="7531610" y="2434201"/>
            <a:ext cx="3822189" cy="3742762"/>
          </a:xfrm>
        </p:spPr>
        <p:txBody>
          <a:bodyPr>
            <a:normAutofit/>
          </a:bodyPr>
          <a:lstStyle/>
          <a:p>
            <a:r>
              <a:rPr lang="en-GB" sz="2000" dirty="0">
                <a:hlinkClick r:id="rId3"/>
              </a:rPr>
              <a:t>Multilateral Environmental Agreements (MEAs) (europa.eu)</a:t>
            </a:r>
            <a:endParaRPr lang="en-GB" sz="2000" dirty="0"/>
          </a:p>
        </p:txBody>
      </p:sp>
      <p:sp>
        <p:nvSpPr>
          <p:cNvPr id="4" name="Slide Number Placeholder 3">
            <a:extLst>
              <a:ext uri="{FF2B5EF4-FFF2-40B4-BE49-F238E27FC236}">
                <a16:creationId xmlns:a16="http://schemas.microsoft.com/office/drawing/2014/main" id="{6AD5A968-5B91-24C1-8D50-502704973A89}"/>
              </a:ext>
            </a:extLst>
          </p:cNvPr>
          <p:cNvSpPr>
            <a:spLocks noGrp="1"/>
          </p:cNvSpPr>
          <p:nvPr>
            <p:ph type="sldNum" sz="quarter" idx="12"/>
          </p:nvPr>
        </p:nvSpPr>
        <p:spPr>
          <a:xfrm>
            <a:off x="8610600" y="6356350"/>
            <a:ext cx="2743200" cy="365125"/>
          </a:xfrm>
        </p:spPr>
        <p:txBody>
          <a:bodyPr>
            <a:normAutofit/>
          </a:bodyPr>
          <a:lstStyle/>
          <a:p>
            <a:pPr>
              <a:spcAft>
                <a:spcPts val="600"/>
              </a:spcAft>
              <a:defRPr/>
            </a:pPr>
            <a:fld id="{2A2D1FC4-343E-40E0-885C-2B093CC69763}" type="slidenum">
              <a:rPr lang="en-GB" altLang="en-US"/>
              <a:pPr>
                <a:spcAft>
                  <a:spcPts val="600"/>
                </a:spcAft>
                <a:defRPr/>
              </a:pPr>
              <a:t>34</a:t>
            </a:fld>
            <a:endParaRPr lang="en-GB" altLang="en-US"/>
          </a:p>
        </p:txBody>
      </p:sp>
      <p:sp>
        <p:nvSpPr>
          <p:cNvPr id="7" name="TextBox 6">
            <a:extLst>
              <a:ext uri="{FF2B5EF4-FFF2-40B4-BE49-F238E27FC236}">
                <a16:creationId xmlns:a16="http://schemas.microsoft.com/office/drawing/2014/main" id="{87E7A16F-8E10-237D-E29A-556245C4DF50}"/>
              </a:ext>
            </a:extLst>
          </p:cNvPr>
          <p:cNvSpPr txBox="1"/>
          <p:nvPr/>
        </p:nvSpPr>
        <p:spPr>
          <a:xfrm>
            <a:off x="7738684" y="3429000"/>
            <a:ext cx="3408040" cy="1200329"/>
          </a:xfrm>
          <a:prstGeom prst="rect">
            <a:avLst/>
          </a:prstGeom>
          <a:noFill/>
        </p:spPr>
        <p:txBody>
          <a:bodyPr wrap="square">
            <a:spAutoFit/>
          </a:bodyPr>
          <a:lstStyle/>
          <a:p>
            <a:r>
              <a:rPr lang="en-GB" dirty="0">
                <a:hlinkClick r:id="rId4"/>
              </a:rPr>
              <a:t>Treaty Monitoring Bodies - UN Documentation: Environment - Research Guides at United Nations Dag Hammarskjöld Library</a:t>
            </a:r>
            <a:endParaRPr lang="en-GB" dirty="0"/>
          </a:p>
        </p:txBody>
      </p:sp>
    </p:spTree>
    <p:extLst>
      <p:ext uri="{BB962C8B-B14F-4D97-AF65-F5344CB8AC3E}">
        <p14:creationId xmlns:p14="http://schemas.microsoft.com/office/powerpoint/2010/main" val="3185882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0D520-13FE-E92A-142C-9E4B68219A26}"/>
              </a:ext>
            </a:extLst>
          </p:cNvPr>
          <p:cNvSpPr>
            <a:spLocks noGrp="1"/>
          </p:cNvSpPr>
          <p:nvPr>
            <p:ph type="title"/>
          </p:nvPr>
        </p:nvSpPr>
        <p:spPr>
          <a:xfrm>
            <a:off x="8079978" y="741391"/>
            <a:ext cx="3369234" cy="1616203"/>
          </a:xfrm>
        </p:spPr>
        <p:txBody>
          <a:bodyPr anchor="b">
            <a:normAutofit/>
          </a:bodyPr>
          <a:lstStyle/>
          <a:p>
            <a:r>
              <a:rPr lang="en-GB" sz="3200" b="1">
                <a:latin typeface="Neue Haas Grotesk Text Pro" panose="020B0504020202020204" pitchFamily="34" charset="0"/>
              </a:rPr>
              <a:t>MEA</a:t>
            </a:r>
          </a:p>
        </p:txBody>
      </p:sp>
      <p:pic>
        <p:nvPicPr>
          <p:cNvPr id="6" name="Picture 5" descr="Front steps and columns of a majestic city building">
            <a:extLst>
              <a:ext uri="{FF2B5EF4-FFF2-40B4-BE49-F238E27FC236}">
                <a16:creationId xmlns:a16="http://schemas.microsoft.com/office/drawing/2014/main" id="{D6E3191C-AB90-C13B-B111-9D1F419A2B2E}"/>
              </a:ext>
            </a:extLst>
          </p:cNvPr>
          <p:cNvPicPr>
            <a:picLocks noChangeAspect="1"/>
          </p:cNvPicPr>
          <p:nvPr/>
        </p:nvPicPr>
        <p:blipFill rotWithShape="1">
          <a:blip r:embed="rId2"/>
          <a:srcRect l="12860" r="15209" b="-1"/>
          <a:stretch/>
        </p:blipFill>
        <p:spPr>
          <a:xfrm>
            <a:off x="20" y="10"/>
            <a:ext cx="7390243" cy="6857990"/>
          </a:xfrm>
          <a:prstGeom prst="rect">
            <a:avLst/>
          </a:prstGeom>
        </p:spPr>
      </p:pic>
      <p:sp>
        <p:nvSpPr>
          <p:cNvPr id="10" name="Rectangle 9">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0674EE6F-9BFB-10B8-DDA7-AFB9075D9DC0}"/>
              </a:ext>
            </a:extLst>
          </p:cNvPr>
          <p:cNvSpPr>
            <a:spLocks noGrp="1"/>
          </p:cNvSpPr>
          <p:nvPr>
            <p:ph idx="1"/>
          </p:nvPr>
        </p:nvSpPr>
        <p:spPr>
          <a:xfrm>
            <a:off x="8079978" y="2533476"/>
            <a:ext cx="3369234" cy="3447832"/>
          </a:xfrm>
        </p:spPr>
        <p:txBody>
          <a:bodyPr anchor="t">
            <a:noAutofit/>
          </a:bodyPr>
          <a:lstStyle/>
          <a:p>
            <a:r>
              <a:rPr lang="en-GB" sz="2000" b="0" i="0" dirty="0">
                <a:effectLst/>
                <a:latin typeface="arial" panose="020B0604020202020204" pitchFamily="34" charset="0"/>
              </a:rPr>
              <a:t>One-stop portal for information on MEAs - searchable by key terms across treaty texts, COP decisions, national plans and reports, laws, court decisions and more.</a:t>
            </a:r>
          </a:p>
          <a:p>
            <a:endParaRPr lang="en-GB" sz="2000" dirty="0">
              <a:latin typeface="arial" panose="020B0604020202020204" pitchFamily="34" charset="0"/>
            </a:endParaRPr>
          </a:p>
          <a:p>
            <a:r>
              <a:rPr lang="en-GB" sz="2000" dirty="0" err="1">
                <a:hlinkClick r:id="rId3"/>
              </a:rPr>
              <a:t>InforMEA</a:t>
            </a:r>
            <a:r>
              <a:rPr lang="en-GB" sz="2000" dirty="0">
                <a:hlinkClick r:id="rId3"/>
              </a:rPr>
              <a:t> | United Nations Information Portal on Multilateral Environmental Agreements</a:t>
            </a:r>
            <a:endParaRPr lang="en-GB" sz="2000" dirty="0"/>
          </a:p>
        </p:txBody>
      </p:sp>
      <p:sp>
        <p:nvSpPr>
          <p:cNvPr id="4" name="Slide Number Placeholder 3">
            <a:extLst>
              <a:ext uri="{FF2B5EF4-FFF2-40B4-BE49-F238E27FC236}">
                <a16:creationId xmlns:a16="http://schemas.microsoft.com/office/drawing/2014/main" id="{6AD5A968-5B91-24C1-8D50-502704973A89}"/>
              </a:ext>
            </a:extLst>
          </p:cNvPr>
          <p:cNvSpPr>
            <a:spLocks noGrp="1"/>
          </p:cNvSpPr>
          <p:nvPr>
            <p:ph type="sldNum" sz="quarter" idx="12"/>
          </p:nvPr>
        </p:nvSpPr>
        <p:spPr>
          <a:xfrm>
            <a:off x="8610600" y="6356350"/>
            <a:ext cx="2743200" cy="365125"/>
          </a:xfrm>
        </p:spPr>
        <p:txBody>
          <a:bodyPr>
            <a:normAutofit/>
          </a:bodyPr>
          <a:lstStyle/>
          <a:p>
            <a:pPr>
              <a:spcAft>
                <a:spcPts val="600"/>
              </a:spcAft>
              <a:defRPr/>
            </a:pPr>
            <a:fld id="{2A2D1FC4-343E-40E0-885C-2B093CC69763}" type="slidenum">
              <a:rPr lang="en-GB" altLang="en-US">
                <a:solidFill>
                  <a:schemeClr val="tx1">
                    <a:lumMod val="50000"/>
                    <a:lumOff val="50000"/>
                  </a:schemeClr>
                </a:solidFill>
              </a:rPr>
              <a:pPr>
                <a:spcAft>
                  <a:spcPts val="600"/>
                </a:spcAft>
                <a:defRPr/>
              </a:pPr>
              <a:t>35</a:t>
            </a:fld>
            <a:endParaRPr lang="en-GB" altLang="en-US">
              <a:solidFill>
                <a:schemeClr val="tx1">
                  <a:lumMod val="50000"/>
                  <a:lumOff val="50000"/>
                </a:schemeClr>
              </a:solidFill>
            </a:endParaRPr>
          </a:p>
        </p:txBody>
      </p:sp>
    </p:spTree>
    <p:extLst>
      <p:ext uri="{BB962C8B-B14F-4D97-AF65-F5344CB8AC3E}">
        <p14:creationId xmlns:p14="http://schemas.microsoft.com/office/powerpoint/2010/main" val="14698052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79A7CF-01AF-4178-9369-94E0C90EB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190723-33CA-47BD-A2CB-F13B98DE36FA}"/>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5400" b="1" kern="1200" dirty="0">
                <a:solidFill>
                  <a:schemeClr val="tx1"/>
                </a:solidFill>
                <a:latin typeface="Neue Haas Grotesk Text Pro" panose="020B0504020202020204" pitchFamily="34" charset="0"/>
              </a:rPr>
              <a:t>UNEP</a:t>
            </a:r>
          </a:p>
        </p:txBody>
      </p:sp>
      <p:sp>
        <p:nvSpPr>
          <p:cNvPr id="14" name="Rectangle 13">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9E226785-5020-5E47-225A-70A4C5882C0D}"/>
              </a:ext>
            </a:extLst>
          </p:cNvPr>
          <p:cNvPicPr>
            <a:picLocks noGrp="1" noChangeAspect="1"/>
          </p:cNvPicPr>
          <p:nvPr>
            <p:ph idx="1"/>
          </p:nvPr>
        </p:nvPicPr>
        <p:blipFill rotWithShape="1">
          <a:blip r:embed="rId3"/>
          <a:srcRect l="45618" t="30976" r="8367" b="9874"/>
          <a:stretch/>
        </p:blipFill>
        <p:spPr>
          <a:xfrm>
            <a:off x="1312285" y="858525"/>
            <a:ext cx="6074211" cy="5211906"/>
          </a:xfrm>
          <a:prstGeom prst="rect">
            <a:avLst/>
          </a:prstGeom>
        </p:spPr>
      </p:pic>
      <p:sp>
        <p:nvSpPr>
          <p:cNvPr id="18" name="Rectangle 17">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1BA57D81-C4A8-985B-C28E-540990F3CD99}"/>
              </a:ext>
            </a:extLst>
          </p:cNvPr>
          <p:cNvSpPr>
            <a:spLocks noGrp="1"/>
          </p:cNvSpPr>
          <p:nvPr>
            <p:ph type="sldNum" sz="quarter" idx="12"/>
          </p:nvPr>
        </p:nvSpPr>
        <p:spPr>
          <a:xfrm>
            <a:off x="8610599" y="6492240"/>
            <a:ext cx="3126933"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pPr defTabSz="914400">
                <a:spcAft>
                  <a:spcPts val="600"/>
                </a:spcAft>
                <a:defRPr/>
              </a:pPr>
              <a:t>36</a:t>
            </a:fld>
            <a:endParaRPr lang="en-US" altLang="en-US"/>
          </a:p>
        </p:txBody>
      </p:sp>
      <p:sp>
        <p:nvSpPr>
          <p:cNvPr id="9" name="TextBox 8">
            <a:extLst>
              <a:ext uri="{FF2B5EF4-FFF2-40B4-BE49-F238E27FC236}">
                <a16:creationId xmlns:a16="http://schemas.microsoft.com/office/drawing/2014/main" id="{FB6E4B5F-3A59-E494-4EDC-16612751F259}"/>
              </a:ext>
            </a:extLst>
          </p:cNvPr>
          <p:cNvSpPr txBox="1"/>
          <p:nvPr/>
        </p:nvSpPr>
        <p:spPr>
          <a:xfrm>
            <a:off x="9380970" y="4809868"/>
            <a:ext cx="2168417" cy="1200329"/>
          </a:xfrm>
          <a:prstGeom prst="rect">
            <a:avLst/>
          </a:prstGeom>
          <a:noFill/>
        </p:spPr>
        <p:txBody>
          <a:bodyPr wrap="square">
            <a:spAutoFit/>
          </a:bodyPr>
          <a:lstStyle/>
          <a:p>
            <a:r>
              <a:rPr lang="fr-FR" dirty="0">
                <a:hlinkClick r:id="rId4"/>
              </a:rPr>
              <a:t>United Nations </a:t>
            </a:r>
            <a:r>
              <a:rPr lang="fr-FR" dirty="0" err="1">
                <a:hlinkClick r:id="rId4"/>
              </a:rPr>
              <a:t>Environment</a:t>
            </a:r>
            <a:r>
              <a:rPr lang="fr-FR" dirty="0">
                <a:hlinkClick r:id="rId4"/>
              </a:rPr>
              <a:t> Programme (UNEP) | GSI (iisd.org)</a:t>
            </a:r>
            <a:endParaRPr lang="en-GB" dirty="0"/>
          </a:p>
        </p:txBody>
      </p:sp>
    </p:spTree>
    <p:extLst>
      <p:ext uri="{BB962C8B-B14F-4D97-AF65-F5344CB8AC3E}">
        <p14:creationId xmlns:p14="http://schemas.microsoft.com/office/powerpoint/2010/main" val="22488710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GB" altLang="en-US" b="1" dirty="0">
                <a:latin typeface="Neue Haas Grotesk Text Pro" panose="020B0504020202020204" pitchFamily="34" charset="0"/>
              </a:rPr>
              <a:t>United Nations</a:t>
            </a:r>
          </a:p>
        </p:txBody>
      </p:sp>
      <p:sp>
        <p:nvSpPr>
          <p:cNvPr id="3" name="Content Placeholder 2"/>
          <p:cNvSpPr>
            <a:spLocks noGrp="1"/>
          </p:cNvSpPr>
          <p:nvPr>
            <p:ph idx="1"/>
          </p:nvPr>
        </p:nvSpPr>
        <p:spPr/>
        <p:txBody>
          <a:bodyPr rtlCol="0">
            <a:normAutofit/>
          </a:bodyPr>
          <a:lstStyle/>
          <a:p>
            <a:pPr marL="274320" indent="-274320">
              <a:buClr>
                <a:schemeClr val="accent3"/>
              </a:buClr>
              <a:buFont typeface="Wingdings 2"/>
              <a:buChar char=""/>
              <a:defRPr/>
            </a:pPr>
            <a:r>
              <a:rPr lang="en-GB" dirty="0">
                <a:latin typeface="+mj-lt"/>
              </a:rPr>
              <a:t>UNEP Responsibilities</a:t>
            </a:r>
          </a:p>
          <a:p>
            <a:pPr marL="640080" lvl="1" indent="-274320">
              <a:buFont typeface="Wingdings 2"/>
              <a:buChar char=""/>
              <a:defRPr/>
            </a:pPr>
            <a:r>
              <a:rPr lang="en-GB" dirty="0">
                <a:solidFill>
                  <a:schemeClr val="accent4"/>
                </a:solidFill>
                <a:latin typeface="+mj-lt"/>
              </a:rPr>
              <a:t>Climate Change</a:t>
            </a:r>
          </a:p>
          <a:p>
            <a:pPr marL="640080" lvl="1" indent="-274320">
              <a:buFont typeface="Wingdings 2"/>
              <a:buChar char=""/>
              <a:defRPr/>
            </a:pPr>
            <a:r>
              <a:rPr lang="en-GB" dirty="0">
                <a:solidFill>
                  <a:schemeClr val="accent4"/>
                </a:solidFill>
                <a:latin typeface="+mj-lt"/>
              </a:rPr>
              <a:t>Disasters and conflict</a:t>
            </a:r>
          </a:p>
          <a:p>
            <a:pPr marL="640080" lvl="1" indent="-274320">
              <a:buFont typeface="Wingdings 2"/>
              <a:buChar char=""/>
              <a:defRPr/>
            </a:pPr>
            <a:r>
              <a:rPr lang="en-GB" dirty="0">
                <a:solidFill>
                  <a:schemeClr val="accent4"/>
                </a:solidFill>
                <a:latin typeface="+mj-lt"/>
              </a:rPr>
              <a:t>Ecosystem Management</a:t>
            </a:r>
          </a:p>
          <a:p>
            <a:pPr marL="640080" lvl="1" indent="-274320">
              <a:buFont typeface="Wingdings 2"/>
              <a:buChar char=""/>
              <a:defRPr/>
            </a:pPr>
            <a:r>
              <a:rPr lang="en-GB" dirty="0">
                <a:solidFill>
                  <a:schemeClr val="accent4"/>
                </a:solidFill>
                <a:latin typeface="+mj-lt"/>
              </a:rPr>
              <a:t>Environmental governance</a:t>
            </a:r>
          </a:p>
          <a:p>
            <a:pPr marL="640080" lvl="1" indent="-274320">
              <a:buFont typeface="Wingdings 2"/>
              <a:buChar char=""/>
              <a:defRPr/>
            </a:pPr>
            <a:r>
              <a:rPr lang="en-GB" dirty="0">
                <a:solidFill>
                  <a:schemeClr val="accent4"/>
                </a:solidFill>
                <a:latin typeface="+mj-lt"/>
              </a:rPr>
              <a:t>Harmful substances</a:t>
            </a:r>
          </a:p>
          <a:p>
            <a:pPr marL="640080" lvl="1" indent="-274320">
              <a:buFont typeface="Wingdings 2"/>
              <a:buChar char=""/>
              <a:defRPr/>
            </a:pPr>
            <a:r>
              <a:rPr lang="en-GB" dirty="0">
                <a:solidFill>
                  <a:schemeClr val="accent4"/>
                </a:solidFill>
                <a:latin typeface="+mj-lt"/>
              </a:rPr>
              <a:t>Resource efficiency</a:t>
            </a:r>
          </a:p>
        </p:txBody>
      </p:sp>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EFAD669F-2C05-40FD-A154-BEEB29BACB5D}" type="slidenum">
              <a:rPr lang="en-GB" altLang="en-US" sz="1100">
                <a:solidFill>
                  <a:srgbClr val="4D4D4D"/>
                </a:solidFill>
                <a:latin typeface="Times New Roman" panose="02020603050405020304" pitchFamily="18" charset="0"/>
              </a:rPr>
              <a:pPr>
                <a:spcBef>
                  <a:spcPct val="0"/>
                </a:spcBef>
                <a:buClrTx/>
                <a:buSzTx/>
                <a:buFontTx/>
                <a:buNone/>
              </a:pPr>
              <a:t>37</a:t>
            </a:fld>
            <a:endParaRPr lang="en-GB" altLang="en-US" sz="1100">
              <a:solidFill>
                <a:srgbClr val="4D4D4D"/>
              </a:solidFill>
              <a:latin typeface="Times New Roman" panose="02020603050405020304" pitchFamily="18" charset="0"/>
            </a:endParaRPr>
          </a:p>
        </p:txBody>
      </p:sp>
      <p:pic>
        <p:nvPicPr>
          <p:cNvPr id="39941" name="Picture 2" descr="http://www.enviroblog.org/une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0376" y="191405"/>
            <a:ext cx="2552020" cy="2909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1010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circle(in)">
                                      <p:cBhvr>
                                        <p:cTn id="16" dur="2000"/>
                                        <p:tgtEl>
                                          <p:spTgt spid="3">
                                            <p:txEl>
                                              <p:pRg st="3" end="3"/>
                                            </p:txEl>
                                          </p:spTgt>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circle(in)">
                                      <p:cBhvr>
                                        <p:cTn id="19" dur="2000"/>
                                        <p:tgtEl>
                                          <p:spTgt spid="3">
                                            <p:txEl>
                                              <p:pRg st="4" end="4"/>
                                            </p:txEl>
                                          </p:spTgt>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circle(in)">
                                      <p:cBhvr>
                                        <p:cTn id="22" dur="2000"/>
                                        <p:tgtEl>
                                          <p:spTgt spid="3">
                                            <p:txEl>
                                              <p:pRg st="5" end="5"/>
                                            </p:txEl>
                                          </p:spTgt>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circle(in)">
                                      <p:cBhvr>
                                        <p:cTn id="25"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D0B2FE0-04E3-6DFF-CD2C-BF92FCD91D75}"/>
              </a:ext>
            </a:extLst>
          </p:cNvPr>
          <p:cNvSpPr>
            <a:spLocks noGrp="1"/>
          </p:cNvSpPr>
          <p:nvPr>
            <p:ph type="sldNum" sz="quarter" idx="12"/>
          </p:nvPr>
        </p:nvSpPr>
        <p:spPr/>
        <p:txBody>
          <a:bodyPr/>
          <a:lstStyle/>
          <a:p>
            <a:pPr>
              <a:defRPr/>
            </a:pPr>
            <a:fld id="{2A2D1FC4-343E-40E0-885C-2B093CC69763}" type="slidenum">
              <a:rPr lang="en-GB" altLang="en-US" smtClean="0"/>
              <a:pPr>
                <a:defRPr/>
              </a:pPr>
              <a:t>38</a:t>
            </a:fld>
            <a:endParaRPr lang="en-GB" altLang="en-US"/>
          </a:p>
        </p:txBody>
      </p:sp>
      <p:pic>
        <p:nvPicPr>
          <p:cNvPr id="5" name="Online Media 4" title="50 years of UNEP">
            <a:hlinkClick r:id="" action="ppaction://media"/>
            <a:extLst>
              <a:ext uri="{FF2B5EF4-FFF2-40B4-BE49-F238E27FC236}">
                <a16:creationId xmlns:a16="http://schemas.microsoft.com/office/drawing/2014/main" id="{FB336EE5-E4BD-A5B7-6B31-18FDCA39FBD8}"/>
              </a:ext>
            </a:extLst>
          </p:cNvPr>
          <p:cNvPicPr>
            <a:picLocks noRot="1" noChangeAspect="1"/>
          </p:cNvPicPr>
          <p:nvPr>
            <a:videoFile r:link="rId1"/>
          </p:nvPr>
        </p:nvPicPr>
        <p:blipFill>
          <a:blip r:embed="rId3"/>
          <a:stretch>
            <a:fillRect/>
          </a:stretch>
        </p:blipFill>
        <p:spPr>
          <a:xfrm>
            <a:off x="130424" y="114697"/>
            <a:ext cx="11798224" cy="6665997"/>
          </a:xfrm>
          <a:prstGeom prst="rect">
            <a:avLst/>
          </a:prstGeom>
        </p:spPr>
      </p:pic>
    </p:spTree>
    <p:extLst>
      <p:ext uri="{BB962C8B-B14F-4D97-AF65-F5344CB8AC3E}">
        <p14:creationId xmlns:p14="http://schemas.microsoft.com/office/powerpoint/2010/main" val="412950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3"/>
          <p:cNvSpPr>
            <a:spLocks noGrp="1" noChangeArrowheads="1"/>
          </p:cNvSpPr>
          <p:nvPr>
            <p:ph type="title"/>
          </p:nvPr>
        </p:nvSpPr>
        <p:spPr>
          <a:xfrm>
            <a:off x="876693" y="741391"/>
            <a:ext cx="4355265" cy="1616203"/>
          </a:xfrm>
        </p:spPr>
        <p:txBody>
          <a:bodyPr anchor="b">
            <a:normAutofit/>
          </a:bodyPr>
          <a:lstStyle/>
          <a:p>
            <a:pPr eaLnBrk="1" hangingPunct="1">
              <a:defRPr/>
            </a:pPr>
            <a:r>
              <a:rPr lang="en-US" sz="3200" b="1" u="sng" dirty="0">
                <a:latin typeface="Calibri" pitchFamily="34" charset="0"/>
                <a:ea typeface="ＭＳ Ｐゴシック" pitchFamily="34" charset="-128"/>
              </a:rPr>
              <a:t>Activity</a:t>
            </a:r>
          </a:p>
        </p:txBody>
      </p:sp>
      <p:sp>
        <p:nvSpPr>
          <p:cNvPr id="10243" name="Rectangle 4"/>
          <p:cNvSpPr>
            <a:spLocks noGrp="1" noChangeArrowheads="1"/>
          </p:cNvSpPr>
          <p:nvPr>
            <p:ph idx="1"/>
          </p:nvPr>
        </p:nvSpPr>
        <p:spPr>
          <a:xfrm>
            <a:off x="876692" y="2533476"/>
            <a:ext cx="4355265" cy="3447832"/>
          </a:xfrm>
        </p:spPr>
        <p:txBody>
          <a:bodyPr anchor="t">
            <a:normAutofit/>
          </a:bodyPr>
          <a:lstStyle/>
          <a:p>
            <a:pPr eaLnBrk="1" hangingPunct="1">
              <a:buFontTx/>
              <a:buNone/>
              <a:defRPr/>
            </a:pPr>
            <a:r>
              <a:rPr lang="en-GB" sz="2000" b="1" dirty="0">
                <a:latin typeface="Calibri" pitchFamily="34" charset="0"/>
                <a:ea typeface="ＭＳ Ｐゴシック" pitchFamily="34" charset="-128"/>
              </a:rPr>
              <a:t>Click on the following link:</a:t>
            </a:r>
          </a:p>
          <a:p>
            <a:pPr>
              <a:defRPr/>
            </a:pPr>
            <a:r>
              <a:rPr lang="en-GB" sz="2000" dirty="0">
                <a:hlinkClick r:id="rId3"/>
              </a:rPr>
              <a:t>UNEP: 50 years of Environmental Milestones</a:t>
            </a:r>
            <a:endParaRPr lang="en-GB" sz="2000" dirty="0"/>
          </a:p>
          <a:p>
            <a:pPr>
              <a:defRPr/>
            </a:pPr>
            <a:r>
              <a:rPr lang="en-GB" sz="2000" dirty="0">
                <a:latin typeface="Calibri" pitchFamily="34" charset="0"/>
                <a:ea typeface="ＭＳ Ｐゴシック" pitchFamily="34" charset="-128"/>
              </a:rPr>
              <a:t>Provide a short summary (in a </a:t>
            </a:r>
            <a:r>
              <a:rPr lang="en-GB" sz="2000" dirty="0" err="1">
                <a:latin typeface="Calibri" pitchFamily="34" charset="0"/>
                <a:ea typeface="ＭＳ Ｐゴシック" pitchFamily="34" charset="-128"/>
              </a:rPr>
              <a:t>Powerpoint</a:t>
            </a:r>
            <a:r>
              <a:rPr lang="en-GB" sz="2000" dirty="0">
                <a:latin typeface="Calibri" pitchFamily="34" charset="0"/>
                <a:ea typeface="ＭＳ Ｐゴシック" pitchFamily="34" charset="-128"/>
              </a:rPr>
              <a:t> slide) of a key EU Environmental milestone</a:t>
            </a:r>
          </a:p>
          <a:p>
            <a:pPr>
              <a:defRPr/>
            </a:pPr>
            <a:r>
              <a:rPr lang="en-GB" sz="2000" dirty="0">
                <a:latin typeface="Calibri" pitchFamily="34" charset="0"/>
                <a:ea typeface="ＭＳ Ｐゴシック" pitchFamily="34" charset="-128"/>
              </a:rPr>
              <a:t>What did the milestone change?</a:t>
            </a:r>
          </a:p>
          <a:p>
            <a:pPr eaLnBrk="1" hangingPunct="1">
              <a:buFontTx/>
              <a:buNone/>
              <a:defRPr/>
            </a:pPr>
            <a:endParaRPr lang="en-US" sz="2000" dirty="0">
              <a:ea typeface="ＭＳ Ｐゴシック" pitchFamily="34" charset="-128"/>
            </a:endParaRPr>
          </a:p>
          <a:p>
            <a:pPr eaLnBrk="1" hangingPunct="1">
              <a:buFontTx/>
              <a:buNone/>
              <a:defRPr/>
            </a:pPr>
            <a:endParaRPr lang="en-US" sz="2000" dirty="0">
              <a:ea typeface="ＭＳ Ｐゴシック" pitchFamily="34" charset="-128"/>
            </a:endParaRPr>
          </a:p>
        </p:txBody>
      </p:sp>
      <p:pic>
        <p:nvPicPr>
          <p:cNvPr id="10245" name="Picture 10244" descr="Empty speech bubbles">
            <a:extLst>
              <a:ext uri="{FF2B5EF4-FFF2-40B4-BE49-F238E27FC236}">
                <a16:creationId xmlns:a16="http://schemas.microsoft.com/office/drawing/2014/main" id="{66FF8D31-867F-08C2-6196-5B92A2C3B53F}"/>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l="16277" r="33723"/>
          <a:stretch/>
        </p:blipFill>
        <p:spPr>
          <a:xfrm>
            <a:off x="6096000" y="10"/>
            <a:ext cx="6095999" cy="6857990"/>
          </a:xfrm>
          <a:prstGeom prst="rect">
            <a:avLst/>
          </a:prstGeom>
        </p:spPr>
      </p:pic>
      <p:sp>
        <p:nvSpPr>
          <p:cNvPr id="10247" name="Rectangle 10249">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369424" y="3028872"/>
            <a:ext cx="1559464" cy="6106313"/>
          </a:xfrm>
          <a:prstGeom prst="rect">
            <a:avLst/>
          </a:prstGeom>
          <a:gradFill>
            <a:gsLst>
              <a:gs pos="0">
                <a:schemeClr val="accent5">
                  <a:alpha val="77000"/>
                </a:schemeClr>
              </a:gs>
              <a:gs pos="57000">
                <a:schemeClr val="accent5">
                  <a:lumMod val="60000"/>
                  <a:lumOff val="40000"/>
                  <a:alpha val="0"/>
                </a:schemeClr>
              </a:gs>
            </a:gsLst>
            <a:lin ang="11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8" name="Rectangle 10251">
            <a:extLst>
              <a:ext uri="{FF2B5EF4-FFF2-40B4-BE49-F238E27FC236}">
                <a16:creationId xmlns:a16="http://schemas.microsoft.com/office/drawing/2014/main" id="{9C3A50E9-9119-7BC3-083B-2D84CCC78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15441" y="-3760"/>
            <a:ext cx="2176557" cy="6857999"/>
          </a:xfrm>
          <a:prstGeom prst="rect">
            <a:avLst/>
          </a:prstGeom>
          <a:gradFill flip="none" rotWithShape="1">
            <a:gsLst>
              <a:gs pos="0">
                <a:schemeClr val="accent2"/>
              </a:gs>
              <a:gs pos="40000">
                <a:schemeClr val="accent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4" name="Rectangle 10253">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096000" y="5502302"/>
            <a:ext cx="6106314" cy="1359456"/>
          </a:xfrm>
          <a:prstGeom prst="rect">
            <a:avLst/>
          </a:prstGeom>
          <a:gradFill flip="none" rotWithShape="1">
            <a:gsLst>
              <a:gs pos="0">
                <a:schemeClr val="accent2">
                  <a:alpha val="89000"/>
                </a:schemeClr>
              </a:gs>
              <a:gs pos="38000">
                <a:schemeClr val="accent5">
                  <a:lumMod val="60000"/>
                  <a:lumOff val="40000"/>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256" name="Rectangle 10255">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026892" y="2939627"/>
            <a:ext cx="3162908" cy="3914612"/>
          </a:xfrm>
          <a:prstGeom prst="rect">
            <a:avLst/>
          </a:prstGeom>
          <a:gradFill flip="none" rotWithShape="1">
            <a:gsLst>
              <a:gs pos="0">
                <a:schemeClr val="accent5">
                  <a:lumMod val="60000"/>
                  <a:lumOff val="40000"/>
                </a:schemeClr>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Tree>
    <p:extLst>
      <p:ext uri="{BB962C8B-B14F-4D97-AF65-F5344CB8AC3E}">
        <p14:creationId xmlns:p14="http://schemas.microsoft.com/office/powerpoint/2010/main" val="42561747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GB" altLang="en-US" b="1" dirty="0">
                <a:latin typeface="Neue Haas Grotesk Text Pro" panose="020B0504020202020204" pitchFamily="34" charset="0"/>
              </a:rPr>
              <a:t>United Nations</a:t>
            </a:r>
          </a:p>
        </p:txBody>
      </p:sp>
      <p:sp>
        <p:nvSpPr>
          <p:cNvPr id="3" name="Content Placeholder 2"/>
          <p:cNvSpPr>
            <a:spLocks noGrp="1"/>
          </p:cNvSpPr>
          <p:nvPr>
            <p:ph idx="1"/>
          </p:nvPr>
        </p:nvSpPr>
        <p:spPr/>
        <p:txBody>
          <a:bodyPr rtlCol="0">
            <a:normAutofit/>
          </a:bodyPr>
          <a:lstStyle/>
          <a:p>
            <a:r>
              <a:rPr lang="en-GB" dirty="0"/>
              <a:t>Choose a key UN initiative mentioned in the video</a:t>
            </a:r>
          </a:p>
          <a:p>
            <a:r>
              <a:rPr lang="en-GB" dirty="0"/>
              <a:t>Describe its contribution to global biodiversity?</a:t>
            </a:r>
          </a:p>
          <a:p>
            <a:pPr marL="274320" indent="-274320">
              <a:buClr>
                <a:schemeClr val="accent3"/>
              </a:buClr>
              <a:buFont typeface="Wingdings 2"/>
              <a:buChar char=""/>
              <a:defRPr/>
            </a:pPr>
            <a:endParaRPr lang="en-GB" dirty="0">
              <a:solidFill>
                <a:schemeClr val="accent4"/>
              </a:solidFill>
              <a:latin typeface="+mj-lt"/>
            </a:endParaRPr>
          </a:p>
        </p:txBody>
      </p:sp>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EFAD669F-2C05-40FD-A154-BEEB29BACB5D}" type="slidenum">
              <a:rPr lang="en-GB" altLang="en-US" sz="1100">
                <a:solidFill>
                  <a:srgbClr val="4D4D4D"/>
                </a:solidFill>
                <a:latin typeface="Times New Roman" panose="02020603050405020304" pitchFamily="18" charset="0"/>
              </a:rPr>
              <a:pPr>
                <a:spcBef>
                  <a:spcPct val="0"/>
                </a:spcBef>
                <a:buClrTx/>
                <a:buSzTx/>
                <a:buFontTx/>
                <a:buNone/>
              </a:pPr>
              <a:t>40</a:t>
            </a:fld>
            <a:endParaRPr lang="en-GB" altLang="en-US" sz="1100">
              <a:solidFill>
                <a:srgbClr val="4D4D4D"/>
              </a:solidFill>
              <a:latin typeface="Times New Roman" panose="02020603050405020304" pitchFamily="18" charset="0"/>
            </a:endParaRPr>
          </a:p>
        </p:txBody>
      </p:sp>
      <p:sp>
        <p:nvSpPr>
          <p:cNvPr id="4" name="TextBox 3">
            <a:extLst>
              <a:ext uri="{FF2B5EF4-FFF2-40B4-BE49-F238E27FC236}">
                <a16:creationId xmlns:a16="http://schemas.microsoft.com/office/drawing/2014/main" id="{3EAD091F-12F4-372D-8021-C3C29932B6BB}"/>
              </a:ext>
            </a:extLst>
          </p:cNvPr>
          <p:cNvSpPr txBox="1"/>
          <p:nvPr/>
        </p:nvSpPr>
        <p:spPr>
          <a:xfrm>
            <a:off x="532372" y="5939988"/>
            <a:ext cx="6098058" cy="369332"/>
          </a:xfrm>
          <a:prstGeom prst="rect">
            <a:avLst/>
          </a:prstGeom>
          <a:noFill/>
        </p:spPr>
        <p:txBody>
          <a:bodyPr wrap="square">
            <a:spAutoFit/>
          </a:bodyPr>
          <a:lstStyle/>
          <a:p>
            <a:r>
              <a:rPr lang="en-GB" dirty="0">
                <a:hlinkClick r:id="rId2"/>
              </a:rPr>
              <a:t>UNEP: 50 years of Environmental Milestones</a:t>
            </a:r>
            <a:endParaRPr lang="en-GB" dirty="0"/>
          </a:p>
        </p:txBody>
      </p:sp>
    </p:spTree>
    <p:extLst>
      <p:ext uri="{BB962C8B-B14F-4D97-AF65-F5344CB8AC3E}">
        <p14:creationId xmlns:p14="http://schemas.microsoft.com/office/powerpoint/2010/main" val="320153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ornado">
            <a:extLst>
              <a:ext uri="{FF2B5EF4-FFF2-40B4-BE49-F238E27FC236}">
                <a16:creationId xmlns:a16="http://schemas.microsoft.com/office/drawing/2014/main" id="{D8B79670-3160-4AF9-4D0F-642FEDFF05D1}"/>
              </a:ext>
            </a:extLst>
          </p:cNvPr>
          <p:cNvPicPr>
            <a:picLocks noChangeAspect="1"/>
          </p:cNvPicPr>
          <p:nvPr/>
        </p:nvPicPr>
        <p:blipFill rotWithShape="1">
          <a:blip r:embed="rId3"/>
          <a:srcRect t="15730"/>
          <a:stretch/>
        </p:blipFill>
        <p:spPr>
          <a:xfrm>
            <a:off x="-3047" y="10"/>
            <a:ext cx="12191999" cy="6857990"/>
          </a:xfrm>
          <a:prstGeom prst="rect">
            <a:avLst/>
          </a:prstGeom>
        </p:spPr>
      </p:pic>
      <p:sp>
        <p:nvSpPr>
          <p:cNvPr id="12" name="Rectangle 11">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ECFAD7-92EF-960D-907C-A29132D35855}"/>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b="1" dirty="0">
                <a:solidFill>
                  <a:srgbClr val="FFFFFF"/>
                </a:solidFill>
                <a:latin typeface="Neue Haas Grotesk Text Pro" panose="020B0504020202020204" pitchFamily="34" charset="0"/>
              </a:rPr>
              <a:t>Climate Adaptation Gaps</a:t>
            </a:r>
          </a:p>
        </p:txBody>
      </p:sp>
      <p:sp>
        <p:nvSpPr>
          <p:cNvPr id="4" name="Slide Number Placeholder 3">
            <a:extLst>
              <a:ext uri="{FF2B5EF4-FFF2-40B4-BE49-F238E27FC236}">
                <a16:creationId xmlns:a16="http://schemas.microsoft.com/office/drawing/2014/main" id="{4D8B43E0-1EDB-4FE5-48AD-87E792962338}"/>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solidFill>
                  <a:srgbClr val="FFFFFF"/>
                </a:solidFill>
                <a:latin typeface="Calibri" panose="020F0502020204030204"/>
              </a:rPr>
              <a:pPr defTabSz="914400">
                <a:spcAft>
                  <a:spcPts val="600"/>
                </a:spcAft>
                <a:defRPr/>
              </a:pPr>
              <a:t>41</a:t>
            </a:fld>
            <a:endParaRPr lang="en-US" altLang="en-US">
              <a:solidFill>
                <a:srgbClr val="FFFFFF"/>
              </a:solidFill>
              <a:latin typeface="Calibri" panose="020F0502020204030204"/>
            </a:endParaRPr>
          </a:p>
        </p:txBody>
      </p:sp>
    </p:spTree>
    <p:extLst>
      <p:ext uri="{BB962C8B-B14F-4D97-AF65-F5344CB8AC3E}">
        <p14:creationId xmlns:p14="http://schemas.microsoft.com/office/powerpoint/2010/main" val="24797339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686B4-6122-D716-6B5F-1E9C3DD8E46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0A68B5-B3AA-DB67-5801-929AE4218814}"/>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FDF18E86-E834-E581-1833-B33FCDED2B72}"/>
              </a:ext>
            </a:extLst>
          </p:cNvPr>
          <p:cNvSpPr>
            <a:spLocks noGrp="1"/>
          </p:cNvSpPr>
          <p:nvPr>
            <p:ph type="sldNum" sz="quarter" idx="12"/>
          </p:nvPr>
        </p:nvSpPr>
        <p:spPr/>
        <p:txBody>
          <a:bodyPr/>
          <a:lstStyle/>
          <a:p>
            <a:pPr>
              <a:defRPr/>
            </a:pPr>
            <a:fld id="{2A2D1FC4-343E-40E0-885C-2B093CC69763}" type="slidenum">
              <a:rPr lang="en-GB" altLang="en-US" smtClean="0"/>
              <a:pPr>
                <a:defRPr/>
              </a:pPr>
              <a:t>42</a:t>
            </a:fld>
            <a:endParaRPr lang="en-GB" altLang="en-US"/>
          </a:p>
        </p:txBody>
      </p:sp>
      <p:pic>
        <p:nvPicPr>
          <p:cNvPr id="6" name="Picture 5">
            <a:extLst>
              <a:ext uri="{FF2B5EF4-FFF2-40B4-BE49-F238E27FC236}">
                <a16:creationId xmlns:a16="http://schemas.microsoft.com/office/drawing/2014/main" id="{81398092-3A49-D938-FEAE-A0B5AB6C7AFA}"/>
              </a:ext>
            </a:extLst>
          </p:cNvPr>
          <p:cNvPicPr>
            <a:picLocks noChangeAspect="1"/>
          </p:cNvPicPr>
          <p:nvPr/>
        </p:nvPicPr>
        <p:blipFill rotWithShape="1">
          <a:blip r:embed="rId2"/>
          <a:srcRect l="3101" t="13250" r="6298" b="4852"/>
          <a:stretch/>
        </p:blipFill>
        <p:spPr>
          <a:xfrm>
            <a:off x="191344" y="142845"/>
            <a:ext cx="10945216" cy="6595997"/>
          </a:xfrm>
          <a:prstGeom prst="rect">
            <a:avLst/>
          </a:prstGeom>
        </p:spPr>
      </p:pic>
    </p:spTree>
    <p:extLst>
      <p:ext uri="{BB962C8B-B14F-4D97-AF65-F5344CB8AC3E}">
        <p14:creationId xmlns:p14="http://schemas.microsoft.com/office/powerpoint/2010/main" val="31072847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3"/>
          <p:cNvSpPr>
            <a:spLocks noGrp="1" noChangeArrowheads="1"/>
          </p:cNvSpPr>
          <p:nvPr>
            <p:ph type="title"/>
          </p:nvPr>
        </p:nvSpPr>
        <p:spPr>
          <a:xfrm>
            <a:off x="8079978" y="741391"/>
            <a:ext cx="3369234" cy="1616203"/>
          </a:xfrm>
        </p:spPr>
        <p:txBody>
          <a:bodyPr anchor="b">
            <a:normAutofit/>
          </a:bodyPr>
          <a:lstStyle/>
          <a:p>
            <a:pPr eaLnBrk="1" hangingPunct="1">
              <a:defRPr/>
            </a:pPr>
            <a:r>
              <a:rPr lang="en-US" sz="3200" b="1" u="sng">
                <a:latin typeface="Calibri" pitchFamily="34" charset="0"/>
                <a:ea typeface="ＭＳ Ｐゴシック" pitchFamily="34" charset="-128"/>
              </a:rPr>
              <a:t>Activity</a:t>
            </a:r>
          </a:p>
        </p:txBody>
      </p:sp>
      <p:pic>
        <p:nvPicPr>
          <p:cNvPr id="10245" name="Picture 10244" descr="Empty speech bubbles">
            <a:extLst>
              <a:ext uri="{FF2B5EF4-FFF2-40B4-BE49-F238E27FC236}">
                <a16:creationId xmlns:a16="http://schemas.microsoft.com/office/drawing/2014/main" id="{66FF8D31-867F-08C2-6196-5B92A2C3B53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l="10969" r="28415"/>
          <a:stretch/>
        </p:blipFill>
        <p:spPr>
          <a:xfrm>
            <a:off x="20" y="10"/>
            <a:ext cx="7390243" cy="6857990"/>
          </a:xfrm>
          <a:prstGeom prst="rect">
            <a:avLst/>
          </a:prstGeom>
        </p:spPr>
      </p:pic>
      <p:sp>
        <p:nvSpPr>
          <p:cNvPr id="10250" name="Rectangle 10249">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2" name="Rectangle 10251">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254" name="Rectangle 10253">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243" name="Rectangle 4"/>
          <p:cNvSpPr>
            <a:spLocks noGrp="1" noChangeArrowheads="1"/>
          </p:cNvSpPr>
          <p:nvPr>
            <p:ph idx="1"/>
          </p:nvPr>
        </p:nvSpPr>
        <p:spPr>
          <a:xfrm>
            <a:off x="8079978" y="2533476"/>
            <a:ext cx="3369234" cy="3447832"/>
          </a:xfrm>
        </p:spPr>
        <p:txBody>
          <a:bodyPr anchor="t">
            <a:normAutofit/>
          </a:bodyPr>
          <a:lstStyle/>
          <a:p>
            <a:pPr eaLnBrk="1" hangingPunct="1">
              <a:buFontTx/>
              <a:buNone/>
              <a:defRPr/>
            </a:pPr>
            <a:r>
              <a:rPr lang="en-GB" sz="2000" b="1" dirty="0">
                <a:latin typeface="Calibri" pitchFamily="34" charset="0"/>
                <a:ea typeface="ＭＳ Ｐゴシック" pitchFamily="34" charset="-128"/>
              </a:rPr>
              <a:t>In pairs, briefly discuss what global inequality exists for climate change adaptation.</a:t>
            </a:r>
          </a:p>
          <a:p>
            <a:pPr>
              <a:defRPr/>
            </a:pPr>
            <a:r>
              <a:rPr lang="en-GB" sz="2000" dirty="0">
                <a:latin typeface="Calibri" pitchFamily="34" charset="0"/>
                <a:ea typeface="ＭＳ Ｐゴシック" pitchFamily="34" charset="-128"/>
              </a:rPr>
              <a:t>Write some bullet points on the board or in the Teams chat.</a:t>
            </a:r>
          </a:p>
          <a:p>
            <a:pPr eaLnBrk="1" hangingPunct="1">
              <a:buFontTx/>
              <a:buNone/>
              <a:defRPr/>
            </a:pPr>
            <a:endParaRPr lang="en-US" sz="2000" dirty="0">
              <a:ea typeface="ＭＳ Ｐゴシック" pitchFamily="34" charset="-128"/>
            </a:endParaRPr>
          </a:p>
          <a:p>
            <a:pPr eaLnBrk="1" hangingPunct="1">
              <a:buFontTx/>
              <a:buNone/>
              <a:defRPr/>
            </a:pPr>
            <a:endParaRPr lang="en-US" sz="2000" dirty="0">
              <a:ea typeface="ＭＳ Ｐゴシック" pitchFamily="34" charset="-128"/>
            </a:endParaRPr>
          </a:p>
        </p:txBody>
      </p:sp>
    </p:spTree>
    <p:extLst>
      <p:ext uri="{BB962C8B-B14F-4D97-AF65-F5344CB8AC3E}">
        <p14:creationId xmlns:p14="http://schemas.microsoft.com/office/powerpoint/2010/main" val="23352910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6" name="Rectangle 87048">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051" name="Rectangle 8705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042" name="Title 1"/>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altLang="en-US" sz="2600" kern="1200" dirty="0">
                <a:solidFill>
                  <a:srgbClr val="FFFFFF"/>
                </a:solidFill>
                <a:latin typeface="Neue Haas Grotesk Text Pro" panose="020B0504020202020204" pitchFamily="34" charset="0"/>
              </a:rPr>
              <a:t>Which of these are relevant for your COP topic?</a:t>
            </a:r>
          </a:p>
        </p:txBody>
      </p:sp>
      <p:pic>
        <p:nvPicPr>
          <p:cNvPr id="87043"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117738" y="182326"/>
            <a:ext cx="4752528" cy="6175160"/>
          </a:xfrm>
          <a:prstGeom prst="rect">
            <a:avLst/>
          </a:prstGeom>
        </p:spPr>
      </p:pic>
      <p:sp>
        <p:nvSpPr>
          <p:cNvPr id="87044" name="Slide Number Placeholder 3"/>
          <p:cNvSpPr>
            <a:spLocks noGrp="1"/>
          </p:cNvSpPr>
          <p:nvPr>
            <p:ph type="sldNum" sz="quarter" idx="12"/>
          </p:nvPr>
        </p:nvSpPr>
        <p:spPr bwMode="auto">
          <a:xfrm>
            <a:off x="11310257" y="6356350"/>
            <a:ext cx="560009"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defRPr sz="2400">
                <a:solidFill>
                  <a:schemeClr val="hlink"/>
                </a:solidFill>
                <a:latin typeface="Times New Roman" panose="02020603050405020304" pitchFamily="18" charset="0"/>
              </a:defRPr>
            </a:lvl1pPr>
            <a:lvl2pPr marL="742950" indent="-285750">
              <a:defRPr sz="2400">
                <a:solidFill>
                  <a:schemeClr val="hlink"/>
                </a:solidFill>
                <a:latin typeface="Times New Roman" panose="02020603050405020304" pitchFamily="18" charset="0"/>
              </a:defRPr>
            </a:lvl2pPr>
            <a:lvl3pPr marL="1143000" indent="-228600">
              <a:defRPr sz="2400">
                <a:solidFill>
                  <a:schemeClr val="hlink"/>
                </a:solidFill>
                <a:latin typeface="Times New Roman" panose="02020603050405020304" pitchFamily="18" charset="0"/>
              </a:defRPr>
            </a:lvl3pPr>
            <a:lvl4pPr marL="1600200" indent="-228600">
              <a:defRPr sz="2400">
                <a:solidFill>
                  <a:schemeClr val="hlink"/>
                </a:solidFill>
                <a:latin typeface="Times New Roman" panose="02020603050405020304" pitchFamily="18" charset="0"/>
              </a:defRPr>
            </a:lvl4pPr>
            <a:lvl5pPr marL="2057400" indent="-228600">
              <a:defRPr sz="2400">
                <a:solidFill>
                  <a:schemeClr val="hlink"/>
                </a:solidFill>
                <a:latin typeface="Times New Roman" panose="02020603050405020304" pitchFamily="18" charset="0"/>
              </a:defRPr>
            </a:lvl5pPr>
            <a:lvl6pPr marL="2514600" indent="-228600" eaLnBrk="0" fontAlgn="base" hangingPunct="0">
              <a:spcBef>
                <a:spcPct val="0"/>
              </a:spcBef>
              <a:spcAft>
                <a:spcPct val="0"/>
              </a:spcAft>
              <a:defRPr sz="2400">
                <a:solidFill>
                  <a:schemeClr val="hlink"/>
                </a:solidFill>
                <a:latin typeface="Times New Roman" panose="02020603050405020304" pitchFamily="18" charset="0"/>
              </a:defRPr>
            </a:lvl6pPr>
            <a:lvl7pPr marL="2971800" indent="-228600" eaLnBrk="0" fontAlgn="base" hangingPunct="0">
              <a:spcBef>
                <a:spcPct val="0"/>
              </a:spcBef>
              <a:spcAft>
                <a:spcPct val="0"/>
              </a:spcAft>
              <a:defRPr sz="2400">
                <a:solidFill>
                  <a:schemeClr val="hlink"/>
                </a:solidFill>
                <a:latin typeface="Times New Roman" panose="02020603050405020304" pitchFamily="18" charset="0"/>
              </a:defRPr>
            </a:lvl7pPr>
            <a:lvl8pPr marL="3429000" indent="-228600" eaLnBrk="0" fontAlgn="base" hangingPunct="0">
              <a:spcBef>
                <a:spcPct val="0"/>
              </a:spcBef>
              <a:spcAft>
                <a:spcPct val="0"/>
              </a:spcAft>
              <a:defRPr sz="2400">
                <a:solidFill>
                  <a:schemeClr val="hlink"/>
                </a:solidFill>
                <a:latin typeface="Times New Roman" panose="02020603050405020304" pitchFamily="18" charset="0"/>
              </a:defRPr>
            </a:lvl8pPr>
            <a:lvl9pPr marL="3886200" indent="-228600" eaLnBrk="0" fontAlgn="base" hangingPunct="0">
              <a:spcBef>
                <a:spcPct val="0"/>
              </a:spcBef>
              <a:spcAft>
                <a:spcPct val="0"/>
              </a:spcAft>
              <a:defRPr sz="2400">
                <a:solidFill>
                  <a:schemeClr val="hlink"/>
                </a:solidFill>
                <a:latin typeface="Times New Roman" panose="02020603050405020304" pitchFamily="18" charset="0"/>
              </a:defRPr>
            </a:lvl9pPr>
          </a:lstStyle>
          <a:p>
            <a:pPr defTabSz="914400">
              <a:spcAft>
                <a:spcPts val="600"/>
              </a:spcAft>
            </a:pPr>
            <a:fld id="{06468862-DA32-494E-BD99-0DB2054A3EB7}" type="slidenum">
              <a:rPr lang="en-US" altLang="en-US" sz="1200">
                <a:solidFill>
                  <a:srgbClr val="898989"/>
                </a:solidFill>
                <a:latin typeface="+mn-lt"/>
              </a:rPr>
              <a:pPr defTabSz="914400">
                <a:spcAft>
                  <a:spcPts val="600"/>
                </a:spcAft>
              </a:pPr>
              <a:t>44</a:t>
            </a:fld>
            <a:endParaRPr lang="en-US" altLang="en-US" sz="1200">
              <a:solidFill>
                <a:srgbClr val="898989"/>
              </a:solidFill>
              <a:latin typeface="+mn-lt"/>
            </a:endParaRPr>
          </a:p>
        </p:txBody>
      </p:sp>
    </p:spTree>
    <p:extLst>
      <p:ext uri="{BB962C8B-B14F-4D97-AF65-F5344CB8AC3E}">
        <p14:creationId xmlns:p14="http://schemas.microsoft.com/office/powerpoint/2010/main" val="33652126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7427488-068E-4B55-AC8D-CD070B8CD4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709F4FC9-790F-4F97-8EE4-312CE916E8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2" name="Rectangle 11">
              <a:extLst>
                <a:ext uri="{FF2B5EF4-FFF2-40B4-BE49-F238E27FC236}">
                  <a16:creationId xmlns:a16="http://schemas.microsoft.com/office/drawing/2014/main" id="{11582185-B7AA-4C85-9F08-0CF3055EF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AF928DF6-7FD6-4208-9ACF-63FB7CC78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6822B5A5-A76C-4DCB-9522-E70E2E230C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A20AF199-99C2-4569-9CAF-24514AE5E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8800" y="990600"/>
            <a:ext cx="9905999"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BB7101A0-52F3-13C5-8734-E638CE19534D}"/>
              </a:ext>
            </a:extLst>
          </p:cNvPr>
          <p:cNvSpPr>
            <a:spLocks noGrp="1"/>
          </p:cNvSpPr>
          <p:nvPr>
            <p:ph type="title"/>
          </p:nvPr>
        </p:nvSpPr>
        <p:spPr>
          <a:xfrm>
            <a:off x="2514599" y="1676400"/>
            <a:ext cx="8534401" cy="2590800"/>
          </a:xfrm>
        </p:spPr>
        <p:txBody>
          <a:bodyPr vert="horz" lIns="91440" tIns="45720" rIns="91440" bIns="45720" rtlCol="0" anchor="t">
            <a:normAutofit/>
          </a:bodyPr>
          <a:lstStyle/>
          <a:p>
            <a:r>
              <a:rPr lang="en-US" sz="5400" b="1" kern="1200" dirty="0">
                <a:solidFill>
                  <a:schemeClr val="tx1"/>
                </a:solidFill>
                <a:latin typeface="Neue Haas Grotesk Text Pro" panose="020B0504020202020204" pitchFamily="34" charset="0"/>
              </a:rPr>
              <a:t>UNEA</a:t>
            </a:r>
          </a:p>
        </p:txBody>
      </p:sp>
      <p:sp>
        <p:nvSpPr>
          <p:cNvPr id="3" name="Content Placeholder 2">
            <a:extLst>
              <a:ext uri="{FF2B5EF4-FFF2-40B4-BE49-F238E27FC236}">
                <a16:creationId xmlns:a16="http://schemas.microsoft.com/office/drawing/2014/main" id="{580CACE3-3B0C-4CA5-9EFB-1FF9FFDAB5B0}"/>
              </a:ext>
            </a:extLst>
          </p:cNvPr>
          <p:cNvSpPr>
            <a:spLocks noGrp="1"/>
          </p:cNvSpPr>
          <p:nvPr>
            <p:ph idx="1"/>
          </p:nvPr>
        </p:nvSpPr>
        <p:spPr>
          <a:xfrm>
            <a:off x="2514598" y="4267200"/>
            <a:ext cx="9220202" cy="914400"/>
          </a:xfrm>
        </p:spPr>
        <p:txBody>
          <a:bodyPr vert="horz" lIns="91440" tIns="45720" rIns="91440" bIns="45720" rtlCol="0">
            <a:normAutofit/>
          </a:bodyPr>
          <a:lstStyle/>
          <a:p>
            <a:pPr marL="0" indent="0">
              <a:buNone/>
            </a:pPr>
            <a:r>
              <a:rPr lang="en-US" sz="3200" kern="1200" dirty="0">
                <a:solidFill>
                  <a:srgbClr val="002060">
                    <a:alpha val="55000"/>
                  </a:srgbClr>
                </a:solidFill>
                <a:latin typeface="+mn-lt"/>
                <a:ea typeface="+mn-ea"/>
                <a:cs typeface="+mn-cs"/>
              </a:rPr>
              <a:t>United Nationals Environmental Assembly</a:t>
            </a:r>
          </a:p>
        </p:txBody>
      </p:sp>
      <p:sp>
        <p:nvSpPr>
          <p:cNvPr id="4" name="Slide Number Placeholder 3">
            <a:extLst>
              <a:ext uri="{FF2B5EF4-FFF2-40B4-BE49-F238E27FC236}">
                <a16:creationId xmlns:a16="http://schemas.microsoft.com/office/drawing/2014/main" id="{6F949DDF-BF25-0636-3C74-7A23A5F9FA14}"/>
              </a:ext>
            </a:extLst>
          </p:cNvPr>
          <p:cNvSpPr>
            <a:spLocks noGrp="1"/>
          </p:cNvSpPr>
          <p:nvPr>
            <p:ph type="sldNum" sz="quarter" idx="12"/>
          </p:nvPr>
        </p:nvSpPr>
        <p:spPr>
          <a:xfrm>
            <a:off x="11049000" y="6400800"/>
            <a:ext cx="685800" cy="457200"/>
          </a:xfrm>
        </p:spPr>
        <p:txBody>
          <a:bodyPr vert="horz" lIns="91440" tIns="45720" rIns="91440" bIns="45720" rtlCol="0" anchor="ctr">
            <a:normAutofit/>
          </a:bodyPr>
          <a:lstStyle/>
          <a:p>
            <a:pPr defTabSz="914400">
              <a:spcAft>
                <a:spcPts val="600"/>
              </a:spcAft>
              <a:defRPr/>
            </a:pPr>
            <a:fld id="{2A2D1FC4-343E-40E0-885C-2B093CC69763}" type="slidenum">
              <a:rPr lang="en-US" altLang="en-US" sz="1000">
                <a:solidFill>
                  <a:srgbClr val="000000">
                    <a:alpha val="70000"/>
                  </a:srgbClr>
                </a:solidFill>
              </a:rPr>
              <a:pPr defTabSz="914400">
                <a:spcAft>
                  <a:spcPts val="600"/>
                </a:spcAft>
                <a:defRPr/>
              </a:pPr>
              <a:t>45</a:t>
            </a:fld>
            <a:endParaRPr lang="en-US" altLang="en-US" sz="1000">
              <a:solidFill>
                <a:srgbClr val="000000">
                  <a:alpha val="70000"/>
                </a:srgbClr>
              </a:solidFill>
            </a:endParaRPr>
          </a:p>
        </p:txBody>
      </p:sp>
    </p:spTree>
    <p:extLst>
      <p:ext uri="{BB962C8B-B14F-4D97-AF65-F5344CB8AC3E}">
        <p14:creationId xmlns:p14="http://schemas.microsoft.com/office/powerpoint/2010/main" val="12129159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GB" altLang="en-US" b="1" dirty="0">
                <a:latin typeface="Neue Haas Grotesk Text Pro" panose="020B0504020202020204" pitchFamily="34" charset="0"/>
              </a:rPr>
              <a:t>UNEA</a:t>
            </a:r>
          </a:p>
        </p:txBody>
      </p:sp>
      <p:sp>
        <p:nvSpPr>
          <p:cNvPr id="3" name="Content Placeholder 2"/>
          <p:cNvSpPr>
            <a:spLocks noGrp="1"/>
          </p:cNvSpPr>
          <p:nvPr>
            <p:ph idx="1"/>
          </p:nvPr>
        </p:nvSpPr>
        <p:spPr>
          <a:xfrm>
            <a:off x="411086" y="1690688"/>
            <a:ext cx="6552393" cy="4389437"/>
          </a:xfrm>
        </p:spPr>
        <p:txBody>
          <a:bodyPr rtlCol="0">
            <a:normAutofit fontScale="85000" lnSpcReduction="20000"/>
          </a:bodyPr>
          <a:lstStyle/>
          <a:p>
            <a:pPr marL="274320" indent="-274320">
              <a:buClr>
                <a:schemeClr val="accent3"/>
              </a:buClr>
              <a:buFont typeface="Wingdings 2"/>
              <a:buChar char=""/>
              <a:defRPr/>
            </a:pPr>
            <a:r>
              <a:rPr lang="en-GB" dirty="0">
                <a:latin typeface="+mj-lt"/>
              </a:rPr>
              <a:t>UNEA (Environment Assembly) (May 2016, Nairobi, Kenya)</a:t>
            </a:r>
          </a:p>
          <a:p>
            <a:pPr marL="640715" lvl="1" indent="-274320">
              <a:buClr>
                <a:schemeClr val="accent3"/>
              </a:buClr>
              <a:buFont typeface="Wingdings 2"/>
              <a:buChar char=""/>
              <a:defRPr/>
            </a:pPr>
            <a:r>
              <a:rPr lang="en-GB" dirty="0">
                <a:highlight>
                  <a:srgbClr val="FFFF00"/>
                </a:highlight>
                <a:latin typeface="+mj-lt"/>
                <a:hlinkClick r:id="rId2"/>
              </a:rPr>
              <a:t>UNEA 2016</a:t>
            </a:r>
          </a:p>
          <a:p>
            <a:pPr marL="640715" lvl="1" indent="-274320">
              <a:buClr>
                <a:schemeClr val="accent3"/>
              </a:buClr>
              <a:buFont typeface="Wingdings 2"/>
              <a:buChar char=""/>
              <a:defRPr/>
            </a:pPr>
            <a:r>
              <a:rPr lang="en-GB" dirty="0">
                <a:latin typeface="+mj-lt"/>
                <a:cs typeface="Calibri"/>
              </a:rPr>
              <a:t>e.g. environment assembly commitment with Ellen  MacArthur Foundation 2020</a:t>
            </a:r>
          </a:p>
          <a:p>
            <a:pPr marL="366395" lvl="1" indent="0">
              <a:lnSpc>
                <a:spcPct val="120000"/>
              </a:lnSpc>
              <a:buClr>
                <a:schemeClr val="accent3"/>
              </a:buClr>
              <a:buNone/>
              <a:defRPr/>
            </a:pPr>
            <a:endParaRPr lang="en-GB" dirty="0">
              <a:latin typeface="+mj-lt"/>
              <a:cs typeface="Calibri"/>
            </a:endParaRPr>
          </a:p>
          <a:p>
            <a:pPr marL="640715" lvl="1" indent="-274320">
              <a:lnSpc>
                <a:spcPct val="120000"/>
              </a:lnSpc>
              <a:buClr>
                <a:schemeClr val="accent3"/>
              </a:buClr>
              <a:buFont typeface="Wingdings 2"/>
              <a:buChar char=""/>
              <a:defRPr/>
            </a:pPr>
            <a:r>
              <a:rPr lang="en-GB" dirty="0"/>
              <a:t>The sixth session of the United Nations Environment Assembly (UNEA-6) will be held from 26 February to 1 March 2024 at the UNEP headquarters in Nairobi, Kenya, under </a:t>
            </a:r>
            <a:r>
              <a:rPr lang="en-GB" dirty="0">
                <a:hlinkClick r:id="rId3"/>
              </a:rPr>
              <a:t>the theme</a:t>
            </a:r>
            <a:r>
              <a:rPr lang="en-GB" dirty="0"/>
              <a:t>: </a:t>
            </a:r>
            <a:r>
              <a:rPr lang="en-GB" i="1" dirty="0"/>
              <a:t>Effective, inclusive and sustainable multilateral actions to tackle climate change, biodiversity loss and pollution.</a:t>
            </a:r>
            <a:endParaRPr lang="en-GB" dirty="0">
              <a:latin typeface="+mj-lt"/>
              <a:cs typeface="Calibri"/>
            </a:endParaRPr>
          </a:p>
          <a:p>
            <a:pPr marL="366395" lvl="1" indent="0">
              <a:buClr>
                <a:schemeClr val="accent3"/>
              </a:buClr>
              <a:buNone/>
              <a:defRPr/>
            </a:pPr>
            <a:endParaRPr lang="en-GB" dirty="0">
              <a:latin typeface="+mj-lt"/>
              <a:cs typeface="Calibri"/>
            </a:endParaRPr>
          </a:p>
          <a:p>
            <a:pPr marL="640715" lvl="1" indent="-274320">
              <a:buClr>
                <a:schemeClr val="accent3"/>
              </a:buClr>
              <a:buFont typeface="Wingdings 2"/>
              <a:buChar char=""/>
              <a:defRPr/>
            </a:pPr>
            <a:r>
              <a:rPr lang="en-GB" dirty="0">
                <a:latin typeface="+mj-lt"/>
                <a:cs typeface="Calibri"/>
                <a:hlinkClick r:id="rId4"/>
              </a:rPr>
              <a:t>Plastics report 2020</a:t>
            </a:r>
            <a:r>
              <a:rPr lang="en-GB" dirty="0">
                <a:latin typeface="+mj-lt"/>
                <a:cs typeface="Calibri"/>
              </a:rPr>
              <a:t> discuss</a:t>
            </a:r>
          </a:p>
          <a:p>
            <a:pPr marL="366395" lvl="1" indent="0">
              <a:buClr>
                <a:schemeClr val="accent3"/>
              </a:buClr>
              <a:buNone/>
              <a:defRPr/>
            </a:pPr>
            <a:endParaRPr lang="en-GB" dirty="0">
              <a:latin typeface="+mj-lt"/>
              <a:cs typeface="Calibri"/>
              <a:hlinkClick r:id="rId2"/>
            </a:endParaRPr>
          </a:p>
        </p:txBody>
      </p:sp>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EFAD669F-2C05-40FD-A154-BEEB29BACB5D}" type="slidenum">
              <a:rPr lang="en-GB" altLang="en-US" sz="1100">
                <a:solidFill>
                  <a:srgbClr val="4D4D4D"/>
                </a:solidFill>
                <a:latin typeface="Times New Roman" panose="02020603050405020304" pitchFamily="18" charset="0"/>
              </a:rPr>
              <a:pPr>
                <a:spcBef>
                  <a:spcPct val="0"/>
                </a:spcBef>
                <a:buClrTx/>
                <a:buSzTx/>
                <a:buFontTx/>
                <a:buNone/>
              </a:pPr>
              <a:t>46</a:t>
            </a:fld>
            <a:endParaRPr lang="en-GB" altLang="en-US" sz="1100">
              <a:solidFill>
                <a:srgbClr val="4D4D4D"/>
              </a:solidFill>
              <a:latin typeface="Times New Roman" panose="02020603050405020304" pitchFamily="18" charset="0"/>
            </a:endParaRPr>
          </a:p>
        </p:txBody>
      </p:sp>
      <p:pic>
        <p:nvPicPr>
          <p:cNvPr id="1026" name="Picture 2" descr="United Nations Environment Assembly .:. Sustainable Development Knowledge  Platform - United Nations Partnerships for SDGs platform">
            <a:extLst>
              <a:ext uri="{FF2B5EF4-FFF2-40B4-BE49-F238E27FC236}">
                <a16:creationId xmlns:a16="http://schemas.microsoft.com/office/drawing/2014/main" id="{922B23AE-AA01-77CD-C646-EFA890A77F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0083" y="136525"/>
            <a:ext cx="5038342" cy="19843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nvironment Assembly">
            <a:extLst>
              <a:ext uri="{FF2B5EF4-FFF2-40B4-BE49-F238E27FC236}">
                <a16:creationId xmlns:a16="http://schemas.microsoft.com/office/drawing/2014/main" id="{44707BBC-B72C-0119-7346-C227BDCB90F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92144" y="2332038"/>
            <a:ext cx="4388770" cy="29249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814C61F-FDA2-0AC6-232B-10F804459BE4}"/>
              </a:ext>
            </a:extLst>
          </p:cNvPr>
          <p:cNvSpPr txBox="1"/>
          <p:nvPr/>
        </p:nvSpPr>
        <p:spPr>
          <a:xfrm>
            <a:off x="7391402" y="5292546"/>
            <a:ext cx="4527023" cy="1200329"/>
          </a:xfrm>
          <a:prstGeom prst="rect">
            <a:avLst/>
          </a:prstGeom>
          <a:noFill/>
        </p:spPr>
        <p:txBody>
          <a:bodyPr wrap="square">
            <a:spAutoFit/>
          </a:bodyPr>
          <a:lstStyle/>
          <a:p>
            <a:r>
              <a:rPr lang="en-GB" dirty="0">
                <a:hlinkClick r:id="rId7"/>
              </a:rPr>
              <a:t>United Nations Environment Assembly .:. Sustainable Development Knowledge Platform - United Nations Partnerships for SDGs platform</a:t>
            </a:r>
            <a:endParaRPr lang="en-GB" dirty="0"/>
          </a:p>
        </p:txBody>
      </p:sp>
    </p:spTree>
    <p:extLst>
      <p:ext uri="{BB962C8B-B14F-4D97-AF65-F5344CB8AC3E}">
        <p14:creationId xmlns:p14="http://schemas.microsoft.com/office/powerpoint/2010/main" val="307469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circle(in)">
                                      <p:cBhvr>
                                        <p:cTn id="16" dur="2000"/>
                                        <p:tgtEl>
                                          <p:spTgt spid="3">
                                            <p:txEl>
                                              <p:pRg st="4" end="4"/>
                                            </p:txEl>
                                          </p:spTgt>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circle(in)">
                                      <p:cBhvr>
                                        <p:cTn id="19"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GB" altLang="en-US" b="1" dirty="0">
                <a:latin typeface="Neue Haas Grotesk Text Pro" panose="020B0504020202020204" pitchFamily="34" charset="0"/>
              </a:rPr>
              <a:t>UNEA</a:t>
            </a:r>
          </a:p>
        </p:txBody>
      </p:sp>
      <p:sp>
        <p:nvSpPr>
          <p:cNvPr id="3" name="Content Placeholder 2"/>
          <p:cNvSpPr>
            <a:spLocks noGrp="1"/>
          </p:cNvSpPr>
          <p:nvPr>
            <p:ph idx="1"/>
          </p:nvPr>
        </p:nvSpPr>
        <p:spPr>
          <a:xfrm>
            <a:off x="411086" y="1999504"/>
            <a:ext cx="6552393" cy="4389437"/>
          </a:xfrm>
        </p:spPr>
        <p:txBody>
          <a:bodyPr rtlCol="0">
            <a:normAutofit/>
          </a:bodyPr>
          <a:lstStyle/>
          <a:p>
            <a:pPr marL="366395" lvl="1" indent="0">
              <a:buClr>
                <a:schemeClr val="accent3"/>
              </a:buClr>
              <a:buNone/>
              <a:defRPr/>
            </a:pPr>
            <a:r>
              <a:rPr lang="fr-FR" dirty="0">
                <a:hlinkClick r:id="rId2"/>
              </a:rPr>
              <a:t>Adaptation Gap Report 2023 | UNEP - UN </a:t>
            </a:r>
            <a:r>
              <a:rPr lang="fr-FR" dirty="0" err="1">
                <a:hlinkClick r:id="rId2"/>
              </a:rPr>
              <a:t>Environment</a:t>
            </a:r>
            <a:r>
              <a:rPr lang="fr-FR" dirty="0">
                <a:hlinkClick r:id="rId2"/>
              </a:rPr>
              <a:t> Programme</a:t>
            </a:r>
            <a:endParaRPr lang="en-GB" dirty="0">
              <a:latin typeface="+mj-lt"/>
              <a:cs typeface="Calibri"/>
              <a:hlinkClick r:id="rId3"/>
            </a:endParaRPr>
          </a:p>
        </p:txBody>
      </p:sp>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EFAD669F-2C05-40FD-A154-BEEB29BACB5D}" type="slidenum">
              <a:rPr lang="en-GB" altLang="en-US" sz="1100">
                <a:solidFill>
                  <a:srgbClr val="4D4D4D"/>
                </a:solidFill>
                <a:latin typeface="Times New Roman" panose="02020603050405020304" pitchFamily="18" charset="0"/>
              </a:rPr>
              <a:pPr>
                <a:spcBef>
                  <a:spcPct val="0"/>
                </a:spcBef>
                <a:buClrTx/>
                <a:buSzTx/>
                <a:buFontTx/>
                <a:buNone/>
              </a:pPr>
              <a:t>47</a:t>
            </a:fld>
            <a:endParaRPr lang="en-GB" altLang="en-US" sz="1100">
              <a:solidFill>
                <a:srgbClr val="4D4D4D"/>
              </a:solidFill>
              <a:latin typeface="Times New Roman" panose="02020603050405020304" pitchFamily="18" charset="0"/>
            </a:endParaRPr>
          </a:p>
        </p:txBody>
      </p:sp>
      <p:pic>
        <p:nvPicPr>
          <p:cNvPr id="1026" name="Picture 2" descr="United Nations Environment Assembly .:. Sustainable Development Knowledge  Platform - United Nations Partnerships for SDGs platform">
            <a:extLst>
              <a:ext uri="{FF2B5EF4-FFF2-40B4-BE49-F238E27FC236}">
                <a16:creationId xmlns:a16="http://schemas.microsoft.com/office/drawing/2014/main" id="{922B23AE-AA01-77CD-C646-EFA890A77F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0083" y="136525"/>
            <a:ext cx="5038342" cy="19843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nvironment Assembly">
            <a:extLst>
              <a:ext uri="{FF2B5EF4-FFF2-40B4-BE49-F238E27FC236}">
                <a16:creationId xmlns:a16="http://schemas.microsoft.com/office/drawing/2014/main" id="{44707BBC-B72C-0119-7346-C227BDCB90F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92144" y="2332038"/>
            <a:ext cx="4388770" cy="29249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814C61F-FDA2-0AC6-232B-10F804459BE4}"/>
              </a:ext>
            </a:extLst>
          </p:cNvPr>
          <p:cNvSpPr txBox="1"/>
          <p:nvPr/>
        </p:nvSpPr>
        <p:spPr>
          <a:xfrm>
            <a:off x="7391402" y="5292546"/>
            <a:ext cx="4527023" cy="1200329"/>
          </a:xfrm>
          <a:prstGeom prst="rect">
            <a:avLst/>
          </a:prstGeom>
          <a:noFill/>
        </p:spPr>
        <p:txBody>
          <a:bodyPr wrap="square">
            <a:spAutoFit/>
          </a:bodyPr>
          <a:lstStyle/>
          <a:p>
            <a:r>
              <a:rPr lang="en-GB" dirty="0">
                <a:hlinkClick r:id="rId6"/>
              </a:rPr>
              <a:t>United Nations Environment Assembly .:. Sustainable Development Knowledge Platform - United Nations Partnerships for SDGs platform</a:t>
            </a:r>
            <a:endParaRPr lang="en-GB" dirty="0"/>
          </a:p>
        </p:txBody>
      </p:sp>
    </p:spTree>
    <p:extLst>
      <p:ext uri="{BB962C8B-B14F-4D97-AF65-F5344CB8AC3E}">
        <p14:creationId xmlns:p14="http://schemas.microsoft.com/office/powerpoint/2010/main" val="74528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GB" altLang="en-US" b="1" dirty="0">
                <a:latin typeface="Neue Haas Grotesk Text Pro" panose="020B0504020202020204" pitchFamily="34" charset="0"/>
              </a:rPr>
              <a:t>UNEA</a:t>
            </a:r>
          </a:p>
        </p:txBody>
      </p:sp>
      <p:sp>
        <p:nvSpPr>
          <p:cNvPr id="3" name="Content Placeholder 2"/>
          <p:cNvSpPr>
            <a:spLocks noGrp="1"/>
          </p:cNvSpPr>
          <p:nvPr>
            <p:ph idx="1"/>
          </p:nvPr>
        </p:nvSpPr>
        <p:spPr>
          <a:xfrm>
            <a:off x="411086" y="1999504"/>
            <a:ext cx="6552393" cy="4389437"/>
          </a:xfrm>
        </p:spPr>
        <p:txBody>
          <a:bodyPr rtlCol="0">
            <a:normAutofit/>
          </a:bodyPr>
          <a:lstStyle/>
          <a:p>
            <a:pPr marL="366395" lvl="1" indent="0">
              <a:buClr>
                <a:schemeClr val="accent3"/>
              </a:buClr>
              <a:buNone/>
              <a:defRPr/>
            </a:pPr>
            <a:r>
              <a:rPr lang="en-GB" dirty="0">
                <a:hlinkClick r:id="rId2"/>
              </a:rPr>
              <a:t>What to expect at the next United Nations Environment Assembly (unep.org)</a:t>
            </a:r>
            <a:endParaRPr lang="en-GB" dirty="0">
              <a:latin typeface="+mj-lt"/>
              <a:cs typeface="Calibri"/>
              <a:hlinkClick r:id="rId3"/>
            </a:endParaRPr>
          </a:p>
        </p:txBody>
      </p:sp>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EFAD669F-2C05-40FD-A154-BEEB29BACB5D}" type="slidenum">
              <a:rPr lang="en-GB" altLang="en-US" sz="1100">
                <a:solidFill>
                  <a:srgbClr val="4D4D4D"/>
                </a:solidFill>
                <a:latin typeface="Times New Roman" panose="02020603050405020304" pitchFamily="18" charset="0"/>
              </a:rPr>
              <a:pPr>
                <a:spcBef>
                  <a:spcPct val="0"/>
                </a:spcBef>
                <a:buClrTx/>
                <a:buSzTx/>
                <a:buFontTx/>
                <a:buNone/>
              </a:pPr>
              <a:t>48</a:t>
            </a:fld>
            <a:endParaRPr lang="en-GB" altLang="en-US" sz="1100">
              <a:solidFill>
                <a:srgbClr val="4D4D4D"/>
              </a:solidFill>
              <a:latin typeface="Times New Roman" panose="02020603050405020304" pitchFamily="18" charset="0"/>
            </a:endParaRPr>
          </a:p>
        </p:txBody>
      </p:sp>
      <p:pic>
        <p:nvPicPr>
          <p:cNvPr id="1026" name="Picture 2" descr="United Nations Environment Assembly .:. Sustainable Development Knowledge  Platform - United Nations Partnerships for SDGs platform">
            <a:extLst>
              <a:ext uri="{FF2B5EF4-FFF2-40B4-BE49-F238E27FC236}">
                <a16:creationId xmlns:a16="http://schemas.microsoft.com/office/drawing/2014/main" id="{922B23AE-AA01-77CD-C646-EFA890A77F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0083" y="136525"/>
            <a:ext cx="5038342" cy="19843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nvironment Assembly">
            <a:extLst>
              <a:ext uri="{FF2B5EF4-FFF2-40B4-BE49-F238E27FC236}">
                <a16:creationId xmlns:a16="http://schemas.microsoft.com/office/drawing/2014/main" id="{44707BBC-B72C-0119-7346-C227BDCB90F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92144" y="2332038"/>
            <a:ext cx="4388770" cy="29249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814C61F-FDA2-0AC6-232B-10F804459BE4}"/>
              </a:ext>
            </a:extLst>
          </p:cNvPr>
          <p:cNvSpPr txBox="1"/>
          <p:nvPr/>
        </p:nvSpPr>
        <p:spPr>
          <a:xfrm>
            <a:off x="7391402" y="5292546"/>
            <a:ext cx="4527023" cy="1200329"/>
          </a:xfrm>
          <a:prstGeom prst="rect">
            <a:avLst/>
          </a:prstGeom>
          <a:noFill/>
        </p:spPr>
        <p:txBody>
          <a:bodyPr wrap="square">
            <a:spAutoFit/>
          </a:bodyPr>
          <a:lstStyle/>
          <a:p>
            <a:r>
              <a:rPr lang="en-GB" dirty="0">
                <a:hlinkClick r:id="rId6"/>
              </a:rPr>
              <a:t>United Nations Environment Assembly .:. Sustainable Development Knowledge Platform - United Nations Partnerships for SDGs platform</a:t>
            </a:r>
            <a:endParaRPr lang="en-GB" dirty="0"/>
          </a:p>
        </p:txBody>
      </p:sp>
    </p:spTree>
    <p:extLst>
      <p:ext uri="{BB962C8B-B14F-4D97-AF65-F5344CB8AC3E}">
        <p14:creationId xmlns:p14="http://schemas.microsoft.com/office/powerpoint/2010/main" val="417518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One in a crowd">
            <a:extLst>
              <a:ext uri="{FF2B5EF4-FFF2-40B4-BE49-F238E27FC236}">
                <a16:creationId xmlns:a16="http://schemas.microsoft.com/office/drawing/2014/main" id="{6638383D-D3AF-F9D1-A97F-F93510C15AA7}"/>
              </a:ext>
            </a:extLst>
          </p:cNvPr>
          <p:cNvPicPr>
            <a:picLocks noChangeAspect="1"/>
          </p:cNvPicPr>
          <p:nvPr/>
        </p:nvPicPr>
        <p:blipFill rotWithShape="1">
          <a:blip r:embed="rId2"/>
          <a:srcRect t="7625" r="1" b="17159"/>
          <a:stretch/>
        </p:blipFill>
        <p:spPr>
          <a:xfrm>
            <a:off x="-3447" y="-1"/>
            <a:ext cx="12195447" cy="6879745"/>
          </a:xfrm>
          <a:prstGeom prst="rect">
            <a:avLst/>
          </a:prstGeom>
        </p:spPr>
      </p:pic>
      <p:sp>
        <p:nvSpPr>
          <p:cNvPr id="10" name="Rectangle 9">
            <a:extLst>
              <a:ext uri="{FF2B5EF4-FFF2-40B4-BE49-F238E27FC236}">
                <a16:creationId xmlns:a16="http://schemas.microsoft.com/office/drawing/2014/main" id="{4D60F200-5EB0-B223-2439-C96C67F0F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589414" y="-733991"/>
            <a:ext cx="3020876" cy="12206596"/>
          </a:xfrm>
          <a:prstGeom prst="rect">
            <a:avLst/>
          </a:prstGeom>
          <a:gradFill flip="none" rotWithShape="1">
            <a:gsLst>
              <a:gs pos="21000">
                <a:srgbClr val="000000">
                  <a:alpha val="62000"/>
                </a:srgbClr>
              </a:gs>
              <a:gs pos="100000">
                <a:srgbClr val="000000">
                  <a:alpha val="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6567EA8-C72D-4B9B-D23F-6B2E9F9C9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446" y="0"/>
            <a:ext cx="2843402" cy="6879745"/>
          </a:xfrm>
          <a:prstGeom prst="rect">
            <a:avLst/>
          </a:prstGeom>
          <a:gradFill flip="none" rotWithShape="1">
            <a:gsLst>
              <a:gs pos="5000">
                <a:schemeClr val="accent2"/>
              </a:gs>
              <a:gs pos="49000">
                <a:schemeClr val="accent5">
                  <a:lumMod val="60000"/>
                  <a:lumOff val="40000"/>
                  <a:alpha val="0"/>
                </a:schemeClr>
              </a:gs>
            </a:gsLst>
            <a:lin ang="9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EFBFA78-9360-1E01-5448-6D5AE0A32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038704" y="21736"/>
            <a:ext cx="3152862" cy="6858008"/>
          </a:xfrm>
          <a:prstGeom prst="rect">
            <a:avLst/>
          </a:prstGeom>
          <a:gradFill flip="none" rotWithShape="1">
            <a:gsLst>
              <a:gs pos="5000">
                <a:schemeClr val="accent5">
                  <a:alpha val="48000"/>
                </a:schemeClr>
              </a:gs>
              <a:gs pos="42000">
                <a:schemeClr val="accent5">
                  <a:alpha val="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740453C-744F-DB3A-47EC-15EACE1DC1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447" y="5288433"/>
            <a:ext cx="12199706" cy="1591311"/>
          </a:xfrm>
          <a:prstGeom prst="rect">
            <a:avLst/>
          </a:prstGeom>
          <a:gradFill flip="none" rotWithShape="1">
            <a:gsLst>
              <a:gs pos="0">
                <a:schemeClr val="accent2"/>
              </a:gs>
              <a:gs pos="49000">
                <a:schemeClr val="accent2">
                  <a:alpha val="0"/>
                </a:schemeClr>
              </a:gs>
            </a:gsLst>
            <a:lin ang="588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B6924B03-77BD-EAE3-2854-43363FF8E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84596" y="2224929"/>
            <a:ext cx="3866773" cy="5442859"/>
          </a:xfrm>
          <a:prstGeom prst="rect">
            <a:avLst/>
          </a:prstGeom>
          <a:gradFill flip="none" rotWithShape="1">
            <a:gsLst>
              <a:gs pos="0">
                <a:schemeClr val="accent5"/>
              </a:gs>
              <a:gs pos="54000">
                <a:schemeClr val="accent5">
                  <a:lumMod val="60000"/>
                  <a:lumOff val="40000"/>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C5A7D1-0754-3458-EBD3-900F1CF7824E}"/>
              </a:ext>
            </a:extLst>
          </p:cNvPr>
          <p:cNvSpPr>
            <a:spLocks noGrp="1"/>
          </p:cNvSpPr>
          <p:nvPr>
            <p:ph type="title"/>
          </p:nvPr>
        </p:nvSpPr>
        <p:spPr>
          <a:xfrm>
            <a:off x="859028" y="4121944"/>
            <a:ext cx="7927785" cy="1620665"/>
          </a:xfrm>
        </p:spPr>
        <p:txBody>
          <a:bodyPr vert="horz" lIns="91440" tIns="45720" rIns="91440" bIns="45720" rtlCol="0" anchor="b">
            <a:normAutofit/>
          </a:bodyPr>
          <a:lstStyle/>
          <a:p>
            <a:r>
              <a:rPr lang="en-US" sz="4000" dirty="0">
                <a:solidFill>
                  <a:srgbClr val="FFFFFF"/>
                </a:solidFill>
                <a:latin typeface="Neue Haas Grotesk Text Pro" panose="020B0504020202020204" pitchFamily="34" charset="0"/>
              </a:rPr>
              <a:t>UN New and Exciting (!!)</a:t>
            </a:r>
          </a:p>
        </p:txBody>
      </p:sp>
      <p:sp>
        <p:nvSpPr>
          <p:cNvPr id="4" name="Slide Number Placeholder 3">
            <a:extLst>
              <a:ext uri="{FF2B5EF4-FFF2-40B4-BE49-F238E27FC236}">
                <a16:creationId xmlns:a16="http://schemas.microsoft.com/office/drawing/2014/main" id="{6113738A-351F-7AC5-6832-43597A28A11D}"/>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solidFill>
                  <a:srgbClr val="FFFFFF"/>
                </a:solidFill>
                <a:latin typeface="Calibri" panose="020F0502020204030204"/>
              </a:rPr>
              <a:pPr defTabSz="914400">
                <a:spcAft>
                  <a:spcPts val="600"/>
                </a:spcAft>
                <a:defRPr/>
              </a:pPr>
              <a:t>49</a:t>
            </a:fld>
            <a:endParaRPr lang="en-US" altLang="en-US">
              <a:solidFill>
                <a:srgbClr val="FFFFFF"/>
              </a:solidFill>
              <a:latin typeface="Calibri" panose="020F0502020204030204"/>
            </a:endParaRPr>
          </a:p>
        </p:txBody>
      </p:sp>
    </p:spTree>
    <p:extLst>
      <p:ext uri="{BB962C8B-B14F-4D97-AF65-F5344CB8AC3E}">
        <p14:creationId xmlns:p14="http://schemas.microsoft.com/office/powerpoint/2010/main" val="28836769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D18F4-E01F-8A81-ED9F-B039BD948DA7}"/>
              </a:ext>
            </a:extLst>
          </p:cNvPr>
          <p:cNvSpPr>
            <a:spLocks noGrp="1"/>
          </p:cNvSpPr>
          <p:nvPr>
            <p:ph type="title"/>
          </p:nvPr>
        </p:nvSpPr>
        <p:spPr>
          <a:xfrm>
            <a:off x="838200" y="620688"/>
            <a:ext cx="10515600" cy="1325563"/>
          </a:xfrm>
        </p:spPr>
        <p:txBody>
          <a:bodyPr>
            <a:normAutofit fontScale="90000"/>
          </a:bodyPr>
          <a:lstStyle/>
          <a:p>
            <a:r>
              <a:rPr lang="en-GB" b="1" i="0" dirty="0">
                <a:effectLst/>
                <a:latin typeface="Neue Haas Grotesk Text Pro" panose="020B0504020202020204" pitchFamily="34" charset="0"/>
              </a:rPr>
              <a:t>Kunming-Montreal Global Biodiversity Framework</a:t>
            </a:r>
            <a:br>
              <a:rPr lang="en-GB" b="1" i="0" dirty="0">
                <a:solidFill>
                  <a:srgbClr val="16A1DB"/>
                </a:solidFill>
                <a:effectLst/>
                <a:latin typeface="Roboto" panose="02000000000000000000" pitchFamily="2" charset="0"/>
              </a:rPr>
            </a:br>
            <a:endParaRPr lang="en-GB" dirty="0"/>
          </a:p>
        </p:txBody>
      </p:sp>
      <p:sp>
        <p:nvSpPr>
          <p:cNvPr id="3" name="Content Placeholder 2">
            <a:extLst>
              <a:ext uri="{FF2B5EF4-FFF2-40B4-BE49-F238E27FC236}">
                <a16:creationId xmlns:a16="http://schemas.microsoft.com/office/drawing/2014/main" id="{C5E4D9F1-8C9F-A171-3941-8F958F769F04}"/>
              </a:ext>
            </a:extLst>
          </p:cNvPr>
          <p:cNvSpPr>
            <a:spLocks noGrp="1"/>
          </p:cNvSpPr>
          <p:nvPr>
            <p:ph idx="1"/>
          </p:nvPr>
        </p:nvSpPr>
        <p:spPr/>
        <p:txBody>
          <a:bodyPr/>
          <a:lstStyle/>
          <a:p>
            <a:r>
              <a:rPr lang="en-GB" dirty="0">
                <a:hlinkClick r:id="rId2"/>
              </a:rPr>
              <a:t>Kunming-Montreal Global Biodiversity Framework | UNEP - UN Environment Programme</a:t>
            </a:r>
            <a:endParaRPr lang="en-GB" dirty="0"/>
          </a:p>
        </p:txBody>
      </p:sp>
      <p:sp>
        <p:nvSpPr>
          <p:cNvPr id="4" name="Slide Number Placeholder 3">
            <a:extLst>
              <a:ext uri="{FF2B5EF4-FFF2-40B4-BE49-F238E27FC236}">
                <a16:creationId xmlns:a16="http://schemas.microsoft.com/office/drawing/2014/main" id="{B25A66C7-EBE4-29E8-E2D9-A57ACCF6A5FE}"/>
              </a:ext>
            </a:extLst>
          </p:cNvPr>
          <p:cNvSpPr>
            <a:spLocks noGrp="1"/>
          </p:cNvSpPr>
          <p:nvPr>
            <p:ph type="sldNum" sz="quarter" idx="12"/>
          </p:nvPr>
        </p:nvSpPr>
        <p:spPr/>
        <p:txBody>
          <a:bodyPr/>
          <a:lstStyle/>
          <a:p>
            <a:pPr>
              <a:defRPr/>
            </a:pPr>
            <a:fld id="{2A2D1FC4-343E-40E0-885C-2B093CC69763}" type="slidenum">
              <a:rPr lang="en-GB" altLang="en-US" smtClean="0"/>
              <a:pPr>
                <a:defRPr/>
              </a:pPr>
              <a:t>50</a:t>
            </a:fld>
            <a:endParaRPr lang="en-GB" altLang="en-US"/>
          </a:p>
        </p:txBody>
      </p:sp>
      <p:pic>
        <p:nvPicPr>
          <p:cNvPr id="1026" name="Picture 2" descr="Cover">
            <a:extLst>
              <a:ext uri="{FF2B5EF4-FFF2-40B4-BE49-F238E27FC236}">
                <a16:creationId xmlns:a16="http://schemas.microsoft.com/office/drawing/2014/main" id="{11CABFD9-A702-D1A0-A4A3-A9910D0F946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32471" y="2564904"/>
            <a:ext cx="2499457" cy="357301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E8C6DC7-B95A-DDC4-328B-E8FC576B1287}"/>
              </a:ext>
            </a:extLst>
          </p:cNvPr>
          <p:cNvSpPr txBox="1"/>
          <p:nvPr/>
        </p:nvSpPr>
        <p:spPr>
          <a:xfrm>
            <a:off x="2637593" y="5548655"/>
            <a:ext cx="6094878" cy="646331"/>
          </a:xfrm>
          <a:prstGeom prst="rect">
            <a:avLst/>
          </a:prstGeom>
          <a:noFill/>
        </p:spPr>
        <p:txBody>
          <a:bodyPr wrap="square">
            <a:spAutoFit/>
          </a:bodyPr>
          <a:lstStyle/>
          <a:p>
            <a:r>
              <a:rPr lang="en-GB" dirty="0">
                <a:hlinkClick r:id="rId4"/>
              </a:rPr>
              <a:t>RECOMMENDATION ADOPTED BY THE WORKING GROUP ON THE POST-2020 GLOBAL BIODIVERSITY FRAMEWORK (cbd.int)</a:t>
            </a:r>
            <a:endParaRPr lang="en-GB" dirty="0"/>
          </a:p>
        </p:txBody>
      </p:sp>
    </p:spTree>
    <p:extLst>
      <p:ext uri="{BB962C8B-B14F-4D97-AF65-F5344CB8AC3E}">
        <p14:creationId xmlns:p14="http://schemas.microsoft.com/office/powerpoint/2010/main" val="36710176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GB" altLang="en-US" b="1" dirty="0">
                <a:latin typeface="Neue Haas Grotesk Text Pro" panose="020B0504020202020204" pitchFamily="34" charset="0"/>
              </a:rPr>
              <a:t>State of Finance for Nature</a:t>
            </a:r>
          </a:p>
        </p:txBody>
      </p:sp>
      <p:sp>
        <p:nvSpPr>
          <p:cNvPr id="3" name="Content Placeholder 2"/>
          <p:cNvSpPr>
            <a:spLocks noGrp="1"/>
          </p:cNvSpPr>
          <p:nvPr>
            <p:ph idx="1"/>
          </p:nvPr>
        </p:nvSpPr>
        <p:spPr>
          <a:xfrm>
            <a:off x="411086" y="1999504"/>
            <a:ext cx="6552393" cy="4389437"/>
          </a:xfrm>
        </p:spPr>
        <p:txBody>
          <a:bodyPr rtlCol="0">
            <a:normAutofit/>
          </a:bodyPr>
          <a:lstStyle/>
          <a:p>
            <a:pPr marL="366395" lvl="1" indent="0">
              <a:buClr>
                <a:schemeClr val="accent3"/>
              </a:buClr>
              <a:buNone/>
              <a:defRPr/>
            </a:pPr>
            <a:r>
              <a:rPr lang="en-GB" dirty="0">
                <a:hlinkClick r:id="rId2"/>
              </a:rPr>
              <a:t>What to expect at the next United Nations Environment Assembly (unep.org)</a:t>
            </a:r>
            <a:endParaRPr lang="en-GB" dirty="0">
              <a:latin typeface="+mj-lt"/>
              <a:cs typeface="Calibri"/>
              <a:hlinkClick r:id="rId3"/>
            </a:endParaRPr>
          </a:p>
        </p:txBody>
      </p:sp>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EFAD669F-2C05-40FD-A154-BEEB29BACB5D}" type="slidenum">
              <a:rPr lang="en-GB" altLang="en-US" sz="1100">
                <a:solidFill>
                  <a:srgbClr val="4D4D4D"/>
                </a:solidFill>
                <a:latin typeface="Times New Roman" panose="02020603050405020304" pitchFamily="18" charset="0"/>
              </a:rPr>
              <a:pPr>
                <a:spcBef>
                  <a:spcPct val="0"/>
                </a:spcBef>
                <a:buClrTx/>
                <a:buSzTx/>
                <a:buFontTx/>
                <a:buNone/>
              </a:pPr>
              <a:t>51</a:t>
            </a:fld>
            <a:endParaRPr lang="en-GB" altLang="en-US" sz="1100">
              <a:solidFill>
                <a:srgbClr val="4D4D4D"/>
              </a:solidFill>
              <a:latin typeface="Times New Roman" panose="02020603050405020304" pitchFamily="18" charset="0"/>
            </a:endParaRPr>
          </a:p>
        </p:txBody>
      </p:sp>
      <p:pic>
        <p:nvPicPr>
          <p:cNvPr id="2050" name="Picture 2" descr="Report cover">
            <a:extLst>
              <a:ext uri="{FF2B5EF4-FFF2-40B4-BE49-F238E27FC236}">
                <a16:creationId xmlns:a16="http://schemas.microsoft.com/office/drawing/2014/main" id="{EFF8A19E-6BF6-1506-DB92-837BFA01C6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84232" y="1628800"/>
            <a:ext cx="3269693" cy="46220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6688099-5EBC-BFF5-2E37-63448D8FDAEE}"/>
              </a:ext>
            </a:extLst>
          </p:cNvPr>
          <p:cNvSpPr txBox="1"/>
          <p:nvPr/>
        </p:nvSpPr>
        <p:spPr>
          <a:xfrm>
            <a:off x="739109" y="3068960"/>
            <a:ext cx="6094878" cy="2031325"/>
          </a:xfrm>
          <a:prstGeom prst="rect">
            <a:avLst/>
          </a:prstGeom>
          <a:noFill/>
        </p:spPr>
        <p:txBody>
          <a:bodyPr wrap="square">
            <a:spAutoFit/>
          </a:bodyPr>
          <a:lstStyle/>
          <a:p>
            <a:r>
              <a:rPr lang="en-GB" b="0" i="0" dirty="0">
                <a:solidFill>
                  <a:srgbClr val="1E1E1E"/>
                </a:solidFill>
                <a:effectLst/>
                <a:latin typeface="Roboto" panose="02000000000000000000" pitchFamily="2" charset="0"/>
              </a:rPr>
              <a:t>The State of Finance for Nature is a </a:t>
            </a:r>
            <a:r>
              <a:rPr lang="en-GB" b="0" i="0" u="none" strike="noStrike" dirty="0">
                <a:solidFill>
                  <a:srgbClr val="00ABF1"/>
                </a:solidFill>
                <a:effectLst/>
                <a:latin typeface="Roboto" panose="02000000000000000000" pitchFamily="2" charset="0"/>
                <a:hlinkClick r:id="rId5" tooltip="https://www.unep.org/resources/state-finance-nature"/>
              </a:rPr>
              <a:t>series</a:t>
            </a:r>
            <a:r>
              <a:rPr lang="en-GB" b="0" i="0" dirty="0">
                <a:solidFill>
                  <a:srgbClr val="1E1E1E"/>
                </a:solidFill>
                <a:effectLst/>
                <a:latin typeface="Roboto" panose="02000000000000000000" pitchFamily="2" charset="0"/>
              </a:rPr>
              <a:t> that aims to quantify public and private finance flows to nature-based solutions and the extent to which finance flows are aligned with global targets and the investment needed to limit global warming to below 1.5°C, halt biodiversity loss and achieve land degradation neutrality. It has a broader scope than the inaugural report in 2021.</a:t>
            </a:r>
            <a:endParaRPr lang="en-GB" dirty="0"/>
          </a:p>
        </p:txBody>
      </p:sp>
    </p:spTree>
    <p:extLst>
      <p:ext uri="{BB962C8B-B14F-4D97-AF65-F5344CB8AC3E}">
        <p14:creationId xmlns:p14="http://schemas.microsoft.com/office/powerpoint/2010/main" val="2548750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GB" altLang="en-US" b="1" dirty="0">
                <a:latin typeface="Neue Haas Grotesk Text Pro" panose="020B0504020202020204" pitchFamily="34" charset="0"/>
              </a:rPr>
              <a:t>State of Finance for Nature</a:t>
            </a:r>
          </a:p>
        </p:txBody>
      </p:sp>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EFAD669F-2C05-40FD-A154-BEEB29BACB5D}" type="slidenum">
              <a:rPr lang="en-GB" altLang="en-US" sz="1100">
                <a:solidFill>
                  <a:srgbClr val="4D4D4D"/>
                </a:solidFill>
                <a:latin typeface="Times New Roman" panose="02020603050405020304" pitchFamily="18" charset="0"/>
              </a:rPr>
              <a:pPr>
                <a:spcBef>
                  <a:spcPct val="0"/>
                </a:spcBef>
                <a:buClrTx/>
                <a:buSzTx/>
                <a:buFontTx/>
                <a:buNone/>
              </a:pPr>
              <a:t>52</a:t>
            </a:fld>
            <a:endParaRPr lang="en-GB" altLang="en-US" sz="1100">
              <a:solidFill>
                <a:srgbClr val="4D4D4D"/>
              </a:solidFill>
              <a:latin typeface="Times New Roman" panose="02020603050405020304" pitchFamily="18" charset="0"/>
            </a:endParaRPr>
          </a:p>
        </p:txBody>
      </p:sp>
      <p:pic>
        <p:nvPicPr>
          <p:cNvPr id="6" name="Online Media 5" title="Doubling Investment by 2025 and Eliminating Nature-Negative Finance Flows">
            <a:hlinkClick r:id="" action="ppaction://media"/>
            <a:extLst>
              <a:ext uri="{FF2B5EF4-FFF2-40B4-BE49-F238E27FC236}">
                <a16:creationId xmlns:a16="http://schemas.microsoft.com/office/drawing/2014/main" id="{D569D5D3-5B24-7927-0FC7-1573B05D5003}"/>
              </a:ext>
            </a:extLst>
          </p:cNvPr>
          <p:cNvPicPr>
            <a:picLocks noGrp="1" noRot="1" noChangeAspect="1"/>
          </p:cNvPicPr>
          <p:nvPr>
            <p:ph idx="1"/>
            <a:videoFile r:link="rId1"/>
          </p:nvPr>
        </p:nvPicPr>
        <p:blipFill>
          <a:blip r:embed="rId3"/>
          <a:stretch>
            <a:fillRect/>
          </a:stretch>
        </p:blipFill>
        <p:spPr>
          <a:xfrm>
            <a:off x="805903" y="1484784"/>
            <a:ext cx="8863278" cy="5008091"/>
          </a:xfrm>
          <a:prstGeom prst="rect">
            <a:avLst/>
          </a:prstGeom>
        </p:spPr>
      </p:pic>
      <p:sp>
        <p:nvSpPr>
          <p:cNvPr id="8" name="TextBox 7">
            <a:extLst>
              <a:ext uri="{FF2B5EF4-FFF2-40B4-BE49-F238E27FC236}">
                <a16:creationId xmlns:a16="http://schemas.microsoft.com/office/drawing/2014/main" id="{71EB0D85-209D-8051-F197-B239E339BA6B}"/>
              </a:ext>
            </a:extLst>
          </p:cNvPr>
          <p:cNvSpPr txBox="1"/>
          <p:nvPr/>
        </p:nvSpPr>
        <p:spPr>
          <a:xfrm>
            <a:off x="8760296" y="741196"/>
            <a:ext cx="6097384" cy="369332"/>
          </a:xfrm>
          <a:prstGeom prst="rect">
            <a:avLst/>
          </a:prstGeom>
          <a:noFill/>
        </p:spPr>
        <p:txBody>
          <a:bodyPr wrap="square">
            <a:spAutoFit/>
          </a:bodyPr>
          <a:lstStyle/>
          <a:p>
            <a:r>
              <a:rPr lang="en-GB" b="0" i="0" u="none" strike="noStrike" dirty="0">
                <a:solidFill>
                  <a:srgbClr val="FFFFFF"/>
                </a:solidFill>
                <a:effectLst/>
                <a:latin typeface="YouTube Noto"/>
                <a:hlinkClick r:id="rId4"/>
              </a:rPr>
              <a:t>https://youtu.be/VZfTtrsF9Kw</a:t>
            </a:r>
            <a:endParaRPr lang="en-GB" dirty="0"/>
          </a:p>
        </p:txBody>
      </p:sp>
    </p:spTree>
    <p:extLst>
      <p:ext uri="{BB962C8B-B14F-4D97-AF65-F5344CB8AC3E}">
        <p14:creationId xmlns:p14="http://schemas.microsoft.com/office/powerpoint/2010/main" val="2093494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GB" altLang="en-US" b="1" dirty="0">
                <a:latin typeface="Neue Haas Grotesk Text Pro" panose="020B0504020202020204" pitchFamily="34" charset="0"/>
              </a:rPr>
              <a:t>State of Finance for Nature</a:t>
            </a:r>
          </a:p>
        </p:txBody>
      </p:sp>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alibri" panose="020F0502020204030204" pitchFamily="34"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alibri" panose="020F0502020204030204" pitchFamily="34"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alibri" panose="020F0502020204030204" pitchFamily="34"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alibri" panose="020F0502020204030204" pitchFamily="34"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alibri" panose="020F0502020204030204" pitchFamily="34" charset="0"/>
              </a:defRPr>
            </a:lvl9pPr>
          </a:lstStyle>
          <a:p>
            <a:pPr>
              <a:spcBef>
                <a:spcPct val="0"/>
              </a:spcBef>
              <a:buClrTx/>
              <a:buSzTx/>
              <a:buFontTx/>
              <a:buNone/>
            </a:pPr>
            <a:fld id="{EFAD669F-2C05-40FD-A154-BEEB29BACB5D}" type="slidenum">
              <a:rPr lang="en-GB" altLang="en-US" sz="1100">
                <a:solidFill>
                  <a:srgbClr val="4D4D4D"/>
                </a:solidFill>
                <a:latin typeface="Times New Roman" panose="02020603050405020304" pitchFamily="18" charset="0"/>
              </a:rPr>
              <a:pPr>
                <a:spcBef>
                  <a:spcPct val="0"/>
                </a:spcBef>
                <a:buClrTx/>
                <a:buSzTx/>
                <a:buFontTx/>
                <a:buNone/>
              </a:pPr>
              <a:t>53</a:t>
            </a:fld>
            <a:endParaRPr lang="en-GB" altLang="en-US" sz="1100">
              <a:solidFill>
                <a:srgbClr val="4D4D4D"/>
              </a:solidFill>
              <a:latin typeface="Times New Roman" panose="02020603050405020304" pitchFamily="18" charset="0"/>
            </a:endParaRPr>
          </a:p>
        </p:txBody>
      </p:sp>
      <p:sp>
        <p:nvSpPr>
          <p:cNvPr id="8" name="TextBox 7">
            <a:extLst>
              <a:ext uri="{FF2B5EF4-FFF2-40B4-BE49-F238E27FC236}">
                <a16:creationId xmlns:a16="http://schemas.microsoft.com/office/drawing/2014/main" id="{71EB0D85-209D-8051-F197-B239E339BA6B}"/>
              </a:ext>
            </a:extLst>
          </p:cNvPr>
          <p:cNvSpPr txBox="1"/>
          <p:nvPr/>
        </p:nvSpPr>
        <p:spPr>
          <a:xfrm>
            <a:off x="8760296" y="741196"/>
            <a:ext cx="6097384" cy="369332"/>
          </a:xfrm>
          <a:prstGeom prst="rect">
            <a:avLst/>
          </a:prstGeom>
          <a:noFill/>
        </p:spPr>
        <p:txBody>
          <a:bodyPr wrap="square">
            <a:spAutoFit/>
          </a:bodyPr>
          <a:lstStyle/>
          <a:p>
            <a:r>
              <a:rPr lang="en-GB" b="0" i="0" u="none" strike="noStrike" dirty="0">
                <a:solidFill>
                  <a:srgbClr val="FFFFFF"/>
                </a:solidFill>
                <a:effectLst/>
                <a:latin typeface="YouTube Noto"/>
                <a:hlinkClick r:id="rId2"/>
              </a:rPr>
              <a:t>https://youtu.be/VZfTtrsF9Kw</a:t>
            </a:r>
            <a:endParaRPr lang="en-GB" dirty="0"/>
          </a:p>
        </p:txBody>
      </p:sp>
      <p:sp>
        <p:nvSpPr>
          <p:cNvPr id="3" name="Content Placeholder 2">
            <a:extLst>
              <a:ext uri="{FF2B5EF4-FFF2-40B4-BE49-F238E27FC236}">
                <a16:creationId xmlns:a16="http://schemas.microsoft.com/office/drawing/2014/main" id="{369B4A36-B7A5-3ABE-201F-FED5F1F87A06}"/>
              </a:ext>
            </a:extLst>
          </p:cNvPr>
          <p:cNvSpPr>
            <a:spLocks noGrp="1"/>
          </p:cNvSpPr>
          <p:nvPr>
            <p:ph idx="1"/>
          </p:nvPr>
        </p:nvSpPr>
        <p:spPr/>
        <p:txBody>
          <a:bodyPr/>
          <a:lstStyle/>
          <a:p>
            <a:r>
              <a:rPr lang="en-GB" dirty="0">
                <a:hlinkClick r:id="rId3"/>
              </a:rPr>
              <a:t>Countries search for financing to counter biodiversity crisis (unep.org)</a:t>
            </a:r>
            <a:endParaRPr lang="en-GB" dirty="0"/>
          </a:p>
        </p:txBody>
      </p:sp>
    </p:spTree>
    <p:extLst>
      <p:ext uri="{BB962C8B-B14F-4D97-AF65-F5344CB8AC3E}">
        <p14:creationId xmlns:p14="http://schemas.microsoft.com/office/powerpoint/2010/main" val="232574262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0" y="762001"/>
            <a:ext cx="5334197" cy="1708242"/>
          </a:xfrm>
        </p:spPr>
        <p:txBody>
          <a:bodyPr anchor="ctr">
            <a:normAutofit/>
          </a:bodyPr>
          <a:lstStyle/>
          <a:p>
            <a:r>
              <a:rPr lang="en-GB" sz="4000" b="1" dirty="0">
                <a:latin typeface="Neue Haas Grotesk Text Pro" panose="020B0504020202020204" pitchFamily="34" charset="0"/>
              </a:rPr>
              <a:t>Conference of the Parties (COP)</a:t>
            </a:r>
          </a:p>
        </p:txBody>
      </p:sp>
      <p:sp>
        <p:nvSpPr>
          <p:cNvPr id="3" name="Content Placeholder 2"/>
          <p:cNvSpPr>
            <a:spLocks noGrp="1"/>
          </p:cNvSpPr>
          <p:nvPr>
            <p:ph idx="1"/>
          </p:nvPr>
        </p:nvSpPr>
        <p:spPr>
          <a:xfrm>
            <a:off x="761800" y="2470244"/>
            <a:ext cx="5334197" cy="3769835"/>
          </a:xfrm>
        </p:spPr>
        <p:txBody>
          <a:bodyPr anchor="ctr">
            <a:normAutofit/>
          </a:bodyPr>
          <a:lstStyle/>
          <a:p>
            <a:r>
              <a:rPr lang="en-GB" sz="2000"/>
              <a:t>The COP is the supreme decision-making body of a Convention. </a:t>
            </a:r>
          </a:p>
          <a:p>
            <a:r>
              <a:rPr lang="en-GB" sz="2000"/>
              <a:t>All States that are Parties to the Convention are represented at the COP, at which they review the implementation of the Convention and any other legal instruments that the COP adopts and take decisions necessary to promote the effective implementation of the Convention, including institutional and administrative arrangements</a:t>
            </a:r>
          </a:p>
          <a:p>
            <a:r>
              <a:rPr lang="en-GB" sz="2000"/>
              <a:t>E.g. Climate Change COP</a:t>
            </a:r>
          </a:p>
        </p:txBody>
      </p:sp>
      <p:pic>
        <p:nvPicPr>
          <p:cNvPr id="43" name="Picture 42" descr="Theater chairs arranged based on their colours">
            <a:extLst>
              <a:ext uri="{FF2B5EF4-FFF2-40B4-BE49-F238E27FC236}">
                <a16:creationId xmlns:a16="http://schemas.microsoft.com/office/drawing/2014/main" id="{5093A0E5-4488-3F3F-5996-EA0848D9D422}"/>
              </a:ext>
            </a:extLst>
          </p:cNvPr>
          <p:cNvPicPr>
            <a:picLocks noChangeAspect="1"/>
          </p:cNvPicPr>
          <p:nvPr/>
        </p:nvPicPr>
        <p:blipFill rotWithShape="1">
          <a:blip r:embed="rId2"/>
          <a:srcRect l="29686" r="1847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
        <p:nvSpPr>
          <p:cNvPr id="4" name="Slide Number Placeholder 3"/>
          <p:cNvSpPr>
            <a:spLocks noGrp="1"/>
          </p:cNvSpPr>
          <p:nvPr>
            <p:ph type="sldNum" sz="quarter" idx="12"/>
          </p:nvPr>
        </p:nvSpPr>
        <p:spPr>
          <a:xfrm>
            <a:off x="10167869" y="6356350"/>
            <a:ext cx="1768425" cy="365125"/>
          </a:xfrm>
        </p:spPr>
        <p:txBody>
          <a:bodyPr>
            <a:normAutofit/>
          </a:bodyPr>
          <a:lstStyle/>
          <a:p>
            <a:pPr>
              <a:spcAft>
                <a:spcPts val="600"/>
              </a:spcAft>
              <a:defRPr/>
            </a:pPr>
            <a:fld id="{2A2D1FC4-343E-40E0-885C-2B093CC69763}" type="slidenum">
              <a:rPr lang="en-GB" altLang="en-US" smtClean="0">
                <a:solidFill>
                  <a:srgbClr val="FFFFFF"/>
                </a:solidFill>
              </a:rPr>
              <a:pPr>
                <a:spcAft>
                  <a:spcPts val="600"/>
                </a:spcAft>
                <a:defRPr/>
              </a:pPr>
              <a:t>54</a:t>
            </a:fld>
            <a:endParaRPr lang="en-GB" altLang="en-US">
              <a:solidFill>
                <a:srgbClr val="FFFFFF"/>
              </a:solidFill>
            </a:endParaRPr>
          </a:p>
        </p:txBody>
      </p:sp>
    </p:spTree>
    <p:extLst>
      <p:ext uri="{BB962C8B-B14F-4D97-AF65-F5344CB8AC3E}">
        <p14:creationId xmlns:p14="http://schemas.microsoft.com/office/powerpoint/2010/main" val="3928617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6A06B-056F-409F-41E9-24A8C0939351}"/>
              </a:ext>
            </a:extLst>
          </p:cNvPr>
          <p:cNvSpPr>
            <a:spLocks noGrp="1"/>
          </p:cNvSpPr>
          <p:nvPr>
            <p:ph type="title"/>
          </p:nvPr>
        </p:nvSpPr>
        <p:spPr>
          <a:xfrm>
            <a:off x="808980" y="51171"/>
            <a:ext cx="10515600" cy="1325563"/>
          </a:xfrm>
        </p:spPr>
        <p:txBody>
          <a:bodyPr/>
          <a:lstStyle/>
          <a:p>
            <a:r>
              <a:rPr lang="en-GB" b="1" dirty="0">
                <a:latin typeface="Neue Haas Grotesk Text Pro" panose="020B0504020202020204" pitchFamily="34" charset="0"/>
              </a:rPr>
              <a:t>Assignment</a:t>
            </a:r>
          </a:p>
        </p:txBody>
      </p:sp>
      <p:pic>
        <p:nvPicPr>
          <p:cNvPr id="6" name="Content Placeholder 5">
            <a:extLst>
              <a:ext uri="{FF2B5EF4-FFF2-40B4-BE49-F238E27FC236}">
                <a16:creationId xmlns:a16="http://schemas.microsoft.com/office/drawing/2014/main" id="{B9266590-ABA2-9B3F-9C6F-D01AE2E946AC}"/>
              </a:ext>
            </a:extLst>
          </p:cNvPr>
          <p:cNvPicPr>
            <a:picLocks noGrp="1" noChangeAspect="1"/>
          </p:cNvPicPr>
          <p:nvPr>
            <p:ph idx="1"/>
          </p:nvPr>
        </p:nvPicPr>
        <p:blipFill>
          <a:blip r:embed="rId2"/>
          <a:stretch>
            <a:fillRect/>
          </a:stretch>
        </p:blipFill>
        <p:spPr>
          <a:xfrm>
            <a:off x="423264" y="1340768"/>
            <a:ext cx="10901316" cy="6007522"/>
          </a:xfrm>
        </p:spPr>
      </p:pic>
      <p:sp>
        <p:nvSpPr>
          <p:cNvPr id="4" name="Slide Number Placeholder 3">
            <a:extLst>
              <a:ext uri="{FF2B5EF4-FFF2-40B4-BE49-F238E27FC236}">
                <a16:creationId xmlns:a16="http://schemas.microsoft.com/office/drawing/2014/main" id="{BC1231F2-7A00-E924-A94F-DB1D264F64AA}"/>
              </a:ext>
            </a:extLst>
          </p:cNvPr>
          <p:cNvSpPr>
            <a:spLocks noGrp="1"/>
          </p:cNvSpPr>
          <p:nvPr>
            <p:ph type="sldNum" sz="quarter" idx="12"/>
          </p:nvPr>
        </p:nvSpPr>
        <p:spPr/>
        <p:txBody>
          <a:bodyPr/>
          <a:lstStyle/>
          <a:p>
            <a:pPr>
              <a:defRPr/>
            </a:pPr>
            <a:fld id="{2A2D1FC4-343E-40E0-885C-2B093CC69763}" type="slidenum">
              <a:rPr lang="en-GB" altLang="en-US" smtClean="0"/>
              <a:pPr>
                <a:defRPr/>
              </a:pPr>
              <a:t>55</a:t>
            </a:fld>
            <a:endParaRPr lang="en-GB" altLang="en-US"/>
          </a:p>
        </p:txBody>
      </p:sp>
    </p:spTree>
    <p:extLst>
      <p:ext uri="{BB962C8B-B14F-4D97-AF65-F5344CB8AC3E}">
        <p14:creationId xmlns:p14="http://schemas.microsoft.com/office/powerpoint/2010/main" val="37325354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Two wild wolves walking on a snow-covered road">
            <a:extLst>
              <a:ext uri="{FF2B5EF4-FFF2-40B4-BE49-F238E27FC236}">
                <a16:creationId xmlns:a16="http://schemas.microsoft.com/office/drawing/2014/main" id="{9D9E92AF-89C0-335C-5235-3105D145BEBB}"/>
              </a:ext>
            </a:extLst>
          </p:cNvPr>
          <p:cNvPicPr>
            <a:picLocks noChangeAspect="1"/>
          </p:cNvPicPr>
          <p:nvPr/>
        </p:nvPicPr>
        <p:blipFill rotWithShape="1">
          <a:blip r:embed="rId3"/>
          <a:srcRect l="9091" t="21249" b="2142"/>
          <a:stretch/>
        </p:blipFill>
        <p:spPr>
          <a:xfrm>
            <a:off x="20" y="10"/>
            <a:ext cx="12191981" cy="6857990"/>
          </a:xfrm>
          <a:prstGeom prst="rect">
            <a:avLst/>
          </a:prstGeom>
        </p:spPr>
      </p:pic>
      <p:sp>
        <p:nvSpPr>
          <p:cNvPr id="28" name="Rectangle 27">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5" y="-1524511"/>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C46A06B-056F-409F-41E9-24A8C0939351}"/>
              </a:ext>
            </a:extLst>
          </p:cNvPr>
          <p:cNvSpPr>
            <a:spLocks noGrp="1"/>
          </p:cNvSpPr>
          <p:nvPr>
            <p:ph type="title"/>
          </p:nvPr>
        </p:nvSpPr>
        <p:spPr>
          <a:xfrm>
            <a:off x="404553" y="3091928"/>
            <a:ext cx="9078562" cy="2387600"/>
          </a:xfrm>
        </p:spPr>
        <p:txBody>
          <a:bodyPr vert="horz" lIns="91440" tIns="45720" rIns="91440" bIns="45720" rtlCol="0" anchor="b">
            <a:normAutofit/>
          </a:bodyPr>
          <a:lstStyle/>
          <a:p>
            <a:r>
              <a:rPr lang="en-US" sz="6600" b="1">
                <a:solidFill>
                  <a:schemeClr val="bg1"/>
                </a:solidFill>
              </a:rPr>
              <a:t>Next week…</a:t>
            </a:r>
          </a:p>
        </p:txBody>
      </p:sp>
      <p:sp>
        <p:nvSpPr>
          <p:cNvPr id="30" name="Rectangle: Rounded Corners 29">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5FDD4FD0-CA90-E137-CA3A-142868FA9BAB}"/>
              </a:ext>
            </a:extLst>
          </p:cNvPr>
          <p:cNvSpPr>
            <a:spLocks noGrp="1"/>
          </p:cNvSpPr>
          <p:nvPr>
            <p:ph idx="1"/>
          </p:nvPr>
        </p:nvSpPr>
        <p:spPr>
          <a:xfrm>
            <a:off x="404553" y="5624945"/>
            <a:ext cx="9078562" cy="592975"/>
          </a:xfrm>
        </p:spPr>
        <p:txBody>
          <a:bodyPr vert="horz" lIns="91440" tIns="45720" rIns="91440" bIns="45720" rtlCol="0" anchor="ctr">
            <a:normAutofit/>
          </a:bodyPr>
          <a:lstStyle/>
          <a:p>
            <a:pPr marL="0" indent="0">
              <a:buNone/>
            </a:pPr>
            <a:r>
              <a:rPr lang="en-US" sz="2400">
                <a:solidFill>
                  <a:schemeClr val="bg1"/>
                </a:solidFill>
              </a:rPr>
              <a:t>Strategic Management of National Parks</a:t>
            </a:r>
          </a:p>
        </p:txBody>
      </p:sp>
      <p:sp>
        <p:nvSpPr>
          <p:cNvPr id="4" name="Slide Number Placeholder 3">
            <a:extLst>
              <a:ext uri="{FF2B5EF4-FFF2-40B4-BE49-F238E27FC236}">
                <a16:creationId xmlns:a16="http://schemas.microsoft.com/office/drawing/2014/main" id="{BC1231F2-7A00-E924-A94F-DB1D264F64AA}"/>
              </a:ext>
            </a:extLst>
          </p:cNvPr>
          <p:cNvSpPr>
            <a:spLocks noGrp="1"/>
          </p:cNvSpPr>
          <p:nvPr>
            <p:ph type="sldNum" sz="quarter" idx="12"/>
          </p:nvPr>
        </p:nvSpPr>
        <p:spPr>
          <a:xfrm>
            <a:off x="9041199"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solidFill>
                  <a:schemeClr val="bg1"/>
                </a:solidFill>
                <a:latin typeface="Calibri" panose="020F0502020204030204"/>
              </a:rPr>
              <a:pPr defTabSz="914400">
                <a:spcAft>
                  <a:spcPts val="600"/>
                </a:spcAft>
                <a:defRPr/>
              </a:pPr>
              <a:t>56</a:t>
            </a:fld>
            <a:endParaRPr lang="en-US" altLang="en-US">
              <a:solidFill>
                <a:schemeClr val="bg1"/>
              </a:solidFill>
              <a:latin typeface="Calibri" panose="020F0502020204030204"/>
            </a:endParaRPr>
          </a:p>
        </p:txBody>
      </p:sp>
    </p:spTree>
    <p:extLst>
      <p:ext uri="{BB962C8B-B14F-4D97-AF65-F5344CB8AC3E}">
        <p14:creationId xmlns:p14="http://schemas.microsoft.com/office/powerpoint/2010/main" val="1300179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alphaModFix amt="40000"/>
          </a:blip>
          <a:srcRect l="31111"/>
          <a:stretch/>
        </p:blipFill>
        <p:spPr>
          <a:xfrm>
            <a:off x="20" y="10"/>
            <a:ext cx="12191981" cy="6857990"/>
          </a:xfrm>
          <a:prstGeom prst="rect">
            <a:avLst/>
          </a:prstGeom>
        </p:spPr>
      </p:pic>
      <p:sp>
        <p:nvSpPr>
          <p:cNvPr id="2" name="Title 1"/>
          <p:cNvSpPr>
            <a:spLocks noGrp="1"/>
          </p:cNvSpPr>
          <p:nvPr>
            <p:ph type="title"/>
          </p:nvPr>
        </p:nvSpPr>
        <p:spPr/>
        <p:txBody>
          <a:bodyPr>
            <a:normAutofit/>
          </a:bodyPr>
          <a:lstStyle/>
          <a:p>
            <a:r>
              <a:rPr lang="en-GB" b="1" dirty="0">
                <a:latin typeface="Neue Haas Grotesk Text Pro" panose="020B0504020202020204" pitchFamily="34" charset="0"/>
              </a:rPr>
              <a:t>What else does the UN do for the Environment? </a:t>
            </a:r>
          </a:p>
        </p:txBody>
      </p:sp>
      <p:sp>
        <p:nvSpPr>
          <p:cNvPr id="3" name="Content Placeholder 2"/>
          <p:cNvSpPr>
            <a:spLocks noGrp="1"/>
          </p:cNvSpPr>
          <p:nvPr>
            <p:ph idx="1"/>
          </p:nvPr>
        </p:nvSpPr>
        <p:spPr>
          <a:xfrm>
            <a:off x="838344" y="2013625"/>
            <a:ext cx="4614759" cy="4163337"/>
          </a:xfrm>
        </p:spPr>
        <p:txBody>
          <a:bodyPr>
            <a:normAutofit lnSpcReduction="10000"/>
          </a:bodyPr>
          <a:lstStyle/>
          <a:p>
            <a:pPr marL="0" indent="0">
              <a:buNone/>
            </a:pPr>
            <a:endParaRPr lang="en-GB" sz="1800" i="1" dirty="0"/>
          </a:p>
          <a:p>
            <a:r>
              <a:rPr lang="en-GB" sz="2000" i="1" dirty="0"/>
              <a:t>“Wide-spread restoration requires us to reach out to large numbers of people, cost-effectively and quickly. Apps like Trillion Trees can go a long way in boosting nature-based solutions for climate action, livelihoods and sustainability," </a:t>
            </a:r>
            <a:r>
              <a:rPr lang="en-GB" sz="2000" dirty="0"/>
              <a:t>said Inger Andersen, Executive Director of the UN Environment Programme (UNEP, 2020)</a:t>
            </a:r>
          </a:p>
          <a:p>
            <a:endParaRPr lang="en-GB" sz="1800" dirty="0"/>
          </a:p>
          <a:p>
            <a:r>
              <a:rPr lang="en-GB" sz="1800" dirty="0"/>
              <a:t>Just another cosmetic target?  In 2011 the UN set 12 billion tree target</a:t>
            </a:r>
          </a:p>
          <a:p>
            <a:r>
              <a:rPr lang="en-GB" sz="1800" b="1" dirty="0"/>
              <a:t>What is the UN role? </a:t>
            </a:r>
            <a:endParaRPr lang="en-GB" sz="1700" b="1" dirty="0">
              <a:solidFill>
                <a:srgbClr val="FFFFFF"/>
              </a:solidFill>
            </a:endParaRPr>
          </a:p>
          <a:p>
            <a:pPr marL="0" indent="0">
              <a:buNone/>
            </a:pPr>
            <a:endParaRPr lang="en-GB" sz="1700" dirty="0">
              <a:solidFill>
                <a:srgbClr val="FFFFFF"/>
              </a:solidFill>
            </a:endParaRPr>
          </a:p>
        </p:txBody>
      </p:sp>
      <p:sp>
        <p:nvSpPr>
          <p:cNvPr id="4" name="Slide Number Placeholder 3"/>
          <p:cNvSpPr>
            <a:spLocks noGrp="1"/>
          </p:cNvSpPr>
          <p:nvPr>
            <p:ph type="sldNum" sz="quarter" idx="12"/>
          </p:nvPr>
        </p:nvSpPr>
        <p:spPr/>
        <p:txBody>
          <a:bodyPr>
            <a:normAutofit/>
          </a:bodyPr>
          <a:lstStyle/>
          <a:p>
            <a:pPr>
              <a:spcAft>
                <a:spcPts val="600"/>
              </a:spcAft>
              <a:defRPr/>
            </a:pPr>
            <a:fld id="{2A2D1FC4-343E-40E0-885C-2B093CC69763}" type="slidenum">
              <a:rPr lang="en-GB" altLang="en-US">
                <a:solidFill>
                  <a:srgbClr val="FFFFFF"/>
                </a:solidFill>
              </a:rPr>
              <a:pPr>
                <a:spcAft>
                  <a:spcPts val="600"/>
                </a:spcAft>
                <a:defRPr/>
              </a:pPr>
              <a:t>57</a:t>
            </a:fld>
            <a:endParaRPr lang="en-GB" altLang="en-US">
              <a:solidFill>
                <a:srgbClr val="FFFFFF"/>
              </a:solidFill>
            </a:endParaRPr>
          </a:p>
        </p:txBody>
      </p:sp>
      <p:pic>
        <p:nvPicPr>
          <p:cNvPr id="5" name="Picture 4"/>
          <p:cNvPicPr>
            <a:picLocks noChangeAspect="1"/>
          </p:cNvPicPr>
          <p:nvPr/>
        </p:nvPicPr>
        <p:blipFill rotWithShape="1">
          <a:blip r:embed="rId4"/>
          <a:srcRect t="13357" r="1" b="6958"/>
          <a:stretch/>
        </p:blipFill>
        <p:spPr>
          <a:xfrm>
            <a:off x="6101338" y="2015168"/>
            <a:ext cx="5283866"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p:spPr>
      </p:pic>
      <p:sp>
        <p:nvSpPr>
          <p:cNvPr id="8" name="TextBox 7">
            <a:extLst>
              <a:ext uri="{FF2B5EF4-FFF2-40B4-BE49-F238E27FC236}">
                <a16:creationId xmlns:a16="http://schemas.microsoft.com/office/drawing/2014/main" id="{AE1B2CAD-6F7F-4340-5263-4343F5C9CCF3}"/>
              </a:ext>
            </a:extLst>
          </p:cNvPr>
          <p:cNvSpPr txBox="1"/>
          <p:nvPr/>
        </p:nvSpPr>
        <p:spPr>
          <a:xfrm>
            <a:off x="1055440" y="6148149"/>
            <a:ext cx="6221626" cy="369332"/>
          </a:xfrm>
          <a:prstGeom prst="rect">
            <a:avLst/>
          </a:prstGeom>
          <a:noFill/>
        </p:spPr>
        <p:txBody>
          <a:bodyPr wrap="square">
            <a:spAutoFit/>
          </a:bodyPr>
          <a:lstStyle/>
          <a:p>
            <a:r>
              <a:rPr lang="en-GB" dirty="0">
                <a:hlinkClick r:id="rId5"/>
              </a:rPr>
              <a:t>Planting trees has never been easier! (unep.org)</a:t>
            </a:r>
            <a:endParaRPr lang="en-GB" dirty="0"/>
          </a:p>
        </p:txBody>
      </p:sp>
    </p:spTree>
    <p:extLst>
      <p:ext uri="{BB962C8B-B14F-4D97-AF65-F5344CB8AC3E}">
        <p14:creationId xmlns:p14="http://schemas.microsoft.com/office/powerpoint/2010/main" val="169131947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325369"/>
            <a:ext cx="4368602" cy="1956841"/>
          </a:xfrm>
        </p:spPr>
        <p:txBody>
          <a:bodyPr anchor="b">
            <a:normAutofit/>
          </a:bodyPr>
          <a:lstStyle/>
          <a:p>
            <a:r>
              <a:rPr lang="en-GB" sz="3800" b="1">
                <a:latin typeface="Neue Haas Grotesk Text Pro" panose="020B0504020202020204" pitchFamily="34" charset="0"/>
              </a:rPr>
              <a:t>What else does the UN do for the Environment? </a:t>
            </a:r>
          </a:p>
        </p:txBody>
      </p:sp>
      <p:sp>
        <p:nvSpPr>
          <p:cNvPr id="1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40080" y="2872898"/>
            <a:ext cx="4519816" cy="3483451"/>
          </a:xfrm>
        </p:spPr>
        <p:txBody>
          <a:bodyPr>
            <a:normAutofit fontScale="92500"/>
          </a:bodyPr>
          <a:lstStyle/>
          <a:p>
            <a:pPr marL="0" indent="0">
              <a:buNone/>
            </a:pPr>
            <a:r>
              <a:rPr lang="en-GB" sz="2000" b="1" dirty="0"/>
              <a:t>Should the UN plant trees?</a:t>
            </a:r>
          </a:p>
          <a:p>
            <a:r>
              <a:rPr lang="en-GB" sz="2000" dirty="0"/>
              <a:t>Climate, carbon sequestration and trees.</a:t>
            </a:r>
          </a:p>
          <a:p>
            <a:r>
              <a:rPr lang="en-GB" sz="2000" dirty="0"/>
              <a:t>New York, 28 September 2019 – “</a:t>
            </a:r>
            <a:r>
              <a:rPr lang="en-GB" sz="2000" i="1" dirty="0"/>
              <a:t>For the first time ever, some of the best community-led tree planting projects from over 20 countries have come together to deliver a massive boost to the world’s reforestation efforts.   Now, with the Plant-for-the-Planet App, everyone can plant trees worldwide with just a few clicks. 100 per cent of the money raised goes directly to the tree planters”.</a:t>
            </a:r>
          </a:p>
          <a:p>
            <a:pPr marL="0" indent="0">
              <a:buNone/>
            </a:pPr>
            <a:endParaRPr lang="en-GB" sz="1700" dirty="0"/>
          </a:p>
          <a:p>
            <a:pPr marL="0" indent="0">
              <a:buNone/>
            </a:pPr>
            <a:endParaRPr lang="en-GB" sz="1700" dirty="0"/>
          </a:p>
        </p:txBody>
      </p:sp>
      <p:pic>
        <p:nvPicPr>
          <p:cNvPr id="5" name="Picture 4"/>
          <p:cNvPicPr>
            <a:picLocks noChangeAspect="1"/>
          </p:cNvPicPr>
          <p:nvPr/>
        </p:nvPicPr>
        <p:blipFill rotWithShape="1">
          <a:blip r:embed="rId3"/>
          <a:srcRect r="-1" b="30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4" name="Slide Number Placeholder 3"/>
          <p:cNvSpPr>
            <a:spLocks noGrp="1"/>
          </p:cNvSpPr>
          <p:nvPr>
            <p:ph type="sldNum" sz="quarter" idx="12"/>
          </p:nvPr>
        </p:nvSpPr>
        <p:spPr>
          <a:xfrm>
            <a:off x="10439400" y="6356350"/>
            <a:ext cx="914400" cy="365125"/>
          </a:xfrm>
        </p:spPr>
        <p:txBody>
          <a:bodyPr>
            <a:normAutofit/>
          </a:bodyPr>
          <a:lstStyle/>
          <a:p>
            <a:pPr>
              <a:spcAft>
                <a:spcPts val="600"/>
              </a:spcAft>
              <a:defRPr/>
            </a:pPr>
            <a:fld id="{2A2D1FC4-343E-40E0-885C-2B093CC69763}" type="slidenum">
              <a:rPr lang="en-GB" altLang="en-US" smtClean="0">
                <a:solidFill>
                  <a:srgbClr val="FFFFFF"/>
                </a:solidFill>
              </a:rPr>
              <a:pPr>
                <a:spcAft>
                  <a:spcPts val="600"/>
                </a:spcAft>
                <a:defRPr/>
              </a:pPr>
              <a:t>58</a:t>
            </a:fld>
            <a:endParaRPr lang="en-GB" altLang="en-US">
              <a:solidFill>
                <a:srgbClr val="FFFFFF"/>
              </a:solidFill>
            </a:endParaRPr>
          </a:p>
        </p:txBody>
      </p:sp>
    </p:spTree>
    <p:extLst>
      <p:ext uri="{BB962C8B-B14F-4D97-AF65-F5344CB8AC3E}">
        <p14:creationId xmlns:p14="http://schemas.microsoft.com/office/powerpoint/2010/main" val="329111036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99456" y="978408"/>
            <a:ext cx="5646348" cy="1106424"/>
          </a:xfrm>
        </p:spPr>
        <p:txBody>
          <a:bodyPr>
            <a:noAutofit/>
          </a:bodyPr>
          <a:lstStyle/>
          <a:p>
            <a:r>
              <a:rPr lang="en-GB" b="1" dirty="0">
                <a:latin typeface="Neue Haas Grotesk Text Pro" panose="020B0504020202020204" pitchFamily="34" charset="0"/>
              </a:rPr>
              <a:t>Trees in Cities Challenge</a:t>
            </a:r>
          </a:p>
        </p:txBody>
      </p:sp>
      <p:sp>
        <p:nvSpPr>
          <p:cNvPr id="3" name="Content Placeholder 2"/>
          <p:cNvSpPr>
            <a:spLocks noGrp="1"/>
          </p:cNvSpPr>
          <p:nvPr>
            <p:ph idx="1"/>
          </p:nvPr>
        </p:nvSpPr>
        <p:spPr>
          <a:xfrm>
            <a:off x="841244" y="2359152"/>
            <a:ext cx="6550900" cy="3429000"/>
          </a:xfrm>
        </p:spPr>
        <p:txBody>
          <a:bodyPr>
            <a:normAutofit fontScale="92500" lnSpcReduction="10000"/>
          </a:bodyPr>
          <a:lstStyle/>
          <a:p>
            <a:r>
              <a:rPr lang="en-GB" sz="2000" b="1" dirty="0"/>
              <a:t>Raising awareness or/and directly dealing with the challenge?</a:t>
            </a:r>
          </a:p>
          <a:p>
            <a:pPr marL="0" indent="0">
              <a:buNone/>
            </a:pPr>
            <a:endParaRPr lang="en-GB" sz="2600" dirty="0"/>
          </a:p>
          <a:p>
            <a:r>
              <a:rPr lang="en-GB" sz="2600" dirty="0"/>
              <a:t>“Cities are now at the </a:t>
            </a:r>
            <a:r>
              <a:rPr lang="en-GB" sz="2600" dirty="0" err="1"/>
              <a:t>center</a:t>
            </a:r>
            <a:r>
              <a:rPr lang="en-GB" sz="2600" dirty="0"/>
              <a:t> of global efforts towards achieving the Sustainable Development Goals (SDGs). Moreover, it is increasingly recognized that cities are at the forefront of battle against climate change, at the same time being most vulnerable to its effects but also embodying the potential to counter it”.</a:t>
            </a:r>
          </a:p>
          <a:p>
            <a:endParaRPr lang="en-GB" sz="2000" dirty="0"/>
          </a:p>
          <a:p>
            <a:pPr marL="0" indent="0">
              <a:buNone/>
            </a:pPr>
            <a:endParaRPr lang="en-GB" sz="2000" dirty="0"/>
          </a:p>
          <a:p>
            <a:pPr marL="0" indent="0">
              <a:buNone/>
            </a:pPr>
            <a:endParaRPr lang="en-GB" sz="2000" dirty="0"/>
          </a:p>
        </p:txBody>
      </p:sp>
      <p:sp>
        <p:nvSpPr>
          <p:cNvPr id="4" name="Slide Number Placeholder 3"/>
          <p:cNvSpPr>
            <a:spLocks noGrp="1"/>
          </p:cNvSpPr>
          <p:nvPr>
            <p:ph type="sldNum" sz="quarter" idx="12"/>
          </p:nvPr>
        </p:nvSpPr>
        <p:spPr/>
        <p:txBody>
          <a:bodyPr>
            <a:normAutofit/>
          </a:bodyPr>
          <a:lstStyle/>
          <a:p>
            <a:pPr>
              <a:spcAft>
                <a:spcPts val="600"/>
              </a:spcAft>
              <a:defRPr/>
            </a:pPr>
            <a:fld id="{2A2D1FC4-343E-40E0-885C-2B093CC69763}" type="slidenum">
              <a:rPr lang="en-GB" altLang="en-US" smtClean="0">
                <a:solidFill>
                  <a:schemeClr val="tx1">
                    <a:lumMod val="50000"/>
                    <a:lumOff val="50000"/>
                  </a:schemeClr>
                </a:solidFill>
              </a:rPr>
              <a:pPr>
                <a:spcAft>
                  <a:spcPts val="600"/>
                </a:spcAft>
                <a:defRPr/>
              </a:pPr>
              <a:t>59</a:t>
            </a:fld>
            <a:endParaRPr lang="en-GB" altLang="en-US">
              <a:solidFill>
                <a:schemeClr val="tx1">
                  <a:lumMod val="50000"/>
                  <a:lumOff val="50000"/>
                </a:schemeClr>
              </a:solidFill>
            </a:endParaRPr>
          </a:p>
        </p:txBody>
      </p:sp>
      <p:pic>
        <p:nvPicPr>
          <p:cNvPr id="5" name="Picture 4"/>
          <p:cNvPicPr>
            <a:picLocks noChangeAspect="1"/>
          </p:cNvPicPr>
          <p:nvPr/>
        </p:nvPicPr>
        <p:blipFill>
          <a:blip r:embed="rId3"/>
          <a:stretch>
            <a:fillRect/>
          </a:stretch>
        </p:blipFill>
        <p:spPr>
          <a:xfrm>
            <a:off x="7680960" y="768779"/>
            <a:ext cx="4233672" cy="2381440"/>
          </a:xfrm>
          <a:prstGeom prst="rect">
            <a:avLst/>
          </a:prstGeom>
        </p:spPr>
      </p:pic>
      <p:pic>
        <p:nvPicPr>
          <p:cNvPr id="10" name="Picture 9"/>
          <p:cNvPicPr>
            <a:picLocks noChangeAspect="1"/>
          </p:cNvPicPr>
          <p:nvPr/>
        </p:nvPicPr>
        <p:blipFill>
          <a:blip r:embed="rId4"/>
          <a:stretch>
            <a:fillRect/>
          </a:stretch>
        </p:blipFill>
        <p:spPr>
          <a:xfrm>
            <a:off x="8169171" y="3472468"/>
            <a:ext cx="3253693" cy="2651760"/>
          </a:xfrm>
          <a:prstGeom prst="rect">
            <a:avLst/>
          </a:prstGeom>
        </p:spPr>
      </p:pic>
      <p:sp>
        <p:nvSpPr>
          <p:cNvPr id="7" name="TextBox 6">
            <a:extLst>
              <a:ext uri="{FF2B5EF4-FFF2-40B4-BE49-F238E27FC236}">
                <a16:creationId xmlns:a16="http://schemas.microsoft.com/office/drawing/2014/main" id="{3B6ADBA1-3318-FA9B-BB03-58FF2F276B8A}"/>
              </a:ext>
            </a:extLst>
          </p:cNvPr>
          <p:cNvSpPr txBox="1"/>
          <p:nvPr/>
        </p:nvSpPr>
        <p:spPr>
          <a:xfrm>
            <a:off x="973601" y="5501884"/>
            <a:ext cx="6098058" cy="646331"/>
          </a:xfrm>
          <a:prstGeom prst="rect">
            <a:avLst/>
          </a:prstGeom>
          <a:noFill/>
        </p:spPr>
        <p:txBody>
          <a:bodyPr wrap="square">
            <a:spAutoFit/>
          </a:bodyPr>
          <a:lstStyle/>
          <a:p>
            <a:r>
              <a:rPr lang="en-GB" dirty="0">
                <a:hlinkClick r:id="rId5"/>
              </a:rPr>
              <a:t>Trees in Cities Challenge | Department of Economic and Social Affairs (un.org)</a:t>
            </a:r>
            <a:endParaRPr lang="en-GB" dirty="0"/>
          </a:p>
        </p:txBody>
      </p:sp>
    </p:spTree>
    <p:extLst>
      <p:ext uri="{BB962C8B-B14F-4D97-AF65-F5344CB8AC3E}">
        <p14:creationId xmlns:p14="http://schemas.microsoft.com/office/powerpoint/2010/main" val="244954022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0080" y="329184"/>
            <a:ext cx="6894576" cy="1783080"/>
          </a:xfrm>
        </p:spPr>
        <p:txBody>
          <a:bodyPr anchor="b">
            <a:normAutofit/>
          </a:bodyPr>
          <a:lstStyle/>
          <a:p>
            <a:r>
              <a:rPr lang="en-GB" b="1" dirty="0">
                <a:latin typeface="Neue Haas Grotesk Text Pro" panose="020B0504020202020204" pitchFamily="34" charset="0"/>
              </a:rPr>
              <a:t>Trees in Cities Challenge</a:t>
            </a:r>
          </a:p>
        </p:txBody>
      </p:sp>
      <p:sp>
        <p:nvSpPr>
          <p:cNvPr id="3" name="Content Placeholder 2"/>
          <p:cNvSpPr>
            <a:spLocks noGrp="1"/>
          </p:cNvSpPr>
          <p:nvPr>
            <p:ph idx="1"/>
          </p:nvPr>
        </p:nvSpPr>
        <p:spPr>
          <a:xfrm>
            <a:off x="750866" y="2327519"/>
            <a:ext cx="6894576" cy="3483864"/>
          </a:xfrm>
        </p:spPr>
        <p:txBody>
          <a:bodyPr>
            <a:normAutofit/>
          </a:bodyPr>
          <a:lstStyle/>
          <a:p>
            <a:r>
              <a:rPr lang="en-GB" sz="1800" dirty="0"/>
              <a:t>“Planting more trees in urban areas holds a considerable potential to tackle some effects of climate change and contribute to the achievement of urban-related SDGs. Under auspices of the UNECE, mayors are invited to undertake a “Trees in Cities Challenge”, whereby they will pledge to plant a pre-determined number of trees in their city”. (SDG Partnership Platform, 2020)</a:t>
            </a:r>
          </a:p>
          <a:p>
            <a:endParaRPr lang="en-GB" sz="1500" dirty="0"/>
          </a:p>
          <a:p>
            <a:pPr marL="0" indent="0">
              <a:buNone/>
            </a:pPr>
            <a:endParaRPr lang="en-GB" sz="1500" dirty="0"/>
          </a:p>
          <a:p>
            <a:pPr marL="0" indent="0">
              <a:buNone/>
            </a:pPr>
            <a:endParaRPr lang="en-GB" sz="1500" dirty="0"/>
          </a:p>
        </p:txBody>
      </p:sp>
      <p:sp>
        <p:nvSpPr>
          <p:cNvPr id="4" name="Slide Number Placeholder 3"/>
          <p:cNvSpPr>
            <a:spLocks noGrp="1"/>
          </p:cNvSpPr>
          <p:nvPr>
            <p:ph type="sldNum" sz="quarter" idx="12"/>
          </p:nvPr>
        </p:nvSpPr>
        <p:spPr/>
        <p:txBody>
          <a:bodyPr>
            <a:normAutofit/>
          </a:bodyPr>
          <a:lstStyle/>
          <a:p>
            <a:pPr>
              <a:spcAft>
                <a:spcPts val="600"/>
              </a:spcAft>
              <a:defRPr/>
            </a:pPr>
            <a:fld id="{2A2D1FC4-343E-40E0-885C-2B093CC69763}" type="slidenum">
              <a:rPr lang="en-GB" altLang="en-US" smtClean="0"/>
              <a:pPr>
                <a:spcAft>
                  <a:spcPts val="600"/>
                </a:spcAft>
                <a:defRPr/>
              </a:pPr>
              <a:t>60</a:t>
            </a:fld>
            <a:endParaRPr lang="en-GB" altLang="en-US"/>
          </a:p>
        </p:txBody>
      </p:sp>
      <p:pic>
        <p:nvPicPr>
          <p:cNvPr id="5" name="Picture 4"/>
          <p:cNvPicPr>
            <a:picLocks noChangeAspect="1"/>
          </p:cNvPicPr>
          <p:nvPr/>
        </p:nvPicPr>
        <p:blipFill>
          <a:blip r:embed="rId3"/>
          <a:stretch>
            <a:fillRect/>
          </a:stretch>
        </p:blipFill>
        <p:spPr>
          <a:xfrm>
            <a:off x="7927340" y="4079193"/>
            <a:ext cx="3868928" cy="2176272"/>
          </a:xfrm>
          <a:prstGeom prst="rect">
            <a:avLst/>
          </a:prstGeom>
        </p:spPr>
      </p:pic>
      <p:pic>
        <p:nvPicPr>
          <p:cNvPr id="6" name="Picture 5">
            <a:extLst>
              <a:ext uri="{FF2B5EF4-FFF2-40B4-BE49-F238E27FC236}">
                <a16:creationId xmlns:a16="http://schemas.microsoft.com/office/drawing/2014/main" id="{3E0B6B52-88CE-3DD6-DB84-3E7C31A5AF54}"/>
              </a:ext>
            </a:extLst>
          </p:cNvPr>
          <p:cNvPicPr>
            <a:picLocks noChangeAspect="1"/>
          </p:cNvPicPr>
          <p:nvPr/>
        </p:nvPicPr>
        <p:blipFill>
          <a:blip r:embed="rId4"/>
          <a:stretch>
            <a:fillRect/>
          </a:stretch>
        </p:blipFill>
        <p:spPr>
          <a:xfrm>
            <a:off x="7756227" y="602535"/>
            <a:ext cx="3795693" cy="2530462"/>
          </a:xfrm>
          <a:prstGeom prst="rect">
            <a:avLst/>
          </a:prstGeom>
        </p:spPr>
      </p:pic>
      <p:pic>
        <p:nvPicPr>
          <p:cNvPr id="7" name="Picture 6">
            <a:extLst>
              <a:ext uri="{FF2B5EF4-FFF2-40B4-BE49-F238E27FC236}">
                <a16:creationId xmlns:a16="http://schemas.microsoft.com/office/drawing/2014/main" id="{BA341596-2FB5-7376-9282-589A27CF13F6}"/>
              </a:ext>
            </a:extLst>
          </p:cNvPr>
          <p:cNvPicPr>
            <a:picLocks noChangeAspect="1"/>
          </p:cNvPicPr>
          <p:nvPr/>
        </p:nvPicPr>
        <p:blipFill>
          <a:blip r:embed="rId5"/>
          <a:stretch>
            <a:fillRect/>
          </a:stretch>
        </p:blipFill>
        <p:spPr>
          <a:xfrm>
            <a:off x="640080" y="4069451"/>
            <a:ext cx="3733674" cy="2186014"/>
          </a:xfrm>
          <a:prstGeom prst="rect">
            <a:avLst/>
          </a:prstGeom>
        </p:spPr>
      </p:pic>
    </p:spTree>
    <p:extLst>
      <p:ext uri="{BB962C8B-B14F-4D97-AF65-F5344CB8AC3E}">
        <p14:creationId xmlns:p14="http://schemas.microsoft.com/office/powerpoint/2010/main" val="2503519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a:srcRect l="19298" r="14408"/>
          <a:stretch/>
        </p:blipFill>
        <p:spPr>
          <a:xfrm>
            <a:off x="-1" y="5"/>
            <a:ext cx="3922776" cy="3937609"/>
          </a:xfrm>
          <a:prstGeom prst="rect">
            <a:avLst/>
          </a:prstGeom>
        </p:spPr>
      </p:pic>
      <p:pic>
        <p:nvPicPr>
          <p:cNvPr id="10" name="Picture 9"/>
          <p:cNvPicPr>
            <a:picLocks noChangeAspect="1"/>
          </p:cNvPicPr>
          <p:nvPr/>
        </p:nvPicPr>
        <p:blipFill rotWithShape="1">
          <a:blip r:embed="rId4"/>
          <a:srcRect l="4762" r="14048" b="4"/>
          <a:stretch/>
        </p:blipFill>
        <p:spPr>
          <a:xfrm>
            <a:off x="4131633" y="10"/>
            <a:ext cx="3922776" cy="3937599"/>
          </a:xfrm>
          <a:prstGeom prst="rect">
            <a:avLst/>
          </a:prstGeom>
        </p:spPr>
      </p:pic>
      <p:sp>
        <p:nvSpPr>
          <p:cNvPr id="2" name="Title 1"/>
          <p:cNvSpPr>
            <a:spLocks noGrp="1"/>
          </p:cNvSpPr>
          <p:nvPr>
            <p:ph type="title"/>
          </p:nvPr>
        </p:nvSpPr>
        <p:spPr>
          <a:xfrm>
            <a:off x="865325" y="4462819"/>
            <a:ext cx="3430475" cy="1608383"/>
          </a:xfrm>
        </p:spPr>
        <p:txBody>
          <a:bodyPr>
            <a:noAutofit/>
          </a:bodyPr>
          <a:lstStyle/>
          <a:p>
            <a:r>
              <a:rPr lang="en-GB" b="1" dirty="0">
                <a:latin typeface="Neue Haas Grotesk Text Pro" panose="020B0504020202020204" pitchFamily="34" charset="0"/>
              </a:rPr>
              <a:t>Trees in Cities Challenge</a:t>
            </a:r>
          </a:p>
        </p:txBody>
      </p:sp>
      <p:sp>
        <p:nvSpPr>
          <p:cNvPr id="3" name="Content Placeholder 2"/>
          <p:cNvSpPr>
            <a:spLocks noGrp="1"/>
          </p:cNvSpPr>
          <p:nvPr>
            <p:ph idx="1"/>
          </p:nvPr>
        </p:nvSpPr>
        <p:spPr>
          <a:xfrm>
            <a:off x="4131633" y="4464872"/>
            <a:ext cx="3712464" cy="1608383"/>
          </a:xfrm>
        </p:spPr>
        <p:txBody>
          <a:bodyPr anchor="ctr">
            <a:normAutofit/>
          </a:bodyPr>
          <a:lstStyle/>
          <a:p>
            <a:pPr marL="0" indent="0">
              <a:buNone/>
            </a:pPr>
            <a:endParaRPr lang="en-GB" sz="600" dirty="0"/>
          </a:p>
          <a:p>
            <a:pPr marL="0" indent="0">
              <a:buNone/>
            </a:pPr>
            <a:endParaRPr lang="en-GB" sz="600" dirty="0"/>
          </a:p>
        </p:txBody>
      </p:sp>
      <p:sp>
        <p:nvSpPr>
          <p:cNvPr id="4" name="Slide Number Placeholder 3"/>
          <p:cNvSpPr>
            <a:spLocks noGrp="1"/>
          </p:cNvSpPr>
          <p:nvPr>
            <p:ph type="sldNum" sz="quarter" idx="12"/>
          </p:nvPr>
        </p:nvSpPr>
        <p:spPr/>
        <p:txBody>
          <a:bodyPr>
            <a:normAutofit/>
          </a:bodyPr>
          <a:lstStyle/>
          <a:p>
            <a:pPr>
              <a:spcAft>
                <a:spcPts val="600"/>
              </a:spcAft>
              <a:defRPr/>
            </a:pPr>
            <a:fld id="{2A2D1FC4-343E-40E0-885C-2B093CC69763}" type="slidenum">
              <a:rPr lang="en-GB" altLang="en-US">
                <a:solidFill>
                  <a:schemeClr val="tx1">
                    <a:lumMod val="50000"/>
                    <a:lumOff val="50000"/>
                  </a:schemeClr>
                </a:solidFill>
              </a:rPr>
              <a:pPr>
                <a:spcAft>
                  <a:spcPts val="600"/>
                </a:spcAft>
                <a:defRPr/>
              </a:pPr>
              <a:t>61</a:t>
            </a:fld>
            <a:endParaRPr lang="en-GB" altLang="en-US">
              <a:solidFill>
                <a:schemeClr val="tx1">
                  <a:lumMod val="50000"/>
                  <a:lumOff val="50000"/>
                </a:schemeClr>
              </a:solidFill>
            </a:endParaRPr>
          </a:p>
        </p:txBody>
      </p:sp>
      <p:pic>
        <p:nvPicPr>
          <p:cNvPr id="6" name="Picture 5"/>
          <p:cNvPicPr>
            <a:picLocks noChangeAspect="1"/>
          </p:cNvPicPr>
          <p:nvPr/>
        </p:nvPicPr>
        <p:blipFill rotWithShape="1">
          <a:blip r:embed="rId5"/>
          <a:srcRect l="14689" r="25447" b="2"/>
          <a:stretch/>
        </p:blipFill>
        <p:spPr>
          <a:xfrm>
            <a:off x="8263267" y="10"/>
            <a:ext cx="3928733" cy="3937599"/>
          </a:xfrm>
          <a:prstGeom prst="rect">
            <a:avLst/>
          </a:prstGeom>
        </p:spPr>
      </p:pic>
      <p:pic>
        <p:nvPicPr>
          <p:cNvPr id="5" name="Picture 4"/>
          <p:cNvPicPr>
            <a:picLocks noChangeAspect="1"/>
          </p:cNvPicPr>
          <p:nvPr/>
        </p:nvPicPr>
        <p:blipFill rotWithShape="1">
          <a:blip r:embed="rId6"/>
          <a:srcRect t="2600" r="1" b="1"/>
          <a:stretch/>
        </p:blipFill>
        <p:spPr>
          <a:xfrm>
            <a:off x="8269224" y="4160171"/>
            <a:ext cx="3922776" cy="2149184"/>
          </a:xfrm>
          <a:prstGeom prst="rect">
            <a:avLst/>
          </a:prstGeom>
        </p:spPr>
      </p:pic>
    </p:spTree>
    <p:extLst>
      <p:ext uri="{BB962C8B-B14F-4D97-AF65-F5344CB8AC3E}">
        <p14:creationId xmlns:p14="http://schemas.microsoft.com/office/powerpoint/2010/main" val="3095283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416" y="332656"/>
            <a:ext cx="8229600" cy="1143000"/>
          </a:xfrm>
        </p:spPr>
        <p:txBody>
          <a:bodyPr/>
          <a:lstStyle/>
          <a:p>
            <a:r>
              <a:rPr lang="en-GB" b="1" dirty="0">
                <a:latin typeface="Neue Haas Grotesk Text Pro" panose="020B0504020202020204" pitchFamily="34" charset="0"/>
              </a:rPr>
              <a:t>Trees save Cities money</a:t>
            </a:r>
          </a:p>
        </p:txBody>
      </p:sp>
      <p:sp>
        <p:nvSpPr>
          <p:cNvPr id="3" name="Content Placeholder 2"/>
          <p:cNvSpPr>
            <a:spLocks noGrp="1"/>
          </p:cNvSpPr>
          <p:nvPr>
            <p:ph idx="1"/>
          </p:nvPr>
        </p:nvSpPr>
        <p:spPr>
          <a:xfrm>
            <a:off x="695400" y="1487767"/>
            <a:ext cx="10945216" cy="4893493"/>
          </a:xfrm>
        </p:spPr>
        <p:txBody>
          <a:bodyPr/>
          <a:lstStyle/>
          <a:p>
            <a:r>
              <a:rPr lang="en-GB" sz="2000" dirty="0"/>
              <a:t>Trees have a proven positive impact on cities: They lower wind speed and thus energy consumption. They reduce pollution and heat. They generally improve how neighbourhoods are perceived. They make cities more liveable. </a:t>
            </a:r>
          </a:p>
          <a:p>
            <a:pPr marL="0" indent="0">
              <a:buNone/>
            </a:pPr>
            <a:endParaRPr lang="en-GB" sz="2000" dirty="0"/>
          </a:p>
        </p:txBody>
      </p:sp>
      <p:pic>
        <p:nvPicPr>
          <p:cNvPr id="5" name="Picture 4"/>
          <p:cNvPicPr>
            <a:picLocks noChangeAspect="1"/>
          </p:cNvPicPr>
          <p:nvPr/>
        </p:nvPicPr>
        <p:blipFill>
          <a:blip r:embed="rId3"/>
          <a:stretch>
            <a:fillRect/>
          </a:stretch>
        </p:blipFill>
        <p:spPr>
          <a:xfrm flipH="1">
            <a:off x="4007768" y="2708920"/>
            <a:ext cx="2350336" cy="3455319"/>
          </a:xfrm>
          <a:prstGeom prst="rect">
            <a:avLst/>
          </a:prstGeom>
        </p:spPr>
      </p:pic>
      <p:sp>
        <p:nvSpPr>
          <p:cNvPr id="7" name="TextBox 6">
            <a:extLst>
              <a:ext uri="{FF2B5EF4-FFF2-40B4-BE49-F238E27FC236}">
                <a16:creationId xmlns:a16="http://schemas.microsoft.com/office/drawing/2014/main" id="{0809048B-AD64-6A42-5F11-1FF3727FF3BF}"/>
              </a:ext>
            </a:extLst>
          </p:cNvPr>
          <p:cNvSpPr txBox="1"/>
          <p:nvPr/>
        </p:nvSpPr>
        <p:spPr>
          <a:xfrm>
            <a:off x="335360" y="6340678"/>
            <a:ext cx="10225136" cy="369332"/>
          </a:xfrm>
          <a:prstGeom prst="rect">
            <a:avLst/>
          </a:prstGeom>
          <a:noFill/>
        </p:spPr>
        <p:txBody>
          <a:bodyPr wrap="square">
            <a:spAutoFit/>
          </a:bodyPr>
          <a:lstStyle/>
          <a:p>
            <a:r>
              <a:rPr lang="en-GB" dirty="0">
                <a:hlinkClick r:id="rId4"/>
              </a:rPr>
              <a:t>Trees Can Save A City $500 Million Every Year (fastcompany.com)</a:t>
            </a:r>
            <a:endParaRPr lang="en-GB" dirty="0"/>
          </a:p>
        </p:txBody>
      </p:sp>
      <p:pic>
        <p:nvPicPr>
          <p:cNvPr id="9" name="Picture 8">
            <a:extLst>
              <a:ext uri="{FF2B5EF4-FFF2-40B4-BE49-F238E27FC236}">
                <a16:creationId xmlns:a16="http://schemas.microsoft.com/office/drawing/2014/main" id="{A2A5CD21-1B90-F557-11A0-056977524D18}"/>
              </a:ext>
            </a:extLst>
          </p:cNvPr>
          <p:cNvPicPr>
            <a:picLocks noChangeAspect="1"/>
          </p:cNvPicPr>
          <p:nvPr/>
        </p:nvPicPr>
        <p:blipFill rotWithShape="1">
          <a:blip r:embed="rId5"/>
          <a:srcRect l="31100" t="24463" r="19901" b="16375"/>
          <a:stretch/>
        </p:blipFill>
        <p:spPr>
          <a:xfrm>
            <a:off x="6528048" y="2161753"/>
            <a:ext cx="5650493" cy="4548258"/>
          </a:xfrm>
          <a:prstGeom prst="rect">
            <a:avLst/>
          </a:prstGeom>
        </p:spPr>
      </p:pic>
      <p:sp>
        <p:nvSpPr>
          <p:cNvPr id="11" name="TextBox 10">
            <a:extLst>
              <a:ext uri="{FF2B5EF4-FFF2-40B4-BE49-F238E27FC236}">
                <a16:creationId xmlns:a16="http://schemas.microsoft.com/office/drawing/2014/main" id="{519D8EB4-CF22-2CAB-44D6-DE3375943A31}"/>
              </a:ext>
            </a:extLst>
          </p:cNvPr>
          <p:cNvSpPr txBox="1"/>
          <p:nvPr/>
        </p:nvSpPr>
        <p:spPr>
          <a:xfrm>
            <a:off x="1081368" y="5088597"/>
            <a:ext cx="2350336" cy="923330"/>
          </a:xfrm>
          <a:prstGeom prst="rect">
            <a:avLst/>
          </a:prstGeom>
          <a:noFill/>
        </p:spPr>
        <p:txBody>
          <a:bodyPr wrap="square">
            <a:spAutoFit/>
          </a:bodyPr>
          <a:lstStyle/>
          <a:p>
            <a:r>
              <a:rPr lang="en-GB" dirty="0">
                <a:highlight>
                  <a:srgbClr val="FFFF00"/>
                </a:highlight>
                <a:hlinkClick r:id="rId6"/>
              </a:rPr>
              <a:t>What's the annual value of trees? $500 </a:t>
            </a:r>
            <a:r>
              <a:rPr lang="en-GB" dirty="0" err="1">
                <a:highlight>
                  <a:srgbClr val="FFFF00"/>
                </a:highlight>
                <a:hlinkClick r:id="rId6"/>
              </a:rPr>
              <a:t>millio</a:t>
            </a:r>
            <a:r>
              <a:rPr lang="en-GB" dirty="0">
                <a:highlight>
                  <a:srgbClr val="FFFF00"/>
                </a:highlight>
                <a:hlinkClick r:id="rId6"/>
              </a:rPr>
              <a:t> | </a:t>
            </a:r>
            <a:r>
              <a:rPr lang="en-GB" dirty="0" err="1">
                <a:highlight>
                  <a:srgbClr val="FFFF00"/>
                </a:highlight>
                <a:hlinkClick r:id="rId6"/>
              </a:rPr>
              <a:t>EurekAlert</a:t>
            </a:r>
            <a:r>
              <a:rPr lang="en-GB" dirty="0">
                <a:highlight>
                  <a:srgbClr val="FFFF00"/>
                </a:highlight>
                <a:hlinkClick r:id="rId6"/>
              </a:rPr>
              <a:t>!</a:t>
            </a:r>
            <a:endParaRPr lang="en-GB" dirty="0">
              <a:highlight>
                <a:srgbClr val="FFFF00"/>
              </a:highlight>
            </a:endParaRPr>
          </a:p>
        </p:txBody>
      </p:sp>
    </p:spTree>
    <p:extLst>
      <p:ext uri="{BB962C8B-B14F-4D97-AF65-F5344CB8AC3E}">
        <p14:creationId xmlns:p14="http://schemas.microsoft.com/office/powerpoint/2010/main" val="959068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5222" y="769806"/>
            <a:ext cx="9738578" cy="1143000"/>
          </a:xfrm>
        </p:spPr>
        <p:txBody>
          <a:bodyPr>
            <a:noAutofit/>
          </a:bodyPr>
          <a:lstStyle/>
          <a:p>
            <a:r>
              <a:rPr lang="en-GB" b="1" dirty="0">
                <a:latin typeface="Neue Haas Grotesk Text Pro" panose="020B0504020202020204" pitchFamily="34" charset="0"/>
              </a:rPr>
              <a:t>Should the UN plant trees? It’s complicated</a:t>
            </a:r>
          </a:p>
        </p:txBody>
      </p:sp>
      <p:sp>
        <p:nvSpPr>
          <p:cNvPr id="3" name="Content Placeholder 2"/>
          <p:cNvSpPr>
            <a:spLocks noGrp="1"/>
          </p:cNvSpPr>
          <p:nvPr>
            <p:ph idx="1"/>
          </p:nvPr>
        </p:nvSpPr>
        <p:spPr>
          <a:xfrm>
            <a:off x="1519028" y="2122422"/>
            <a:ext cx="10337612" cy="4389437"/>
          </a:xfrm>
        </p:spPr>
        <p:txBody>
          <a:bodyPr>
            <a:normAutofit fontScale="92500"/>
          </a:bodyPr>
          <a:lstStyle/>
          <a:p>
            <a:pPr lvl="0"/>
            <a:r>
              <a:rPr lang="en-GB" dirty="0"/>
              <a:t>Watch this 5 min TED Ed (2020) talk and consider how the information can inform international environmental policy and governance? </a:t>
            </a:r>
          </a:p>
          <a:p>
            <a:pPr marL="0" indent="0">
              <a:buNone/>
            </a:pPr>
            <a:r>
              <a:rPr lang="en-GB" dirty="0">
                <a:solidFill>
                  <a:prstClr val="black"/>
                </a:solidFill>
                <a:hlinkClick r:id="rId2"/>
              </a:rPr>
              <a:t>We need a trillion trees? How?</a:t>
            </a:r>
            <a:endParaRPr lang="en-GB" dirty="0"/>
          </a:p>
          <a:p>
            <a:pPr marL="0" indent="0">
              <a:buNone/>
            </a:pPr>
            <a:r>
              <a:rPr lang="en-GB" dirty="0"/>
              <a:t>Lessons from the seminar</a:t>
            </a:r>
          </a:p>
          <a:p>
            <a:r>
              <a:rPr lang="en-GB" dirty="0"/>
              <a:t>International responses are complicated</a:t>
            </a:r>
          </a:p>
          <a:p>
            <a:r>
              <a:rPr lang="en-GB" dirty="0"/>
              <a:t>The science and ecological interface</a:t>
            </a:r>
          </a:p>
          <a:p>
            <a:r>
              <a:rPr lang="en-GB" dirty="0"/>
              <a:t>The economics</a:t>
            </a:r>
          </a:p>
          <a:p>
            <a:r>
              <a:rPr lang="en-GB" dirty="0"/>
              <a:t>The social implications</a:t>
            </a:r>
          </a:p>
          <a:p>
            <a:r>
              <a:rPr lang="en-GB" dirty="0"/>
              <a:t>The politics</a:t>
            </a:r>
          </a:p>
          <a:p>
            <a:pPr marL="0" indent="0">
              <a:buNone/>
            </a:pPr>
            <a:endParaRPr lang="en-GB" dirty="0"/>
          </a:p>
          <a:p>
            <a:pPr marL="0" indent="0">
              <a:buNone/>
            </a:pPr>
            <a:endParaRPr lang="en-GB" dirty="0"/>
          </a:p>
        </p:txBody>
      </p:sp>
      <p:sp>
        <p:nvSpPr>
          <p:cNvPr id="4" name="Slide Number Placeholder 3"/>
          <p:cNvSpPr>
            <a:spLocks noGrp="1"/>
          </p:cNvSpPr>
          <p:nvPr>
            <p:ph type="sldNum" sz="quarter" idx="12"/>
          </p:nvPr>
        </p:nvSpPr>
        <p:spPr/>
        <p:txBody>
          <a:bodyPr/>
          <a:lstStyle/>
          <a:p>
            <a:pPr>
              <a:defRPr/>
            </a:pPr>
            <a:fld id="{2A2D1FC4-343E-40E0-885C-2B093CC69763}" type="slidenum">
              <a:rPr lang="en-GB" altLang="en-US" smtClean="0"/>
              <a:pPr>
                <a:defRPr/>
              </a:pPr>
              <a:t>63</a:t>
            </a:fld>
            <a:endParaRPr lang="en-GB" altLang="en-US"/>
          </a:p>
        </p:txBody>
      </p:sp>
      <p:pic>
        <p:nvPicPr>
          <p:cNvPr id="5" name="Picture 4"/>
          <p:cNvPicPr>
            <a:picLocks noChangeAspect="1"/>
          </p:cNvPicPr>
          <p:nvPr/>
        </p:nvPicPr>
        <p:blipFill>
          <a:blip r:embed="rId3"/>
          <a:stretch>
            <a:fillRect/>
          </a:stretch>
        </p:blipFill>
        <p:spPr>
          <a:xfrm rot="16200000">
            <a:off x="7836884" y="3775479"/>
            <a:ext cx="3495560" cy="1954560"/>
          </a:xfrm>
          <a:prstGeom prst="rect">
            <a:avLst/>
          </a:prstGeom>
        </p:spPr>
      </p:pic>
    </p:spTree>
    <p:extLst>
      <p:ext uri="{BB962C8B-B14F-4D97-AF65-F5344CB8AC3E}">
        <p14:creationId xmlns:p14="http://schemas.microsoft.com/office/powerpoint/2010/main" val="392592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ircle(in)">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circle(in)">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circle(in)">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5222" y="769806"/>
            <a:ext cx="9738578" cy="1143000"/>
          </a:xfrm>
        </p:spPr>
        <p:txBody>
          <a:bodyPr>
            <a:noAutofit/>
          </a:bodyPr>
          <a:lstStyle/>
          <a:p>
            <a:r>
              <a:rPr lang="en-GB" b="1" dirty="0">
                <a:latin typeface="Neue Haas Grotesk Text Pro" panose="020B0504020202020204" pitchFamily="34" charset="0"/>
              </a:rPr>
              <a:t>Additional links:</a:t>
            </a:r>
          </a:p>
        </p:txBody>
      </p:sp>
      <p:sp>
        <p:nvSpPr>
          <p:cNvPr id="3" name="Content Placeholder 2"/>
          <p:cNvSpPr>
            <a:spLocks noGrp="1"/>
          </p:cNvSpPr>
          <p:nvPr>
            <p:ph idx="1"/>
          </p:nvPr>
        </p:nvSpPr>
        <p:spPr>
          <a:xfrm>
            <a:off x="1519028" y="2122422"/>
            <a:ext cx="8589640" cy="4389437"/>
          </a:xfrm>
        </p:spPr>
        <p:txBody>
          <a:bodyPr>
            <a:normAutofit/>
          </a:bodyPr>
          <a:lstStyle/>
          <a:p>
            <a:pPr marL="0" indent="0">
              <a:buNone/>
            </a:pPr>
            <a:r>
              <a:rPr lang="en-GB" dirty="0">
                <a:hlinkClick r:id="rId2"/>
              </a:rPr>
              <a:t>The &amp;Green Fund - &amp;Green (</a:t>
            </a:r>
            <a:r>
              <a:rPr lang="en-GB" dirty="0" err="1">
                <a:hlinkClick r:id="rId2"/>
              </a:rPr>
              <a:t>andgreen.fund</a:t>
            </a:r>
            <a:r>
              <a:rPr lang="en-GB" dirty="0">
                <a:hlinkClick r:id="rId2"/>
              </a:rPr>
              <a:t>)</a:t>
            </a:r>
            <a:endParaRPr lang="en-GB" dirty="0"/>
          </a:p>
          <a:p>
            <a:pPr marL="0" indent="0">
              <a:buNone/>
            </a:pPr>
            <a:endParaRPr lang="en-GB" dirty="0"/>
          </a:p>
        </p:txBody>
      </p:sp>
      <p:sp>
        <p:nvSpPr>
          <p:cNvPr id="4" name="Slide Number Placeholder 3"/>
          <p:cNvSpPr>
            <a:spLocks noGrp="1"/>
          </p:cNvSpPr>
          <p:nvPr>
            <p:ph type="sldNum" sz="quarter" idx="12"/>
          </p:nvPr>
        </p:nvSpPr>
        <p:spPr/>
        <p:txBody>
          <a:bodyPr/>
          <a:lstStyle/>
          <a:p>
            <a:pPr>
              <a:defRPr/>
            </a:pPr>
            <a:fld id="{2A2D1FC4-343E-40E0-885C-2B093CC69763}" type="slidenum">
              <a:rPr lang="en-GB" altLang="en-US" smtClean="0"/>
              <a:pPr>
                <a:defRPr/>
              </a:pPr>
              <a:t>64</a:t>
            </a:fld>
            <a:endParaRPr lang="en-GB" altLang="en-US"/>
          </a:p>
        </p:txBody>
      </p:sp>
    </p:spTree>
    <p:extLst>
      <p:ext uri="{BB962C8B-B14F-4D97-AF65-F5344CB8AC3E}">
        <p14:creationId xmlns:p14="http://schemas.microsoft.com/office/powerpoint/2010/main" val="230786114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660040" y="2767106"/>
            <a:ext cx="3131703" cy="3071906"/>
          </a:xfrm>
        </p:spPr>
        <p:txBody>
          <a:bodyPr vert="horz" lIns="91440" tIns="45720" rIns="91440" bIns="45720" rtlCol="0" anchor="t">
            <a:normAutofit/>
          </a:bodyPr>
          <a:lstStyle/>
          <a:p>
            <a:r>
              <a:rPr lang="en-US" sz="4000" kern="1200" dirty="0">
                <a:solidFill>
                  <a:srgbClr val="FFFFFF"/>
                </a:solidFill>
                <a:latin typeface="Neue Haas Grotesk Text Pro" panose="020B0504020202020204" pitchFamily="34" charset="0"/>
              </a:rPr>
              <a:t>Climate Change Global Governance Evolution</a:t>
            </a:r>
          </a:p>
        </p:txBody>
      </p:sp>
      <p:sp>
        <p:nvSpPr>
          <p:cNvPr id="4" name="Slide Number Placeholder 3"/>
          <p:cNvSpPr>
            <a:spLocks noGrp="1"/>
          </p:cNvSpPr>
          <p:nvPr>
            <p:ph type="sldNum" sz="quarter" idx="12"/>
          </p:nvPr>
        </p:nvSpPr>
        <p:spPr>
          <a:xfrm>
            <a:off x="11704319" y="6455664"/>
            <a:ext cx="448056"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sz="1100">
                <a:solidFill>
                  <a:schemeClr val="tx1">
                    <a:lumMod val="50000"/>
                    <a:lumOff val="50000"/>
                  </a:schemeClr>
                </a:solidFill>
              </a:rPr>
              <a:pPr defTabSz="914400">
                <a:spcAft>
                  <a:spcPts val="600"/>
                </a:spcAft>
                <a:defRPr/>
              </a:pPr>
              <a:t>65</a:t>
            </a:fld>
            <a:endParaRPr lang="en-US" altLang="en-US" sz="1100">
              <a:solidFill>
                <a:schemeClr val="tx1">
                  <a:lumMod val="50000"/>
                  <a:lumOff val="50000"/>
                </a:schemeClr>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896290494"/>
              </p:ext>
            </p:extLst>
          </p:nvPr>
        </p:nvGraphicFramePr>
        <p:xfrm>
          <a:off x="4502428" y="763345"/>
          <a:ext cx="7225749" cy="5331311"/>
        </p:xfrm>
        <a:graphic>
          <a:graphicData uri="http://schemas.openxmlformats.org/drawingml/2006/table">
            <a:tbl>
              <a:tblPr firstRow="1" bandRow="1">
                <a:solidFill>
                  <a:srgbClr val="F2F2F2">
                    <a:alpha val="30196"/>
                  </a:srgbClr>
                </a:solidFill>
                <a:tableStyleId>{5C22544A-7EE6-4342-B048-85BDC9FD1C3A}</a:tableStyleId>
              </a:tblPr>
              <a:tblGrid>
                <a:gridCol w="698603">
                  <a:extLst>
                    <a:ext uri="{9D8B030D-6E8A-4147-A177-3AD203B41FA5}">
                      <a16:colId xmlns:a16="http://schemas.microsoft.com/office/drawing/2014/main" val="3159345023"/>
                    </a:ext>
                  </a:extLst>
                </a:gridCol>
                <a:gridCol w="2894512">
                  <a:extLst>
                    <a:ext uri="{9D8B030D-6E8A-4147-A177-3AD203B41FA5}">
                      <a16:colId xmlns:a16="http://schemas.microsoft.com/office/drawing/2014/main" val="3195852948"/>
                    </a:ext>
                  </a:extLst>
                </a:gridCol>
                <a:gridCol w="739631">
                  <a:extLst>
                    <a:ext uri="{9D8B030D-6E8A-4147-A177-3AD203B41FA5}">
                      <a16:colId xmlns:a16="http://schemas.microsoft.com/office/drawing/2014/main" val="3829668114"/>
                    </a:ext>
                  </a:extLst>
                </a:gridCol>
                <a:gridCol w="2893003">
                  <a:extLst>
                    <a:ext uri="{9D8B030D-6E8A-4147-A177-3AD203B41FA5}">
                      <a16:colId xmlns:a16="http://schemas.microsoft.com/office/drawing/2014/main" val="1390114266"/>
                    </a:ext>
                  </a:extLst>
                </a:gridCol>
              </a:tblGrid>
              <a:tr h="447427">
                <a:tc>
                  <a:txBody>
                    <a:bodyPr/>
                    <a:lstStyle/>
                    <a:p>
                      <a:r>
                        <a:rPr lang="en-GB" sz="1400" b="0" cap="none" spc="0">
                          <a:solidFill>
                            <a:schemeClr val="bg1"/>
                          </a:solidFill>
                        </a:rPr>
                        <a:t>Date</a:t>
                      </a:r>
                    </a:p>
                  </a:txBody>
                  <a:tcPr marL="122885" marR="74857" marT="94527" marB="94527" anchor="ctr">
                    <a:lnL w="19050" cap="flat" cmpd="sng" algn="ctr">
                      <a:noFill/>
                      <a:prstDash val="solid"/>
                    </a:lnL>
                    <a:lnR w="12700" cmpd="sng">
                      <a:noFill/>
                    </a:lnR>
                    <a:lnT w="19050" cap="flat" cmpd="sng" algn="ctr">
                      <a:noFill/>
                      <a:prstDash val="solid"/>
                    </a:lnT>
                    <a:lnB w="38100" cmpd="sng">
                      <a:noFill/>
                    </a:lnB>
                    <a:solidFill>
                      <a:schemeClr val="accent1"/>
                    </a:solidFill>
                  </a:tcPr>
                </a:tc>
                <a:tc>
                  <a:txBody>
                    <a:bodyPr/>
                    <a:lstStyle/>
                    <a:p>
                      <a:r>
                        <a:rPr lang="en-GB" sz="1400" b="0" cap="none" spc="0">
                          <a:solidFill>
                            <a:schemeClr val="bg1"/>
                          </a:solidFill>
                        </a:rPr>
                        <a:t>Main events/Q’s</a:t>
                      </a:r>
                    </a:p>
                  </a:txBody>
                  <a:tcPr marL="122885" marR="74857" marT="94527" marB="94527" anchor="ctr">
                    <a:lnL w="12700" cmpd="sng">
                      <a:noFill/>
                    </a:lnL>
                    <a:lnR w="12700" cmpd="sng">
                      <a:noFill/>
                    </a:lnR>
                    <a:lnT w="19050" cap="flat" cmpd="sng" algn="ctr">
                      <a:noFill/>
                      <a:prstDash val="solid"/>
                    </a:lnT>
                    <a:lnB w="38100" cmpd="sng">
                      <a:noFill/>
                    </a:lnB>
                    <a:solidFill>
                      <a:schemeClr val="accent1"/>
                    </a:solidFill>
                  </a:tcPr>
                </a:tc>
                <a:tc>
                  <a:txBody>
                    <a:bodyPr/>
                    <a:lstStyle/>
                    <a:p>
                      <a:r>
                        <a:rPr lang="en-GB" sz="1400" b="0" cap="none" spc="0">
                          <a:solidFill>
                            <a:schemeClr val="bg1"/>
                          </a:solidFill>
                        </a:rPr>
                        <a:t>Date</a:t>
                      </a:r>
                    </a:p>
                  </a:txBody>
                  <a:tcPr marL="122885" marR="74857" marT="94527" marB="94527" anchor="ctr">
                    <a:lnL w="12700" cmpd="sng">
                      <a:noFill/>
                    </a:lnL>
                    <a:lnR w="12700" cmpd="sng">
                      <a:noFill/>
                    </a:lnR>
                    <a:lnT w="19050" cap="flat" cmpd="sng" algn="ctr">
                      <a:noFill/>
                      <a:prstDash val="solid"/>
                    </a:lnT>
                    <a:lnB w="38100" cmpd="sng">
                      <a:noFill/>
                    </a:lnB>
                    <a:solidFill>
                      <a:schemeClr val="accent1"/>
                    </a:solidFill>
                  </a:tcPr>
                </a:tc>
                <a:tc>
                  <a:txBody>
                    <a:bodyPr/>
                    <a:lstStyle/>
                    <a:p>
                      <a:r>
                        <a:rPr lang="en-GB" sz="1400" b="0" cap="none" spc="0">
                          <a:solidFill>
                            <a:schemeClr val="bg1"/>
                          </a:solidFill>
                        </a:rPr>
                        <a:t>Main events/Q’s</a:t>
                      </a:r>
                    </a:p>
                  </a:txBody>
                  <a:tcPr marL="122885" marR="74857" marT="94527" marB="94527"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4015505845"/>
                  </a:ext>
                </a:extLst>
              </a:tr>
              <a:tr h="1109114">
                <a:tc>
                  <a:txBody>
                    <a:bodyPr/>
                    <a:lstStyle/>
                    <a:p>
                      <a:r>
                        <a:rPr lang="en-GB" sz="1400" cap="none" spc="0">
                          <a:solidFill>
                            <a:schemeClr val="tx1"/>
                          </a:solidFill>
                        </a:rPr>
                        <a:t>Pre 1988</a:t>
                      </a:r>
                    </a:p>
                  </a:txBody>
                  <a:tcPr marL="122885" marR="74857" marT="94527" marB="94527">
                    <a:lnL w="38100" cap="flat" cmpd="sng" algn="ctr">
                      <a:noFill/>
                      <a:prstDash val="solid"/>
                    </a:lnL>
                    <a:lnR w="6350" cap="flat" cmpd="sng" algn="ctr">
                      <a:solidFill>
                        <a:schemeClr val="tx1">
                          <a:lumMod val="75000"/>
                          <a:lumOff val="25000"/>
                        </a:schemeClr>
                      </a:solidFill>
                      <a:prstDash val="solid"/>
                    </a:lnR>
                    <a:lnT w="38100" cmpd="sng">
                      <a:noFill/>
                    </a:lnT>
                    <a:lnB w="6350" cap="flat" cmpd="sng" algn="ctr">
                      <a:noFill/>
                      <a:prstDash val="solid"/>
                    </a:lnB>
                    <a:solidFill>
                      <a:srgbClr val="F2F2F2">
                        <a:alpha val="30196"/>
                      </a:srgbClr>
                    </a:solidFill>
                  </a:tcPr>
                </a:tc>
                <a:tc>
                  <a:txBody>
                    <a:bodyPr/>
                    <a:lstStyle/>
                    <a:p>
                      <a:r>
                        <a:rPr lang="en-GB" sz="1400" cap="none" spc="0">
                          <a:solidFill>
                            <a:schemeClr val="tx1"/>
                          </a:solidFill>
                        </a:rPr>
                        <a:t>Why was the IPCC set up?</a:t>
                      </a:r>
                    </a:p>
                  </a:txBody>
                  <a:tcPr marL="122885" marR="74857" marT="94527" marB="94527">
                    <a:lnL w="6350" cap="flat" cmpd="sng" algn="ctr">
                      <a:solidFill>
                        <a:schemeClr val="tx1">
                          <a:lumMod val="75000"/>
                          <a:lumOff val="25000"/>
                        </a:schemeClr>
                      </a:solidFill>
                      <a:prstDash val="solid"/>
                    </a:lnL>
                    <a:lnR w="6350" cap="flat" cmpd="sng" algn="ctr">
                      <a:solidFill>
                        <a:schemeClr val="tx1">
                          <a:lumMod val="75000"/>
                          <a:lumOff val="25000"/>
                        </a:schemeClr>
                      </a:solidFill>
                      <a:prstDash val="solid"/>
                    </a:lnR>
                    <a:lnT w="38100" cmpd="sng">
                      <a:noFill/>
                    </a:lnT>
                    <a:lnB w="6350" cap="flat" cmpd="sng" algn="ctr">
                      <a:noFill/>
                      <a:prstDash val="solid"/>
                    </a:lnB>
                    <a:solidFill>
                      <a:srgbClr val="F2F2F2">
                        <a:alpha val="30196"/>
                      </a:srgbClr>
                    </a:solidFill>
                  </a:tcPr>
                </a:tc>
                <a:tc>
                  <a:txBody>
                    <a:bodyPr/>
                    <a:lstStyle/>
                    <a:p>
                      <a:r>
                        <a:rPr lang="en-GB" sz="1400" cap="none" spc="0">
                          <a:solidFill>
                            <a:schemeClr val="tx1"/>
                          </a:solidFill>
                        </a:rPr>
                        <a:t>2007-2013</a:t>
                      </a:r>
                    </a:p>
                  </a:txBody>
                  <a:tcPr marL="122885" marR="74857" marT="94527" marB="94527">
                    <a:lnL w="6350" cap="flat" cmpd="sng" algn="ctr">
                      <a:solidFill>
                        <a:schemeClr val="tx1">
                          <a:lumMod val="75000"/>
                          <a:lumOff val="25000"/>
                        </a:schemeClr>
                      </a:solidFill>
                      <a:prstDash val="solid"/>
                    </a:lnL>
                    <a:lnR w="6350" cap="flat" cmpd="sng" algn="ctr">
                      <a:solidFill>
                        <a:schemeClr val="tx1">
                          <a:lumMod val="75000"/>
                          <a:lumOff val="25000"/>
                        </a:schemeClr>
                      </a:solidFill>
                      <a:prstDash val="solid"/>
                    </a:lnR>
                    <a:lnT w="38100" cmpd="sng">
                      <a:noFill/>
                    </a:lnT>
                    <a:lnB w="6350" cap="flat" cmpd="sng" algn="ctr">
                      <a:noFill/>
                      <a:prstDash val="solid"/>
                    </a:lnB>
                    <a:solidFill>
                      <a:srgbClr val="F2F2F2">
                        <a:alpha val="30196"/>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cap="none" spc="0">
                          <a:solidFill>
                            <a:schemeClr val="tx1"/>
                          </a:solidFill>
                        </a:rPr>
                        <a:t>Copenhagen Accord (COP15), Cancun (COP16), Doha Climate Gateway </a:t>
                      </a:r>
                    </a:p>
                    <a:p>
                      <a:r>
                        <a:rPr lang="en-GB" sz="1400" cap="none" spc="0">
                          <a:solidFill>
                            <a:schemeClr val="tx1"/>
                          </a:solidFill>
                        </a:rPr>
                        <a:t> (COP18) what was the impact?</a:t>
                      </a:r>
                    </a:p>
                  </a:txBody>
                  <a:tcPr marL="122885" marR="74857" marT="94527" marB="94527">
                    <a:lnL w="6350" cap="flat" cmpd="sng" algn="ctr">
                      <a:solidFill>
                        <a:schemeClr val="tx1">
                          <a:lumMod val="75000"/>
                          <a:lumOff val="25000"/>
                        </a:schemeClr>
                      </a:solidFill>
                      <a:prstDash val="solid"/>
                    </a:lnL>
                    <a:lnR w="38100" cap="flat" cmpd="sng" algn="ctr">
                      <a:noFill/>
                      <a:prstDash val="solid"/>
                    </a:lnR>
                    <a:lnT w="38100" cmpd="sng">
                      <a:noFill/>
                    </a:lnT>
                    <a:lnB w="6350" cap="flat" cmpd="sng" algn="ctr">
                      <a:noFill/>
                      <a:prstDash val="solid"/>
                    </a:lnB>
                    <a:solidFill>
                      <a:srgbClr val="F2F2F2">
                        <a:alpha val="30196"/>
                      </a:srgbClr>
                    </a:solidFill>
                  </a:tcPr>
                </a:tc>
                <a:extLst>
                  <a:ext uri="{0D108BD9-81ED-4DB2-BD59-A6C34878D82A}">
                    <a16:rowId xmlns:a16="http://schemas.microsoft.com/office/drawing/2014/main" val="36044098"/>
                  </a:ext>
                </a:extLst>
              </a:tr>
              <a:tr h="1109114">
                <a:tc>
                  <a:txBody>
                    <a:bodyPr/>
                    <a:lstStyle/>
                    <a:p>
                      <a:r>
                        <a:rPr lang="en-GB" sz="1400" cap="none" spc="0">
                          <a:solidFill>
                            <a:schemeClr val="tx1"/>
                          </a:solidFill>
                        </a:rPr>
                        <a:t>1988-1992</a:t>
                      </a:r>
                    </a:p>
                  </a:txBody>
                  <a:tcPr marL="122885" marR="74857" marT="94527" marB="94527">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r>
                        <a:rPr lang="en-GB" sz="1400" cap="none" spc="0">
                          <a:solidFill>
                            <a:schemeClr val="tx1"/>
                          </a:solidFill>
                        </a:rPr>
                        <a:t>How did Rio set the scene?</a:t>
                      </a:r>
                    </a:p>
                  </a:txBody>
                  <a:tcPr marL="122885" marR="74857" marT="94527" marB="94527">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r>
                        <a:rPr lang="en-GB" sz="1400" cap="none" spc="0">
                          <a:solidFill>
                            <a:schemeClr val="tx1"/>
                          </a:solidFill>
                        </a:rPr>
                        <a:t>2013-2015</a:t>
                      </a:r>
                    </a:p>
                  </a:txBody>
                  <a:tcPr marL="122885" marR="74857" marT="94527" marB="94527">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r>
                        <a:rPr lang="en-GB" sz="1400" cap="none" spc="0">
                          <a:solidFill>
                            <a:schemeClr val="tx1"/>
                          </a:solidFill>
                        </a:rPr>
                        <a:t>Warsaw (COP 19 and Paris Agreement (COP</a:t>
                      </a:r>
                      <a:r>
                        <a:rPr lang="en-GB" sz="1400" cap="none" spc="0" baseline="0">
                          <a:solidFill>
                            <a:schemeClr val="tx1"/>
                          </a:solidFill>
                        </a:rPr>
                        <a:t> 21), fifth assessment report.  How did these change the situation?</a:t>
                      </a:r>
                      <a:endParaRPr lang="en-GB" sz="1400" cap="none" spc="0">
                        <a:solidFill>
                          <a:schemeClr val="tx1"/>
                        </a:solidFill>
                      </a:endParaRPr>
                    </a:p>
                  </a:txBody>
                  <a:tcPr marL="122885" marR="74857" marT="94527" marB="94527">
                    <a:lnL w="6350" cap="flat" cmpd="sng" algn="ctr">
                      <a:noFill/>
                      <a:prstDash val="solid"/>
                    </a:lnL>
                    <a:lnR w="12700" cmpd="sng">
                      <a:noFill/>
                      <a:prstDash val="solid"/>
                    </a:lnR>
                    <a:lnT w="635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936802330"/>
                  </a:ext>
                </a:extLst>
              </a:tr>
              <a:tr h="1109114">
                <a:tc>
                  <a:txBody>
                    <a:bodyPr/>
                    <a:lstStyle/>
                    <a:p>
                      <a:r>
                        <a:rPr lang="en-GB" sz="1400" cap="none" spc="0">
                          <a:solidFill>
                            <a:schemeClr val="tx1"/>
                          </a:solidFill>
                        </a:rPr>
                        <a:t>1992-2001</a:t>
                      </a:r>
                    </a:p>
                  </a:txBody>
                  <a:tcPr marL="122885" marR="74857" marT="94527" marB="94527">
                    <a:lnL w="38100" cap="flat" cmpd="sng" algn="ctr">
                      <a:noFill/>
                      <a:prstDash val="solid"/>
                    </a:lnL>
                    <a:lnR w="6350" cap="flat" cmpd="sng" algn="ctr">
                      <a:solidFill>
                        <a:schemeClr val="tx1">
                          <a:lumMod val="75000"/>
                          <a:lumOff val="25000"/>
                        </a:schemeClr>
                      </a:solidFill>
                      <a:prstDash val="solid"/>
                    </a:lnR>
                    <a:lnT w="12700" cmpd="sng">
                      <a:noFill/>
                      <a:prstDash val="solid"/>
                    </a:lnT>
                    <a:lnB w="6350" cap="flat" cmpd="sng" algn="ctr">
                      <a:noFill/>
                      <a:prstDash val="solid"/>
                    </a:lnB>
                    <a:solidFill>
                      <a:srgbClr val="F2F2F2">
                        <a:alpha val="30196"/>
                      </a:srgbClr>
                    </a:solidFill>
                  </a:tcPr>
                </a:tc>
                <a:tc>
                  <a:txBody>
                    <a:bodyPr/>
                    <a:lstStyle/>
                    <a:p>
                      <a:r>
                        <a:rPr lang="en-GB" sz="1400" cap="none" spc="0">
                          <a:solidFill>
                            <a:schemeClr val="tx1"/>
                          </a:solidFill>
                        </a:rPr>
                        <a:t>The fundamentals of Kyoto Protocol and Marrakesh</a:t>
                      </a:r>
                      <a:r>
                        <a:rPr lang="en-GB" sz="1400" cap="none" spc="0" baseline="0">
                          <a:solidFill>
                            <a:schemeClr val="tx1"/>
                          </a:solidFill>
                        </a:rPr>
                        <a:t> Accords</a:t>
                      </a:r>
                      <a:endParaRPr lang="en-GB" sz="1400" cap="none" spc="0">
                        <a:solidFill>
                          <a:schemeClr val="tx1"/>
                        </a:solidFill>
                      </a:endParaRPr>
                    </a:p>
                  </a:txBody>
                  <a:tcPr marL="122885" marR="74857" marT="94527" marB="94527">
                    <a:lnL w="6350" cap="flat" cmpd="sng" algn="ctr">
                      <a:solidFill>
                        <a:schemeClr val="tx1">
                          <a:lumMod val="75000"/>
                          <a:lumOff val="25000"/>
                        </a:schemeClr>
                      </a:solidFill>
                      <a:prstDash val="solid"/>
                    </a:lnL>
                    <a:lnR w="6350" cap="flat" cmpd="sng" algn="ctr">
                      <a:solidFill>
                        <a:schemeClr val="tx1">
                          <a:lumMod val="75000"/>
                          <a:lumOff val="25000"/>
                        </a:schemeClr>
                      </a:solidFill>
                      <a:prstDash val="solid"/>
                    </a:lnR>
                    <a:lnT w="12700" cmpd="sng">
                      <a:noFill/>
                      <a:prstDash val="solid"/>
                    </a:lnT>
                    <a:lnB w="6350" cap="flat" cmpd="sng" algn="ctr">
                      <a:noFill/>
                      <a:prstDash val="solid"/>
                    </a:lnB>
                    <a:solidFill>
                      <a:srgbClr val="F2F2F2">
                        <a:alpha val="30196"/>
                      </a:srgbClr>
                    </a:solidFill>
                  </a:tcPr>
                </a:tc>
                <a:tc>
                  <a:txBody>
                    <a:bodyPr/>
                    <a:lstStyle/>
                    <a:p>
                      <a:r>
                        <a:rPr lang="en-GB" sz="1400" cap="none" spc="0">
                          <a:solidFill>
                            <a:schemeClr val="tx1"/>
                          </a:solidFill>
                        </a:rPr>
                        <a:t>2017-2020</a:t>
                      </a:r>
                    </a:p>
                  </a:txBody>
                  <a:tcPr marL="122885" marR="74857" marT="94527" marB="94527">
                    <a:lnL w="6350" cap="flat" cmpd="sng" algn="ctr">
                      <a:solidFill>
                        <a:schemeClr val="tx1">
                          <a:lumMod val="75000"/>
                          <a:lumOff val="25000"/>
                        </a:schemeClr>
                      </a:solidFill>
                      <a:prstDash val="solid"/>
                    </a:lnL>
                    <a:lnR w="6350" cap="flat" cmpd="sng" algn="ctr">
                      <a:solidFill>
                        <a:schemeClr val="tx1">
                          <a:lumMod val="75000"/>
                          <a:lumOff val="25000"/>
                        </a:schemeClr>
                      </a:solidFill>
                      <a:prstDash val="solid"/>
                    </a:lnR>
                    <a:lnT w="12700" cmpd="sng">
                      <a:noFill/>
                      <a:prstDash val="solid"/>
                    </a:lnT>
                    <a:lnB w="6350" cap="flat" cmpd="sng" algn="ctr">
                      <a:noFill/>
                      <a:prstDash val="solid"/>
                    </a:lnB>
                    <a:solidFill>
                      <a:srgbClr val="F2F2F2">
                        <a:alpha val="30196"/>
                      </a:srgbClr>
                    </a:solidFill>
                  </a:tcPr>
                </a:tc>
                <a:tc>
                  <a:txBody>
                    <a:bodyPr/>
                    <a:lstStyle/>
                    <a:p>
                      <a:r>
                        <a:rPr lang="en-GB" sz="1400" cap="none" spc="0">
                          <a:solidFill>
                            <a:schemeClr val="tx1"/>
                          </a:solidFill>
                        </a:rPr>
                        <a:t>One Planet Summit</a:t>
                      </a:r>
                      <a:r>
                        <a:rPr lang="en-GB" sz="1400" cap="none" spc="0" baseline="0">
                          <a:solidFill>
                            <a:schemeClr val="tx1"/>
                          </a:solidFill>
                        </a:rPr>
                        <a:t> (2017) </a:t>
                      </a:r>
                      <a:r>
                        <a:rPr lang="en-GB" sz="1400" cap="none" spc="0">
                          <a:solidFill>
                            <a:schemeClr val="tx1"/>
                          </a:solidFill>
                        </a:rPr>
                        <a:t>Climate change weeks, COP 25 (Madrid, Chile).  What were these?</a:t>
                      </a:r>
                    </a:p>
                  </a:txBody>
                  <a:tcPr marL="122885" marR="74857" marT="94527" marB="94527">
                    <a:lnL w="6350" cap="flat" cmpd="sng" algn="ctr">
                      <a:solidFill>
                        <a:schemeClr val="tx1">
                          <a:lumMod val="75000"/>
                          <a:lumOff val="25000"/>
                        </a:schemeClr>
                      </a:solidFill>
                      <a:prstDash val="solid"/>
                    </a:lnL>
                    <a:lnR w="38100" cap="flat" cmpd="sng" algn="ctr">
                      <a:noFill/>
                      <a:prstDash val="solid"/>
                    </a:lnR>
                    <a:lnT w="12700" cmpd="sng">
                      <a:noFill/>
                      <a:prstDash val="solid"/>
                    </a:lnT>
                    <a:lnB w="6350" cap="flat" cmpd="sng" algn="ctr">
                      <a:noFill/>
                      <a:prstDash val="solid"/>
                    </a:lnB>
                    <a:solidFill>
                      <a:srgbClr val="F2F2F2">
                        <a:alpha val="30196"/>
                      </a:srgbClr>
                    </a:solidFill>
                  </a:tcPr>
                </a:tc>
                <a:extLst>
                  <a:ext uri="{0D108BD9-81ED-4DB2-BD59-A6C34878D82A}">
                    <a16:rowId xmlns:a16="http://schemas.microsoft.com/office/drawing/2014/main" val="3999801455"/>
                  </a:ext>
                </a:extLst>
              </a:tr>
              <a:tr h="667990">
                <a:tc>
                  <a:txBody>
                    <a:bodyPr/>
                    <a:lstStyle/>
                    <a:p>
                      <a:r>
                        <a:rPr lang="en-GB" sz="1400" cap="none" spc="0">
                          <a:solidFill>
                            <a:schemeClr val="tx1"/>
                          </a:solidFill>
                        </a:rPr>
                        <a:t>2001-2005</a:t>
                      </a:r>
                    </a:p>
                  </a:txBody>
                  <a:tcPr marL="122885" marR="74857" marT="94527" marB="94527">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r>
                        <a:rPr lang="en-GB" sz="1400" cap="none" spc="0">
                          <a:solidFill>
                            <a:schemeClr val="tx1"/>
                          </a:solidFill>
                        </a:rPr>
                        <a:t>Kyoto entered into force. What did this mean?</a:t>
                      </a:r>
                    </a:p>
                  </a:txBody>
                  <a:tcPr marL="122885" marR="74857" marT="94527" marB="94527">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r>
                        <a:rPr lang="en-GB" sz="1400" cap="none" spc="0">
                          <a:solidFill>
                            <a:schemeClr val="tx1"/>
                          </a:solidFill>
                        </a:rPr>
                        <a:t>2021-</a:t>
                      </a:r>
                    </a:p>
                  </a:txBody>
                  <a:tcPr marL="122885" marR="74857" marT="94527" marB="94527">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r>
                        <a:rPr lang="en-GB" sz="1400" cap="none" spc="0">
                          <a:solidFill>
                            <a:schemeClr val="tx1"/>
                          </a:solidFill>
                        </a:rPr>
                        <a:t>What</a:t>
                      </a:r>
                      <a:r>
                        <a:rPr lang="en-GB" sz="1400" cap="none" spc="0" baseline="0">
                          <a:solidFill>
                            <a:schemeClr val="tx1"/>
                          </a:solidFill>
                        </a:rPr>
                        <a:t> is likely to happen in Glasgow (COP25) 2021</a:t>
                      </a:r>
                      <a:endParaRPr lang="en-GB" sz="1400" cap="none" spc="0">
                        <a:solidFill>
                          <a:schemeClr val="tx1"/>
                        </a:solidFill>
                      </a:endParaRPr>
                    </a:p>
                  </a:txBody>
                  <a:tcPr marL="122885" marR="74857" marT="94527" marB="94527">
                    <a:lnL w="6350" cap="flat" cmpd="sng" algn="ctr">
                      <a:noFill/>
                      <a:prstDash val="solid"/>
                    </a:lnL>
                    <a:lnR w="12700" cmpd="sng">
                      <a:noFill/>
                      <a:prstDash val="solid"/>
                    </a:lnR>
                    <a:lnT w="635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580225905"/>
                  </a:ext>
                </a:extLst>
              </a:tr>
              <a:tr h="888552">
                <a:tc>
                  <a:txBody>
                    <a:bodyPr/>
                    <a:lstStyle/>
                    <a:p>
                      <a:r>
                        <a:rPr lang="en-GB" sz="1400" cap="none" spc="0">
                          <a:solidFill>
                            <a:schemeClr val="tx1"/>
                          </a:solidFill>
                        </a:rPr>
                        <a:t>2005-2007</a:t>
                      </a:r>
                    </a:p>
                  </a:txBody>
                  <a:tcPr marL="122885" marR="74857" marT="94527" marB="94527">
                    <a:lnL w="38100" cap="flat" cmpd="sng" algn="ctr">
                      <a:noFill/>
                      <a:prstDash val="solid"/>
                    </a:lnL>
                    <a:lnR w="6350" cap="flat" cmpd="sng" algn="ctr">
                      <a:solidFill>
                        <a:schemeClr val="tx1">
                          <a:lumMod val="75000"/>
                          <a:lumOff val="25000"/>
                        </a:schemeClr>
                      </a:solidFill>
                      <a:prstDash val="solid"/>
                    </a:lnR>
                    <a:lnT w="12700" cmpd="sng">
                      <a:noFill/>
                      <a:prstDash val="solid"/>
                    </a:lnT>
                    <a:lnB w="38100" cap="flat" cmpd="sng" algn="ctr">
                      <a:noFill/>
                      <a:prstDash val="solid"/>
                    </a:lnB>
                    <a:solidFill>
                      <a:srgbClr val="F2F2F2">
                        <a:alpha val="30196"/>
                      </a:srgbClr>
                    </a:solidFill>
                  </a:tcPr>
                </a:tc>
                <a:tc>
                  <a:txBody>
                    <a:bodyPr/>
                    <a:lstStyle/>
                    <a:p>
                      <a:r>
                        <a:rPr lang="en-GB" sz="1400" cap="none" spc="0">
                          <a:solidFill>
                            <a:schemeClr val="tx1"/>
                          </a:solidFill>
                        </a:rPr>
                        <a:t>What was the IPCC 4</a:t>
                      </a:r>
                      <a:r>
                        <a:rPr lang="en-GB" sz="1400" cap="none" spc="0" baseline="30000">
                          <a:solidFill>
                            <a:schemeClr val="tx1"/>
                          </a:solidFill>
                        </a:rPr>
                        <a:t>th</a:t>
                      </a:r>
                      <a:r>
                        <a:rPr lang="en-GB" sz="1400" cap="none" spc="0">
                          <a:solidFill>
                            <a:schemeClr val="tx1"/>
                          </a:solidFill>
                        </a:rPr>
                        <a:t> Assessment report</a:t>
                      </a:r>
                      <a:r>
                        <a:rPr lang="en-GB" sz="1400" cap="none" spc="0" baseline="0">
                          <a:solidFill>
                            <a:schemeClr val="tx1"/>
                          </a:solidFill>
                        </a:rPr>
                        <a:t> and the</a:t>
                      </a:r>
                      <a:r>
                        <a:rPr lang="en-GB" sz="1400" cap="none" spc="0">
                          <a:solidFill>
                            <a:schemeClr val="tx1"/>
                          </a:solidFill>
                        </a:rPr>
                        <a:t>  COP 13 Bali road Map</a:t>
                      </a:r>
                    </a:p>
                  </a:txBody>
                  <a:tcPr marL="122885" marR="74857" marT="94527" marB="94527">
                    <a:lnL w="6350" cap="flat" cmpd="sng" algn="ctr">
                      <a:solidFill>
                        <a:schemeClr val="tx1">
                          <a:lumMod val="75000"/>
                          <a:lumOff val="25000"/>
                        </a:schemeClr>
                      </a:solidFill>
                      <a:prstDash val="solid"/>
                    </a:lnL>
                    <a:lnR w="6350" cap="flat" cmpd="sng" algn="ctr">
                      <a:solidFill>
                        <a:schemeClr val="tx1">
                          <a:lumMod val="75000"/>
                          <a:lumOff val="25000"/>
                        </a:schemeClr>
                      </a:solidFill>
                      <a:prstDash val="solid"/>
                    </a:lnR>
                    <a:lnT w="12700" cmpd="sng">
                      <a:noFill/>
                      <a:prstDash val="solid"/>
                    </a:lnT>
                    <a:lnB w="38100" cap="flat" cmpd="sng" algn="ctr">
                      <a:noFill/>
                      <a:prstDash val="solid"/>
                    </a:lnB>
                    <a:solidFill>
                      <a:srgbClr val="F2F2F2">
                        <a:alpha val="30196"/>
                      </a:srgbClr>
                    </a:solidFill>
                  </a:tcPr>
                </a:tc>
                <a:tc>
                  <a:txBody>
                    <a:bodyPr/>
                    <a:lstStyle/>
                    <a:p>
                      <a:r>
                        <a:rPr lang="en-GB" sz="1400" cap="none" spc="0">
                          <a:solidFill>
                            <a:schemeClr val="tx1"/>
                          </a:solidFill>
                        </a:rPr>
                        <a:t>2030-2060</a:t>
                      </a:r>
                    </a:p>
                  </a:txBody>
                  <a:tcPr marL="122885" marR="74857" marT="94527" marB="94527">
                    <a:lnL w="6350" cap="flat" cmpd="sng" algn="ctr">
                      <a:solidFill>
                        <a:schemeClr val="tx1">
                          <a:lumMod val="75000"/>
                          <a:lumOff val="25000"/>
                        </a:schemeClr>
                      </a:solidFill>
                      <a:prstDash val="solid"/>
                    </a:lnL>
                    <a:lnR w="6350" cap="flat" cmpd="sng" algn="ctr">
                      <a:solidFill>
                        <a:schemeClr val="tx1">
                          <a:lumMod val="75000"/>
                          <a:lumOff val="25000"/>
                        </a:schemeClr>
                      </a:solidFill>
                      <a:prstDash val="solid"/>
                    </a:lnR>
                    <a:lnT w="12700" cmpd="sng">
                      <a:noFill/>
                      <a:prstDash val="solid"/>
                    </a:lnT>
                    <a:lnB w="38100" cap="flat" cmpd="sng" algn="ctr">
                      <a:noFill/>
                      <a:prstDash val="solid"/>
                    </a:lnB>
                    <a:solidFill>
                      <a:srgbClr val="F2F2F2">
                        <a:alpha val="30196"/>
                      </a:srgbClr>
                    </a:solidFill>
                  </a:tcPr>
                </a:tc>
                <a:tc>
                  <a:txBody>
                    <a:bodyPr/>
                    <a:lstStyle/>
                    <a:p>
                      <a:r>
                        <a:rPr lang="en-GB" sz="1400" cap="none" spc="0">
                          <a:solidFill>
                            <a:schemeClr val="tx1"/>
                          </a:solidFill>
                        </a:rPr>
                        <a:t>What is</a:t>
                      </a:r>
                      <a:r>
                        <a:rPr lang="en-GB" sz="1400" cap="none" spc="0" baseline="0">
                          <a:solidFill>
                            <a:schemeClr val="tx1"/>
                          </a:solidFill>
                        </a:rPr>
                        <a:t> proposed? China, US etc</a:t>
                      </a:r>
                      <a:endParaRPr lang="en-GB" sz="1400" cap="none" spc="0">
                        <a:solidFill>
                          <a:schemeClr val="tx1"/>
                        </a:solidFill>
                      </a:endParaRPr>
                    </a:p>
                  </a:txBody>
                  <a:tcPr marL="122885" marR="74857" marT="94527" marB="94527">
                    <a:lnL w="6350" cap="flat" cmpd="sng" algn="ctr">
                      <a:solidFill>
                        <a:schemeClr val="tx1">
                          <a:lumMod val="75000"/>
                          <a:lumOff val="25000"/>
                        </a:schemeClr>
                      </a:solidFill>
                      <a:prstDash val="solid"/>
                    </a:lnL>
                    <a:lnR w="38100" cap="flat" cmpd="sng" algn="ctr">
                      <a:noFill/>
                      <a:prstDash val="solid"/>
                    </a:lnR>
                    <a:lnT w="12700" cmpd="sng">
                      <a:noFill/>
                      <a:prstDash val="solid"/>
                    </a:lnT>
                    <a:lnB w="38100" cap="flat" cmpd="sng" algn="ctr">
                      <a:noFill/>
                      <a:prstDash val="solid"/>
                    </a:lnB>
                    <a:solidFill>
                      <a:srgbClr val="F2F2F2">
                        <a:alpha val="30196"/>
                      </a:srgbClr>
                    </a:solidFill>
                  </a:tcPr>
                </a:tc>
                <a:extLst>
                  <a:ext uri="{0D108BD9-81ED-4DB2-BD59-A6C34878D82A}">
                    <a16:rowId xmlns:a16="http://schemas.microsoft.com/office/drawing/2014/main" val="2694856558"/>
                  </a:ext>
                </a:extLst>
              </a:tr>
            </a:tbl>
          </a:graphicData>
        </a:graphic>
      </p:graphicFrame>
    </p:spTree>
    <p:extLst>
      <p:ext uri="{BB962C8B-B14F-4D97-AF65-F5344CB8AC3E}">
        <p14:creationId xmlns:p14="http://schemas.microsoft.com/office/powerpoint/2010/main" val="395374885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Title 1"/>
          <p:cNvSpPr>
            <a:spLocks noGrp="1"/>
          </p:cNvSpPr>
          <p:nvPr>
            <p:ph type="title"/>
          </p:nvPr>
        </p:nvSpPr>
        <p:spPr>
          <a:xfrm>
            <a:off x="6803409" y="762001"/>
            <a:ext cx="4156512" cy="1708244"/>
          </a:xfrm>
        </p:spPr>
        <p:txBody>
          <a:bodyPr anchor="ctr">
            <a:normAutofit/>
          </a:bodyPr>
          <a:lstStyle/>
          <a:p>
            <a:r>
              <a:rPr lang="en-GB" altLang="en-US" sz="3700" b="1" dirty="0">
                <a:latin typeface="Neue Haas Grotesk Text Pro" panose="020B0504020202020204" pitchFamily="34" charset="0"/>
              </a:rPr>
              <a:t>Environmental Governance update?</a:t>
            </a:r>
          </a:p>
        </p:txBody>
      </p:sp>
      <p:sp>
        <p:nvSpPr>
          <p:cNvPr id="44035" name="Content Placeholder 2"/>
          <p:cNvSpPr>
            <a:spLocks noGrp="1"/>
          </p:cNvSpPr>
          <p:nvPr>
            <p:ph idx="1"/>
          </p:nvPr>
        </p:nvSpPr>
        <p:spPr>
          <a:xfrm>
            <a:off x="6803409" y="2470245"/>
            <a:ext cx="4156512" cy="3769835"/>
          </a:xfrm>
        </p:spPr>
        <p:txBody>
          <a:bodyPr anchor="ctr">
            <a:normAutofit/>
          </a:bodyPr>
          <a:lstStyle/>
          <a:p>
            <a:pPr marL="0" indent="0">
              <a:buNone/>
            </a:pPr>
            <a:r>
              <a:rPr lang="en-GB" altLang="en-US" sz="1700"/>
              <a:t>This regular report is based on the idea that </a:t>
            </a:r>
          </a:p>
          <a:p>
            <a:r>
              <a:rPr lang="en-GB" altLang="en-US" sz="1700"/>
              <a:t>1. Policy coherence and effective laws and institutions are foundational to address climate change, pollution and nature loss and achieve the environmental dimension of sustainable development. </a:t>
            </a:r>
          </a:p>
          <a:p>
            <a:r>
              <a:rPr lang="en-GB" altLang="en-US" sz="1700"/>
              <a:t>2. Environmental governance provides the enabling framework and institutional and legal architecture needed to make environmental policy goals a reality.</a:t>
            </a:r>
          </a:p>
          <a:p>
            <a:r>
              <a:rPr lang="en-GB" altLang="en-US" sz="1700"/>
              <a:t>3. The update is designed to inform us of the work that UNEP and their partners are doing to advance sound environmental governance.</a:t>
            </a:r>
            <a:endParaRPr lang="en-GB" altLang="en-US" sz="1700">
              <a:hlinkClick r:id="rId3"/>
            </a:endParaRPr>
          </a:p>
        </p:txBody>
      </p:sp>
      <p:sp>
        <p:nvSpPr>
          <p:cNvPr id="44036" name="Slide Number Placeholder 3"/>
          <p:cNvSpPr>
            <a:spLocks noGrp="1"/>
          </p:cNvSpPr>
          <p:nvPr>
            <p:ph type="sldNum" sz="quarter" idx="12"/>
          </p:nvPr>
        </p:nvSpPr>
        <p:spPr bwMode="auto">
          <a:xfrm>
            <a:off x="10657268" y="6356350"/>
            <a:ext cx="127565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sz="2400">
                <a:solidFill>
                  <a:schemeClr val="hlink"/>
                </a:solidFill>
                <a:latin typeface="Times New Roman" panose="02020603050405020304" pitchFamily="18" charset="0"/>
              </a:defRPr>
            </a:lvl1pPr>
            <a:lvl2pPr marL="742950" indent="-285750">
              <a:defRPr sz="2400">
                <a:solidFill>
                  <a:schemeClr val="hlink"/>
                </a:solidFill>
                <a:latin typeface="Times New Roman" panose="02020603050405020304" pitchFamily="18" charset="0"/>
              </a:defRPr>
            </a:lvl2pPr>
            <a:lvl3pPr marL="1143000" indent="-228600">
              <a:defRPr sz="2400">
                <a:solidFill>
                  <a:schemeClr val="hlink"/>
                </a:solidFill>
                <a:latin typeface="Times New Roman" panose="02020603050405020304" pitchFamily="18" charset="0"/>
              </a:defRPr>
            </a:lvl3pPr>
            <a:lvl4pPr marL="1600200" indent="-228600">
              <a:defRPr sz="2400">
                <a:solidFill>
                  <a:schemeClr val="hlink"/>
                </a:solidFill>
                <a:latin typeface="Times New Roman" panose="02020603050405020304" pitchFamily="18" charset="0"/>
              </a:defRPr>
            </a:lvl4pPr>
            <a:lvl5pPr marL="2057400" indent="-228600">
              <a:defRPr sz="2400">
                <a:solidFill>
                  <a:schemeClr val="hlink"/>
                </a:solidFill>
                <a:latin typeface="Times New Roman" panose="02020603050405020304" pitchFamily="18" charset="0"/>
              </a:defRPr>
            </a:lvl5pPr>
            <a:lvl6pPr marL="2514600" indent="-228600" eaLnBrk="0" fontAlgn="base" hangingPunct="0">
              <a:spcBef>
                <a:spcPct val="0"/>
              </a:spcBef>
              <a:spcAft>
                <a:spcPct val="0"/>
              </a:spcAft>
              <a:defRPr sz="2400">
                <a:solidFill>
                  <a:schemeClr val="hlink"/>
                </a:solidFill>
                <a:latin typeface="Times New Roman" panose="02020603050405020304" pitchFamily="18" charset="0"/>
              </a:defRPr>
            </a:lvl6pPr>
            <a:lvl7pPr marL="2971800" indent="-228600" eaLnBrk="0" fontAlgn="base" hangingPunct="0">
              <a:spcBef>
                <a:spcPct val="0"/>
              </a:spcBef>
              <a:spcAft>
                <a:spcPct val="0"/>
              </a:spcAft>
              <a:defRPr sz="2400">
                <a:solidFill>
                  <a:schemeClr val="hlink"/>
                </a:solidFill>
                <a:latin typeface="Times New Roman" panose="02020603050405020304" pitchFamily="18" charset="0"/>
              </a:defRPr>
            </a:lvl7pPr>
            <a:lvl8pPr marL="3429000" indent="-228600" eaLnBrk="0" fontAlgn="base" hangingPunct="0">
              <a:spcBef>
                <a:spcPct val="0"/>
              </a:spcBef>
              <a:spcAft>
                <a:spcPct val="0"/>
              </a:spcAft>
              <a:defRPr sz="2400">
                <a:solidFill>
                  <a:schemeClr val="hlink"/>
                </a:solidFill>
                <a:latin typeface="Times New Roman" panose="02020603050405020304" pitchFamily="18" charset="0"/>
              </a:defRPr>
            </a:lvl8pPr>
            <a:lvl9pPr marL="3886200" indent="-228600" eaLnBrk="0" fontAlgn="base" hangingPunct="0">
              <a:spcBef>
                <a:spcPct val="0"/>
              </a:spcBef>
              <a:spcAft>
                <a:spcPct val="0"/>
              </a:spcAft>
              <a:defRPr sz="2400">
                <a:solidFill>
                  <a:schemeClr val="hlink"/>
                </a:solidFill>
                <a:latin typeface="Times New Roman" panose="02020603050405020304" pitchFamily="18" charset="0"/>
              </a:defRPr>
            </a:lvl9pPr>
          </a:lstStyle>
          <a:p>
            <a:pPr>
              <a:lnSpc>
                <a:spcPct val="90000"/>
              </a:lnSpc>
              <a:spcAft>
                <a:spcPts val="600"/>
              </a:spcAft>
            </a:pPr>
            <a:fld id="{F953C9FA-A7F2-4E85-AA8A-4D64F1631D36}" type="slidenum">
              <a:rPr lang="en-GB" altLang="en-US" sz="1900">
                <a:solidFill>
                  <a:schemeClr val="tx1"/>
                </a:solidFill>
              </a:rPr>
              <a:pPr>
                <a:lnSpc>
                  <a:spcPct val="90000"/>
                </a:lnSpc>
                <a:spcAft>
                  <a:spcPts val="600"/>
                </a:spcAft>
              </a:pPr>
              <a:t>66</a:t>
            </a:fld>
            <a:endParaRPr lang="en-GB" altLang="en-US" sz="1900">
              <a:solidFill>
                <a:schemeClr val="tx1"/>
              </a:solidFill>
            </a:endParaRPr>
          </a:p>
        </p:txBody>
      </p:sp>
      <p:pic>
        <p:nvPicPr>
          <p:cNvPr id="3" name="Picture 2"/>
          <p:cNvPicPr>
            <a:picLocks noChangeAspect="1"/>
          </p:cNvPicPr>
          <p:nvPr/>
        </p:nvPicPr>
        <p:blipFill rotWithShape="1">
          <a:blip r:embed="rId4"/>
          <a:srcRect t="1562" r="-1" b="-1"/>
          <a:stretch/>
        </p:blipFill>
        <p:spPr>
          <a:xfrm>
            <a:off x="-1" y="-2"/>
            <a:ext cx="6096001" cy="6858002"/>
          </a:xfrm>
          <a:prstGeom prst="rect">
            <a:avLst/>
          </a:prstGeom>
        </p:spPr>
      </p:pic>
    </p:spTree>
    <p:extLst>
      <p:ext uri="{BB962C8B-B14F-4D97-AF65-F5344CB8AC3E}">
        <p14:creationId xmlns:p14="http://schemas.microsoft.com/office/powerpoint/2010/main" val="269927446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263353" y="-237025"/>
            <a:ext cx="7488832" cy="1932062"/>
          </a:xfrm>
        </p:spPr>
        <p:txBody>
          <a:bodyPr/>
          <a:lstStyle/>
          <a:p>
            <a:r>
              <a:rPr lang="en-GB" altLang="en-US" sz="4000" b="1" dirty="0">
                <a:latin typeface="Neue Haas Grotesk Text Pro" panose="020B0504020202020204" pitchFamily="34" charset="0"/>
              </a:rPr>
              <a:t>UNEP ‘Sound@ Environmental Governance</a:t>
            </a:r>
          </a:p>
        </p:txBody>
      </p:sp>
      <p:sp>
        <p:nvSpPr>
          <p:cNvPr id="44035" name="Content Placeholder 2"/>
          <p:cNvSpPr>
            <a:spLocks noGrp="1"/>
          </p:cNvSpPr>
          <p:nvPr>
            <p:ph idx="1"/>
          </p:nvPr>
        </p:nvSpPr>
        <p:spPr>
          <a:xfrm>
            <a:off x="1991545" y="1340769"/>
            <a:ext cx="6022057" cy="432048"/>
          </a:xfrm>
        </p:spPr>
        <p:txBody>
          <a:bodyPr/>
          <a:lstStyle/>
          <a:p>
            <a:pPr marL="0" indent="0">
              <a:buNone/>
            </a:pPr>
            <a:r>
              <a:rPr lang="en-GB" altLang="en-US" sz="1800" dirty="0"/>
              <a:t>Regular updates aim to note UNEP contribution in:</a:t>
            </a:r>
          </a:p>
          <a:p>
            <a:endParaRPr lang="en-GB" altLang="en-US" sz="1800" dirty="0">
              <a:solidFill>
                <a:srgbClr val="00B050"/>
              </a:solidFill>
              <a:hlinkClick r:id="rId3"/>
            </a:endParaRPr>
          </a:p>
        </p:txBody>
      </p:sp>
      <p:sp>
        <p:nvSpPr>
          <p:cNvPr id="4403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hlink"/>
                </a:solidFill>
                <a:latin typeface="Times New Roman" panose="02020603050405020304" pitchFamily="18" charset="0"/>
              </a:defRPr>
            </a:lvl1pPr>
            <a:lvl2pPr marL="742950" indent="-285750">
              <a:defRPr sz="2400">
                <a:solidFill>
                  <a:schemeClr val="hlink"/>
                </a:solidFill>
                <a:latin typeface="Times New Roman" panose="02020603050405020304" pitchFamily="18" charset="0"/>
              </a:defRPr>
            </a:lvl2pPr>
            <a:lvl3pPr marL="1143000" indent="-228600">
              <a:defRPr sz="2400">
                <a:solidFill>
                  <a:schemeClr val="hlink"/>
                </a:solidFill>
                <a:latin typeface="Times New Roman" panose="02020603050405020304" pitchFamily="18" charset="0"/>
              </a:defRPr>
            </a:lvl3pPr>
            <a:lvl4pPr marL="1600200" indent="-228600">
              <a:defRPr sz="2400">
                <a:solidFill>
                  <a:schemeClr val="hlink"/>
                </a:solidFill>
                <a:latin typeface="Times New Roman" panose="02020603050405020304" pitchFamily="18" charset="0"/>
              </a:defRPr>
            </a:lvl4pPr>
            <a:lvl5pPr marL="2057400" indent="-228600">
              <a:defRPr sz="2400">
                <a:solidFill>
                  <a:schemeClr val="hlink"/>
                </a:solidFill>
                <a:latin typeface="Times New Roman" panose="02020603050405020304" pitchFamily="18" charset="0"/>
              </a:defRPr>
            </a:lvl5pPr>
            <a:lvl6pPr marL="2514600" indent="-228600" eaLnBrk="0" fontAlgn="base" hangingPunct="0">
              <a:spcBef>
                <a:spcPct val="0"/>
              </a:spcBef>
              <a:spcAft>
                <a:spcPct val="0"/>
              </a:spcAft>
              <a:defRPr sz="2400">
                <a:solidFill>
                  <a:schemeClr val="hlink"/>
                </a:solidFill>
                <a:latin typeface="Times New Roman" panose="02020603050405020304" pitchFamily="18" charset="0"/>
              </a:defRPr>
            </a:lvl6pPr>
            <a:lvl7pPr marL="2971800" indent="-228600" eaLnBrk="0" fontAlgn="base" hangingPunct="0">
              <a:spcBef>
                <a:spcPct val="0"/>
              </a:spcBef>
              <a:spcAft>
                <a:spcPct val="0"/>
              </a:spcAft>
              <a:defRPr sz="2400">
                <a:solidFill>
                  <a:schemeClr val="hlink"/>
                </a:solidFill>
                <a:latin typeface="Times New Roman" panose="02020603050405020304" pitchFamily="18" charset="0"/>
              </a:defRPr>
            </a:lvl7pPr>
            <a:lvl8pPr marL="3429000" indent="-228600" eaLnBrk="0" fontAlgn="base" hangingPunct="0">
              <a:spcBef>
                <a:spcPct val="0"/>
              </a:spcBef>
              <a:spcAft>
                <a:spcPct val="0"/>
              </a:spcAft>
              <a:defRPr sz="2400">
                <a:solidFill>
                  <a:schemeClr val="hlink"/>
                </a:solidFill>
                <a:latin typeface="Times New Roman" panose="02020603050405020304" pitchFamily="18" charset="0"/>
              </a:defRPr>
            </a:lvl8pPr>
            <a:lvl9pPr marL="3886200" indent="-228600" eaLnBrk="0" fontAlgn="base" hangingPunct="0">
              <a:spcBef>
                <a:spcPct val="0"/>
              </a:spcBef>
              <a:spcAft>
                <a:spcPct val="0"/>
              </a:spcAft>
              <a:defRPr sz="2400">
                <a:solidFill>
                  <a:schemeClr val="hlink"/>
                </a:solidFill>
                <a:latin typeface="Times New Roman" panose="02020603050405020304" pitchFamily="18" charset="0"/>
              </a:defRPr>
            </a:lvl9pPr>
          </a:lstStyle>
          <a:p>
            <a:fld id="{F953C9FA-A7F2-4E85-AA8A-4D64F1631D36}" type="slidenum">
              <a:rPr lang="en-GB" altLang="en-US" sz="1200">
                <a:solidFill>
                  <a:srgbClr val="045C75"/>
                </a:solidFill>
              </a:rPr>
              <a:pPr/>
              <a:t>67</a:t>
            </a:fld>
            <a:endParaRPr lang="en-GB" altLang="en-US" sz="1200">
              <a:solidFill>
                <a:srgbClr val="045C75"/>
              </a:solidFill>
            </a:endParaRPr>
          </a:p>
        </p:txBody>
      </p:sp>
      <p:pic>
        <p:nvPicPr>
          <p:cNvPr id="3" name="Picture 2"/>
          <p:cNvPicPr>
            <a:picLocks noChangeAspect="1"/>
          </p:cNvPicPr>
          <p:nvPr/>
        </p:nvPicPr>
        <p:blipFill>
          <a:blip r:embed="rId4"/>
          <a:stretch>
            <a:fillRect/>
          </a:stretch>
        </p:blipFill>
        <p:spPr>
          <a:xfrm>
            <a:off x="7546058" y="1"/>
            <a:ext cx="3121943" cy="3572827"/>
          </a:xfrm>
          <a:prstGeom prst="rect">
            <a:avLst/>
          </a:prstGeom>
        </p:spPr>
      </p:pic>
      <p:sp>
        <p:nvSpPr>
          <p:cNvPr id="2" name="TextBox 1"/>
          <p:cNvSpPr txBox="1"/>
          <p:nvPr/>
        </p:nvSpPr>
        <p:spPr>
          <a:xfrm>
            <a:off x="1635992" y="1856980"/>
            <a:ext cx="5328592" cy="4801314"/>
          </a:xfrm>
          <a:prstGeom prst="rect">
            <a:avLst/>
          </a:prstGeom>
          <a:noFill/>
        </p:spPr>
        <p:txBody>
          <a:bodyPr wrap="square" rtlCol="0">
            <a:spAutoFit/>
          </a:bodyPr>
          <a:lstStyle/>
          <a:p>
            <a:pPr marL="342900" indent="-342900">
              <a:spcBef>
                <a:spcPct val="20000"/>
              </a:spcBef>
              <a:buClr>
                <a:srgbClr val="0BD0D9"/>
              </a:buClr>
              <a:buSzPct val="95000"/>
              <a:buFont typeface="+mj-lt"/>
              <a:buAutoNum type="arabicPeriod"/>
            </a:pPr>
            <a:r>
              <a:rPr lang="en-GB" dirty="0">
                <a:solidFill>
                  <a:srgbClr val="002060"/>
                </a:solidFill>
                <a:latin typeface="Calibri"/>
              </a:rPr>
              <a:t>Commitment by United Nations entities, international organisations and forums of environmental policy issues or approaches;</a:t>
            </a:r>
          </a:p>
          <a:p>
            <a:pPr marL="342900" indent="-342900">
              <a:spcBef>
                <a:spcPct val="20000"/>
              </a:spcBef>
              <a:buClr>
                <a:srgbClr val="0BD0D9"/>
              </a:buClr>
              <a:buSzPct val="95000"/>
              <a:buFont typeface="+mj-lt"/>
              <a:buAutoNum type="arabicPeriod"/>
            </a:pPr>
            <a:r>
              <a:rPr lang="en-GB" dirty="0">
                <a:solidFill>
                  <a:srgbClr val="002060"/>
                </a:solidFill>
                <a:latin typeface="Calibri"/>
              </a:rPr>
              <a:t>Commitment of approaches for the coherent implementation of multilateral environmental agreements or other multilateral institutional mechanisms;</a:t>
            </a:r>
          </a:p>
          <a:p>
            <a:pPr marL="342900" indent="-342900">
              <a:spcBef>
                <a:spcPct val="20000"/>
              </a:spcBef>
              <a:buClr>
                <a:srgbClr val="0BD0D9"/>
              </a:buClr>
              <a:buSzPct val="95000"/>
              <a:buFont typeface="+mj-lt"/>
              <a:buAutoNum type="arabicPeriod"/>
            </a:pPr>
            <a:r>
              <a:rPr lang="en-GB" dirty="0">
                <a:solidFill>
                  <a:srgbClr val="002060"/>
                </a:solidFill>
                <a:latin typeface="Calibri"/>
              </a:rPr>
              <a:t>Concerted policy action taken by countries on environmental issues of international concern;</a:t>
            </a:r>
          </a:p>
          <a:p>
            <a:pPr marL="342900" indent="-342900">
              <a:spcBef>
                <a:spcPct val="20000"/>
              </a:spcBef>
              <a:buClr>
                <a:srgbClr val="0BD0D9"/>
              </a:buClr>
              <a:buSzPct val="95000"/>
              <a:buFont typeface="+mj-lt"/>
              <a:buAutoNum type="arabicPeriod"/>
            </a:pPr>
            <a:r>
              <a:rPr lang="en-GB" dirty="0">
                <a:solidFill>
                  <a:srgbClr val="002060"/>
                </a:solidFill>
                <a:latin typeface="Calibri"/>
              </a:rPr>
              <a:t>Enhanced institutional capacity and legal frameworks to fully implement the Multilateral Environmental Agreements (MEAs) </a:t>
            </a:r>
          </a:p>
          <a:p>
            <a:pPr marL="342900" indent="-342900">
              <a:spcBef>
                <a:spcPct val="20000"/>
              </a:spcBef>
              <a:buClr>
                <a:srgbClr val="0BD0D9"/>
              </a:buClr>
              <a:buSzPct val="95000"/>
              <a:buFont typeface="+mj-lt"/>
              <a:buAutoNum type="arabicPeriod"/>
            </a:pPr>
            <a:r>
              <a:rPr lang="en-GB" dirty="0">
                <a:solidFill>
                  <a:srgbClr val="002060"/>
                </a:solidFill>
                <a:latin typeface="Calibri"/>
              </a:rPr>
              <a:t>Integration of the environment into sustainable development planning;</a:t>
            </a:r>
          </a:p>
          <a:p>
            <a:pPr marL="342900" indent="-342900">
              <a:spcBef>
                <a:spcPct val="20000"/>
              </a:spcBef>
              <a:buClr>
                <a:srgbClr val="0BD0D9"/>
              </a:buClr>
              <a:buSzPct val="95000"/>
              <a:buFont typeface="+mj-lt"/>
              <a:buAutoNum type="arabicPeriod"/>
            </a:pPr>
            <a:r>
              <a:rPr lang="en-GB" dirty="0">
                <a:solidFill>
                  <a:srgbClr val="002060"/>
                </a:solidFill>
                <a:latin typeface="Calibri"/>
              </a:rPr>
              <a:t>Partnerships between UNEP and major groups and stakeholders</a:t>
            </a:r>
            <a:endParaRPr lang="en-GB" altLang="en-US" dirty="0">
              <a:solidFill>
                <a:srgbClr val="002060"/>
              </a:solidFill>
              <a:latin typeface="Calibri"/>
            </a:endParaRPr>
          </a:p>
        </p:txBody>
      </p:sp>
      <p:pic>
        <p:nvPicPr>
          <p:cNvPr id="4" name="Picture 3"/>
          <p:cNvPicPr>
            <a:picLocks noChangeAspect="1"/>
          </p:cNvPicPr>
          <p:nvPr/>
        </p:nvPicPr>
        <p:blipFill>
          <a:blip r:embed="rId5"/>
          <a:stretch>
            <a:fillRect/>
          </a:stretch>
        </p:blipFill>
        <p:spPr>
          <a:xfrm>
            <a:off x="7752184" y="3577867"/>
            <a:ext cx="2819400" cy="2819400"/>
          </a:xfrm>
          <a:prstGeom prst="rect">
            <a:avLst/>
          </a:prstGeom>
        </p:spPr>
      </p:pic>
      <p:sp>
        <p:nvSpPr>
          <p:cNvPr id="6" name="TextBox 5">
            <a:extLst>
              <a:ext uri="{FF2B5EF4-FFF2-40B4-BE49-F238E27FC236}">
                <a16:creationId xmlns:a16="http://schemas.microsoft.com/office/drawing/2014/main" id="{F9E4F638-7004-AC8C-8F28-18CEBEA881CD}"/>
              </a:ext>
            </a:extLst>
          </p:cNvPr>
          <p:cNvSpPr txBox="1"/>
          <p:nvPr/>
        </p:nvSpPr>
        <p:spPr>
          <a:xfrm>
            <a:off x="6105128" y="6389893"/>
            <a:ext cx="6096000" cy="369332"/>
          </a:xfrm>
          <a:prstGeom prst="rect">
            <a:avLst/>
          </a:prstGeom>
          <a:noFill/>
        </p:spPr>
        <p:txBody>
          <a:bodyPr wrap="square">
            <a:spAutoFit/>
          </a:bodyPr>
          <a:lstStyle/>
          <a:p>
            <a:r>
              <a:rPr lang="en-GB" dirty="0">
                <a:highlight>
                  <a:srgbClr val="FFFF00"/>
                </a:highlight>
              </a:rPr>
              <a:t>https://spark.adobe.com/page/YMcTxosemfSVJ/</a:t>
            </a:r>
          </a:p>
        </p:txBody>
      </p:sp>
    </p:spTree>
    <p:extLst>
      <p:ext uri="{BB962C8B-B14F-4D97-AF65-F5344CB8AC3E}">
        <p14:creationId xmlns:p14="http://schemas.microsoft.com/office/powerpoint/2010/main" val="58156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circle(in)">
                                      <p:cBhvr>
                                        <p:cTn id="12" dur="20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circle(in)">
                                      <p:cBhvr>
                                        <p:cTn id="17" dur="20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circle(in)">
                                      <p:cBhvr>
                                        <p:cTn id="22" dur="20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circle(in)">
                                      <p:cBhvr>
                                        <p:cTn id="27" dur="20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circle(in)">
                                      <p:cBhvr>
                                        <p:cTn id="32" dur="2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60044" y="101652"/>
            <a:ext cx="4550385" cy="1932062"/>
          </a:xfrm>
        </p:spPr>
        <p:txBody>
          <a:bodyPr/>
          <a:lstStyle/>
          <a:p>
            <a:r>
              <a:rPr lang="en-GB" altLang="en-US" sz="4000" b="1" dirty="0">
                <a:latin typeface="Neue Haas Grotesk Text Pro" panose="020B0504020202020204" pitchFamily="34" charset="0"/>
              </a:rPr>
              <a:t>Suggested Reading</a:t>
            </a:r>
          </a:p>
        </p:txBody>
      </p:sp>
      <p:sp>
        <p:nvSpPr>
          <p:cNvPr id="44035" name="Content Placeholder 2"/>
          <p:cNvSpPr>
            <a:spLocks noGrp="1"/>
          </p:cNvSpPr>
          <p:nvPr>
            <p:ph idx="1"/>
          </p:nvPr>
        </p:nvSpPr>
        <p:spPr>
          <a:xfrm>
            <a:off x="624189" y="1776492"/>
            <a:ext cx="4550385" cy="4389437"/>
          </a:xfrm>
        </p:spPr>
        <p:txBody>
          <a:bodyPr>
            <a:normAutofit/>
          </a:bodyPr>
          <a:lstStyle/>
          <a:p>
            <a:r>
              <a:rPr lang="en-GB" altLang="en-US" dirty="0">
                <a:hlinkClick r:id="rId3"/>
              </a:rPr>
              <a:t>UN update</a:t>
            </a:r>
            <a:endParaRPr lang="en-GB" altLang="en-US" dirty="0"/>
          </a:p>
          <a:p>
            <a:pPr marL="0" indent="0">
              <a:buNone/>
            </a:pPr>
            <a:endParaRPr lang="en-GB" altLang="en-US" dirty="0"/>
          </a:p>
        </p:txBody>
      </p:sp>
      <p:sp>
        <p:nvSpPr>
          <p:cNvPr id="4403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hlink"/>
                </a:solidFill>
                <a:latin typeface="Times New Roman" panose="02020603050405020304" pitchFamily="18" charset="0"/>
              </a:defRPr>
            </a:lvl1pPr>
            <a:lvl2pPr marL="742950" indent="-285750">
              <a:defRPr sz="2400">
                <a:solidFill>
                  <a:schemeClr val="hlink"/>
                </a:solidFill>
                <a:latin typeface="Times New Roman" panose="02020603050405020304" pitchFamily="18" charset="0"/>
              </a:defRPr>
            </a:lvl2pPr>
            <a:lvl3pPr marL="1143000" indent="-228600">
              <a:defRPr sz="2400">
                <a:solidFill>
                  <a:schemeClr val="hlink"/>
                </a:solidFill>
                <a:latin typeface="Times New Roman" panose="02020603050405020304" pitchFamily="18" charset="0"/>
              </a:defRPr>
            </a:lvl3pPr>
            <a:lvl4pPr marL="1600200" indent="-228600">
              <a:defRPr sz="2400">
                <a:solidFill>
                  <a:schemeClr val="hlink"/>
                </a:solidFill>
                <a:latin typeface="Times New Roman" panose="02020603050405020304" pitchFamily="18" charset="0"/>
              </a:defRPr>
            </a:lvl4pPr>
            <a:lvl5pPr marL="2057400" indent="-228600">
              <a:defRPr sz="2400">
                <a:solidFill>
                  <a:schemeClr val="hlink"/>
                </a:solidFill>
                <a:latin typeface="Times New Roman" panose="02020603050405020304" pitchFamily="18" charset="0"/>
              </a:defRPr>
            </a:lvl5pPr>
            <a:lvl6pPr marL="2514600" indent="-228600" eaLnBrk="0" fontAlgn="base" hangingPunct="0">
              <a:spcBef>
                <a:spcPct val="0"/>
              </a:spcBef>
              <a:spcAft>
                <a:spcPct val="0"/>
              </a:spcAft>
              <a:defRPr sz="2400">
                <a:solidFill>
                  <a:schemeClr val="hlink"/>
                </a:solidFill>
                <a:latin typeface="Times New Roman" panose="02020603050405020304" pitchFamily="18" charset="0"/>
              </a:defRPr>
            </a:lvl6pPr>
            <a:lvl7pPr marL="2971800" indent="-228600" eaLnBrk="0" fontAlgn="base" hangingPunct="0">
              <a:spcBef>
                <a:spcPct val="0"/>
              </a:spcBef>
              <a:spcAft>
                <a:spcPct val="0"/>
              </a:spcAft>
              <a:defRPr sz="2400">
                <a:solidFill>
                  <a:schemeClr val="hlink"/>
                </a:solidFill>
                <a:latin typeface="Times New Roman" panose="02020603050405020304" pitchFamily="18" charset="0"/>
              </a:defRPr>
            </a:lvl7pPr>
            <a:lvl8pPr marL="3429000" indent="-228600" eaLnBrk="0" fontAlgn="base" hangingPunct="0">
              <a:spcBef>
                <a:spcPct val="0"/>
              </a:spcBef>
              <a:spcAft>
                <a:spcPct val="0"/>
              </a:spcAft>
              <a:defRPr sz="2400">
                <a:solidFill>
                  <a:schemeClr val="hlink"/>
                </a:solidFill>
                <a:latin typeface="Times New Roman" panose="02020603050405020304" pitchFamily="18" charset="0"/>
              </a:defRPr>
            </a:lvl8pPr>
            <a:lvl9pPr marL="3886200" indent="-228600" eaLnBrk="0" fontAlgn="base" hangingPunct="0">
              <a:spcBef>
                <a:spcPct val="0"/>
              </a:spcBef>
              <a:spcAft>
                <a:spcPct val="0"/>
              </a:spcAft>
              <a:defRPr sz="2400">
                <a:solidFill>
                  <a:schemeClr val="hlink"/>
                </a:solidFill>
                <a:latin typeface="Times New Roman" panose="02020603050405020304" pitchFamily="18" charset="0"/>
              </a:defRPr>
            </a:lvl9pPr>
          </a:lstStyle>
          <a:p>
            <a:fld id="{F953C9FA-A7F2-4E85-AA8A-4D64F1631D36}" type="slidenum">
              <a:rPr lang="en-GB" altLang="en-US" sz="1200">
                <a:solidFill>
                  <a:srgbClr val="045C75"/>
                </a:solidFill>
              </a:rPr>
              <a:pPr/>
              <a:t>68</a:t>
            </a:fld>
            <a:endParaRPr lang="en-GB" altLang="en-US" sz="1200">
              <a:solidFill>
                <a:srgbClr val="045C75"/>
              </a:solidFill>
            </a:endParaRPr>
          </a:p>
        </p:txBody>
      </p:sp>
      <p:pic>
        <p:nvPicPr>
          <p:cNvPr id="4" name="Picture 3"/>
          <p:cNvPicPr>
            <a:picLocks noChangeAspect="1"/>
          </p:cNvPicPr>
          <p:nvPr/>
        </p:nvPicPr>
        <p:blipFill>
          <a:blip r:embed="rId4"/>
          <a:stretch>
            <a:fillRect/>
          </a:stretch>
        </p:blipFill>
        <p:spPr>
          <a:xfrm>
            <a:off x="3818802" y="1268760"/>
            <a:ext cx="1512168" cy="1296144"/>
          </a:xfrm>
          <a:prstGeom prst="rect">
            <a:avLst/>
          </a:prstGeom>
        </p:spPr>
      </p:pic>
      <p:cxnSp>
        <p:nvCxnSpPr>
          <p:cNvPr id="6" name="Straight Arrow Connector 5"/>
          <p:cNvCxnSpPr/>
          <p:nvPr/>
        </p:nvCxnSpPr>
        <p:spPr>
          <a:xfrm>
            <a:off x="3071664" y="2276872"/>
            <a:ext cx="72008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5"/>
          <a:stretch>
            <a:fillRect/>
          </a:stretch>
        </p:blipFill>
        <p:spPr>
          <a:xfrm>
            <a:off x="5591944" y="188641"/>
            <a:ext cx="4917362" cy="3690147"/>
          </a:xfrm>
          <a:prstGeom prst="rect">
            <a:avLst/>
          </a:prstGeom>
        </p:spPr>
      </p:pic>
      <p:pic>
        <p:nvPicPr>
          <p:cNvPr id="5" name="Picture 4"/>
          <p:cNvPicPr>
            <a:picLocks noChangeAspect="1"/>
          </p:cNvPicPr>
          <p:nvPr/>
        </p:nvPicPr>
        <p:blipFill>
          <a:blip r:embed="rId6"/>
          <a:stretch>
            <a:fillRect/>
          </a:stretch>
        </p:blipFill>
        <p:spPr>
          <a:xfrm>
            <a:off x="5597668" y="4293096"/>
            <a:ext cx="4911639" cy="2096080"/>
          </a:xfrm>
          <a:prstGeom prst="rect">
            <a:avLst/>
          </a:prstGeom>
        </p:spPr>
      </p:pic>
      <p:sp>
        <p:nvSpPr>
          <p:cNvPr id="7" name="TextBox 6">
            <a:extLst>
              <a:ext uri="{FF2B5EF4-FFF2-40B4-BE49-F238E27FC236}">
                <a16:creationId xmlns:a16="http://schemas.microsoft.com/office/drawing/2014/main" id="{36570160-E7D9-6B62-8CAB-2A6BA8E666B5}"/>
              </a:ext>
            </a:extLst>
          </p:cNvPr>
          <p:cNvSpPr txBox="1"/>
          <p:nvPr/>
        </p:nvSpPr>
        <p:spPr>
          <a:xfrm>
            <a:off x="47328" y="6116087"/>
            <a:ext cx="6094878" cy="646331"/>
          </a:xfrm>
          <a:prstGeom prst="rect">
            <a:avLst/>
          </a:prstGeom>
          <a:noFill/>
        </p:spPr>
        <p:txBody>
          <a:bodyPr wrap="square">
            <a:spAutoFit/>
          </a:bodyPr>
          <a:lstStyle/>
          <a:p>
            <a:r>
              <a:rPr lang="en-GB" dirty="0">
                <a:hlinkClick r:id="rId7"/>
              </a:rPr>
              <a:t>About environmental rights and governance | UNEP - UN Environment Programme</a:t>
            </a:r>
            <a:endParaRPr lang="en-GB" dirty="0"/>
          </a:p>
        </p:txBody>
      </p:sp>
    </p:spTree>
    <p:extLst>
      <p:ext uri="{BB962C8B-B14F-4D97-AF65-F5344CB8AC3E}">
        <p14:creationId xmlns:p14="http://schemas.microsoft.com/office/powerpoint/2010/main" val="340914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2"/>
                                        </p:tgtEl>
                                        <p:attrNameLst>
                                          <p:attrName>ppt_w</p:attrName>
                                        </p:attrNameLst>
                                      </p:cBhvr>
                                      <p:tavLst>
                                        <p:tav tm="0">
                                          <p:val>
                                            <p:strVal val="ppt_w"/>
                                          </p:val>
                                        </p:tav>
                                        <p:tav tm="100000">
                                          <p:val>
                                            <p:fltVal val="0"/>
                                          </p:val>
                                        </p:tav>
                                      </p:tavLst>
                                    </p:anim>
                                    <p:anim calcmode="lin" valueType="num">
                                      <p:cBhvr>
                                        <p:cTn id="7" dur="1000"/>
                                        <p:tgtEl>
                                          <p:spTgt spid="2"/>
                                        </p:tgtEl>
                                        <p:attrNameLst>
                                          <p:attrName>ppt_h</p:attrName>
                                        </p:attrNameLst>
                                      </p:cBhvr>
                                      <p:tavLst>
                                        <p:tav tm="0">
                                          <p:val>
                                            <p:strVal val="ppt_h"/>
                                          </p:val>
                                        </p:tav>
                                        <p:tav tm="100000">
                                          <p:val>
                                            <p:fltVal val="0"/>
                                          </p:val>
                                        </p:tav>
                                      </p:tavLst>
                                    </p:anim>
                                    <p:anim calcmode="lin" valueType="num">
                                      <p:cBhvr>
                                        <p:cTn id="8" dur="1000"/>
                                        <p:tgtEl>
                                          <p:spTgt spid="2"/>
                                        </p:tgtEl>
                                        <p:attrNameLst>
                                          <p:attrName>style.rotation</p:attrName>
                                        </p:attrNameLst>
                                      </p:cBhvr>
                                      <p:tavLst>
                                        <p:tav tm="0">
                                          <p:val>
                                            <p:fltVal val="0"/>
                                          </p:val>
                                        </p:tav>
                                        <p:tav tm="100000">
                                          <p:val>
                                            <p:fltVal val="90"/>
                                          </p:val>
                                        </p:tav>
                                      </p:tavLst>
                                    </p:anim>
                                    <p:animEffect transition="out" filter="fade">
                                      <p:cBhvr>
                                        <p:cTn id="9" dur="1000"/>
                                        <p:tgtEl>
                                          <p:spTgt spid="2"/>
                                        </p:tgtEl>
                                      </p:cBhvr>
                                    </p:animEffect>
                                    <p:set>
                                      <p:cBhvr>
                                        <p:cTn id="10"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Grp="1" noChangeArrowheads="1"/>
          </p:cNvSpPr>
          <p:nvPr>
            <p:ph type="title"/>
          </p:nvPr>
        </p:nvSpPr>
        <p:spPr>
          <a:xfrm>
            <a:off x="8079978" y="741391"/>
            <a:ext cx="3369234" cy="1616203"/>
          </a:xfrm>
        </p:spPr>
        <p:txBody>
          <a:bodyPr anchor="b">
            <a:normAutofit/>
          </a:bodyPr>
          <a:lstStyle/>
          <a:p>
            <a:pPr eaLnBrk="1" hangingPunct="1">
              <a:defRPr/>
            </a:pPr>
            <a:r>
              <a:rPr lang="en-US" sz="3200" b="1" u="sng" dirty="0">
                <a:latin typeface="Calibri" pitchFamily="34" charset="0"/>
                <a:ea typeface="ＭＳ Ｐゴシック" pitchFamily="34" charset="-128"/>
              </a:rPr>
              <a:t>Activity</a:t>
            </a:r>
          </a:p>
        </p:txBody>
      </p:sp>
      <p:pic>
        <p:nvPicPr>
          <p:cNvPr id="10245" name="Picture 10244" descr="Empty speech bubbles">
            <a:extLst>
              <a:ext uri="{FF2B5EF4-FFF2-40B4-BE49-F238E27FC236}">
                <a16:creationId xmlns:a16="http://schemas.microsoft.com/office/drawing/2014/main" id="{66FF8D31-867F-08C2-6196-5B92A2C3B53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l="10969" r="28415"/>
          <a:stretch/>
        </p:blipFill>
        <p:spPr>
          <a:xfrm>
            <a:off x="20" y="10"/>
            <a:ext cx="7390243" cy="6857990"/>
          </a:xfrm>
          <a:prstGeom prst="rect">
            <a:avLst/>
          </a:prstGeom>
        </p:spPr>
      </p:pic>
      <p:sp>
        <p:nvSpPr>
          <p:cNvPr id="10243" name="Rectangle 4"/>
          <p:cNvSpPr>
            <a:spLocks noGrp="1" noChangeArrowheads="1"/>
          </p:cNvSpPr>
          <p:nvPr>
            <p:ph idx="1"/>
          </p:nvPr>
        </p:nvSpPr>
        <p:spPr>
          <a:xfrm>
            <a:off x="8079978" y="2533476"/>
            <a:ext cx="3369234" cy="3447832"/>
          </a:xfrm>
        </p:spPr>
        <p:txBody>
          <a:bodyPr anchor="t">
            <a:normAutofit fontScale="92500" lnSpcReduction="20000"/>
          </a:bodyPr>
          <a:lstStyle/>
          <a:p>
            <a:r>
              <a:rPr lang="en-GB" altLang="en-US" sz="2000" b="1" dirty="0"/>
              <a:t>Select a topic from 2020 Environmental Governance website. Present a short (2 min) overview</a:t>
            </a:r>
          </a:p>
          <a:p>
            <a:pPr marL="342900" indent="-342900">
              <a:buFont typeface="+mj-lt"/>
              <a:buAutoNum type="arabicPeriod"/>
            </a:pPr>
            <a:r>
              <a:rPr lang="en-GB" altLang="en-US" sz="2000" dirty="0">
                <a:solidFill>
                  <a:srgbClr val="002060"/>
                </a:solidFill>
              </a:rPr>
              <a:t>Advancing environmental rights</a:t>
            </a:r>
          </a:p>
          <a:p>
            <a:pPr marL="342900" indent="-342900">
              <a:buFont typeface="+mj-lt"/>
              <a:buAutoNum type="arabicPeriod"/>
            </a:pPr>
            <a:r>
              <a:rPr lang="en-GB" altLang="en-US" sz="2000" dirty="0">
                <a:solidFill>
                  <a:srgbClr val="002060"/>
                </a:solidFill>
              </a:rPr>
              <a:t>The future we want 2030</a:t>
            </a:r>
          </a:p>
          <a:p>
            <a:pPr marL="342900" indent="-342900">
              <a:buFont typeface="+mj-lt"/>
              <a:buAutoNum type="arabicPeriod"/>
            </a:pPr>
            <a:r>
              <a:rPr lang="en-GB" altLang="en-US" sz="2000" dirty="0">
                <a:solidFill>
                  <a:srgbClr val="002060"/>
                </a:solidFill>
              </a:rPr>
              <a:t>Strengthening institutions</a:t>
            </a:r>
          </a:p>
          <a:p>
            <a:pPr marL="342900" indent="-342900">
              <a:buFont typeface="+mj-lt"/>
              <a:buAutoNum type="arabicPeriod"/>
            </a:pPr>
            <a:r>
              <a:rPr lang="en-GB" altLang="en-US" sz="2000" dirty="0">
                <a:solidFill>
                  <a:srgbClr val="002060"/>
                </a:solidFill>
              </a:rPr>
              <a:t>Promoting Environmental rule of law</a:t>
            </a:r>
          </a:p>
          <a:p>
            <a:pPr marL="342900" indent="-342900">
              <a:buFont typeface="+mj-lt"/>
              <a:buAutoNum type="arabicPeriod"/>
            </a:pPr>
            <a:r>
              <a:rPr lang="en-GB" altLang="en-US" sz="2000" dirty="0">
                <a:solidFill>
                  <a:srgbClr val="002060"/>
                </a:solidFill>
              </a:rPr>
              <a:t>Global environmental commitments</a:t>
            </a:r>
            <a:endParaRPr lang="en-GB" altLang="en-US" sz="2000" dirty="0">
              <a:solidFill>
                <a:srgbClr val="002060"/>
              </a:solidFill>
              <a:hlinkClick r:id="rId4">
                <a:extLst>
                  <a:ext uri="{A12FA001-AC4F-418D-AE19-62706E023703}">
                    <ahyp:hlinkClr xmlns:ahyp="http://schemas.microsoft.com/office/drawing/2018/hyperlinkcolor" val="tx"/>
                  </a:ext>
                </a:extLst>
              </a:hlinkClick>
            </a:endParaRPr>
          </a:p>
          <a:p>
            <a:pPr eaLnBrk="1" hangingPunct="1">
              <a:buFontTx/>
              <a:buNone/>
              <a:defRPr/>
            </a:pPr>
            <a:endParaRPr lang="en-US" sz="2000" dirty="0">
              <a:ea typeface="ＭＳ Ｐゴシック" pitchFamily="34" charset="-128"/>
            </a:endParaRPr>
          </a:p>
          <a:p>
            <a:pPr eaLnBrk="1" hangingPunct="1">
              <a:buFontTx/>
              <a:buNone/>
              <a:defRPr/>
            </a:pPr>
            <a:endParaRPr lang="en-US" sz="2000" dirty="0">
              <a:ea typeface="ＭＳ Ｐゴシック" pitchFamily="34" charset="-128"/>
            </a:endParaRPr>
          </a:p>
        </p:txBody>
      </p:sp>
      <p:sp>
        <p:nvSpPr>
          <p:cNvPr id="4" name="TextBox 3">
            <a:extLst>
              <a:ext uri="{FF2B5EF4-FFF2-40B4-BE49-F238E27FC236}">
                <a16:creationId xmlns:a16="http://schemas.microsoft.com/office/drawing/2014/main" id="{50447C57-BFD8-B4D8-47D0-C0AFF4026C6C}"/>
              </a:ext>
            </a:extLst>
          </p:cNvPr>
          <p:cNvSpPr txBox="1"/>
          <p:nvPr/>
        </p:nvSpPr>
        <p:spPr>
          <a:xfrm>
            <a:off x="6600056" y="6152750"/>
            <a:ext cx="6096000" cy="646331"/>
          </a:xfrm>
          <a:prstGeom prst="rect">
            <a:avLst/>
          </a:prstGeom>
          <a:noFill/>
        </p:spPr>
        <p:txBody>
          <a:bodyPr wrap="square">
            <a:spAutoFit/>
          </a:bodyPr>
          <a:lstStyle/>
          <a:p>
            <a:r>
              <a:rPr lang="en-GB" dirty="0">
                <a:hlinkClick r:id="rId5"/>
              </a:rPr>
              <a:t>About environmental rights and governance | UNEP - UN Environment Programme</a:t>
            </a:r>
            <a:endParaRPr lang="en-GB" dirty="0"/>
          </a:p>
        </p:txBody>
      </p:sp>
    </p:spTree>
    <p:extLst>
      <p:ext uri="{BB962C8B-B14F-4D97-AF65-F5344CB8AC3E}">
        <p14:creationId xmlns:p14="http://schemas.microsoft.com/office/powerpoint/2010/main" val="173665988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AB8EDC3-1C0D-4505-A2C7-839A5161F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069E294-3813-4588-9E9C-AEA08F9C4D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A group of people in front of a sign&#10;&#10;Description generated with very high confidence">
            <a:extLst>
              <a:ext uri="{FF2B5EF4-FFF2-40B4-BE49-F238E27FC236}">
                <a16:creationId xmlns:a16="http://schemas.microsoft.com/office/drawing/2014/main" id="{75D3B1BF-8A7B-4580-8CD2-B3E6CA6FBD52}"/>
              </a:ext>
            </a:extLst>
          </p:cNvPr>
          <p:cNvPicPr>
            <a:picLocks noGrp="1" noChangeAspect="1"/>
          </p:cNvPicPr>
          <p:nvPr>
            <p:ph sz="half" idx="2"/>
          </p:nvPr>
        </p:nvPicPr>
        <p:blipFill rotWithShape="1">
          <a:blip r:embed="rId2">
            <a:alphaModFix amt="40000"/>
          </a:blip>
          <a:srcRect r="1334"/>
          <a:stretch/>
        </p:blipFill>
        <p:spPr>
          <a:xfrm>
            <a:off x="20" y="10"/>
            <a:ext cx="12191981" cy="6857990"/>
          </a:xfrm>
          <a:prstGeom prst="rect">
            <a:avLst/>
          </a:prstGeom>
        </p:spPr>
      </p:pic>
      <p:sp>
        <p:nvSpPr>
          <p:cNvPr id="2" name="Title 1">
            <a:extLst>
              <a:ext uri="{FF2B5EF4-FFF2-40B4-BE49-F238E27FC236}">
                <a16:creationId xmlns:a16="http://schemas.microsoft.com/office/drawing/2014/main" id="{30527837-777A-4BBF-B665-5C16781B9023}"/>
              </a:ext>
            </a:extLst>
          </p:cNvPr>
          <p:cNvSpPr>
            <a:spLocks noGrp="1"/>
          </p:cNvSpPr>
          <p:nvPr>
            <p:ph type="title"/>
          </p:nvPr>
        </p:nvSpPr>
        <p:spPr>
          <a:xfrm>
            <a:off x="838343" y="365125"/>
            <a:ext cx="10515600" cy="1325563"/>
          </a:xfrm>
        </p:spPr>
        <p:txBody>
          <a:bodyPr vert="horz" lIns="91440" tIns="45720" rIns="91440" bIns="45720" rtlCol="0" anchor="ctr">
            <a:normAutofit/>
          </a:bodyPr>
          <a:lstStyle/>
          <a:p>
            <a:r>
              <a:rPr lang="en-US" sz="4100" b="1" kern="1200">
                <a:solidFill>
                  <a:srgbClr val="FFFFFF"/>
                </a:solidFill>
                <a:latin typeface="+mj-lt"/>
                <a:ea typeface="+mj-ea"/>
                <a:cs typeface="+mj-cs"/>
              </a:rPr>
              <a:t>Climate Change Meeting</a:t>
            </a:r>
            <a:br>
              <a:rPr lang="en-US" sz="4100" b="1" kern="1200">
                <a:solidFill>
                  <a:srgbClr val="FFFFFF"/>
                </a:solidFill>
                <a:latin typeface="+mj-lt"/>
                <a:ea typeface="+mj-ea"/>
                <a:cs typeface="+mj-cs"/>
              </a:rPr>
            </a:br>
            <a:r>
              <a:rPr lang="en-US" sz="4100" b="1" kern="1200">
                <a:solidFill>
                  <a:srgbClr val="FFFFFF"/>
                </a:solidFill>
                <a:latin typeface="+mj-lt"/>
                <a:ea typeface="+mj-ea"/>
                <a:cs typeface="+mj-cs"/>
              </a:rPr>
              <a:t>Poland 2018   Chile (Madrid) 2019 Glasgow 2021</a:t>
            </a:r>
          </a:p>
        </p:txBody>
      </p:sp>
      <p:sp>
        <p:nvSpPr>
          <p:cNvPr id="3" name="Content Placeholder 2">
            <a:extLst>
              <a:ext uri="{FF2B5EF4-FFF2-40B4-BE49-F238E27FC236}">
                <a16:creationId xmlns:a16="http://schemas.microsoft.com/office/drawing/2014/main" id="{A16CE20B-9CF8-424C-B3B2-58BB8C685A7E}"/>
              </a:ext>
            </a:extLst>
          </p:cNvPr>
          <p:cNvSpPr>
            <a:spLocks noGrp="1"/>
          </p:cNvSpPr>
          <p:nvPr>
            <p:ph sz="half" idx="1"/>
          </p:nvPr>
        </p:nvSpPr>
        <p:spPr>
          <a:xfrm>
            <a:off x="838344" y="2013625"/>
            <a:ext cx="4614759" cy="4163337"/>
          </a:xfrm>
        </p:spPr>
        <p:txBody>
          <a:bodyPr vert="horz" lIns="91440" tIns="45720" rIns="91440" bIns="45720" rtlCol="0">
            <a:normAutofit/>
          </a:bodyPr>
          <a:lstStyle/>
          <a:p>
            <a:r>
              <a:rPr lang="en-US" sz="2000">
                <a:solidFill>
                  <a:srgbClr val="FFFFFF"/>
                </a:solidFill>
              </a:rPr>
              <a:t>In groups of 2 find a video clip of no more than 5 mins or a website on climate change meetings.</a:t>
            </a:r>
          </a:p>
          <a:p>
            <a:r>
              <a:rPr lang="en-US" sz="2000">
                <a:solidFill>
                  <a:srgbClr val="FFFFFF"/>
                </a:solidFill>
              </a:rPr>
              <a:t>Present the principal findings of the video/web to the other groups.</a:t>
            </a:r>
          </a:p>
          <a:p>
            <a:r>
              <a:rPr lang="en-US" sz="2000">
                <a:solidFill>
                  <a:srgbClr val="FFFFFF"/>
                </a:solidFill>
              </a:rPr>
              <a:t>Consider in what ways this is: </a:t>
            </a:r>
          </a:p>
          <a:p>
            <a:pPr marL="639445" lvl="1"/>
            <a:r>
              <a:rPr lang="en-US" sz="2000">
                <a:solidFill>
                  <a:srgbClr val="FFFFFF"/>
                </a:solidFill>
              </a:rPr>
              <a:t>Good strategic management</a:t>
            </a:r>
          </a:p>
          <a:p>
            <a:pPr marL="639445" lvl="1"/>
            <a:r>
              <a:rPr lang="en-US" sz="2000">
                <a:solidFill>
                  <a:srgbClr val="FFFFFF"/>
                </a:solidFill>
              </a:rPr>
              <a:t>Bad strategic management</a:t>
            </a:r>
          </a:p>
          <a:p>
            <a:pPr marL="639445" lvl="1"/>
            <a:r>
              <a:rPr lang="en-US" sz="2000">
                <a:solidFill>
                  <a:srgbClr val="FFFFFF"/>
                </a:solidFill>
              </a:rPr>
              <a:t>Send links for upload to Moodle</a:t>
            </a:r>
          </a:p>
          <a:p>
            <a:pPr marL="393700" lvl="1"/>
            <a:r>
              <a:rPr lang="en-US" sz="2000">
                <a:solidFill>
                  <a:srgbClr val="FFFFFF"/>
                </a:solidFill>
              </a:rPr>
              <a:t>COP (Conference of the Parties)</a:t>
            </a:r>
          </a:p>
        </p:txBody>
      </p:sp>
      <p:pic>
        <p:nvPicPr>
          <p:cNvPr id="8" name="Picture 8" descr="A group of people holding a sign posing for the camera&#10;&#10;Description generated with very high confidence">
            <a:extLst>
              <a:ext uri="{FF2B5EF4-FFF2-40B4-BE49-F238E27FC236}">
                <a16:creationId xmlns:a16="http://schemas.microsoft.com/office/drawing/2014/main" id="{ADE2D4C1-3C7A-4E16-8280-496FD42779FC}"/>
              </a:ext>
            </a:extLst>
          </p:cNvPr>
          <p:cNvPicPr>
            <a:picLocks noChangeAspect="1"/>
          </p:cNvPicPr>
          <p:nvPr/>
        </p:nvPicPr>
        <p:blipFill rotWithShape="1">
          <a:blip r:embed="rId3"/>
          <a:srcRect l="8703" r="1" b="1"/>
          <a:stretch/>
        </p:blipFill>
        <p:spPr>
          <a:xfrm>
            <a:off x="6101338" y="2015168"/>
            <a:ext cx="5283866"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p:spPr>
      </p:pic>
      <p:sp>
        <p:nvSpPr>
          <p:cNvPr id="5" name="Slide Number Placeholder 4">
            <a:extLst>
              <a:ext uri="{FF2B5EF4-FFF2-40B4-BE49-F238E27FC236}">
                <a16:creationId xmlns:a16="http://schemas.microsoft.com/office/drawing/2014/main" id="{EA05BB8A-005D-47A1-A4C3-1399E4AD7E38}"/>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61FDC438-E651-4A6B-8C50-15A8467CF880}" type="slidenum">
              <a:rPr lang="en-US" altLang="en-US">
                <a:solidFill>
                  <a:srgbClr val="FFFFFF"/>
                </a:solidFill>
              </a:rPr>
              <a:pPr defTabSz="914400">
                <a:spcAft>
                  <a:spcPts val="600"/>
                </a:spcAft>
                <a:defRPr/>
              </a:pPr>
              <a:t>70</a:t>
            </a:fld>
            <a:endParaRPr lang="en-US" altLang="en-US">
              <a:solidFill>
                <a:srgbClr val="FFFFFF"/>
              </a:solidFill>
            </a:endParaRPr>
          </a:p>
        </p:txBody>
      </p:sp>
    </p:spTree>
    <p:extLst>
      <p:ext uri="{BB962C8B-B14F-4D97-AF65-F5344CB8AC3E}">
        <p14:creationId xmlns:p14="http://schemas.microsoft.com/office/powerpoint/2010/main" val="164598334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AE6F2518-B084-4896-AF52-66CC2144AA26}"/>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B7C8EC3559F764AA080F30F794D2AD4" ma:contentTypeVersion="13" ma:contentTypeDescription="Create a new document." ma:contentTypeScope="" ma:versionID="8221e1a10f8d3d6b3e50db903b46b569">
  <xsd:schema xmlns:xsd="http://www.w3.org/2001/XMLSchema" xmlns:xs="http://www.w3.org/2001/XMLSchema" xmlns:p="http://schemas.microsoft.com/office/2006/metadata/properties" xmlns:ns3="d2d6d51c-be45-489c-bfaa-c0c3d4c0c982" xmlns:ns4="696490a5-0429-499a-a254-a60426c02ef0" targetNamespace="http://schemas.microsoft.com/office/2006/metadata/properties" ma:root="true" ma:fieldsID="3ba10b0d6a078fc71870206bb1a5dc39" ns3:_="" ns4:_="">
    <xsd:import namespace="d2d6d51c-be45-489c-bfaa-c0c3d4c0c982"/>
    <xsd:import namespace="696490a5-0429-499a-a254-a60426c02ef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d6d51c-be45-489c-bfaa-c0c3d4c0c98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96490a5-0429-499a-a254-a60426c02ef0"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CADE0A4-ED47-4F7C-9FDE-D8325BA0067C}">
  <ds:schemaRefs>
    <ds:schemaRef ds:uri="http://schemas.microsoft.com/sharepoint/v3/contenttype/forms"/>
  </ds:schemaRefs>
</ds:datastoreItem>
</file>

<file path=customXml/itemProps2.xml><?xml version="1.0" encoding="utf-8"?>
<ds:datastoreItem xmlns:ds="http://schemas.openxmlformats.org/officeDocument/2006/customXml" ds:itemID="{9EBF5694-052B-456A-BDB4-2B08114922D7}">
  <ds:schemaRefs>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d2d6d51c-be45-489c-bfaa-c0c3d4c0c982"/>
    <ds:schemaRef ds:uri="http://schemas.microsoft.com/office/2006/documentManagement/types"/>
    <ds:schemaRef ds:uri="http://schemas.microsoft.com/office/infopath/2007/PartnerControls"/>
    <ds:schemaRef ds:uri="696490a5-0429-499a-a254-a60426c02ef0"/>
    <ds:schemaRef ds:uri="http://www.w3.org/XML/1998/namespace"/>
  </ds:schemaRefs>
</ds:datastoreItem>
</file>

<file path=customXml/itemProps3.xml><?xml version="1.0" encoding="utf-8"?>
<ds:datastoreItem xmlns:ds="http://schemas.openxmlformats.org/officeDocument/2006/customXml" ds:itemID="{27B9E0A2-6251-4882-8251-EE10678CD9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d6d51c-be45-489c-bfaa-c0c3d4c0c982"/>
    <ds:schemaRef ds:uri="696490a5-0429-499a-a254-a60426c02e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5647</TotalTime>
  <Words>3348</Words>
  <Application>Microsoft Office PowerPoint</Application>
  <PresentationFormat>Widescreen</PresentationFormat>
  <Paragraphs>376</Paragraphs>
  <Slides>70</Slides>
  <Notes>25</Notes>
  <HiddenSlides>0</HiddenSlides>
  <MMClips>4</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70</vt:i4>
      </vt:variant>
    </vt:vector>
  </HeadingPairs>
  <TitlesOfParts>
    <vt:vector size="84" baseType="lpstr">
      <vt:lpstr>Meiryo</vt:lpstr>
      <vt:lpstr>Overpass</vt:lpstr>
      <vt:lpstr>YouTube Noto</vt:lpstr>
      <vt:lpstr>Arial</vt:lpstr>
      <vt:lpstr>Arial</vt:lpstr>
      <vt:lpstr>Calibri</vt:lpstr>
      <vt:lpstr>Calibri Light</vt:lpstr>
      <vt:lpstr>Neue Haas Grotesk Text Pro</vt:lpstr>
      <vt:lpstr>Nunito Sans</vt:lpstr>
      <vt:lpstr>Roboto</vt:lpstr>
      <vt:lpstr>Times New Roman</vt:lpstr>
      <vt:lpstr>Wingdings 2</vt:lpstr>
      <vt:lpstr>1_Office Theme</vt:lpstr>
      <vt:lpstr>Office Theme</vt:lpstr>
      <vt:lpstr>International Strategic Management – the case of the UN  </vt:lpstr>
      <vt:lpstr>Lecture Outline</vt:lpstr>
      <vt:lpstr>PowerPoint Presentation</vt:lpstr>
      <vt:lpstr>PowerPoint Presentation</vt:lpstr>
      <vt:lpstr>PowerPoint Presentation</vt:lpstr>
      <vt:lpstr>PowerPoint Presentation</vt:lpstr>
      <vt:lpstr>PowerPoint Presentation</vt:lpstr>
      <vt:lpstr>History of the UN</vt:lpstr>
      <vt:lpstr>Background history</vt:lpstr>
      <vt:lpstr>Brief history of the UN</vt:lpstr>
      <vt:lpstr>UN Conference on the Human Environment (1972)</vt:lpstr>
      <vt:lpstr>Rio Declaration on the Environment and Development (1992)</vt:lpstr>
      <vt:lpstr>UN Terms</vt:lpstr>
      <vt:lpstr>UN Terms Relevant to the Environment</vt:lpstr>
      <vt:lpstr>UN Terms Relevant to the Environment</vt:lpstr>
      <vt:lpstr>Protocols</vt:lpstr>
      <vt:lpstr>PowerPoint Presentation</vt:lpstr>
      <vt:lpstr>Montreal Protocol Example</vt:lpstr>
      <vt:lpstr>  The example of Ozone</vt:lpstr>
      <vt:lpstr>  The example of Ozone</vt:lpstr>
      <vt:lpstr>PowerPoint Presentation</vt:lpstr>
      <vt:lpstr>Montreal Protocol</vt:lpstr>
      <vt:lpstr>PowerPoint Presentation</vt:lpstr>
      <vt:lpstr>PowerPoint Presentation</vt:lpstr>
      <vt:lpstr>PowerPoint Presentation</vt:lpstr>
      <vt:lpstr>Ozone</vt:lpstr>
      <vt:lpstr>But…….</vt:lpstr>
      <vt:lpstr>Agreements</vt:lpstr>
      <vt:lpstr>Agreements (Accord)</vt:lpstr>
      <vt:lpstr>Agreements (Accord)</vt:lpstr>
      <vt:lpstr>Non-binding agreements </vt:lpstr>
      <vt:lpstr>Multilateral Environmental Agreements</vt:lpstr>
      <vt:lpstr>Multilateral Environmental Agreements</vt:lpstr>
      <vt:lpstr>MEA Resources</vt:lpstr>
      <vt:lpstr>MEA</vt:lpstr>
      <vt:lpstr>UNEP</vt:lpstr>
      <vt:lpstr>United Nations</vt:lpstr>
      <vt:lpstr>PowerPoint Presentation</vt:lpstr>
      <vt:lpstr>Activity</vt:lpstr>
      <vt:lpstr>United Nations</vt:lpstr>
      <vt:lpstr>Climate Adaptation Gaps</vt:lpstr>
      <vt:lpstr>PowerPoint Presentation</vt:lpstr>
      <vt:lpstr>Activity</vt:lpstr>
      <vt:lpstr>Which of these are relevant for your COP topic?</vt:lpstr>
      <vt:lpstr>UNEA</vt:lpstr>
      <vt:lpstr>UNEA</vt:lpstr>
      <vt:lpstr>UNEA</vt:lpstr>
      <vt:lpstr>UNEA</vt:lpstr>
      <vt:lpstr>UN New and Exciting (!!)</vt:lpstr>
      <vt:lpstr>Kunming-Montreal Global Biodiversity Framework </vt:lpstr>
      <vt:lpstr>State of Finance for Nature</vt:lpstr>
      <vt:lpstr>State of Finance for Nature</vt:lpstr>
      <vt:lpstr>State of Finance for Nature</vt:lpstr>
      <vt:lpstr>Conference of the Parties (COP)</vt:lpstr>
      <vt:lpstr>Assignment</vt:lpstr>
      <vt:lpstr>Next week…</vt:lpstr>
      <vt:lpstr>What else does the UN do for the Environment? </vt:lpstr>
      <vt:lpstr>What else does the UN do for the Environment? </vt:lpstr>
      <vt:lpstr>Trees in Cities Challenge</vt:lpstr>
      <vt:lpstr>Trees in Cities Challenge</vt:lpstr>
      <vt:lpstr>Trees in Cities Challenge</vt:lpstr>
      <vt:lpstr>Trees save Cities money</vt:lpstr>
      <vt:lpstr>Should the UN plant trees? It’s complicated</vt:lpstr>
      <vt:lpstr>Additional links:</vt:lpstr>
      <vt:lpstr>Climate Change Global Governance Evolution</vt:lpstr>
      <vt:lpstr>Environmental Governance update?</vt:lpstr>
      <vt:lpstr>UNEP ‘Sound@ Environmental Governance</vt:lpstr>
      <vt:lpstr>Suggested Reading</vt:lpstr>
      <vt:lpstr>Activity</vt:lpstr>
      <vt:lpstr>Climate Change Meeting Poland 2018   Chile (Madrid) 2019 Glasgow 2021</vt:lpstr>
    </vt:vector>
  </TitlesOfParts>
  <Company>swan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Planned System</dc:title>
  <dc:creator>Alissa</dc:creator>
  <cp:lastModifiedBy>Alissa Flatley</cp:lastModifiedBy>
  <cp:revision>341</cp:revision>
  <cp:lastPrinted>2002-03-04T13:59:26Z</cp:lastPrinted>
  <dcterms:created xsi:type="dcterms:W3CDTF">2001-11-15T19:13:35Z</dcterms:created>
  <dcterms:modified xsi:type="dcterms:W3CDTF">2023-11-08T12:40:15Z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0x010100FB7C8EC3559F764AA080F30F794D2AD4</vt:lpwstr>
  </property>
</Properties>
</file>