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9"/>
  </p:notesMasterIdLst>
  <p:handoutMasterIdLst>
    <p:handoutMasterId r:id="rId20"/>
  </p:handoutMasterIdLst>
  <p:sldIdLst>
    <p:sldId id="256" r:id="rId5"/>
    <p:sldId id="277" r:id="rId6"/>
    <p:sldId id="258" r:id="rId7"/>
    <p:sldId id="290" r:id="rId8"/>
    <p:sldId id="291" r:id="rId9"/>
    <p:sldId id="268" r:id="rId10"/>
    <p:sldId id="286" r:id="rId11"/>
    <p:sldId id="262" r:id="rId12"/>
    <p:sldId id="292" r:id="rId13"/>
    <p:sldId id="279" r:id="rId14"/>
    <p:sldId id="260" r:id="rId15"/>
    <p:sldId id="276" r:id="rId16"/>
    <p:sldId id="293" r:id="rId17"/>
    <p:sldId id="29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50" autoAdjust="0"/>
    <p:restoredTop sz="93204" autoAdjust="0"/>
  </p:normalViewPr>
  <p:slideViewPr>
    <p:cSldViewPr snapToGrid="0">
      <p:cViewPr>
        <p:scale>
          <a:sx n="75" d="100"/>
          <a:sy n="75" d="100"/>
        </p:scale>
        <p:origin x="864" y="139"/>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3/19/2026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3/19/2026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245643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dirty="0"/>
          </a:p>
        </p:txBody>
      </p:sp>
    </p:spTree>
    <p:extLst>
      <p:ext uri="{BB962C8B-B14F-4D97-AF65-F5344CB8AC3E}">
        <p14:creationId xmlns:p14="http://schemas.microsoft.com/office/powerpoint/2010/main" val="1101034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510226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2909667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8</a:t>
            </a:fld>
            <a:endParaRPr lang="en-US" dirty="0"/>
          </a:p>
        </p:txBody>
      </p:sp>
    </p:spTree>
    <p:extLst>
      <p:ext uri="{BB962C8B-B14F-4D97-AF65-F5344CB8AC3E}">
        <p14:creationId xmlns:p14="http://schemas.microsoft.com/office/powerpoint/2010/main" val="1306333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9</a:t>
            </a:fld>
            <a:endParaRPr lang="en-US" dirty="0"/>
          </a:p>
        </p:txBody>
      </p:sp>
    </p:spTree>
    <p:extLst>
      <p:ext uri="{BB962C8B-B14F-4D97-AF65-F5344CB8AC3E}">
        <p14:creationId xmlns:p14="http://schemas.microsoft.com/office/powerpoint/2010/main" val="2371032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10</a:t>
            </a:fld>
            <a:endParaRPr lang="en-US" dirty="0"/>
          </a:p>
        </p:txBody>
      </p:sp>
    </p:spTree>
    <p:extLst>
      <p:ext uri="{BB962C8B-B14F-4D97-AF65-F5344CB8AC3E}">
        <p14:creationId xmlns:p14="http://schemas.microsoft.com/office/powerpoint/2010/main" val="1648291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11</a:t>
            </a:fld>
            <a:endParaRPr lang="en-US" dirty="0"/>
          </a:p>
        </p:txBody>
      </p:sp>
    </p:spTree>
    <p:extLst>
      <p:ext uri="{BB962C8B-B14F-4D97-AF65-F5344CB8AC3E}">
        <p14:creationId xmlns:p14="http://schemas.microsoft.com/office/powerpoint/2010/main" val="31104013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12</a:t>
            </a:fld>
            <a:endParaRPr lang="en-US" dirty="0"/>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833694" y="544285"/>
            <a:ext cx="6594768" cy="3445329"/>
          </a:xfrm>
        </p:spPr>
        <p:txBody>
          <a:bodyPr anchor="b">
            <a:normAutofit/>
          </a:bodyPr>
          <a:lstStyle/>
          <a:p>
            <a:r>
              <a:rPr lang="en-US" dirty="0"/>
              <a:t> </a:t>
            </a:r>
          </a:p>
        </p:txBody>
      </p:sp>
      <p:sp>
        <p:nvSpPr>
          <p:cNvPr id="30" name="Subtitle 2">
            <a:extLst>
              <a:ext uri="{FF2B5EF4-FFF2-40B4-BE49-F238E27FC236}">
                <a16:creationId xmlns:a16="http://schemas.microsoft.com/office/drawing/2014/main" id="{EC650E0A-10B2-1358-74B7-23A344F78365}"/>
              </a:ext>
            </a:extLst>
          </p:cNvPr>
          <p:cNvSpPr>
            <a:spLocks noGrp="1"/>
          </p:cNvSpPr>
          <p:nvPr>
            <p:ph type="subTitle" idx="1"/>
          </p:nvPr>
        </p:nvSpPr>
        <p:spPr>
          <a:xfrm>
            <a:off x="4076118" y="0"/>
            <a:ext cx="8115882" cy="6857999"/>
          </a:xfrm>
        </p:spPr>
        <p:txBody>
          <a:bodyPr/>
          <a:lstStyle/>
          <a:p>
            <a:pPr algn="ctr"/>
            <a:r>
              <a:rPr lang="en-US" b="1" dirty="0"/>
              <a:t>University of Wales Trinity San David</a:t>
            </a:r>
          </a:p>
          <a:p>
            <a:pPr algn="ctr"/>
            <a:r>
              <a:rPr lang="en-US" b="1" dirty="0"/>
              <a:t>BA(Hons) Leadership and Management skills for the workplace</a:t>
            </a:r>
          </a:p>
          <a:p>
            <a:pPr algn="ctr"/>
            <a:r>
              <a:rPr lang="en-US" b="1" dirty="0"/>
              <a:t>Module: Developing and aging Individuals and Teams</a:t>
            </a:r>
          </a:p>
          <a:p>
            <a:pPr algn="ctr"/>
            <a:r>
              <a:rPr lang="en-US" b="1" dirty="0"/>
              <a:t>Group: 01</a:t>
            </a:r>
          </a:p>
          <a:p>
            <a:pPr algn="ctr"/>
            <a:r>
              <a:rPr lang="en-US" b="1" dirty="0"/>
              <a:t>Student: Edilson Francisco De Oliveira</a:t>
            </a:r>
          </a:p>
          <a:p>
            <a:pPr algn="ctr"/>
            <a:r>
              <a:rPr lang="en-US" b="1" dirty="0"/>
              <a:t>Student number: 1818480</a:t>
            </a:r>
          </a:p>
          <a:p>
            <a:pPr algn="ctr"/>
            <a:r>
              <a:rPr lang="en-US" b="1" dirty="0"/>
              <a:t>Lecture: Sukhpreet GREWAL</a:t>
            </a:r>
          </a:p>
        </p:txBody>
      </p:sp>
      <p:pic>
        <p:nvPicPr>
          <p:cNvPr id="4" name="Picture Placeholder 3">
            <a:extLst>
              <a:ext uri="{FF2B5EF4-FFF2-40B4-BE49-F238E27FC236}">
                <a16:creationId xmlns:a16="http://schemas.microsoft.com/office/drawing/2014/main" id="{C5C87098-173A-348D-B347-D2315665DBD1}"/>
              </a:ext>
            </a:extLst>
          </p:cNvPr>
          <p:cNvPicPr>
            <a:picLocks noGrp="1" noChangeAspect="1"/>
          </p:cNvPicPr>
          <p:nvPr>
            <p:ph type="pic" sz="quarter" idx="13"/>
          </p:nvPr>
        </p:nvPicPr>
        <p:blipFill>
          <a:blip r:embed="rId3"/>
          <a:srcRect l="11995" r="21148" b="2"/>
          <a:stretch>
            <a:fillRect/>
          </a:stretch>
        </p:blipFill>
        <p:spPr>
          <a:xfrm>
            <a:off x="20" y="-1"/>
            <a:ext cx="407609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a:noFill/>
        </p:spPr>
      </p:pic>
      <p:sp>
        <p:nvSpPr>
          <p:cNvPr id="9" name="Slide Number Placeholder 3" hidden="1">
            <a:extLst>
              <a:ext uri="{FF2B5EF4-FFF2-40B4-BE49-F238E27FC236}">
                <a16:creationId xmlns:a16="http://schemas.microsoft.com/office/drawing/2014/main" id="{1ED6B498-853E-F890-8A2C-8569028F2424}"/>
              </a:ext>
            </a:extLst>
          </p:cNvPr>
          <p:cNvSpPr>
            <a:spLocks noGrp="1"/>
          </p:cNvSpPr>
          <p:nvPr>
            <p:ph type="sldNum" sz="quarter" idx="4294967295"/>
          </p:nvPr>
        </p:nvSpPr>
        <p:spPr>
          <a:xfrm>
            <a:off x="11123295" y="6352847"/>
            <a:ext cx="457200" cy="365125"/>
          </a:xfrm>
        </p:spPr>
        <p:txBody>
          <a:bodyPr/>
          <a:lstStyle/>
          <a:p>
            <a:pPr>
              <a:spcAft>
                <a:spcPts val="600"/>
              </a:spcAft>
            </a:pPr>
            <a:fld id="{B5CEABB6-07DC-46E8-9B57-56EC44A396E5}" type="slidenum">
              <a:rPr lang="en-US" smtClean="0"/>
              <a:pPr>
                <a:spcAft>
                  <a:spcPts val="600"/>
                </a:spcAft>
              </a:pPr>
              <a:t>1</a:t>
            </a:fld>
            <a:endParaRPr lang="en-US"/>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F81337AA-C484-B49F-A2A2-BD690BE1F6CA}"/>
              </a:ext>
            </a:extLst>
          </p:cNvPr>
          <p:cNvSpPr>
            <a:spLocks noGrp="1"/>
          </p:cNvSpPr>
          <p:nvPr>
            <p:ph type="title"/>
          </p:nvPr>
        </p:nvSpPr>
        <p:spPr>
          <a:xfrm>
            <a:off x="167268" y="791737"/>
            <a:ext cx="7783551" cy="4962291"/>
          </a:xfrm>
        </p:spPr>
        <p:txBody>
          <a:bodyPr anchor="t">
            <a:normAutofit fontScale="90000"/>
          </a:bodyPr>
          <a:lstStyle/>
          <a:p>
            <a:pPr algn="ctr"/>
            <a:r>
              <a:rPr lang="en-GB" sz="3600" dirty="0"/>
              <a:t>Presentation</a:t>
            </a:r>
            <a:br>
              <a:rPr lang="en-GB" sz="2400" dirty="0"/>
            </a:br>
            <a:br>
              <a:rPr lang="en-GB" sz="2400" dirty="0"/>
            </a:br>
            <a:r>
              <a:rPr lang="en-GB" sz="2400" b="0" dirty="0"/>
              <a:t>Human Resources</a:t>
            </a:r>
            <a:br>
              <a:rPr lang="en-GB" sz="2400" b="0" dirty="0"/>
            </a:br>
            <a:r>
              <a:rPr lang="en-GB" sz="2400" b="0" dirty="0"/>
              <a:t>Pure Human Resources Consultancy, recruitment and Training. </a:t>
            </a:r>
            <a:br>
              <a:rPr lang="en-GB" sz="2400" b="0" dirty="0"/>
            </a:br>
            <a:r>
              <a:rPr lang="en-GB" sz="2400" b="0" dirty="0"/>
              <a:t>Company Based in London United Kingdom.</a:t>
            </a:r>
            <a:br>
              <a:rPr lang="en-GB" sz="2400" b="0" dirty="0"/>
            </a:br>
            <a:br>
              <a:rPr lang="en-GB" sz="2400" b="0" dirty="0"/>
            </a:br>
            <a:r>
              <a:rPr lang="en-GB" sz="2400" b="0" dirty="0"/>
              <a:t>The objective of the recruitment and selection process is to identify, attract, and hire the most qualified and suitable candidates to fill job vacancies, ensuring the process the necessary skills, experience, and cultural fit to contribute to the organization’s long-term success.</a:t>
            </a:r>
            <a:br>
              <a:rPr lang="en-GB" sz="2400" b="0" dirty="0"/>
            </a:br>
            <a:br>
              <a:rPr lang="en-GB" sz="2400" b="0" dirty="0"/>
            </a:br>
            <a:r>
              <a:rPr lang="en-GB" sz="2400" b="0" dirty="0"/>
              <a:t>Recruitment is the positive process of attracting a wide pool of applicants, while selection is the process of narrowing that pool down to the best candidate.</a:t>
            </a:r>
          </a:p>
        </p:txBody>
      </p:sp>
      <p:sp>
        <p:nvSpPr>
          <p:cNvPr id="4" name="Slide Number Placeholder 3">
            <a:extLst>
              <a:ext uri="{FF2B5EF4-FFF2-40B4-BE49-F238E27FC236}">
                <a16:creationId xmlns:a16="http://schemas.microsoft.com/office/drawing/2014/main" id="{5E0BA8FC-4E05-59AD-ADCE-92A03DB4A79C}"/>
              </a:ext>
            </a:extLst>
          </p:cNvPr>
          <p:cNvSpPr>
            <a:spLocks noGrp="1"/>
          </p:cNvSpPr>
          <p:nvPr>
            <p:ph type="sldNum" sz="quarter" idx="12"/>
          </p:nvPr>
        </p:nvSpPr>
        <p:spPr>
          <a:xfrm>
            <a:off x="11274091" y="6355080"/>
            <a:ext cx="457200" cy="365125"/>
          </a:xfrm>
        </p:spPr>
        <p:txBody>
          <a:bodyPr anchor="ctr">
            <a:normAutofit/>
          </a:bodyPr>
          <a:lstStyle/>
          <a:p>
            <a:pPr>
              <a:spcAft>
                <a:spcPts val="600"/>
              </a:spcAft>
            </a:pPr>
            <a:fld id="{B5CEABB6-07DC-46E8-9B57-56EC44A396E5}" type="slidenum">
              <a:rPr lang="en-US" smtClean="0"/>
              <a:pPr>
                <a:spcAft>
                  <a:spcPts val="600"/>
                </a:spcAft>
              </a:pPr>
              <a:t>2</a:t>
            </a:fld>
            <a:endParaRPr lang="en-US"/>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4833694" y="660358"/>
            <a:ext cx="6594768" cy="5537284"/>
          </a:xfrm>
        </p:spPr>
        <p:txBody>
          <a:bodyPr>
            <a:normAutofit/>
          </a:bodyPr>
          <a:lstStyle/>
          <a:p>
            <a:pPr algn="ctr"/>
            <a:r>
              <a:rPr lang="en-US" sz="3200" dirty="0"/>
              <a:t>The power of communication</a:t>
            </a:r>
            <a:br>
              <a:rPr lang="en-US" sz="3200" dirty="0"/>
            </a:br>
            <a:br>
              <a:rPr lang="en-US" sz="3200" dirty="0"/>
            </a:br>
            <a:r>
              <a:rPr lang="en-US" sz="2400" dirty="0"/>
              <a:t>“great things in business are never done by one person. They are done by a team of people”</a:t>
            </a:r>
            <a:br>
              <a:rPr lang="en-US" sz="2400" dirty="0"/>
            </a:br>
            <a:br>
              <a:rPr lang="en-US" sz="2400" dirty="0"/>
            </a:br>
            <a:r>
              <a:rPr lang="en-US" sz="2400" dirty="0"/>
              <a:t>The communication in a recruitment process is the key between the interviewer and the candidate where you keeps candidates engaged and ensures transparent process.</a:t>
            </a:r>
            <a:endParaRPr lang="en-US" dirty="0"/>
          </a:p>
        </p:txBody>
      </p:sp>
      <p:pic>
        <p:nvPicPr>
          <p:cNvPr id="34" name="Picture Placeholder 33" descr="Aerial view of a neon highway intersection">
            <a:extLst>
              <a:ext uri="{FF2B5EF4-FFF2-40B4-BE49-F238E27FC236}">
                <a16:creationId xmlns:a16="http://schemas.microsoft.com/office/drawing/2014/main" id="{9289CE93-EC50-55DB-CFE0-1266AEC87B19}"/>
              </a:ext>
            </a:extLst>
          </p:cNvPr>
          <p:cNvPicPr>
            <a:picLocks noGrp="1" noChangeAspect="1"/>
          </p:cNvPicPr>
          <p:nvPr>
            <p:ph type="pic" sz="quarter" idx="13"/>
          </p:nvPr>
        </p:nvPicPr>
        <p:blipFill>
          <a:blip r:embed="rId3"/>
          <a:srcRect l="24936" r="24936"/>
          <a:stretch/>
        </p:blipFill>
        <p:spPr>
          <a:xfrm rot="10800000">
            <a:off x="1" y="761322"/>
            <a:ext cx="4076118" cy="6096678"/>
          </a:xfrm>
        </p:spPr>
      </p:pic>
      <p:sp>
        <p:nvSpPr>
          <p:cNvPr id="31" name="Oval 30">
            <a:extLst>
              <a:ext uri="{FF2B5EF4-FFF2-40B4-BE49-F238E27FC236}">
                <a16:creationId xmlns:a16="http://schemas.microsoft.com/office/drawing/2014/main" id="{F466A906-2869-BB36-138E-D45F62E92210}"/>
              </a:ext>
              <a:ext uri="{C183D7F6-B498-43B3-948B-1728B52AA6E4}">
                <adec:decorative xmlns:adec="http://schemas.microsoft.com/office/drawing/2017/decorative" val="1"/>
              </a:ext>
            </a:extLst>
          </p:cNvPr>
          <p:cNvSpPr/>
          <p:nvPr/>
        </p:nvSpPr>
        <p:spPr>
          <a:xfrm>
            <a:off x="3903349" y="4646277"/>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2" name="Straight Connector 31">
            <a:extLst>
              <a:ext uri="{FF2B5EF4-FFF2-40B4-BE49-F238E27FC236}">
                <a16:creationId xmlns:a16="http://schemas.microsoft.com/office/drawing/2014/main" id="{06186C3A-548E-AD87-3029-964123530768}"/>
              </a:ext>
              <a:ext uri="{C183D7F6-B498-43B3-948B-1728B52AA6E4}">
                <adec:decorative xmlns:adec="http://schemas.microsoft.com/office/drawing/2017/decorative" val="1"/>
              </a:ext>
            </a:extLst>
          </p:cNvPr>
          <p:cNvCxnSpPr>
            <a:cxnSpLocks/>
          </p:cNvCxnSpPr>
          <p:nvPr/>
        </p:nvCxnSpPr>
        <p:spPr>
          <a:xfrm>
            <a:off x="-97971" y="660400"/>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7789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062984" y="278781"/>
            <a:ext cx="8047240" cy="5779976"/>
          </a:xfrm>
        </p:spPr>
        <p:txBody>
          <a:bodyPr>
            <a:normAutofit fontScale="90000"/>
          </a:bodyPr>
          <a:lstStyle/>
          <a:p>
            <a:r>
              <a:rPr lang="en-US" sz="3200" dirty="0"/>
              <a:t>Job analysis and planning</a:t>
            </a:r>
            <a:br>
              <a:rPr lang="en-US" sz="3200" dirty="0"/>
            </a:br>
            <a:br>
              <a:rPr lang="en-US" dirty="0"/>
            </a:br>
            <a:r>
              <a:rPr lang="en-US" sz="2400" dirty="0"/>
              <a:t>in the hospitality industry management, the process can determinates the responsibilities, duties, and requirement of the position. </a:t>
            </a:r>
            <a:br>
              <a:rPr lang="en-US" sz="2400" dirty="0"/>
            </a:br>
            <a:br>
              <a:rPr lang="en-US" sz="2400" dirty="0"/>
            </a:br>
            <a:r>
              <a:rPr lang="en-US" sz="2400" dirty="0"/>
              <a:t>The purpose is exploring skills and education experience for that position offered. The way to do it include direct observation, interviews and making questions. </a:t>
            </a:r>
            <a:br>
              <a:rPr lang="en-US" sz="2400" dirty="0"/>
            </a:br>
            <a:br>
              <a:rPr lang="en-US" sz="2400" dirty="0"/>
            </a:br>
            <a:r>
              <a:rPr lang="en-US" sz="2400" dirty="0"/>
              <a:t>And for the candidate be confidante, clear and honest is crucial because is necessary to make the right choice to the company future.</a:t>
            </a:r>
            <a:br>
              <a:rPr lang="en-US" sz="2400" dirty="0"/>
            </a:br>
            <a:endParaRPr lang="en-US" dirty="0"/>
          </a:p>
        </p:txBody>
      </p:sp>
      <p:pic>
        <p:nvPicPr>
          <p:cNvPr id="13" name="Picture Placeholder 12" descr="Low angle view of tall buildings">
            <a:extLst>
              <a:ext uri="{FF2B5EF4-FFF2-40B4-BE49-F238E27FC236}">
                <a16:creationId xmlns:a16="http://schemas.microsoft.com/office/drawing/2014/main" id="{1DFE730E-30E7-DA99-A3EE-ACB889D161E9}"/>
              </a:ext>
            </a:extLst>
          </p:cNvPr>
          <p:cNvPicPr>
            <a:picLocks noGrp="1" noChangeAspect="1"/>
          </p:cNvPicPr>
          <p:nvPr>
            <p:ph type="pic" sz="quarter" idx="13"/>
          </p:nvPr>
        </p:nvPicPr>
        <p:blipFill>
          <a:blip r:embed="rId3"/>
          <a:srcRect l="43" r="43"/>
          <a:stretch/>
        </p:blipFill>
        <p:spPr>
          <a:xfrm>
            <a:off x="0" y="-1"/>
            <a:ext cx="4076118" cy="6096678"/>
          </a:xfrm>
        </p:spPr>
      </p:pic>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9539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974771" y="140028"/>
            <a:ext cx="6449786" cy="7323003"/>
          </a:xfrm>
        </p:spPr>
        <p:txBody>
          <a:bodyPr>
            <a:normAutofit fontScale="90000"/>
          </a:bodyPr>
          <a:lstStyle/>
          <a:p>
            <a:pPr algn="ctr"/>
            <a:r>
              <a:rPr lang="en-US" sz="3200" dirty="0"/>
              <a:t>Job analysis, job description and person specification</a:t>
            </a:r>
            <a:br>
              <a:rPr lang="en-US" sz="3200" dirty="0"/>
            </a:br>
            <a:br>
              <a:rPr lang="en-US" sz="3200" dirty="0"/>
            </a:br>
            <a:r>
              <a:rPr lang="en-US" sz="2400" dirty="0"/>
              <a:t>For the hospitality manager position, the job description can be by a formal document created by the human resources And the purpose of the role is overseeing daily operations and ensure high standards of customer service and business performance.</a:t>
            </a:r>
            <a:br>
              <a:rPr lang="en-US" sz="2400" dirty="0"/>
            </a:br>
            <a:br>
              <a:rPr lang="en-US" sz="2400" dirty="0"/>
            </a:br>
            <a:r>
              <a:rPr lang="en-US" sz="2400" dirty="0"/>
              <a:t>The person specification outlines qualities, qualifications, and skills to do the performance of the job effectively, so describes the ideal candidate for the role.</a:t>
            </a:r>
            <a:br>
              <a:rPr lang="en-US" sz="2400" dirty="0"/>
            </a:br>
            <a:br>
              <a:rPr lang="en-US" sz="2400" dirty="0"/>
            </a:br>
            <a:br>
              <a:rPr lang="en-US" sz="2400" dirty="0"/>
            </a:br>
            <a:br>
              <a:rPr lang="en-US" sz="3200" dirty="0"/>
            </a:br>
            <a:br>
              <a:rPr lang="en-US" sz="3200" dirty="0"/>
            </a:br>
            <a:endParaRPr lang="en-US" sz="3200" dirty="0"/>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3003251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762001" y="100361"/>
            <a:ext cx="6589150" cy="6757639"/>
          </a:xfrm>
        </p:spPr>
        <p:txBody>
          <a:bodyPr anchor="t">
            <a:normAutofit fontScale="90000"/>
          </a:bodyPr>
          <a:lstStyle/>
          <a:p>
            <a:pPr algn="ctr"/>
            <a:r>
              <a:rPr lang="en-US" sz="3200" dirty="0"/>
              <a:t>Overview of Maslow hierarchy</a:t>
            </a:r>
            <a:br>
              <a:rPr lang="en-US" sz="3200" dirty="0"/>
            </a:br>
            <a:br>
              <a:rPr lang="en-US" sz="3200" dirty="0"/>
            </a:br>
            <a:r>
              <a:rPr lang="en-US" sz="2400" dirty="0"/>
              <a:t>Maslow hierarchy is a theory of human motivation that explain what the people need to feel happy and motivated</a:t>
            </a:r>
            <a:r>
              <a:rPr lang="en-US" sz="3200" dirty="0"/>
              <a:t>. </a:t>
            </a:r>
            <a:br>
              <a:rPr lang="en-US" sz="3200" dirty="0"/>
            </a:br>
            <a:r>
              <a:rPr lang="en-US" sz="2400" dirty="0"/>
              <a:t>The 5 levels and their role in recruitment are:</a:t>
            </a:r>
            <a:br>
              <a:rPr lang="en-US" sz="2400" dirty="0"/>
            </a:br>
            <a:r>
              <a:rPr lang="en-US" sz="2400" dirty="0"/>
              <a:t> . Physiological Needs: (basic needs as food, salary , rest for example), </a:t>
            </a:r>
            <a:br>
              <a:rPr lang="en-US" sz="2400" dirty="0"/>
            </a:br>
            <a:r>
              <a:rPr lang="en-US" sz="2400" dirty="0"/>
              <a:t>. safety Needs: (security &amp; stability  as safe working conditions for example),</a:t>
            </a:r>
            <a:br>
              <a:rPr lang="en-US" sz="2400" dirty="0"/>
            </a:br>
            <a:r>
              <a:rPr lang="en-US" sz="2400" dirty="0"/>
              <a:t>. Social Needs</a:t>
            </a:r>
            <a:r>
              <a:rPr lang="en-US" sz="2400" dirty="0">
                <a:sym typeface="Wingdings" panose="05000000000000000000" pitchFamily="2" charset="2"/>
              </a:rPr>
              <a:t>: (belonging promotes the positive workplace culture),</a:t>
            </a:r>
            <a:br>
              <a:rPr lang="en-US" sz="2400" dirty="0">
                <a:sym typeface="Wingdings" panose="05000000000000000000" pitchFamily="2" charset="2"/>
              </a:rPr>
            </a:br>
            <a:r>
              <a:rPr lang="en-US" sz="2400" dirty="0">
                <a:sym typeface="Wingdings" panose="05000000000000000000" pitchFamily="2" charset="2"/>
              </a:rPr>
              <a:t>. Esteen needs: ( respect &amp; recognition , that could be opportunity for promotion for example),</a:t>
            </a:r>
            <a:br>
              <a:rPr lang="en-US" sz="2400" dirty="0">
                <a:sym typeface="Wingdings" panose="05000000000000000000" pitchFamily="2" charset="2"/>
              </a:rPr>
            </a:br>
            <a:r>
              <a:rPr lang="en-US" sz="2400" dirty="0">
                <a:sym typeface="Wingdings" panose="05000000000000000000" pitchFamily="2" charset="2"/>
              </a:rPr>
              <a:t>. Self-actualization: (personal growth could be careers progression opportunities).</a:t>
            </a:r>
            <a:br>
              <a:rPr lang="en-US" sz="3200" dirty="0"/>
            </a:br>
            <a:endParaRPr lang="en-US" sz="3200" dirty="0"/>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a:xfrm>
            <a:off x="11274091" y="6355080"/>
            <a:ext cx="457200" cy="365125"/>
          </a:xfrm>
        </p:spPr>
        <p:txBody>
          <a:bodyPr anchor="ctr">
            <a:normAutofit/>
          </a:bodyPr>
          <a:lstStyle/>
          <a:p>
            <a:pPr>
              <a:spcAft>
                <a:spcPts val="600"/>
              </a:spcAft>
            </a:pPr>
            <a:fld id="{B5CEABB6-07DC-46E8-9B57-56EC44A396E5}" type="slidenum">
              <a:rPr lang="en-US" smtClean="0"/>
              <a:pPr>
                <a:spcAft>
                  <a:spcPts val="600"/>
                </a:spcAft>
              </a:pPr>
              <a:t>6</a:t>
            </a:fld>
            <a:endParaRPr lang="en-US"/>
          </a:p>
        </p:txBody>
      </p:sp>
    </p:spTree>
    <p:extLst>
      <p:ext uri="{BB962C8B-B14F-4D97-AF65-F5344CB8AC3E}">
        <p14:creationId xmlns:p14="http://schemas.microsoft.com/office/powerpoint/2010/main" val="4151694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ctrTitle"/>
          </p:nvPr>
        </p:nvSpPr>
        <p:spPr>
          <a:xfrm>
            <a:off x="4833694" y="660358"/>
            <a:ext cx="6594768" cy="5537284"/>
          </a:xfrm>
        </p:spPr>
        <p:txBody>
          <a:bodyPr anchor="ctr">
            <a:normAutofit fontScale="90000"/>
          </a:bodyPr>
          <a:lstStyle/>
          <a:p>
            <a:pPr algn="ctr"/>
            <a:r>
              <a:rPr lang="en-US" sz="3200" dirty="0"/>
              <a:t>Ways to motivate junior staff</a:t>
            </a:r>
            <a:br>
              <a:rPr lang="en-US" sz="3200" dirty="0"/>
            </a:br>
            <a:br>
              <a:rPr lang="en-US" sz="3200" dirty="0"/>
            </a:br>
            <a:r>
              <a:rPr lang="en-US" sz="2400" dirty="0"/>
              <a:t>motivate a junior staff especially in the hospitality ca be planed in many ways : </a:t>
            </a:r>
            <a:br>
              <a:rPr lang="en-US" sz="2400" dirty="0"/>
            </a:br>
            <a:br>
              <a:rPr lang="en-US" sz="2400" dirty="0"/>
            </a:br>
            <a:br>
              <a:rPr lang="en-US" sz="2400" dirty="0"/>
            </a:br>
            <a:r>
              <a:rPr lang="en-US" sz="2400" dirty="0"/>
              <a:t>. Provide fair pay and basic benefits</a:t>
            </a:r>
            <a:br>
              <a:rPr lang="en-US" sz="2400" dirty="0"/>
            </a:br>
            <a:r>
              <a:rPr lang="en-US" sz="2400" dirty="0"/>
              <a:t>. Create a supportive work environment</a:t>
            </a:r>
            <a:br>
              <a:rPr lang="en-US" sz="2400" dirty="0"/>
            </a:br>
            <a:r>
              <a:rPr lang="en-US" sz="2400" dirty="0"/>
              <a:t>. Offer training and development</a:t>
            </a:r>
            <a:br>
              <a:rPr lang="en-US" sz="2400" dirty="0"/>
            </a:br>
            <a:r>
              <a:rPr lang="en-US" sz="2400" dirty="0"/>
              <a:t>. Recognize a good performance</a:t>
            </a:r>
            <a:br>
              <a:rPr lang="en-US" sz="2400" dirty="0"/>
            </a:br>
            <a:r>
              <a:rPr lang="en-US" sz="2400" dirty="0"/>
              <a:t>. Set up clear goals and expectations</a:t>
            </a:r>
            <a:br>
              <a:rPr lang="en-US" sz="2400" dirty="0"/>
            </a:br>
            <a:r>
              <a:rPr lang="en-US" sz="2400" dirty="0"/>
              <a:t>. Encourage responsibility</a:t>
            </a:r>
            <a:br>
              <a:rPr lang="en-US" sz="2400" dirty="0"/>
            </a:br>
            <a:r>
              <a:rPr lang="en-US" sz="2400" dirty="0"/>
              <a:t>. Ensure good communication</a:t>
            </a:r>
            <a:br>
              <a:rPr lang="en-US" sz="2400" dirty="0"/>
            </a:br>
            <a:r>
              <a:rPr lang="en-US" sz="2400" dirty="0"/>
              <a:t>. Provide career progression and opportunities</a:t>
            </a:r>
            <a:br>
              <a:rPr lang="en-US" dirty="0"/>
            </a:br>
            <a:br>
              <a:rPr lang="en-US" dirty="0"/>
            </a:br>
            <a:endParaRPr lang="en-US" dirty="0"/>
          </a:p>
        </p:txBody>
      </p:sp>
      <p:sp>
        <p:nvSpPr>
          <p:cNvPr id="24" name="Picture Placeholder 2">
            <a:extLst>
              <a:ext uri="{FF2B5EF4-FFF2-40B4-BE49-F238E27FC236}">
                <a16:creationId xmlns:a16="http://schemas.microsoft.com/office/drawing/2014/main" id="{11FDE2A6-5E55-6968-D605-2F7003CDC320}"/>
              </a:ext>
            </a:extLst>
          </p:cNvPr>
          <p:cNvSpPr>
            <a:spLocks noGrp="1"/>
          </p:cNvSpPr>
          <p:nvPr>
            <p:ph type="pic" sz="quarter" idx="13"/>
          </p:nvPr>
        </p:nvSpPr>
        <p:spPr>
          <a:xfrm rot="10800000">
            <a:off x="1" y="761322"/>
            <a:ext cx="4076118" cy="6096678"/>
          </a:xfrm>
        </p:spPr>
        <p:txBody>
          <a:bodyPr/>
          <a:lstStyle/>
          <a:p>
            <a:endParaRPr lang="en-GB"/>
          </a:p>
        </p:txBody>
      </p:sp>
      <p:sp>
        <p:nvSpPr>
          <p:cNvPr id="14" name="Slide Number Placeholder 13" hidden="1">
            <a:extLst>
              <a:ext uri="{FF2B5EF4-FFF2-40B4-BE49-F238E27FC236}">
                <a16:creationId xmlns:a16="http://schemas.microsoft.com/office/drawing/2014/main" id="{F3DE1AA4-0AE6-C6D5-E252-BBD5ED259E32}"/>
              </a:ext>
            </a:extLst>
          </p:cNvPr>
          <p:cNvSpPr>
            <a:spLocks noGrp="1"/>
          </p:cNvSpPr>
          <p:nvPr>
            <p:ph type="sldNum" sz="quarter" idx="4294967295"/>
          </p:nvPr>
        </p:nvSpPr>
        <p:spPr>
          <a:xfrm>
            <a:off x="11123295" y="6352847"/>
            <a:ext cx="457200" cy="365125"/>
          </a:xfrm>
        </p:spPr>
        <p:txBody>
          <a:bodyPr anchor="ctr">
            <a:normAutofit/>
          </a:bodyPr>
          <a:lstStyle/>
          <a:p>
            <a:pPr>
              <a:spcAft>
                <a:spcPts val="600"/>
              </a:spcAft>
            </a:pPr>
            <a:fld id="{B5CEABB6-07DC-46E8-9B57-56EC44A396E5}" type="slidenum">
              <a:rPr lang="en-US" smtClean="0"/>
              <a:pPr>
                <a:spcAft>
                  <a:spcPts val="600"/>
                </a:spcAft>
              </a:pPr>
              <a:t>7</a:t>
            </a:fld>
            <a:endParaRPr lang="en-US"/>
          </a:p>
        </p:txBody>
      </p:sp>
      <p:sp>
        <p:nvSpPr>
          <p:cNvPr id="19" name="Slide Number Placeholder 3" hidden="1">
            <a:extLst>
              <a:ext uri="{FF2B5EF4-FFF2-40B4-BE49-F238E27FC236}">
                <a16:creationId xmlns:a16="http://schemas.microsoft.com/office/drawing/2014/main" id="{E6EAB2E2-D564-208E-D1B1-3702317E288E}"/>
              </a:ext>
            </a:extLst>
          </p:cNvPr>
          <p:cNvSpPr>
            <a:spLocks noGrp="1"/>
          </p:cNvSpPr>
          <p:nvPr>
            <p:ph type="sldNum" sz="quarter" idx="4294967295"/>
          </p:nvPr>
        </p:nvSpPr>
        <p:spPr>
          <a:xfrm>
            <a:off x="11123295" y="6352847"/>
            <a:ext cx="457200" cy="365125"/>
          </a:xfrm>
        </p:spPr>
        <p:txBody>
          <a:bodyPr/>
          <a:lstStyle/>
          <a:p>
            <a:pPr>
              <a:spcAft>
                <a:spcPts val="600"/>
              </a:spcAft>
            </a:pPr>
            <a:fld id="{B5CEABB6-07DC-46E8-9B57-56EC44A396E5}" type="slidenum">
              <a:rPr lang="en-US" smtClean="0"/>
              <a:pPr>
                <a:spcAft>
                  <a:spcPts val="600"/>
                </a:spcAft>
              </a:pPr>
              <a:t>7</a:t>
            </a:fld>
            <a:endParaRPr lang="en-US"/>
          </a:p>
        </p:txBody>
      </p:sp>
    </p:spTree>
    <p:extLst>
      <p:ext uri="{BB962C8B-B14F-4D97-AF65-F5344CB8AC3E}">
        <p14:creationId xmlns:p14="http://schemas.microsoft.com/office/powerpoint/2010/main" val="1418789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3807877" y="898524"/>
            <a:ext cx="7606895" cy="5822951"/>
          </a:xfrm>
        </p:spPr>
        <p:txBody>
          <a:bodyPr/>
          <a:lstStyle/>
          <a:p>
            <a:r>
              <a:rPr lang="en-US" sz="3200" dirty="0"/>
              <a:t>Ways to motivate middle staff</a:t>
            </a:r>
            <a:br>
              <a:rPr lang="en-US" sz="3200" dirty="0"/>
            </a:br>
            <a:r>
              <a:rPr lang="en-US" dirty="0"/>
              <a:t>​</a:t>
            </a:r>
            <a:br>
              <a:rPr lang="en-US" dirty="0"/>
            </a:br>
            <a:r>
              <a:rPr lang="en-US" sz="2400" dirty="0"/>
              <a:t>motivate middle-staff: (supervisors, team leader or assistant managers in the hospitality). They already have experience, so motivation focuses more on responsibility, recognition, and career growth.</a:t>
            </a:r>
            <a:br>
              <a:rPr lang="en-US" sz="2400" dirty="0"/>
            </a:br>
            <a:br>
              <a:rPr lang="en-US" sz="2400" dirty="0"/>
            </a:br>
            <a:r>
              <a:rPr lang="en-US" sz="2400" dirty="0"/>
              <a:t> all include  involve them in decision-making and problem solving, advanced training , job security &amp; benefits often to Abraham Marlow needs on (esteem and self-actualization).</a:t>
            </a:r>
          </a:p>
        </p:txBody>
      </p:sp>
      <p:pic>
        <p:nvPicPr>
          <p:cNvPr id="14" name="Picture Placeholder 13" descr="Woman walking in office">
            <a:extLst>
              <a:ext uri="{FF2B5EF4-FFF2-40B4-BE49-F238E27FC236}">
                <a16:creationId xmlns:a16="http://schemas.microsoft.com/office/drawing/2014/main" id="{206549BD-D8AF-D3BE-750E-5F8C50CCB5B9}"/>
              </a:ext>
            </a:extLst>
          </p:cNvPr>
          <p:cNvPicPr>
            <a:picLocks noGrp="1" noChangeAspect="1"/>
          </p:cNvPicPr>
          <p:nvPr>
            <p:ph type="pic" sz="quarter" idx="15"/>
          </p:nvPr>
        </p:nvPicPr>
        <p:blipFill>
          <a:blip r:embed="rId3"/>
          <a:srcRect l="35913" r="35913"/>
          <a:stretch/>
        </p:blipFill>
        <p:spPr>
          <a:xfrm>
            <a:off x="1011337" y="9212"/>
            <a:ext cx="2029967" cy="4850544"/>
          </a:xfrm>
        </p:spPr>
      </p:pic>
      <p:sp>
        <p:nvSpPr>
          <p:cNvPr id="64" name="Oval 63">
            <a:extLst>
              <a:ext uri="{FF2B5EF4-FFF2-40B4-BE49-F238E27FC236}">
                <a16:creationId xmlns:a16="http://schemas.microsoft.com/office/drawing/2014/main" id="{1C668341-39BE-4448-B29D-2594AE6D75C2}"/>
              </a:ext>
              <a:ext uri="{C183D7F6-B498-43B3-948B-1728B52AA6E4}">
                <adec:decorative xmlns:adec="http://schemas.microsoft.com/office/drawing/2017/decorative" val="1"/>
              </a:ext>
            </a:extLst>
          </p:cNvPr>
          <p:cNvSpPr/>
          <p:nvPr/>
        </p:nvSpPr>
        <p:spPr>
          <a:xfrm>
            <a:off x="1901853" y="2682814"/>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B31C374B-40F2-4B1E-A9D8-6E5C932FF170}"/>
              </a:ext>
              <a:ext uri="{C183D7F6-B498-43B3-948B-1728B52AA6E4}">
                <adec:decorative xmlns:adec="http://schemas.microsoft.com/office/drawing/2017/decorative" val="1"/>
              </a:ext>
            </a:extLst>
          </p:cNvPr>
          <p:cNvCxnSpPr>
            <a:cxnSpLocks/>
          </p:cNvCxnSpPr>
          <p:nvPr/>
        </p:nvCxnSpPr>
        <p:spPr>
          <a:xfrm flipV="1">
            <a:off x="0" y="2824876"/>
            <a:ext cx="201168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30" name="Slide Number Placeholder 29">
            <a:extLst>
              <a:ext uri="{FF2B5EF4-FFF2-40B4-BE49-F238E27FC236}">
                <a16:creationId xmlns:a16="http://schemas.microsoft.com/office/drawing/2014/main" id="{32C7587B-DD64-0940-2F6D-21C5F453FAB1}"/>
              </a:ext>
            </a:extLst>
          </p:cNvPr>
          <p:cNvSpPr>
            <a:spLocks noGrp="1"/>
          </p:cNvSpPr>
          <p:nvPr>
            <p:ph type="sldNum" sz="quarter" idx="12"/>
          </p:nvPr>
        </p:nvSpPr>
        <p:spPr/>
        <p:txBody>
          <a:bodyPr/>
          <a:lstStyle/>
          <a:p>
            <a:fld id="{B5CEABB6-07DC-46E8-9B57-56EC44A396E5}" type="slidenum">
              <a:rPr lang="en-US" smtClean="0"/>
              <a:pPr/>
              <a:t>8</a:t>
            </a:fld>
            <a:endParaRPr lang="en-US" dirty="0"/>
          </a:p>
        </p:txBody>
      </p:sp>
    </p:spTree>
    <p:extLst>
      <p:ext uri="{BB962C8B-B14F-4D97-AF65-F5344CB8AC3E}">
        <p14:creationId xmlns:p14="http://schemas.microsoft.com/office/powerpoint/2010/main" val="1593920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C883-7528-F9C5-D6FA-15EC059A3021}"/>
              </a:ext>
            </a:extLst>
          </p:cNvPr>
          <p:cNvSpPr>
            <a:spLocks noGrp="1"/>
          </p:cNvSpPr>
          <p:nvPr>
            <p:ph type="ctrTitle"/>
          </p:nvPr>
        </p:nvSpPr>
        <p:spPr>
          <a:xfrm>
            <a:off x="4974771" y="140028"/>
            <a:ext cx="6449786" cy="6577944"/>
          </a:xfrm>
        </p:spPr>
        <p:txBody>
          <a:bodyPr anchor="b">
            <a:normAutofit fontScale="90000"/>
          </a:bodyPr>
          <a:lstStyle/>
          <a:p>
            <a:pPr algn="ctr"/>
            <a:r>
              <a:rPr lang="en-US" sz="3200" dirty="0"/>
              <a:t>Ways to motivate managers</a:t>
            </a:r>
            <a:br>
              <a:rPr lang="en-US" sz="3200" dirty="0"/>
            </a:br>
            <a:r>
              <a:rPr lang="en-US" sz="3200" dirty="0"/>
              <a:t>​</a:t>
            </a:r>
            <a:br>
              <a:rPr lang="en-US" sz="3200" dirty="0"/>
            </a:br>
            <a:r>
              <a:rPr lang="en-US" sz="2400" dirty="0"/>
              <a:t>motivate managers is a bit different from motivating employees, because they are already responsible for others, so what really drives them tends to be ownership, recognition growth and autonomy.</a:t>
            </a:r>
            <a:br>
              <a:rPr lang="en-US" sz="2400" dirty="0"/>
            </a:br>
            <a:br>
              <a:rPr lang="en-US" sz="2400" dirty="0"/>
            </a:br>
            <a:r>
              <a:rPr lang="en-US" sz="2400" dirty="0"/>
              <a:t>They can make decisions within the team members, provide clear career progression, involve them in strategic decisions or give them challenging projects. </a:t>
            </a:r>
            <a:br>
              <a:rPr lang="en-US" sz="2400" dirty="0"/>
            </a:br>
            <a:br>
              <a:rPr lang="en-US" sz="2400" dirty="0"/>
            </a:br>
            <a:r>
              <a:rPr lang="en-US" sz="2400" dirty="0"/>
              <a:t> Be a manager is leading people, delivering results, communicating clearly and balance people and business needs.</a:t>
            </a:r>
            <a:br>
              <a:rPr lang="en-US" sz="3200" dirty="0"/>
            </a:br>
            <a:br>
              <a:rPr lang="en-US" dirty="0"/>
            </a:br>
            <a:endParaRPr lang="en-US" dirty="0"/>
          </a:p>
        </p:txBody>
      </p:sp>
      <p:sp>
        <p:nvSpPr>
          <p:cNvPr id="3" name="Slide Number Placeholder 2">
            <a:extLst>
              <a:ext uri="{FF2B5EF4-FFF2-40B4-BE49-F238E27FC236}">
                <a16:creationId xmlns:a16="http://schemas.microsoft.com/office/drawing/2014/main" id="{8D3FE259-B742-148B-88EA-EAE84226FE5A}"/>
              </a:ext>
            </a:extLst>
          </p:cNvPr>
          <p:cNvSpPr>
            <a:spLocks noGrp="1"/>
          </p:cNvSpPr>
          <p:nvPr>
            <p:ph type="sldNum" sz="quarter" idx="12"/>
          </p:nvPr>
        </p:nvSpPr>
        <p:spPr>
          <a:xfrm>
            <a:off x="11123295" y="6352847"/>
            <a:ext cx="457200" cy="365125"/>
          </a:xfrm>
        </p:spPr>
        <p:txBody>
          <a:bodyPr anchor="ctr">
            <a:normAutofit/>
          </a:bodyPr>
          <a:lstStyle/>
          <a:p>
            <a:pPr>
              <a:spcAft>
                <a:spcPts val="600"/>
              </a:spcAft>
            </a:pPr>
            <a:fld id="{B5CEABB6-07DC-46E8-9B57-56EC44A396E5}" type="slidenum">
              <a:rPr lang="en-US" smtClean="0"/>
              <a:pPr>
                <a:spcAft>
                  <a:spcPts val="600"/>
                </a:spcAft>
              </a:pPr>
              <a:t>9</a:t>
            </a:fld>
            <a:endParaRPr lang="en-US"/>
          </a:p>
        </p:txBody>
      </p:sp>
      <p:sp>
        <p:nvSpPr>
          <p:cNvPr id="11" name="Subtitle 10">
            <a:extLst>
              <a:ext uri="{FF2B5EF4-FFF2-40B4-BE49-F238E27FC236}">
                <a16:creationId xmlns:a16="http://schemas.microsoft.com/office/drawing/2014/main" id="{9B58E17C-D7F0-55DD-FDBB-AAB5605FE93D}"/>
              </a:ext>
            </a:extLst>
          </p:cNvPr>
          <p:cNvSpPr>
            <a:spLocks noGrp="1"/>
          </p:cNvSpPr>
          <p:nvPr>
            <p:ph type="subTitle" idx="1"/>
          </p:nvPr>
        </p:nvSpPr>
        <p:spPr>
          <a:xfrm>
            <a:off x="4974772" y="140028"/>
            <a:ext cx="7217228" cy="6577944"/>
          </a:xfrm>
        </p:spPr>
        <p:txBody>
          <a:bodyPr/>
          <a:lstStyle/>
          <a:p>
            <a:endParaRPr lang="en-GB" dirty="0"/>
          </a:p>
          <a:p>
            <a:endParaRPr lang="en-GB" dirty="0"/>
          </a:p>
          <a:p>
            <a:endParaRPr lang="en-GB" dirty="0"/>
          </a:p>
        </p:txBody>
      </p:sp>
    </p:spTree>
    <p:extLst>
      <p:ext uri="{BB962C8B-B14F-4D97-AF65-F5344CB8AC3E}">
        <p14:creationId xmlns:p14="http://schemas.microsoft.com/office/powerpoint/2010/main" val="2390678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1552574" y="896111"/>
            <a:ext cx="9866540" cy="5825364"/>
          </a:xfrm>
        </p:spPr>
        <p:txBody>
          <a:bodyPr>
            <a:normAutofit/>
          </a:bodyPr>
          <a:lstStyle/>
          <a:p>
            <a:r>
              <a:rPr lang="en-US" sz="3200" dirty="0"/>
              <a:t>Staff, supervisors and managers</a:t>
            </a:r>
            <a:br>
              <a:rPr lang="en-US" sz="3200" dirty="0"/>
            </a:br>
            <a:br>
              <a:rPr lang="en-US" sz="3200" dirty="0"/>
            </a:br>
            <a:r>
              <a:rPr lang="en-US" sz="2400" dirty="0"/>
              <a:t>basically, the staff or employee works directly front of the customers and follow instructions and processes. </a:t>
            </a:r>
            <a:br>
              <a:rPr lang="en-US" sz="2400" dirty="0"/>
            </a:br>
            <a:br>
              <a:rPr lang="en-US" sz="2400" dirty="0"/>
            </a:br>
            <a:r>
              <a:rPr lang="en-US" sz="2400" dirty="0"/>
              <a:t>Supervisors directly oversee staff daily, they acting between staff and managers.</a:t>
            </a:r>
            <a:br>
              <a:rPr lang="en-US" sz="2400" dirty="0"/>
            </a:br>
            <a:br>
              <a:rPr lang="en-US" sz="2400" dirty="0"/>
            </a:br>
            <a:r>
              <a:rPr lang="en-US" sz="2400" dirty="0"/>
              <a:t>The managers set goals and plan how works get done, manage supervisors and staff, and make bigger decisions that can affecting teams or departments. </a:t>
            </a:r>
            <a:br>
              <a:rPr lang="en-US" sz="2400" dirty="0"/>
            </a:br>
            <a:br>
              <a:rPr lang="en-US" sz="2400" dirty="0"/>
            </a:br>
            <a:br>
              <a:rPr lang="en-US" sz="2400" dirty="0"/>
            </a:br>
            <a:endParaRPr lang="en-US" sz="2400" dirty="0"/>
          </a:p>
        </p:txBody>
      </p:sp>
      <p:sp>
        <p:nvSpPr>
          <p:cNvPr id="13" name="Slide Number Placeholder 12">
            <a:extLst>
              <a:ext uri="{FF2B5EF4-FFF2-40B4-BE49-F238E27FC236}">
                <a16:creationId xmlns:a16="http://schemas.microsoft.com/office/drawing/2014/main" id="{A540B739-30F9-C86F-67ED-2197DC1E598B}"/>
              </a:ext>
            </a:extLst>
          </p:cNvPr>
          <p:cNvSpPr>
            <a:spLocks noGrp="1"/>
          </p:cNvSpPr>
          <p:nvPr>
            <p:ph type="sldNum" sz="quarter" idx="12"/>
          </p:nvPr>
        </p:nvSpPr>
        <p:spPr>
          <a:xfrm>
            <a:off x="11123295" y="6356350"/>
            <a:ext cx="457200" cy="365125"/>
          </a:xfrm>
        </p:spPr>
        <p:txBody>
          <a:bodyPr/>
          <a:lstStyle/>
          <a:p>
            <a:fld id="{B5CEABB6-07DC-46E8-9B57-56EC44A396E5}" type="slidenum">
              <a:rPr lang="en-US" smtClean="0"/>
              <a:pPr/>
              <a:t>10</a:t>
            </a:fld>
            <a:endParaRPr lang="en-US" dirty="0"/>
          </a:p>
        </p:txBody>
      </p:sp>
    </p:spTree>
    <p:extLst>
      <p:ext uri="{BB962C8B-B14F-4D97-AF65-F5344CB8AC3E}">
        <p14:creationId xmlns:p14="http://schemas.microsoft.com/office/powerpoint/2010/main" val="4252466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ctrTitle"/>
          </p:nvPr>
        </p:nvSpPr>
        <p:spPr>
          <a:xfrm>
            <a:off x="4925134" y="132080"/>
            <a:ext cx="6594768" cy="6197642"/>
          </a:xfrm>
        </p:spPr>
        <p:txBody>
          <a:bodyPr anchor="ctr">
            <a:normAutofit/>
          </a:bodyPr>
          <a:lstStyle/>
          <a:p>
            <a:pPr algn="ctr"/>
            <a:r>
              <a:rPr lang="en-US" sz="3200" dirty="0"/>
              <a:t>LEARNING, TRAINNING​ &amp;  DEVELOPMENT IN THE HOSPITALITY</a:t>
            </a:r>
            <a:br>
              <a:rPr lang="en-US" sz="1900" dirty="0"/>
            </a:br>
            <a:br>
              <a:rPr lang="en-US" sz="1900" dirty="0"/>
            </a:br>
            <a:r>
              <a:rPr lang="en-US" sz="1900" dirty="0"/>
              <a:t>BASICALLY, IS ABOUT TO IDENTIFYING NEEDS: (HOTELS,RESTAURANTS OR RESORTS). AND ACCORDING THE quality of the service, staff efficiency, consistence in service. </a:t>
            </a:r>
            <a:br>
              <a:rPr lang="en-US" sz="1900" dirty="0"/>
            </a:br>
            <a:br>
              <a:rPr lang="en-US" sz="1900" dirty="0"/>
            </a:br>
            <a:r>
              <a:rPr lang="en-US" sz="1900" dirty="0"/>
              <a:t>The training could be in the induction for new staff or leadership developing programs. The business is about goals, that improve customer experience and increase profitability.</a:t>
            </a:r>
            <a:br>
              <a:rPr lang="en-US" sz="1900" dirty="0"/>
            </a:br>
            <a:br>
              <a:rPr lang="en-US" sz="1900" dirty="0"/>
            </a:br>
            <a:r>
              <a:rPr lang="en-US" sz="1900" dirty="0"/>
              <a:t>For the hospitality all this factors can generate a better-quality service, more productive staff and strong brand reputation.</a:t>
            </a:r>
          </a:p>
        </p:txBody>
      </p:sp>
      <p:sp>
        <p:nvSpPr>
          <p:cNvPr id="2" name="Slide Number Placeholder 1" hidden="1">
            <a:extLst>
              <a:ext uri="{FF2B5EF4-FFF2-40B4-BE49-F238E27FC236}">
                <a16:creationId xmlns:a16="http://schemas.microsoft.com/office/drawing/2014/main" id="{660EB401-2F91-2D90-C859-96484861E564}"/>
              </a:ext>
            </a:extLst>
          </p:cNvPr>
          <p:cNvSpPr>
            <a:spLocks noGrp="1"/>
          </p:cNvSpPr>
          <p:nvPr>
            <p:ph type="sldNum" sz="quarter" idx="4294967295"/>
          </p:nvPr>
        </p:nvSpPr>
        <p:spPr>
          <a:xfrm>
            <a:off x="10968175" y="6356350"/>
            <a:ext cx="457200" cy="365125"/>
          </a:xfrm>
        </p:spPr>
        <p:txBody>
          <a:bodyPr/>
          <a:lstStyle/>
          <a:p>
            <a:pPr>
              <a:spcAft>
                <a:spcPts val="600"/>
              </a:spcAft>
            </a:pPr>
            <a:fld id="{B5CEABB6-07DC-46E8-9B57-56EC44A396E5}" type="slidenum">
              <a:rPr lang="en-US" smtClean="0"/>
              <a:pPr>
                <a:spcAft>
                  <a:spcPts val="600"/>
                </a:spcAft>
              </a:pPr>
              <a:t>11</a:t>
            </a:fld>
            <a:endParaRPr lang="en-US"/>
          </a:p>
        </p:txBody>
      </p:sp>
    </p:spTree>
    <p:extLst>
      <p:ext uri="{BB962C8B-B14F-4D97-AF65-F5344CB8AC3E}">
        <p14:creationId xmlns:p14="http://schemas.microsoft.com/office/powerpoint/2010/main" val="566997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6096000" y="122664"/>
            <a:ext cx="5528217" cy="6608488"/>
          </a:xfrm>
        </p:spPr>
        <p:txBody>
          <a:bodyPr>
            <a:normAutofit fontScale="90000"/>
          </a:bodyPr>
          <a:lstStyle/>
          <a:p>
            <a:pPr algn="ctr"/>
            <a:r>
              <a:rPr lang="en-US" sz="3200" dirty="0"/>
              <a:t>CONCLUSION</a:t>
            </a:r>
            <a:br>
              <a:rPr lang="en-US" sz="3200" dirty="0"/>
            </a:br>
            <a:br>
              <a:rPr lang="en-US" sz="3200" dirty="0"/>
            </a:br>
            <a:r>
              <a:rPr lang="en-US" sz="2400" dirty="0"/>
              <a:t>RECRUITMENT IN THE HOSPITALITY INDUSTRY IS A CRITICAL PROCCESS THAT ENSURES BUSINESSES HAVE THE RIGHT PEOPLE  TO DELIVER HIGH-QUALITY OF SERVICE. </a:t>
            </a:r>
            <a:br>
              <a:rPr lang="en-US" sz="2400" dirty="0"/>
            </a:br>
            <a:br>
              <a:rPr lang="en-US" sz="2400" dirty="0"/>
            </a:br>
            <a:r>
              <a:rPr lang="en-US" sz="2400" dirty="0"/>
              <a:t>BECAUSE HOSPITALITY REFLEX CUSTOMER INTERARACTION , SELECTING EMPLOYEES WITH THE RIGHT ATTITUDE, SKILLS, AND PERSONALITY IS ESSENTIAL.</a:t>
            </a:r>
            <a:br>
              <a:rPr lang="en-US" sz="2400" dirty="0"/>
            </a:br>
            <a:br>
              <a:rPr lang="en-US" sz="2400" dirty="0"/>
            </a:br>
            <a:r>
              <a:rPr lang="en-US" sz="2400" dirty="0"/>
              <a:t>IN SUMMARY, SUCESSFUL HOSPITALITY RECRUITMENT IS FINDIND AND KEEPING PEOPLE WHO CAN CREATE POSITIVE EXPERIENCE FOR CUSTOMERS WHILE SUPPORTING THE ORGANIZATIONS GOALS.</a:t>
            </a:r>
          </a:p>
        </p:txBody>
      </p:sp>
    </p:spTree>
    <p:extLst>
      <p:ext uri="{BB962C8B-B14F-4D97-AF65-F5344CB8AC3E}">
        <p14:creationId xmlns:p14="http://schemas.microsoft.com/office/powerpoint/2010/main" val="2436493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20CF-8B53-1E2A-A2C0-D67E1E359319}"/>
              </a:ext>
            </a:extLst>
          </p:cNvPr>
          <p:cNvSpPr>
            <a:spLocks noGrp="1"/>
          </p:cNvSpPr>
          <p:nvPr>
            <p:ph type="ctrTitle"/>
          </p:nvPr>
        </p:nvSpPr>
        <p:spPr>
          <a:xfrm>
            <a:off x="4833694" y="203200"/>
            <a:ext cx="6594768" cy="5994442"/>
          </a:xfrm>
        </p:spPr>
        <p:txBody>
          <a:bodyPr>
            <a:normAutofit fontScale="90000"/>
          </a:bodyPr>
          <a:lstStyle/>
          <a:p>
            <a:pPr algn="ctr"/>
            <a:r>
              <a:rPr lang="en-GB" sz="3200" dirty="0"/>
              <a:t>REFERENCES</a:t>
            </a:r>
            <a:br>
              <a:rPr lang="en-GB" sz="3200" dirty="0"/>
            </a:br>
            <a:r>
              <a:rPr lang="en-GB" sz="3200" dirty="0"/>
              <a:t>. </a:t>
            </a:r>
            <a:r>
              <a:rPr lang="en-GB" sz="2400" dirty="0"/>
              <a:t>MOTIVATION &amp; MANAGEMENT</a:t>
            </a:r>
            <a:br>
              <a:rPr lang="en-GB" sz="2400" dirty="0"/>
            </a:br>
            <a:r>
              <a:rPr lang="en-GB" sz="2400" dirty="0"/>
              <a:t>HUMAN RESOURCE MANAGEMENT-BY GARY DESSLER</a:t>
            </a:r>
            <a:br>
              <a:rPr lang="en-GB" sz="2400" dirty="0"/>
            </a:br>
            <a:br>
              <a:rPr lang="en-GB" sz="2400" dirty="0"/>
            </a:br>
            <a:r>
              <a:rPr lang="en-GB" sz="2400" dirty="0"/>
              <a:t>. INTRODUCTION TO THE HOSPITALITY MANAGEMENT-BY JOHN R. WALKER</a:t>
            </a:r>
            <a:br>
              <a:rPr lang="en-GB" sz="2400" dirty="0"/>
            </a:br>
            <a:r>
              <a:rPr lang="en-GB" sz="2400" dirty="0"/>
              <a:t>(HTTPS://WWW.CIPD.CO.UK)</a:t>
            </a:r>
            <a:br>
              <a:rPr lang="en-GB" sz="2400" dirty="0"/>
            </a:br>
            <a:br>
              <a:rPr lang="en-GB" sz="2400" dirty="0"/>
            </a:br>
            <a:br>
              <a:rPr lang="en-GB" sz="2400" dirty="0"/>
            </a:br>
            <a:r>
              <a:rPr lang="en-GB" sz="2400" dirty="0"/>
              <a:t>. HUMAN RESOURCE MANAGEMENT IN THE HOSPITALITY INDUSTRY –BY MICHAEL J. BOELLA</a:t>
            </a:r>
            <a:br>
              <a:rPr lang="en-GB" sz="2400" dirty="0"/>
            </a:br>
            <a:r>
              <a:rPr lang="en-GB" sz="2400" dirty="0"/>
              <a:t>. MANAGEMENT AND ORGANISATIONAL BEHAVIOUR –THAT (EXPLAIN HIERARCHY, ROLES AND RESPONSABILITIES)</a:t>
            </a:r>
            <a:br>
              <a:rPr lang="en-GB" sz="2400" dirty="0"/>
            </a:br>
            <a:br>
              <a:rPr lang="en-GB" sz="2400" dirty="0"/>
            </a:br>
            <a:r>
              <a:rPr lang="en-GB" sz="2400" dirty="0"/>
              <a:t>. DESSLER, G.(2020) HUMAN RESOURCE</a:t>
            </a:r>
            <a:br>
              <a:rPr lang="en-GB" sz="2400" dirty="0"/>
            </a:br>
            <a:r>
              <a:rPr lang="en-GB" sz="2400" dirty="0"/>
              <a:t>MANAGEMENT. HARLOW: PEARSON</a:t>
            </a:r>
            <a:endParaRPr lang="en-GB" sz="3200" dirty="0"/>
          </a:p>
        </p:txBody>
      </p:sp>
      <p:sp>
        <p:nvSpPr>
          <p:cNvPr id="3" name="Picture Placeholder 2">
            <a:extLst>
              <a:ext uri="{FF2B5EF4-FFF2-40B4-BE49-F238E27FC236}">
                <a16:creationId xmlns:a16="http://schemas.microsoft.com/office/drawing/2014/main" id="{7BA0ACA5-AB55-58CE-BABC-E2ABA814F33F}"/>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510233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7DC39-9DA1-7FD3-9CEB-50B6BDA11274}"/>
              </a:ext>
            </a:extLst>
          </p:cNvPr>
          <p:cNvSpPr>
            <a:spLocks noGrp="1"/>
          </p:cNvSpPr>
          <p:nvPr>
            <p:ph type="ctrTitle"/>
          </p:nvPr>
        </p:nvSpPr>
        <p:spPr/>
        <p:txBody>
          <a:bodyPr>
            <a:normAutofit/>
          </a:bodyPr>
          <a:lstStyle/>
          <a:p>
            <a:pPr algn="ctr"/>
            <a:r>
              <a:rPr lang="en-GB" sz="3200" dirty="0"/>
              <a:t>THANK YOU</a:t>
            </a:r>
            <a:br>
              <a:rPr lang="en-GB" sz="3200" dirty="0"/>
            </a:br>
            <a:br>
              <a:rPr lang="en-GB" sz="3200" dirty="0"/>
            </a:br>
            <a:r>
              <a:rPr lang="en-GB" sz="3200" dirty="0"/>
              <a:t>EDILSON FRANCISCO DE OLIVEIRA</a:t>
            </a:r>
          </a:p>
        </p:txBody>
      </p:sp>
    </p:spTree>
    <p:extLst>
      <p:ext uri="{BB962C8B-B14F-4D97-AF65-F5344CB8AC3E}">
        <p14:creationId xmlns:p14="http://schemas.microsoft.com/office/powerpoint/2010/main" val="3257903160"/>
      </p:ext>
    </p:extLst>
  </p:cSld>
  <p:clrMapOvr>
    <a:masterClrMapping/>
  </p:clrMapOvr>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2.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{6E880B0C-7B72-46C2-85FF-D871673E171E}TF55c86556-70ea-476e-aa05-13a38f2d5b0da1381d77_win32-a3c664429073</Template>
  <TotalTime>8675</TotalTime>
  <Words>1081</Words>
  <Application>Microsoft Office PowerPoint</Application>
  <PresentationFormat>Widescreen</PresentationFormat>
  <Paragraphs>44</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Avenir Next LT Pro</vt:lpstr>
      <vt:lpstr>Calibri</vt:lpstr>
      <vt:lpstr>Wingdings</vt:lpstr>
      <vt:lpstr>Custom</vt:lpstr>
      <vt:lpstr> </vt:lpstr>
      <vt:lpstr>Presentation  Human Resources Pure Human Resources Consultancy, recruitment and Training.  Company Based in London United Kingdom.  The objective of the recruitment and selection process is to identify, attract, and hire the most qualified and suitable candidates to fill job vacancies, ensuring the process the necessary skills, experience, and cultural fit to contribute to the organization’s long-term success.  Recruitment is the positive process of attracting a wide pool of applicants, while selection is the process of narrowing that pool down to the best candidate.</vt:lpstr>
      <vt:lpstr>The power of communication  “great things in business are never done by one person. They are done by a team of people”  The communication in a recruitment process is the key between the interviewer and the candidate where you keeps candidates engaged and ensures transparent process.</vt:lpstr>
      <vt:lpstr>Job analysis and planning  in the hospitality industry management, the process can determinates the responsibilities, duties, and requirement of the position.   The purpose is exploring skills and education experience for that position offered. The way to do it include direct observation, interviews and making questions.   And for the candidate be confidante, clear and honest is crucial because is necessary to make the right choice to the company future. </vt:lpstr>
      <vt:lpstr>Job analysis, job description and person specification  For the hospitality manager position, the job description can be by a formal document created by the human resources And the purpose of the role is overseeing daily operations and ensure high standards of customer service and business performance.  The person specification outlines qualities, qualifications, and skills to do the performance of the job effectively, so describes the ideal candidate for the role.     </vt:lpstr>
      <vt:lpstr>Overview of Maslow hierarchy  Maslow hierarchy is a theory of human motivation that explain what the people need to feel happy and motivated.  The 5 levels and their role in recruitment are:  . Physiological Needs: (basic needs as food, salary , rest for example),  . safety Needs: (security &amp; stability  as safe working conditions for example), . Social Needs: (belonging promotes the positive workplace culture), . Esteen needs: ( respect &amp; recognition , that could be opportunity for promotion for example), . Self-actualization: (personal growth could be careers progression opportunities). </vt:lpstr>
      <vt:lpstr>Ways to motivate junior staff  motivate a junior staff especially in the hospitality ca be planed in many ways :    . Provide fair pay and basic benefits . Create a supportive work environment . Offer training and development . Recognize a good performance . Set up clear goals and expectations . Encourage responsibility . Ensure good communication . Provide career progression and opportunities  </vt:lpstr>
      <vt:lpstr>Ways to motivate middle staff ​ motivate middle-staff: (supervisors, team leader or assistant managers in the hospitality). They already have experience, so motivation focuses more on responsibility, recognition, and career growth.   all include  involve them in decision-making and problem solving, advanced training , job security &amp; benefits often to Abraham Marlow needs on (esteem and self-actualization).</vt:lpstr>
      <vt:lpstr>Ways to motivate managers ​ motivate managers is a bit different from motivating employees, because they are already responsible for others, so what really drives them tends to be ownership, recognition growth and autonomy.  They can make decisions within the team members, provide clear career progression, involve them in strategic decisions or give them challenging projects.    Be a manager is leading people, delivering results, communicating clearly and balance people and business needs.  </vt:lpstr>
      <vt:lpstr>Staff, supervisors and managers  basically, the staff or employee works directly front of the customers and follow instructions and processes.   Supervisors directly oversee staff daily, they acting between staff and managers.  The managers set goals and plan how works get done, manage supervisors and staff, and make bigger decisions that can affecting teams or departments.    </vt:lpstr>
      <vt:lpstr>LEARNING, TRAINNING​ &amp;  DEVELOPMENT IN THE HOSPITALITY  BASICALLY, IS ABOUT TO IDENTIFYING NEEDS: (HOTELS,RESTAURANTS OR RESORTS). AND ACCORDING THE quality of the service, staff efficiency, consistence in service.   The training could be in the induction for new staff or leadership developing programs. The business is about goals, that improve customer experience and increase profitability.  For the hospitality all this factors can generate a better-quality service, more productive staff and strong brand reputation.</vt:lpstr>
      <vt:lpstr>CONCLUSION  RECRUITMENT IN THE HOSPITALITY INDUSTRY IS A CRITICAL PROCCESS THAT ENSURES BUSINESSES HAVE THE RIGHT PEOPLE  TO DELIVER HIGH-QUALITY OF SERVICE.   BECAUSE HOSPITALITY REFLEX CUSTOMER INTERARACTION , SELECTING EMPLOYEES WITH THE RIGHT ATTITUDE, SKILLS, AND PERSONALITY IS ESSENTIAL.  IN SUMMARY, SUCESSFUL HOSPITALITY RECRUITMENT IS FINDIND AND KEEPING PEOPLE WHO CAN CREATE POSITIVE EXPERIENCE FOR CUSTOMERS WHILE SUPPORTING THE ORGANIZATIONS GOALS.</vt:lpstr>
      <vt:lpstr>REFERENCES . MOTIVATION &amp; MANAGEMENT HUMAN RESOURCE MANAGEMENT-BY GARY DESSLER  . INTRODUCTION TO THE HOSPITALITY MANAGEMENT-BY JOHN R. WALKER (HTTPS://WWW.CIPD.CO.UK)   . HUMAN RESOURCE MANAGEMENT IN THE HOSPITALITY INDUSTRY –BY MICHAEL J. BOELLA . MANAGEMENT AND ORGANISATIONAL BEHAVIOUR –THAT (EXPLAIN HIERARCHY, ROLES AND RESPONSABILITIES)  . DESSLER, G.(2020) HUMAN RESOURCE MANAGEMENT. HARLOW: PEARSON</vt:lpstr>
      <vt:lpstr>THANK YOU  EDILSON FRANCISCO DE OLIVEIRA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Edilson Francisco De Oliveira</dc:creator>
  <cp:lastModifiedBy>Edilson Francisco De Oliveira</cp:lastModifiedBy>
  <cp:revision>2</cp:revision>
  <dcterms:created xsi:type="dcterms:W3CDTF">2026-03-13T11:11:14Z</dcterms:created>
  <dcterms:modified xsi:type="dcterms:W3CDTF">2026-03-19T12:04:06Z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