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y="5143500" cx="9144000"/>
  <p:notesSz cx="6858000" cy="9144000"/>
  <p:embeddedFontLst>
    <p:embeddedFont>
      <p:font typeface="Roboto"/>
      <p:regular r:id="rId19"/>
      <p:bold r:id="rId20"/>
      <p:italic r:id="rId21"/>
      <p:boldItalic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  <p:ext uri="GoogleSlidesCustomDataVersion2">
      <go:slidesCustomData xmlns:go="http://customooxmlschemas.google.com/" r:id="rId23" roundtripDataSignature="AMtx7mjkuYQPw2A/Nd9r8RULRlzcJPiKr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-bold.fntdata"/><Relationship Id="rId11" Type="http://schemas.openxmlformats.org/officeDocument/2006/relationships/slide" Target="slides/slide6.xml"/><Relationship Id="rId22" Type="http://schemas.openxmlformats.org/officeDocument/2006/relationships/font" Target="fonts/Roboto-boldItalic.fntdata"/><Relationship Id="rId10" Type="http://schemas.openxmlformats.org/officeDocument/2006/relationships/slide" Target="slides/slide5.xml"/><Relationship Id="rId21" Type="http://schemas.openxmlformats.org/officeDocument/2006/relationships/font" Target="fonts/Roboto-italic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23" Type="http://customschemas.google.com/relationships/presentationmetadata" Target="meta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Roboto-regular.fntdata"/><Relationship Id="rId6" Type="http://schemas.openxmlformats.org/officeDocument/2006/relationships/slide" Target="slides/slide1.xml"/><Relationship Id="rId18" Type="http://schemas.openxmlformats.org/officeDocument/2006/relationships/slide" Target="slides/slide13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5" name="Google Shape;65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2" name="Google Shape;72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2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8" name="Google Shape;78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5" name="Google Shape;85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3f6a201709b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2" name="Google Shape;92;g3f6a201709b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9" name="Google Shape;99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3f6a46b89a8_0_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6" name="Google Shape;106;g3f6a46b89a8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3" name="Google Shape;113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3f6a46b89a8_0_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0" name="Google Shape;120;g3f6a46b89a8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3f6a572c4a5_0_7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7" name="Google Shape;127;g3f6a572c4a5_0_7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4" name="Google Shape;134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0" name="Google Shape;140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46" name="Google Shape;146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accent4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2"/>
          <p:cNvSpPr txBox="1"/>
          <p:nvPr>
            <p:ph hasCustomPrompt="1" type="title"/>
          </p:nvPr>
        </p:nvSpPr>
        <p:spPr>
          <a:xfrm>
            <a:off x="475500" y="1258525"/>
            <a:ext cx="82221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1" name="Google Shape;11;p12"/>
          <p:cNvSpPr txBox="1"/>
          <p:nvPr>
            <p:ph idx="1" type="body"/>
          </p:nvPr>
        </p:nvSpPr>
        <p:spPr>
          <a:xfrm>
            <a:off x="475500" y="3304625"/>
            <a:ext cx="82221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2" name="Google Shape;12;p1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solidFill>
          <a:schemeClr val="accent4"/>
        </a:solidFill>
      </p:bgPr>
    </p:bg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13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4"/>
          <p:cNvSpPr/>
          <p:nvPr/>
        </p:nvSpPr>
        <p:spPr>
          <a:xfrm flipH="1">
            <a:off x="8246400" y="4245925"/>
            <a:ext cx="897600" cy="8976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" name="Google Shape;17;p14"/>
          <p:cNvSpPr/>
          <p:nvPr/>
        </p:nvSpPr>
        <p:spPr>
          <a:xfrm flipH="1">
            <a:off x="8246400" y="4245875"/>
            <a:ext cx="897600" cy="897600"/>
          </a:xfrm>
          <a:prstGeom prst="round1Rect">
            <a:avLst>
              <a:gd fmla="val 16667" name="adj"/>
            </a:avLst>
          </a:prstGeom>
          <a:solidFill>
            <a:schemeClr val="lt1">
              <a:alpha val="68235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" name="Google Shape;18;p14"/>
          <p:cNvSpPr txBox="1"/>
          <p:nvPr>
            <p:ph type="ctrTitle"/>
          </p:nvPr>
        </p:nvSpPr>
        <p:spPr>
          <a:xfrm>
            <a:off x="390525" y="1819275"/>
            <a:ext cx="8222100" cy="933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9" name="Google Shape;19;p14"/>
          <p:cNvSpPr txBox="1"/>
          <p:nvPr>
            <p:ph idx="1" type="subTitle"/>
          </p:nvPr>
        </p:nvSpPr>
        <p:spPr>
          <a:xfrm>
            <a:off x="390525" y="2789130"/>
            <a:ext cx="8222100" cy="43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0" name="Google Shape;20;p14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5"/>
          <p:cNvSpPr txBox="1"/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23" name="Google Shape;23;p15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16"/>
          <p:cNvSpPr/>
          <p:nvPr/>
        </p:nvSpPr>
        <p:spPr>
          <a:xfrm flipH="1" rot="10800000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" name="Google Shape;26;p16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" name="Google Shape;27;p16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28" name="Google Shape;28;p16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9" name="Google Shape;29;p16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17"/>
          <p:cNvSpPr/>
          <p:nvPr/>
        </p:nvSpPr>
        <p:spPr>
          <a:xfrm flipH="1" rot="10800000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" name="Google Shape;32;p17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" name="Google Shape;33;p17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34" name="Google Shape;34;p17"/>
          <p:cNvSpPr txBox="1"/>
          <p:nvPr>
            <p:ph idx="1" type="body"/>
          </p:nvPr>
        </p:nvSpPr>
        <p:spPr>
          <a:xfrm>
            <a:off x="471900" y="1919075"/>
            <a:ext cx="39999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17"/>
          <p:cNvSpPr txBox="1"/>
          <p:nvPr>
            <p:ph idx="2" type="body"/>
          </p:nvPr>
        </p:nvSpPr>
        <p:spPr>
          <a:xfrm>
            <a:off x="4694250" y="1919075"/>
            <a:ext cx="39999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6" name="Google Shape;36;p17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18"/>
          <p:cNvSpPr/>
          <p:nvPr/>
        </p:nvSpPr>
        <p:spPr>
          <a:xfrm flipH="1" rot="10800000">
            <a:off x="0" y="656400"/>
            <a:ext cx="9144000" cy="448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" name="Google Shape;39;p18"/>
          <p:cNvSpPr/>
          <p:nvPr/>
        </p:nvSpPr>
        <p:spPr>
          <a:xfrm>
            <a:off x="0" y="65635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" name="Google Shape;40;p18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1" name="Google Shape;41;p18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9"/>
          <p:cNvSpPr txBox="1"/>
          <p:nvPr/>
        </p:nvSpPr>
        <p:spPr>
          <a:xfrm flipH="1" rot="10800000">
            <a:off x="3276600" y="25"/>
            <a:ext cx="58674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" name="Google Shape;44;p19"/>
          <p:cNvSpPr/>
          <p:nvPr/>
        </p:nvSpPr>
        <p:spPr>
          <a:xfrm rot="-5400000">
            <a:off x="759150" y="2517450"/>
            <a:ext cx="51435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" name="Google Shape;45;p19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6" name="Google Shape;46;p19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7" name="Google Shape;47;p19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20"/>
          <p:cNvSpPr txBox="1"/>
          <p:nvPr>
            <p:ph type="title"/>
          </p:nvPr>
        </p:nvSpPr>
        <p:spPr>
          <a:xfrm>
            <a:off x="490250" y="488250"/>
            <a:ext cx="6227100" cy="409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  <p:sp>
        <p:nvSpPr>
          <p:cNvPr id="50" name="Google Shape;50;p20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21"/>
          <p:cNvSpPr/>
          <p:nvPr/>
        </p:nvSpPr>
        <p:spPr>
          <a:xfrm flipH="1">
            <a:off x="0" y="0"/>
            <a:ext cx="45720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" name="Google Shape;53;p21"/>
          <p:cNvSpPr/>
          <p:nvPr/>
        </p:nvSpPr>
        <p:spPr>
          <a:xfrm rot="5400000">
            <a:off x="1946425" y="2517750"/>
            <a:ext cx="51429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" name="Google Shape;54;p21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55" name="Google Shape;55;p21"/>
          <p:cNvSpPr txBox="1"/>
          <p:nvPr>
            <p:ph idx="1" type="subTitle"/>
          </p:nvPr>
        </p:nvSpPr>
        <p:spPr>
          <a:xfrm>
            <a:off x="265500" y="2779467"/>
            <a:ext cx="4045200" cy="123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56" name="Google Shape;56;p21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7" name="Google Shape;57;p2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22"/>
          <p:cNvSpPr txBox="1"/>
          <p:nvPr/>
        </p:nvSpPr>
        <p:spPr>
          <a:xfrm flipH="1" rot="10800000">
            <a:off x="0" y="0"/>
            <a:ext cx="9144000" cy="46959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" name="Google Shape;60;p22"/>
          <p:cNvSpPr/>
          <p:nvPr/>
        </p:nvSpPr>
        <p:spPr>
          <a:xfrm flipH="1" rot="10800000">
            <a:off x="0" y="4622725"/>
            <a:ext cx="9144000" cy="741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1" name="Google Shape;61;p22"/>
          <p:cNvSpPr txBox="1"/>
          <p:nvPr>
            <p:ph idx="1" type="body"/>
          </p:nvPr>
        </p:nvSpPr>
        <p:spPr>
          <a:xfrm>
            <a:off x="57150" y="4696825"/>
            <a:ext cx="8382000" cy="44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</a:lstStyle>
          <a:p/>
        </p:txBody>
      </p:sp>
      <p:sp>
        <p:nvSpPr>
          <p:cNvPr id="62" name="Google Shape;62;p2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material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1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7" name="Google Shape;7;p11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"/>
              <a:buChar char="●"/>
              <a:defRPr b="0" i="0" sz="18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Roboto"/>
              <a:buChar char="■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5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7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9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3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0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6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8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hyperlink" Target="https://uowtsd-my.sharepoint.com/:v:/r/personal/2528454_student_uwtsd_ac_uk/Documents/Md%20Abu%20Sayeed/06.08.2026_16.16.54_REC.mp4?d=wa67cc6b1786f48219233ea6017c542e0&amp;csf=1&amp;web=1&amp;nav=eyJyZWZlcnJhbEluZm8iOnsicmVmZXJyYWxBcHAiOiJPbmVEcml2ZUZvckJ1c2luZXNzIiwicmVmZXJyYWxBcHBQbGF0Zm9ybSI6IldlYiIsInJlZmVycmFsTW9kZSI6InZpZXciLCJyZWZlcnJhbFZpZXciOiJNeUZpbGVzTGlua0NvcHkifX0&amp;e=6fbgYu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"/>
          <p:cNvSpPr txBox="1"/>
          <p:nvPr>
            <p:ph type="title"/>
          </p:nvPr>
        </p:nvSpPr>
        <p:spPr>
          <a:xfrm>
            <a:off x="14538" y="1730900"/>
            <a:ext cx="9144000" cy="1388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SzPts val="12000"/>
              <a:buNone/>
            </a:pPr>
            <a:r>
              <a:rPr b="1" lang="en" sz="3000">
                <a:solidFill>
                  <a:srgbClr val="0E101A"/>
                </a:solidFill>
                <a:latin typeface="Arial"/>
                <a:ea typeface="Arial"/>
                <a:cs typeface="Arial"/>
                <a:sym typeface="Arial"/>
              </a:rPr>
              <a:t>Securing the Enterprise Network</a:t>
            </a:r>
            <a:endParaRPr b="1" sz="3000">
              <a:solidFill>
                <a:srgbClr val="0E101A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SzPts val="12000"/>
              <a:buNone/>
            </a:pPr>
            <a:r>
              <a:rPr b="1" lang="en" sz="3000">
                <a:solidFill>
                  <a:srgbClr val="0E101A"/>
                </a:solidFill>
                <a:latin typeface="Arial"/>
                <a:ea typeface="Arial"/>
                <a:cs typeface="Arial"/>
                <a:sym typeface="Arial"/>
              </a:rPr>
              <a:t>Implementation of a Network Security Solution</a:t>
            </a:r>
            <a:endParaRPr b="1" sz="3000">
              <a:solidFill>
                <a:srgbClr val="0E101A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8" name="Google Shape;68;p1"/>
          <p:cNvSpPr txBox="1"/>
          <p:nvPr>
            <p:ph idx="1" type="body"/>
          </p:nvPr>
        </p:nvSpPr>
        <p:spPr>
          <a:xfrm>
            <a:off x="475500" y="3552700"/>
            <a:ext cx="8222100" cy="6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SzPts val="1800"/>
              <a:buNone/>
            </a:pPr>
            <a:r>
              <a:rPr lang="en" sz="2400">
                <a:solidFill>
                  <a:srgbClr val="000000"/>
                </a:solidFill>
              </a:rPr>
              <a:t>Submitted by: </a:t>
            </a:r>
            <a:r>
              <a:rPr lang="en" sz="2400">
                <a:solidFill>
                  <a:srgbClr val="000000"/>
                </a:solidFill>
              </a:rPr>
              <a:t>Md Abu Sayeed (2528454)</a:t>
            </a:r>
            <a:endParaRPr sz="2400">
              <a:solidFill>
                <a:srgbClr val="000000"/>
              </a:solidFill>
            </a:endParaRPr>
          </a:p>
        </p:txBody>
      </p:sp>
      <p:pic>
        <p:nvPicPr>
          <p:cNvPr id="69" name="Google Shape;69;p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53025" y="0"/>
            <a:ext cx="2867025" cy="1590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p3"/>
          <p:cNvSpPr txBox="1"/>
          <p:nvPr>
            <p:ph type="title"/>
          </p:nvPr>
        </p:nvSpPr>
        <p:spPr>
          <a:xfrm>
            <a:off x="354800" y="234050"/>
            <a:ext cx="8711400" cy="551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Tools &amp; Environment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75" name="Google Shape;75;p3"/>
          <p:cNvSpPr txBox="1"/>
          <p:nvPr>
            <p:ph idx="1" type="body"/>
          </p:nvPr>
        </p:nvSpPr>
        <p:spPr>
          <a:xfrm>
            <a:off x="354800" y="935200"/>
            <a:ext cx="8222100" cy="2460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❏"/>
            </a:pPr>
            <a:r>
              <a:rPr lang="en">
                <a:solidFill>
                  <a:srgbClr val="000000"/>
                </a:solidFill>
              </a:rPr>
              <a:t>Oracle VM VirtualBox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❏"/>
            </a:pPr>
            <a:r>
              <a:rPr lang="en">
                <a:solidFill>
                  <a:srgbClr val="000000"/>
                </a:solidFill>
              </a:rPr>
              <a:t>Management Desktop (A-GUI)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❏"/>
            </a:pPr>
            <a:r>
              <a:rPr lang="en">
                <a:solidFill>
                  <a:srgbClr val="000000"/>
                </a:solidFill>
              </a:rPr>
              <a:t>Security Gateway (A-GW)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❏"/>
            </a:pPr>
            <a:r>
              <a:rPr lang="en">
                <a:solidFill>
                  <a:srgbClr val="000000"/>
                </a:solidFill>
              </a:rPr>
              <a:t>Security Management (A-SMS)</a:t>
            </a: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2"/>
          <p:cNvSpPr txBox="1"/>
          <p:nvPr>
            <p:ph idx="4294967295" type="title"/>
          </p:nvPr>
        </p:nvSpPr>
        <p:spPr>
          <a:xfrm>
            <a:off x="321175" y="274675"/>
            <a:ext cx="8588700" cy="761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</a:pPr>
            <a:r>
              <a:rPr lang="en" sz="3000">
                <a:solidFill>
                  <a:srgbClr val="000000"/>
                </a:solidFill>
              </a:rPr>
              <a:t>SmartConsole Authentication &amp; Login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81" name="Google Shape;81;p2"/>
          <p:cNvSpPr txBox="1"/>
          <p:nvPr>
            <p:ph idx="4294967295" type="body"/>
          </p:nvPr>
        </p:nvSpPr>
        <p:spPr>
          <a:xfrm>
            <a:off x="380700" y="1036375"/>
            <a:ext cx="8201400" cy="945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❏"/>
            </a:pPr>
            <a:r>
              <a:rPr lang="en">
                <a:solidFill>
                  <a:srgbClr val="000000"/>
                </a:solidFill>
              </a:rPr>
              <a:t>Check Point SmartConsole R81.20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❏"/>
            </a:pPr>
            <a:r>
              <a:rPr lang="en">
                <a:solidFill>
                  <a:srgbClr val="000000"/>
                </a:solidFill>
              </a:rPr>
              <a:t>Executed on the A-GUI Windows virtual workstation.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82" name="Google Shape;82;p2" title="1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5214" y="1868825"/>
            <a:ext cx="5858051" cy="31244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4"/>
          <p:cNvSpPr txBox="1"/>
          <p:nvPr>
            <p:ph type="title"/>
          </p:nvPr>
        </p:nvSpPr>
        <p:spPr>
          <a:xfrm>
            <a:off x="217325" y="150650"/>
            <a:ext cx="8355300" cy="598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Gateway and Server Working Principle</a:t>
            </a:r>
            <a:r>
              <a:rPr lang="en" sz="3200"/>
              <a:t> </a:t>
            </a:r>
            <a:endParaRPr sz="3200"/>
          </a:p>
        </p:txBody>
      </p:sp>
      <p:sp>
        <p:nvSpPr>
          <p:cNvPr id="88" name="Google Shape;88;p4"/>
          <p:cNvSpPr txBox="1"/>
          <p:nvPr>
            <p:ph idx="1" type="body"/>
          </p:nvPr>
        </p:nvSpPr>
        <p:spPr>
          <a:xfrm>
            <a:off x="265350" y="653275"/>
            <a:ext cx="8222100" cy="122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❏"/>
            </a:pPr>
            <a:r>
              <a:rPr lang="en">
                <a:solidFill>
                  <a:srgbClr val="000000"/>
                </a:solidFill>
              </a:rPr>
              <a:t>SmartConsole Gateways &amp; Servers View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❏"/>
            </a:pPr>
            <a:r>
              <a:rPr lang="en">
                <a:solidFill>
                  <a:srgbClr val="000000"/>
                </a:solidFill>
              </a:rPr>
              <a:t>Assessing gateway and server performance, resource consumption, and real-time security policy synchronization across cluster nodes.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89" name="Google Shape;89;p4" title="2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8950" y="1801333"/>
            <a:ext cx="6039924" cy="31451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3f6a201709b_0_6"/>
          <p:cNvSpPr txBox="1"/>
          <p:nvPr>
            <p:ph type="title"/>
          </p:nvPr>
        </p:nvSpPr>
        <p:spPr>
          <a:xfrm>
            <a:off x="229850" y="222150"/>
            <a:ext cx="8222100" cy="5610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0"/>
              <a:buFont typeface="Arial"/>
              <a:buNone/>
            </a:pPr>
            <a:r>
              <a:rPr lang="en" sz="3000">
                <a:solidFill>
                  <a:srgbClr val="000000"/>
                </a:solidFill>
              </a:rPr>
              <a:t>Session Modifications and Publish Policies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95" name="Google Shape;95;g3f6a201709b_0_6"/>
          <p:cNvSpPr txBox="1"/>
          <p:nvPr>
            <p:ph idx="1" type="body"/>
          </p:nvPr>
        </p:nvSpPr>
        <p:spPr>
          <a:xfrm>
            <a:off x="403050" y="783150"/>
            <a:ext cx="8337900" cy="687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Char char="❏"/>
            </a:pPr>
            <a:r>
              <a:rPr lang="en" sz="1600">
                <a:solidFill>
                  <a:srgbClr val="000000"/>
                </a:solidFill>
              </a:rPr>
              <a:t>Publish the draft security policies (Access Control and Cleanup rules) to the policy management server.</a:t>
            </a:r>
            <a:endParaRPr sz="1600">
              <a:solidFill>
                <a:srgbClr val="000000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600">
              <a:solidFill>
                <a:srgbClr val="000000"/>
              </a:solidFill>
            </a:endParaRPr>
          </a:p>
        </p:txBody>
      </p:sp>
      <p:pic>
        <p:nvPicPr>
          <p:cNvPr id="96" name="Google Shape;96;g3f6a201709b_0_6" title="4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00500" y="1622850"/>
            <a:ext cx="4672799" cy="3370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6"/>
          <p:cNvSpPr txBox="1"/>
          <p:nvPr>
            <p:ph type="title"/>
          </p:nvPr>
        </p:nvSpPr>
        <p:spPr>
          <a:xfrm>
            <a:off x="366275" y="213050"/>
            <a:ext cx="8222100" cy="645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Standard Policy Installation Execution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102" name="Google Shape;102;p6"/>
          <p:cNvSpPr txBox="1"/>
          <p:nvPr>
            <p:ph idx="1" type="body"/>
          </p:nvPr>
        </p:nvSpPr>
        <p:spPr>
          <a:xfrm>
            <a:off x="366275" y="858350"/>
            <a:ext cx="8777700" cy="645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000000"/>
                </a:solidFill>
              </a:rPr>
              <a:t>SmartConsole Install Policy Wizard</a:t>
            </a:r>
            <a:r>
              <a:rPr lang="en">
                <a:solidFill>
                  <a:srgbClr val="000000"/>
                </a:solidFill>
              </a:rPr>
              <a:t>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03" name="Google Shape;103;p6" title="5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8397" y="1498000"/>
            <a:ext cx="5797349" cy="3340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3f6a46b89a8_0_9"/>
          <p:cNvSpPr txBox="1"/>
          <p:nvPr>
            <p:ph type="title"/>
          </p:nvPr>
        </p:nvSpPr>
        <p:spPr>
          <a:xfrm>
            <a:off x="366275" y="213050"/>
            <a:ext cx="8222100" cy="645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Access Control Security Rule Configuration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109" name="Google Shape;109;g3f6a46b89a8_0_9"/>
          <p:cNvSpPr txBox="1"/>
          <p:nvPr>
            <p:ph idx="1" type="body"/>
          </p:nvPr>
        </p:nvSpPr>
        <p:spPr>
          <a:xfrm>
            <a:off x="366275" y="932800"/>
            <a:ext cx="3425400" cy="348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❏"/>
            </a:pPr>
            <a:r>
              <a:rPr lang="en">
                <a:solidFill>
                  <a:srgbClr val="000000"/>
                </a:solidFill>
              </a:rPr>
              <a:t>Implementing strict traffic filtering and definitive drop policies for unmatched traffic.</a:t>
            </a:r>
            <a:endParaRPr>
              <a:solidFill>
                <a:srgbClr val="000000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10" name="Google Shape;110;g3f6a46b89a8_0_9" title="3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44075" y="1010750"/>
            <a:ext cx="5047525" cy="34828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5"/>
          <p:cNvSpPr txBox="1"/>
          <p:nvPr>
            <p:ph type="title"/>
          </p:nvPr>
        </p:nvSpPr>
        <p:spPr>
          <a:xfrm>
            <a:off x="303850" y="181850"/>
            <a:ext cx="8687700" cy="6609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License &amp; Contract Validation using SmartUpdate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116" name="Google Shape;116;p5"/>
          <p:cNvSpPr txBox="1"/>
          <p:nvPr>
            <p:ph idx="1" type="body"/>
          </p:nvPr>
        </p:nvSpPr>
        <p:spPr>
          <a:xfrm>
            <a:off x="323550" y="842750"/>
            <a:ext cx="8496900" cy="100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❏"/>
            </a:pPr>
            <a:r>
              <a:rPr lang="en">
                <a:solidFill>
                  <a:srgbClr val="000000"/>
                </a:solidFill>
              </a:rPr>
              <a:t>Licenses &amp; Contracts Tab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❏"/>
            </a:pPr>
            <a:r>
              <a:rPr lang="en">
                <a:solidFill>
                  <a:srgbClr val="000000"/>
                </a:solidFill>
              </a:rPr>
              <a:t>Active / Valid contracts in all management and gateway components required.</a:t>
            </a:r>
            <a:endParaRPr>
              <a:solidFill>
                <a:srgbClr val="000000"/>
              </a:solidFill>
            </a:endParaRPr>
          </a:p>
          <a:p>
            <a:pPr indent="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17" name="Google Shape;117;p5" title="10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86550" y="2106550"/>
            <a:ext cx="5277724" cy="28711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3f6a46b89a8_0_16"/>
          <p:cNvSpPr txBox="1"/>
          <p:nvPr>
            <p:ph type="title"/>
          </p:nvPr>
        </p:nvSpPr>
        <p:spPr>
          <a:xfrm>
            <a:off x="366275" y="213050"/>
            <a:ext cx="8222100" cy="645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Network Connectivity &amp; ping Diagnostics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123" name="Google Shape;123;g3f6a46b89a8_0_16"/>
          <p:cNvSpPr txBox="1"/>
          <p:nvPr>
            <p:ph idx="1" type="body"/>
          </p:nvPr>
        </p:nvSpPr>
        <p:spPr>
          <a:xfrm>
            <a:off x="366275" y="932800"/>
            <a:ext cx="3753300" cy="3717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000000"/>
                </a:solidFill>
              </a:rPr>
              <a:t>Determining Layer connectivity and accessing protocol-level control of enforcement from the management client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24" name="Google Shape;124;g3f6a46b89a8_0_16" title="7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71975" y="1010750"/>
            <a:ext cx="4719623" cy="32135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g3f6a572c4a5_0_73"/>
          <p:cNvSpPr txBox="1"/>
          <p:nvPr>
            <p:ph type="title"/>
          </p:nvPr>
        </p:nvSpPr>
        <p:spPr>
          <a:xfrm>
            <a:off x="319475" y="213050"/>
            <a:ext cx="8222100" cy="723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>
                <a:solidFill>
                  <a:srgbClr val="000000"/>
                </a:solidFill>
              </a:rPr>
              <a:t>Traffic Logging &amp; Policy Status</a:t>
            </a:r>
            <a:endParaRPr sz="3200">
              <a:solidFill>
                <a:srgbClr val="000000"/>
              </a:solidFill>
            </a:endParaRPr>
          </a:p>
        </p:txBody>
      </p:sp>
      <p:sp>
        <p:nvSpPr>
          <p:cNvPr id="130" name="Google Shape;130;g3f6a572c4a5_0_73"/>
          <p:cNvSpPr txBox="1"/>
          <p:nvPr>
            <p:ph idx="1" type="body"/>
          </p:nvPr>
        </p:nvSpPr>
        <p:spPr>
          <a:xfrm>
            <a:off x="319475" y="873923"/>
            <a:ext cx="8874900" cy="1014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❏"/>
            </a:pPr>
            <a:r>
              <a:rPr lang="en">
                <a:solidFill>
                  <a:srgbClr val="000000"/>
                </a:solidFill>
              </a:rPr>
              <a:t>SmartConsole – Logs &amp; Monitor Dashboard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❏"/>
            </a:pPr>
            <a:r>
              <a:rPr lang="en">
                <a:solidFill>
                  <a:srgbClr val="000000"/>
                </a:solidFill>
              </a:rPr>
              <a:t>Displays traffic events and passing through A-GW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31" name="Google Shape;131;g3f6a572c4a5_0_73" title="8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9200" y="1759750"/>
            <a:ext cx="6737801" cy="31399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8"/>
          <p:cNvSpPr txBox="1"/>
          <p:nvPr>
            <p:ph type="title"/>
          </p:nvPr>
        </p:nvSpPr>
        <p:spPr>
          <a:xfrm>
            <a:off x="292325" y="78962"/>
            <a:ext cx="8222100" cy="666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>
                <a:solidFill>
                  <a:srgbClr val="000000"/>
                </a:solidFill>
              </a:rPr>
              <a:t>User &amp; Group-Based Access Control</a:t>
            </a:r>
            <a:endParaRPr sz="3200">
              <a:solidFill>
                <a:srgbClr val="000000"/>
              </a:solidFill>
            </a:endParaRPr>
          </a:p>
        </p:txBody>
      </p:sp>
      <p:pic>
        <p:nvPicPr>
          <p:cNvPr id="137" name="Google Shape;137;p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70875" y="745250"/>
            <a:ext cx="7712050" cy="4398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7"/>
          <p:cNvSpPr txBox="1"/>
          <p:nvPr>
            <p:ph type="title"/>
          </p:nvPr>
        </p:nvSpPr>
        <p:spPr>
          <a:xfrm>
            <a:off x="319475" y="213050"/>
            <a:ext cx="8222100" cy="723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>
                <a:solidFill>
                  <a:srgbClr val="000000"/>
                </a:solidFill>
              </a:rPr>
              <a:t>Conclusion</a:t>
            </a:r>
            <a:endParaRPr sz="3200">
              <a:solidFill>
                <a:srgbClr val="000000"/>
              </a:solidFill>
            </a:endParaRPr>
          </a:p>
        </p:txBody>
      </p:sp>
      <p:sp>
        <p:nvSpPr>
          <p:cNvPr id="143" name="Google Shape;143;p7"/>
          <p:cNvSpPr txBox="1"/>
          <p:nvPr>
            <p:ph idx="1" type="body"/>
          </p:nvPr>
        </p:nvSpPr>
        <p:spPr>
          <a:xfrm>
            <a:off x="319475" y="1026425"/>
            <a:ext cx="8222100" cy="335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rgbClr val="000000"/>
                </a:solidFill>
              </a:rPr>
              <a:t>This lab has been able to show how the Check Point security infrastructure can be set up from start to finish in a simulated environment. This included interface setup, server management on Gaia OS R81.20 and rule creation and live traffic logging in SmartConsole - all security requirements were met through a successful policy installation.</a:t>
            </a: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10"/>
          <p:cNvSpPr txBox="1"/>
          <p:nvPr>
            <p:ph type="title"/>
          </p:nvPr>
        </p:nvSpPr>
        <p:spPr>
          <a:xfrm>
            <a:off x="406875" y="636726"/>
            <a:ext cx="8222100" cy="31011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1800"/>
              <a:t>Video Link: </a:t>
            </a:r>
            <a:r>
              <a:rPr lang="en" sz="1800" u="sng">
                <a:solidFill>
                  <a:schemeClr val="hlink"/>
                </a:solidFill>
                <a:hlinkClick r:id="rId3"/>
              </a:rPr>
              <a:t>https://uowtsd-my.sharepoint.com/:v:/r/personal/2528454_student_uwtsd_ac_uk/Documents/Md%20Abu%20Sayeed/06.08.2026_16.16.54_REC.mp4?d=wa67cc6b1786f48219233ea6017c542e0&amp;csf=1&amp;web=1&amp;nav=eyJyZWZlcnJhbEluZm8iOnsicmVmZXJyYWxBcHAiOiJPbmVEcml2ZUZvckJ1c2luZXNzIiwicmVmZXJyYWxBcHBQbGF0Zm9ybSI6IldlYiIsInJlZmVycmFsTW9kZSI6InZpZXciLCJyZWZlcnJhbFZpZXciOiJNeUZpbGVzTGlua0NvcHkifX0&amp;e=6fbgYu</a:t>
            </a:r>
            <a:endParaRPr sz="1800"/>
          </a:p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t/>
            </a:r>
            <a:endParaRPr sz="1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Material">
  <a:themeElements>
    <a:clrScheme name="Material">
      <a:dk1>
        <a:srgbClr val="4285F4"/>
      </a:dk1>
      <a:lt1>
        <a:srgbClr val="FFFFFF"/>
      </a:lt1>
      <a:dk2>
        <a:srgbClr val="424242"/>
      </a:dk2>
      <a:lt2>
        <a:srgbClr val="737373"/>
      </a:lt2>
      <a:accent1>
        <a:srgbClr val="0277BD"/>
      </a:accent1>
      <a:accent2>
        <a:srgbClr val="0F9D58"/>
      </a:accent2>
      <a:accent3>
        <a:srgbClr val="DB4437"/>
      </a:accent3>
      <a:accent4>
        <a:srgbClr val="FAFAFA"/>
      </a:accent4>
      <a:accent5>
        <a:srgbClr val="4FC3F7"/>
      </a:accent5>
      <a:accent6>
        <a:srgbClr val="F4B400"/>
      </a:accent6>
      <a:hlink>
        <a:srgbClr val="4FC3F7"/>
      </a:hlink>
      <a:folHlink>
        <a:srgbClr val="4FC3F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