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9" r:id="rId4"/>
    <p:sldId id="261" r:id="rId5"/>
    <p:sldId id="262" r:id="rId6"/>
    <p:sldId id="258" r:id="rId7"/>
    <p:sldId id="263" r:id="rId8"/>
    <p:sldId id="265" r:id="rId9"/>
    <p:sldId id="266" r:id="rId10"/>
    <p:sldId id="267" r:id="rId11"/>
    <p:sldId id="268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71" autoAdjust="0"/>
    <p:restoredTop sz="94660"/>
  </p:normalViewPr>
  <p:slideViewPr>
    <p:cSldViewPr snapToGrid="0">
      <p:cViewPr varScale="1">
        <p:scale>
          <a:sx n="59" d="100"/>
          <a:sy n="59" d="100"/>
        </p:scale>
        <p:origin x="90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8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DD30BE-B531-4663-8E5D-71FB149644CD}" type="doc">
      <dgm:prSet loTypeId="urn:microsoft.com/office/officeart/2005/8/layout/matrix1" loCatId="matrix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5A2823-467A-4D9B-B7E6-739313B61E56}">
      <dgm:prSet phldrT="[Text]" custT="1"/>
      <dgm:spPr/>
      <dgm:t>
        <a:bodyPr/>
        <a:lstStyle/>
        <a:p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Importance of employee motivation</a:t>
          </a:r>
        </a:p>
      </dgm:t>
    </dgm:pt>
    <dgm:pt modelId="{3900B456-24B6-46A7-9BA1-4A468C2CA226}" type="parTrans" cxnId="{90C803AF-3B09-4142-93EF-57A41625977D}">
      <dgm:prSet/>
      <dgm:spPr/>
      <dgm:t>
        <a:bodyPr/>
        <a:lstStyle/>
        <a:p>
          <a:endParaRPr lang="en-US"/>
        </a:p>
      </dgm:t>
    </dgm:pt>
    <dgm:pt modelId="{5D55FAD4-A54C-4473-BFFC-69D1BC41EBA6}" type="sibTrans" cxnId="{90C803AF-3B09-4142-93EF-57A41625977D}">
      <dgm:prSet/>
      <dgm:spPr/>
      <dgm:t>
        <a:bodyPr/>
        <a:lstStyle/>
        <a:p>
          <a:endParaRPr lang="en-US"/>
        </a:p>
      </dgm:t>
    </dgm:pt>
    <dgm:pt modelId="{86EF94DF-2232-4CA2-88FD-F0908DDBCA70}">
      <dgm:prSet phldrT="[Text]"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Positive atmosphere within the organization</a:t>
          </a:r>
        </a:p>
        <a:p>
          <a:endParaRPr lang="en-US" sz="1800" dirty="0"/>
        </a:p>
        <a:p>
          <a:endParaRPr lang="en-US" sz="1800" dirty="0"/>
        </a:p>
        <a:p>
          <a:r>
            <a:rPr lang="en-US" sz="3100" dirty="0"/>
            <a:t> </a:t>
          </a:r>
        </a:p>
      </dgm:t>
    </dgm:pt>
    <dgm:pt modelId="{A7C6A640-EBC4-405B-9274-94B7E5FCDB63}" type="parTrans" cxnId="{9FC8FFEB-2C2D-4C26-8502-9B0AF7327EAA}">
      <dgm:prSet/>
      <dgm:spPr/>
      <dgm:t>
        <a:bodyPr/>
        <a:lstStyle/>
        <a:p>
          <a:endParaRPr lang="en-US"/>
        </a:p>
      </dgm:t>
    </dgm:pt>
    <dgm:pt modelId="{630C952E-1D1B-441E-9463-5301661E0BE0}" type="sibTrans" cxnId="{9FC8FFEB-2C2D-4C26-8502-9B0AF7327EAA}">
      <dgm:prSet/>
      <dgm:spPr/>
      <dgm:t>
        <a:bodyPr/>
        <a:lstStyle/>
        <a:p>
          <a:endParaRPr lang="en-US"/>
        </a:p>
      </dgm:t>
    </dgm:pt>
    <dgm:pt modelId="{50F912EB-556B-4E97-AADA-FFF2FB295C37}">
      <dgm:prSet phldrT="[Text]"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Co-workers are more engaged and more satisfied with their work</a:t>
          </a:r>
        </a:p>
        <a:p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endParaRPr lang="en-US" sz="2300" dirty="0"/>
        </a:p>
      </dgm:t>
    </dgm:pt>
    <dgm:pt modelId="{43E91D0F-663E-4CA7-87E8-A0A32E5FBE1B}" type="parTrans" cxnId="{21684050-0EBC-4A2E-9AB5-BE9D84F8DAB6}">
      <dgm:prSet/>
      <dgm:spPr/>
      <dgm:t>
        <a:bodyPr/>
        <a:lstStyle/>
        <a:p>
          <a:endParaRPr lang="en-US"/>
        </a:p>
      </dgm:t>
    </dgm:pt>
    <dgm:pt modelId="{62AF3777-2368-4D47-8102-512ACE17F409}" type="sibTrans" cxnId="{21684050-0EBC-4A2E-9AB5-BE9D84F8DAB6}">
      <dgm:prSet/>
      <dgm:spPr/>
      <dgm:t>
        <a:bodyPr/>
        <a:lstStyle/>
        <a:p>
          <a:endParaRPr lang="en-US"/>
        </a:p>
      </dgm:t>
    </dgm:pt>
    <dgm:pt modelId="{F8E0664C-B85D-4FCC-9204-87BC39674940}">
      <dgm:prSet phldrT="[Text]"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Ensure client satisfaction</a:t>
          </a:r>
        </a:p>
        <a:p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4B03FCF-D2C0-4590-A939-6D7099B666AA}" type="parTrans" cxnId="{EA41909B-849C-4F5A-9A75-EF9CCA3B556A}">
      <dgm:prSet/>
      <dgm:spPr/>
      <dgm:t>
        <a:bodyPr/>
        <a:lstStyle/>
        <a:p>
          <a:endParaRPr lang="en-US"/>
        </a:p>
      </dgm:t>
    </dgm:pt>
    <dgm:pt modelId="{E701F6DE-1FF4-4733-8306-E4DFDE336B85}" type="sibTrans" cxnId="{EA41909B-849C-4F5A-9A75-EF9CCA3B556A}">
      <dgm:prSet/>
      <dgm:spPr/>
      <dgm:t>
        <a:bodyPr/>
        <a:lstStyle/>
        <a:p>
          <a:endParaRPr lang="en-US"/>
        </a:p>
      </dgm:t>
    </dgm:pt>
    <dgm:pt modelId="{8400EF6D-F26C-4439-94A9-2F7AC68D95E3}">
      <dgm:prSet phldrT="[Text]" custT="1"/>
      <dgm:spPr/>
      <dgm:t>
        <a:bodyPr/>
        <a:lstStyle/>
        <a:p>
          <a:r>
            <a:rPr lang="en-US" sz="1800" b="0" i="0" dirty="0"/>
            <a:t>Motivated employees consistently outperform their peers and achieve superior outcomes</a:t>
          </a:r>
        </a:p>
        <a:p>
          <a:endParaRPr lang="en-US" sz="1800" b="0" i="0" dirty="0"/>
        </a:p>
        <a:p>
          <a:endParaRPr lang="en-US" sz="1800" b="0" i="0" dirty="0"/>
        </a:p>
        <a:p>
          <a:endParaRPr lang="en-US" sz="1800" b="0" i="0" dirty="0"/>
        </a:p>
        <a:p>
          <a:endParaRPr lang="en-US" sz="1800" b="0" i="0" dirty="0"/>
        </a:p>
        <a:p>
          <a:endParaRPr lang="en-US" sz="1800" b="0" i="0" dirty="0"/>
        </a:p>
        <a:p>
          <a:endParaRPr lang="en-US" sz="1800" b="0" i="0" dirty="0"/>
        </a:p>
        <a:p>
          <a:endParaRPr lang="en-US" sz="1800" b="0" i="0" dirty="0"/>
        </a:p>
        <a:p>
          <a:endParaRPr lang="en-US" sz="1800" dirty="0"/>
        </a:p>
      </dgm:t>
    </dgm:pt>
    <dgm:pt modelId="{A3796A83-F1B7-4AB2-9492-498F76E38ECC}" type="parTrans" cxnId="{423901A5-CDEC-4C06-B8B2-13408D67C000}">
      <dgm:prSet/>
      <dgm:spPr/>
      <dgm:t>
        <a:bodyPr/>
        <a:lstStyle/>
        <a:p>
          <a:endParaRPr lang="en-US"/>
        </a:p>
      </dgm:t>
    </dgm:pt>
    <dgm:pt modelId="{20B8EBAF-951B-47B7-9138-6D2E39133C3C}" type="sibTrans" cxnId="{423901A5-CDEC-4C06-B8B2-13408D67C000}">
      <dgm:prSet/>
      <dgm:spPr/>
      <dgm:t>
        <a:bodyPr/>
        <a:lstStyle/>
        <a:p>
          <a:endParaRPr lang="en-US"/>
        </a:p>
      </dgm:t>
    </dgm:pt>
    <dgm:pt modelId="{CCDD88B7-C9A3-40A0-99E8-08B469DADB57}">
      <dgm:prSet/>
      <dgm:spPr/>
    </dgm:pt>
    <dgm:pt modelId="{7DAFA7A1-EFFA-4069-B73C-86541F6F0A6E}" type="parTrans" cxnId="{2B0D419A-C17B-435D-B1A8-0A4DB99316CE}">
      <dgm:prSet/>
      <dgm:spPr/>
      <dgm:t>
        <a:bodyPr/>
        <a:lstStyle/>
        <a:p>
          <a:endParaRPr lang="en-US"/>
        </a:p>
      </dgm:t>
    </dgm:pt>
    <dgm:pt modelId="{3C0931AE-8B57-4BDD-B8B4-2BA6838868B3}" type="sibTrans" cxnId="{2B0D419A-C17B-435D-B1A8-0A4DB99316CE}">
      <dgm:prSet/>
      <dgm:spPr/>
      <dgm:t>
        <a:bodyPr/>
        <a:lstStyle/>
        <a:p>
          <a:endParaRPr lang="en-US"/>
        </a:p>
      </dgm:t>
    </dgm:pt>
    <dgm:pt modelId="{879E0B98-AD39-495A-A754-AF6BE8CC19AC}" type="pres">
      <dgm:prSet presAssocID="{C0DD30BE-B531-4663-8E5D-71FB149644CD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A45C9B7-9E8B-4364-82A1-ED17E2A7F747}" type="pres">
      <dgm:prSet presAssocID="{C0DD30BE-B531-4663-8E5D-71FB149644CD}" presName="matrix" presStyleCnt="0"/>
      <dgm:spPr/>
    </dgm:pt>
    <dgm:pt modelId="{03FEB4C9-82E6-46EA-8579-563686B41114}" type="pres">
      <dgm:prSet presAssocID="{C0DD30BE-B531-4663-8E5D-71FB149644CD}" presName="tile1" presStyleLbl="node1" presStyleIdx="0" presStyleCnt="4"/>
      <dgm:spPr/>
    </dgm:pt>
    <dgm:pt modelId="{BFDAE4D4-A773-4CDB-9370-8BF27286C94E}" type="pres">
      <dgm:prSet presAssocID="{C0DD30BE-B531-4663-8E5D-71FB149644CD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418B1C4-BA84-47E5-8BE8-CF49C2DCA419}" type="pres">
      <dgm:prSet presAssocID="{C0DD30BE-B531-4663-8E5D-71FB149644CD}" presName="tile2" presStyleLbl="node1" presStyleIdx="1" presStyleCnt="4"/>
      <dgm:spPr/>
    </dgm:pt>
    <dgm:pt modelId="{9E7F3624-FA14-4AFB-93A2-3B6CB8BCC4F2}" type="pres">
      <dgm:prSet presAssocID="{C0DD30BE-B531-4663-8E5D-71FB149644CD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DE6535D-EF02-47A8-984A-71D9D8A5C96A}" type="pres">
      <dgm:prSet presAssocID="{C0DD30BE-B531-4663-8E5D-71FB149644CD}" presName="tile3" presStyleLbl="node1" presStyleIdx="2" presStyleCnt="4"/>
      <dgm:spPr/>
    </dgm:pt>
    <dgm:pt modelId="{E9923706-1D63-4A49-8A5B-9D4D0FBBA645}" type="pres">
      <dgm:prSet presAssocID="{C0DD30BE-B531-4663-8E5D-71FB149644CD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F8C7ABF-522E-43FA-BEBC-C3D80CABE238}" type="pres">
      <dgm:prSet presAssocID="{C0DD30BE-B531-4663-8E5D-71FB149644CD}" presName="tile4" presStyleLbl="node1" presStyleIdx="3" presStyleCnt="4"/>
      <dgm:spPr/>
    </dgm:pt>
    <dgm:pt modelId="{AD6A57AB-5C66-4560-85F5-F59FF306417B}" type="pres">
      <dgm:prSet presAssocID="{C0DD30BE-B531-4663-8E5D-71FB149644CD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BAEC6351-247C-49F5-B4A4-4CEC241C8D0D}" type="pres">
      <dgm:prSet presAssocID="{C0DD30BE-B531-4663-8E5D-71FB149644CD}" presName="centerTile" presStyleLbl="fgShp" presStyleIdx="0" presStyleCnt="1" custScaleX="64035" custScaleY="53082">
        <dgm:presLayoutVars>
          <dgm:chMax val="0"/>
          <dgm:chPref val="0"/>
        </dgm:presLayoutVars>
      </dgm:prSet>
      <dgm:spPr/>
    </dgm:pt>
  </dgm:ptLst>
  <dgm:cxnLst>
    <dgm:cxn modelId="{4012EA21-B15B-4075-A463-BF5BE9F23B78}" type="presOf" srcId="{8400EF6D-F26C-4439-94A9-2F7AC68D95E3}" destId="{6F8C7ABF-522E-43FA-BEBC-C3D80CABE238}" srcOrd="0" destOrd="0" presId="urn:microsoft.com/office/officeart/2005/8/layout/matrix1"/>
    <dgm:cxn modelId="{7E70D336-0AE5-48E8-A24A-4438E3E6094D}" type="presOf" srcId="{F8E0664C-B85D-4FCC-9204-87BC39674940}" destId="{DDE6535D-EF02-47A8-984A-71D9D8A5C96A}" srcOrd="0" destOrd="0" presId="urn:microsoft.com/office/officeart/2005/8/layout/matrix1"/>
    <dgm:cxn modelId="{4DBF5361-C235-4154-9360-F70677115768}" type="presOf" srcId="{50F912EB-556B-4E97-AADA-FFF2FB295C37}" destId="{2418B1C4-BA84-47E5-8BE8-CF49C2DCA419}" srcOrd="0" destOrd="0" presId="urn:microsoft.com/office/officeart/2005/8/layout/matrix1"/>
    <dgm:cxn modelId="{FACEDA41-D655-47BB-8DF9-47B3984C2C42}" type="presOf" srcId="{8400EF6D-F26C-4439-94A9-2F7AC68D95E3}" destId="{AD6A57AB-5C66-4560-85F5-F59FF306417B}" srcOrd="1" destOrd="0" presId="urn:microsoft.com/office/officeart/2005/8/layout/matrix1"/>
    <dgm:cxn modelId="{3B7A6949-591F-483E-A436-0FB8C2F99337}" type="presOf" srcId="{C0DD30BE-B531-4663-8E5D-71FB149644CD}" destId="{879E0B98-AD39-495A-A754-AF6BE8CC19AC}" srcOrd="0" destOrd="0" presId="urn:microsoft.com/office/officeart/2005/8/layout/matrix1"/>
    <dgm:cxn modelId="{21684050-0EBC-4A2E-9AB5-BE9D84F8DAB6}" srcId="{2F5A2823-467A-4D9B-B7E6-739313B61E56}" destId="{50F912EB-556B-4E97-AADA-FFF2FB295C37}" srcOrd="1" destOrd="0" parTransId="{43E91D0F-663E-4CA7-87E8-A0A32E5FBE1B}" sibTransId="{62AF3777-2368-4D47-8102-512ACE17F409}"/>
    <dgm:cxn modelId="{7F917454-8C76-40C9-9AE5-06492B603BCE}" type="presOf" srcId="{86EF94DF-2232-4CA2-88FD-F0908DDBCA70}" destId="{03FEB4C9-82E6-46EA-8579-563686B41114}" srcOrd="0" destOrd="0" presId="urn:microsoft.com/office/officeart/2005/8/layout/matrix1"/>
    <dgm:cxn modelId="{A03B6597-0B59-4378-BC8B-47FFA4724EB1}" type="presOf" srcId="{50F912EB-556B-4E97-AADA-FFF2FB295C37}" destId="{9E7F3624-FA14-4AFB-93A2-3B6CB8BCC4F2}" srcOrd="1" destOrd="0" presId="urn:microsoft.com/office/officeart/2005/8/layout/matrix1"/>
    <dgm:cxn modelId="{2B0D419A-C17B-435D-B1A8-0A4DB99316CE}" srcId="{2F5A2823-467A-4D9B-B7E6-739313B61E56}" destId="{CCDD88B7-C9A3-40A0-99E8-08B469DADB57}" srcOrd="4" destOrd="0" parTransId="{7DAFA7A1-EFFA-4069-B73C-86541F6F0A6E}" sibTransId="{3C0931AE-8B57-4BDD-B8B4-2BA6838868B3}"/>
    <dgm:cxn modelId="{EA41909B-849C-4F5A-9A75-EF9CCA3B556A}" srcId="{2F5A2823-467A-4D9B-B7E6-739313B61E56}" destId="{F8E0664C-B85D-4FCC-9204-87BC39674940}" srcOrd="2" destOrd="0" parTransId="{A4B03FCF-D2C0-4590-A939-6D7099B666AA}" sibTransId="{E701F6DE-1FF4-4733-8306-E4DFDE336B85}"/>
    <dgm:cxn modelId="{423901A5-CDEC-4C06-B8B2-13408D67C000}" srcId="{2F5A2823-467A-4D9B-B7E6-739313B61E56}" destId="{8400EF6D-F26C-4439-94A9-2F7AC68D95E3}" srcOrd="3" destOrd="0" parTransId="{A3796A83-F1B7-4AB2-9492-498F76E38ECC}" sibTransId="{20B8EBAF-951B-47B7-9138-6D2E39133C3C}"/>
    <dgm:cxn modelId="{90C803AF-3B09-4142-93EF-57A41625977D}" srcId="{C0DD30BE-B531-4663-8E5D-71FB149644CD}" destId="{2F5A2823-467A-4D9B-B7E6-739313B61E56}" srcOrd="0" destOrd="0" parTransId="{3900B456-24B6-46A7-9BA1-4A468C2CA226}" sibTransId="{5D55FAD4-A54C-4473-BFFC-69D1BC41EBA6}"/>
    <dgm:cxn modelId="{3D5D46DC-1605-4984-AC3B-ACC0E4E7E571}" type="presOf" srcId="{F8E0664C-B85D-4FCC-9204-87BC39674940}" destId="{E9923706-1D63-4A49-8A5B-9D4D0FBBA645}" srcOrd="1" destOrd="0" presId="urn:microsoft.com/office/officeart/2005/8/layout/matrix1"/>
    <dgm:cxn modelId="{9FC8FFEB-2C2D-4C26-8502-9B0AF7327EAA}" srcId="{2F5A2823-467A-4D9B-B7E6-739313B61E56}" destId="{86EF94DF-2232-4CA2-88FD-F0908DDBCA70}" srcOrd="0" destOrd="0" parTransId="{A7C6A640-EBC4-405B-9274-94B7E5FCDB63}" sibTransId="{630C952E-1D1B-441E-9463-5301661E0BE0}"/>
    <dgm:cxn modelId="{BB8925ED-040F-44AF-932E-35DF616F3C63}" type="presOf" srcId="{2F5A2823-467A-4D9B-B7E6-739313B61E56}" destId="{BAEC6351-247C-49F5-B4A4-4CEC241C8D0D}" srcOrd="0" destOrd="0" presId="urn:microsoft.com/office/officeart/2005/8/layout/matrix1"/>
    <dgm:cxn modelId="{F60857F4-7517-410D-9E8B-8175B1BFD087}" type="presOf" srcId="{86EF94DF-2232-4CA2-88FD-F0908DDBCA70}" destId="{BFDAE4D4-A773-4CDB-9370-8BF27286C94E}" srcOrd="1" destOrd="0" presId="urn:microsoft.com/office/officeart/2005/8/layout/matrix1"/>
    <dgm:cxn modelId="{54CD5C7A-9425-4304-9044-02BA00C7EFF9}" type="presParOf" srcId="{879E0B98-AD39-495A-A754-AF6BE8CC19AC}" destId="{0A45C9B7-9E8B-4364-82A1-ED17E2A7F747}" srcOrd="0" destOrd="0" presId="urn:microsoft.com/office/officeart/2005/8/layout/matrix1"/>
    <dgm:cxn modelId="{6FD45FB7-1E6A-4F7C-BBEF-8B646D4AF550}" type="presParOf" srcId="{0A45C9B7-9E8B-4364-82A1-ED17E2A7F747}" destId="{03FEB4C9-82E6-46EA-8579-563686B41114}" srcOrd="0" destOrd="0" presId="urn:microsoft.com/office/officeart/2005/8/layout/matrix1"/>
    <dgm:cxn modelId="{C44D2344-0678-43EA-BB4E-E28FBB2B110B}" type="presParOf" srcId="{0A45C9B7-9E8B-4364-82A1-ED17E2A7F747}" destId="{BFDAE4D4-A773-4CDB-9370-8BF27286C94E}" srcOrd="1" destOrd="0" presId="urn:microsoft.com/office/officeart/2005/8/layout/matrix1"/>
    <dgm:cxn modelId="{98806BB9-8720-4BE4-8361-FC5FDF567F9E}" type="presParOf" srcId="{0A45C9B7-9E8B-4364-82A1-ED17E2A7F747}" destId="{2418B1C4-BA84-47E5-8BE8-CF49C2DCA419}" srcOrd="2" destOrd="0" presId="urn:microsoft.com/office/officeart/2005/8/layout/matrix1"/>
    <dgm:cxn modelId="{19AC3D8E-BD37-496E-8E2C-88767C516C02}" type="presParOf" srcId="{0A45C9B7-9E8B-4364-82A1-ED17E2A7F747}" destId="{9E7F3624-FA14-4AFB-93A2-3B6CB8BCC4F2}" srcOrd="3" destOrd="0" presId="urn:microsoft.com/office/officeart/2005/8/layout/matrix1"/>
    <dgm:cxn modelId="{6E0AE2D3-8FAF-49F1-B626-F4FC058D5305}" type="presParOf" srcId="{0A45C9B7-9E8B-4364-82A1-ED17E2A7F747}" destId="{DDE6535D-EF02-47A8-984A-71D9D8A5C96A}" srcOrd="4" destOrd="0" presId="urn:microsoft.com/office/officeart/2005/8/layout/matrix1"/>
    <dgm:cxn modelId="{F2E92F4B-C284-4FBE-84F3-A8457973DA16}" type="presParOf" srcId="{0A45C9B7-9E8B-4364-82A1-ED17E2A7F747}" destId="{E9923706-1D63-4A49-8A5B-9D4D0FBBA645}" srcOrd="5" destOrd="0" presId="urn:microsoft.com/office/officeart/2005/8/layout/matrix1"/>
    <dgm:cxn modelId="{66BED1CE-A215-466D-88C0-11653B82F879}" type="presParOf" srcId="{0A45C9B7-9E8B-4364-82A1-ED17E2A7F747}" destId="{6F8C7ABF-522E-43FA-BEBC-C3D80CABE238}" srcOrd="6" destOrd="0" presId="urn:microsoft.com/office/officeart/2005/8/layout/matrix1"/>
    <dgm:cxn modelId="{DB38607A-0ECE-4F6C-9C4C-5AC6CEA4E9E8}" type="presParOf" srcId="{0A45C9B7-9E8B-4364-82A1-ED17E2A7F747}" destId="{AD6A57AB-5C66-4560-85F5-F59FF306417B}" srcOrd="7" destOrd="0" presId="urn:microsoft.com/office/officeart/2005/8/layout/matrix1"/>
    <dgm:cxn modelId="{131A5202-A561-4790-977C-FB6923A410E7}" type="presParOf" srcId="{879E0B98-AD39-495A-A754-AF6BE8CC19AC}" destId="{BAEC6351-247C-49F5-B4A4-4CEC241C8D0D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10DC79-27FE-47CE-8A69-77DFA31F83D4}" type="doc">
      <dgm:prSet loTypeId="urn:microsoft.com/office/officeart/2005/8/layout/hProcess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82DFAC-7C0F-4790-8AB5-D56617AF62EA}">
      <dgm:prSet phldrT="[Text]" custT="1"/>
      <dgm:spPr/>
      <dgm:t>
        <a:bodyPr/>
        <a:lstStyle/>
        <a:p>
          <a:r>
            <a:rPr lang="en-US" sz="1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Expectancy</a:t>
          </a:r>
        </a:p>
      </dgm:t>
    </dgm:pt>
    <dgm:pt modelId="{8837C070-C528-419A-BD53-E17CA381152D}" type="parTrans" cxnId="{1F829047-6049-47BF-8AF0-FCC30E309BCF}">
      <dgm:prSet/>
      <dgm:spPr/>
      <dgm:t>
        <a:bodyPr/>
        <a:lstStyle/>
        <a:p>
          <a:endParaRPr lang="en-US"/>
        </a:p>
      </dgm:t>
    </dgm:pt>
    <dgm:pt modelId="{D2791C32-A464-4823-A3E2-0193A6A96EEE}" type="sibTrans" cxnId="{1F829047-6049-47BF-8AF0-FCC30E309BCF}">
      <dgm:prSet/>
      <dgm:spPr/>
      <dgm:t>
        <a:bodyPr/>
        <a:lstStyle/>
        <a:p>
          <a:endParaRPr lang="en-US"/>
        </a:p>
      </dgm:t>
    </dgm:pt>
    <dgm:pt modelId="{33469E1E-3196-42AB-9763-E506B429C391}">
      <dgm:prSet phldrT="[Text]"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Efforts will result in desired goals</a:t>
          </a:r>
        </a:p>
      </dgm:t>
    </dgm:pt>
    <dgm:pt modelId="{D0F7869D-4139-4230-8837-1BC203C347D0}" type="parTrans" cxnId="{70F6D18F-9E6F-4246-8525-A9E547AA6A52}">
      <dgm:prSet/>
      <dgm:spPr/>
      <dgm:t>
        <a:bodyPr/>
        <a:lstStyle/>
        <a:p>
          <a:endParaRPr lang="en-US"/>
        </a:p>
      </dgm:t>
    </dgm:pt>
    <dgm:pt modelId="{4B5432F6-AC69-4CA2-AA20-A72E34BC267D}" type="sibTrans" cxnId="{70F6D18F-9E6F-4246-8525-A9E547AA6A52}">
      <dgm:prSet/>
      <dgm:spPr/>
      <dgm:t>
        <a:bodyPr/>
        <a:lstStyle/>
        <a:p>
          <a:endParaRPr lang="en-US"/>
        </a:p>
      </dgm:t>
    </dgm:pt>
    <dgm:pt modelId="{5DA20E80-DF5F-4B68-9252-621EDFBBB844}">
      <dgm:prSet phldrT="[Text]" custT="1"/>
      <dgm:spPr/>
      <dgm:t>
        <a:bodyPr/>
        <a:lstStyle/>
        <a:p>
          <a:r>
            <a:rPr lang="en-US" sz="1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Instrumentality</a:t>
          </a:r>
        </a:p>
      </dgm:t>
    </dgm:pt>
    <dgm:pt modelId="{44D0F242-0D86-49CC-AE5E-D4AC4DE05770}" type="parTrans" cxnId="{602D8D58-822B-402A-BC39-214C9369C354}">
      <dgm:prSet/>
      <dgm:spPr/>
      <dgm:t>
        <a:bodyPr/>
        <a:lstStyle/>
        <a:p>
          <a:endParaRPr lang="en-US"/>
        </a:p>
      </dgm:t>
    </dgm:pt>
    <dgm:pt modelId="{77839FEA-8399-4262-AFAD-1589E8A16059}" type="sibTrans" cxnId="{602D8D58-822B-402A-BC39-214C9369C354}">
      <dgm:prSet/>
      <dgm:spPr/>
      <dgm:t>
        <a:bodyPr/>
        <a:lstStyle/>
        <a:p>
          <a:endParaRPr lang="en-US"/>
        </a:p>
      </dgm:t>
    </dgm:pt>
    <dgm:pt modelId="{49682ADA-4CE6-49C5-8635-9D3C9EB54915}">
      <dgm:prSet phldrT="[Text]"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Performance will be rewarded</a:t>
          </a:r>
        </a:p>
      </dgm:t>
    </dgm:pt>
    <dgm:pt modelId="{194D9D1E-416E-48FA-B171-6378AE2E9D03}" type="parTrans" cxnId="{B52A0ABE-B16C-4385-9AE8-689013380BBA}">
      <dgm:prSet/>
      <dgm:spPr/>
      <dgm:t>
        <a:bodyPr/>
        <a:lstStyle/>
        <a:p>
          <a:endParaRPr lang="en-US"/>
        </a:p>
      </dgm:t>
    </dgm:pt>
    <dgm:pt modelId="{CA256B04-6A25-46E6-B204-D4EDFCB3E3AD}" type="sibTrans" cxnId="{B52A0ABE-B16C-4385-9AE8-689013380BBA}">
      <dgm:prSet/>
      <dgm:spPr/>
      <dgm:t>
        <a:bodyPr/>
        <a:lstStyle/>
        <a:p>
          <a:endParaRPr lang="en-US"/>
        </a:p>
      </dgm:t>
    </dgm:pt>
    <dgm:pt modelId="{C9F87743-573D-4855-9A96-78CF7BCAD38D}">
      <dgm:prSet phldrT="[Text]" custT="1"/>
      <dgm:spPr/>
      <dgm:t>
        <a:bodyPr/>
        <a:lstStyle/>
        <a:p>
          <a:r>
            <a:rPr lang="en-US" sz="1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Valence</a:t>
          </a:r>
        </a:p>
      </dgm:t>
    </dgm:pt>
    <dgm:pt modelId="{0D288C1F-CDCF-442B-95D0-10DA869C0E8B}" type="parTrans" cxnId="{F951C11B-7FB2-4788-AF0E-B076E30CB991}">
      <dgm:prSet/>
      <dgm:spPr/>
      <dgm:t>
        <a:bodyPr/>
        <a:lstStyle/>
        <a:p>
          <a:endParaRPr lang="en-US"/>
        </a:p>
      </dgm:t>
    </dgm:pt>
    <dgm:pt modelId="{844C1280-D147-4C19-8BFC-A4A61E94A16C}" type="sibTrans" cxnId="{F951C11B-7FB2-4788-AF0E-B076E30CB991}">
      <dgm:prSet/>
      <dgm:spPr/>
      <dgm:t>
        <a:bodyPr/>
        <a:lstStyle/>
        <a:p>
          <a:endParaRPr lang="en-US"/>
        </a:p>
      </dgm:t>
    </dgm:pt>
    <dgm:pt modelId="{3DF5B2E2-D44C-4AEE-8E04-450C1EDC62D1}">
      <dgm:prSet phldrT="[Text]" custT="1"/>
      <dgm:spPr/>
      <dgm:t>
        <a:bodyPr/>
        <a:lstStyle/>
        <a:p>
          <a:r>
            <a:rPr lang="en-US" sz="1800" dirty="0"/>
            <a:t>Desirability of reward</a:t>
          </a:r>
        </a:p>
      </dgm:t>
    </dgm:pt>
    <dgm:pt modelId="{4C4A138B-CA3B-4516-AC26-01260ADED44F}" type="parTrans" cxnId="{9E9D7FE8-7581-4092-A005-CD3D229E41BD}">
      <dgm:prSet/>
      <dgm:spPr/>
      <dgm:t>
        <a:bodyPr/>
        <a:lstStyle/>
        <a:p>
          <a:endParaRPr lang="en-US"/>
        </a:p>
      </dgm:t>
    </dgm:pt>
    <dgm:pt modelId="{2AB32F3E-F583-46FF-A5D0-813E06FEA45C}" type="sibTrans" cxnId="{9E9D7FE8-7581-4092-A005-CD3D229E41BD}">
      <dgm:prSet/>
      <dgm:spPr/>
      <dgm:t>
        <a:bodyPr/>
        <a:lstStyle/>
        <a:p>
          <a:endParaRPr lang="en-US"/>
        </a:p>
      </dgm:t>
    </dgm:pt>
    <dgm:pt modelId="{2E162F06-B557-49C2-8911-3690CFD14179}" type="pres">
      <dgm:prSet presAssocID="{2D10DC79-27FE-47CE-8A69-77DFA31F83D4}" presName="theList" presStyleCnt="0">
        <dgm:presLayoutVars>
          <dgm:dir/>
          <dgm:animLvl val="lvl"/>
          <dgm:resizeHandles val="exact"/>
        </dgm:presLayoutVars>
      </dgm:prSet>
      <dgm:spPr/>
    </dgm:pt>
    <dgm:pt modelId="{452B84CD-1E7D-493A-8619-CA6558697AD0}" type="pres">
      <dgm:prSet presAssocID="{E082DFAC-7C0F-4790-8AB5-D56617AF62EA}" presName="compNode" presStyleCnt="0"/>
      <dgm:spPr/>
    </dgm:pt>
    <dgm:pt modelId="{66262633-940B-4583-9D3E-51709C8949F3}" type="pres">
      <dgm:prSet presAssocID="{E082DFAC-7C0F-4790-8AB5-D56617AF62EA}" presName="noGeometry" presStyleCnt="0"/>
      <dgm:spPr/>
    </dgm:pt>
    <dgm:pt modelId="{D8A1F7B5-BA91-43DD-B312-4325E66A248D}" type="pres">
      <dgm:prSet presAssocID="{E082DFAC-7C0F-4790-8AB5-D56617AF62EA}" presName="childTextVisible" presStyleLbl="bgAccFollowNode1" presStyleIdx="0" presStyleCnt="3" custScaleX="104969">
        <dgm:presLayoutVars>
          <dgm:bulletEnabled val="1"/>
        </dgm:presLayoutVars>
      </dgm:prSet>
      <dgm:spPr/>
    </dgm:pt>
    <dgm:pt modelId="{E977A4FB-DA13-4C79-AF1B-CA68B5BD9509}" type="pres">
      <dgm:prSet presAssocID="{E082DFAC-7C0F-4790-8AB5-D56617AF62EA}" presName="childTextHidden" presStyleLbl="bgAccFollowNode1" presStyleIdx="0" presStyleCnt="3"/>
      <dgm:spPr/>
    </dgm:pt>
    <dgm:pt modelId="{3A55A752-FA72-42E3-B48A-650D21F769B6}" type="pres">
      <dgm:prSet presAssocID="{E082DFAC-7C0F-4790-8AB5-D56617AF62EA}" presName="parentText" presStyleLbl="node1" presStyleIdx="0" presStyleCnt="3" custScaleX="120915">
        <dgm:presLayoutVars>
          <dgm:chMax val="1"/>
          <dgm:bulletEnabled val="1"/>
        </dgm:presLayoutVars>
      </dgm:prSet>
      <dgm:spPr/>
    </dgm:pt>
    <dgm:pt modelId="{FC8AE398-8C8E-4D0A-8128-73E1B7D73598}" type="pres">
      <dgm:prSet presAssocID="{E082DFAC-7C0F-4790-8AB5-D56617AF62EA}" presName="aSpace" presStyleCnt="0"/>
      <dgm:spPr/>
    </dgm:pt>
    <dgm:pt modelId="{8909FC20-45CA-4EF2-98C2-32D981D2612D}" type="pres">
      <dgm:prSet presAssocID="{5DA20E80-DF5F-4B68-9252-621EDFBBB844}" presName="compNode" presStyleCnt="0"/>
      <dgm:spPr/>
    </dgm:pt>
    <dgm:pt modelId="{673468EF-68CA-4031-A6C8-2EA248083216}" type="pres">
      <dgm:prSet presAssocID="{5DA20E80-DF5F-4B68-9252-621EDFBBB844}" presName="noGeometry" presStyleCnt="0"/>
      <dgm:spPr/>
    </dgm:pt>
    <dgm:pt modelId="{54542A1D-5915-4D9B-AEA7-582EF6562C2E}" type="pres">
      <dgm:prSet presAssocID="{5DA20E80-DF5F-4B68-9252-621EDFBBB844}" presName="childTextVisible" presStyleLbl="bgAccFollowNode1" presStyleIdx="1" presStyleCnt="3" custLinFactNeighborX="4131">
        <dgm:presLayoutVars>
          <dgm:bulletEnabled val="1"/>
        </dgm:presLayoutVars>
      </dgm:prSet>
      <dgm:spPr/>
    </dgm:pt>
    <dgm:pt modelId="{1CDA6650-C0BE-4188-9BD1-F4196EACD928}" type="pres">
      <dgm:prSet presAssocID="{5DA20E80-DF5F-4B68-9252-621EDFBBB844}" presName="childTextHidden" presStyleLbl="bgAccFollowNode1" presStyleIdx="1" presStyleCnt="3"/>
      <dgm:spPr/>
    </dgm:pt>
    <dgm:pt modelId="{E3F5B00C-9AEE-4BDF-8A6D-D6607D531F81}" type="pres">
      <dgm:prSet presAssocID="{5DA20E80-DF5F-4B68-9252-621EDFBBB844}" presName="parentText" presStyleLbl="node1" presStyleIdx="1" presStyleCnt="3" custScaleX="169718" custLinFactNeighborX="-19198" custLinFactNeighborY="2088">
        <dgm:presLayoutVars>
          <dgm:chMax val="1"/>
          <dgm:bulletEnabled val="1"/>
        </dgm:presLayoutVars>
      </dgm:prSet>
      <dgm:spPr/>
    </dgm:pt>
    <dgm:pt modelId="{B1003B8D-48BF-4057-97B1-23FAF901E941}" type="pres">
      <dgm:prSet presAssocID="{5DA20E80-DF5F-4B68-9252-621EDFBBB844}" presName="aSpace" presStyleCnt="0"/>
      <dgm:spPr/>
    </dgm:pt>
    <dgm:pt modelId="{040BEDCF-E111-43E8-A537-ED22B883505A}" type="pres">
      <dgm:prSet presAssocID="{C9F87743-573D-4855-9A96-78CF7BCAD38D}" presName="compNode" presStyleCnt="0"/>
      <dgm:spPr/>
    </dgm:pt>
    <dgm:pt modelId="{7EC7479C-2A53-49F6-A887-D43521CB313C}" type="pres">
      <dgm:prSet presAssocID="{C9F87743-573D-4855-9A96-78CF7BCAD38D}" presName="noGeometry" presStyleCnt="0"/>
      <dgm:spPr/>
    </dgm:pt>
    <dgm:pt modelId="{5DD8A697-4CCA-4B7C-91A7-C2DD7CC508DA}" type="pres">
      <dgm:prSet presAssocID="{C9F87743-573D-4855-9A96-78CF7BCAD38D}" presName="childTextVisible" presStyleLbl="bgAccFollowNode1" presStyleIdx="2" presStyleCnt="3">
        <dgm:presLayoutVars>
          <dgm:bulletEnabled val="1"/>
        </dgm:presLayoutVars>
      </dgm:prSet>
      <dgm:spPr/>
    </dgm:pt>
    <dgm:pt modelId="{D6D24839-04F6-42E3-9CF9-7B9BD260FE4E}" type="pres">
      <dgm:prSet presAssocID="{C9F87743-573D-4855-9A96-78CF7BCAD38D}" presName="childTextHidden" presStyleLbl="bgAccFollowNode1" presStyleIdx="2" presStyleCnt="3"/>
      <dgm:spPr/>
    </dgm:pt>
    <dgm:pt modelId="{3041FB42-8830-4265-9BB2-ED6BF07CBA74}" type="pres">
      <dgm:prSet presAssocID="{C9F87743-573D-4855-9A96-78CF7BCAD38D}" presName="parentText" presStyleLbl="node1" presStyleIdx="2" presStyleCnt="3" custScaleX="101388" custLinFactNeighborX="-8022" custLinFactNeighborY="-79">
        <dgm:presLayoutVars>
          <dgm:chMax val="1"/>
          <dgm:bulletEnabled val="1"/>
        </dgm:presLayoutVars>
      </dgm:prSet>
      <dgm:spPr/>
    </dgm:pt>
  </dgm:ptLst>
  <dgm:cxnLst>
    <dgm:cxn modelId="{260B3B02-5EE1-40D9-BFA4-5D36C0FB81B7}" type="presOf" srcId="{C9F87743-573D-4855-9A96-78CF7BCAD38D}" destId="{3041FB42-8830-4265-9BB2-ED6BF07CBA74}" srcOrd="0" destOrd="0" presId="urn:microsoft.com/office/officeart/2005/8/layout/hProcess6"/>
    <dgm:cxn modelId="{04898B11-9BDC-4583-B313-50550EEA7016}" type="presOf" srcId="{49682ADA-4CE6-49C5-8635-9D3C9EB54915}" destId="{1CDA6650-C0BE-4188-9BD1-F4196EACD928}" srcOrd="1" destOrd="0" presId="urn:microsoft.com/office/officeart/2005/8/layout/hProcess6"/>
    <dgm:cxn modelId="{F951C11B-7FB2-4788-AF0E-B076E30CB991}" srcId="{2D10DC79-27FE-47CE-8A69-77DFA31F83D4}" destId="{C9F87743-573D-4855-9A96-78CF7BCAD38D}" srcOrd="2" destOrd="0" parTransId="{0D288C1F-CDCF-442B-95D0-10DA869C0E8B}" sibTransId="{844C1280-D147-4C19-8BFC-A4A61E94A16C}"/>
    <dgm:cxn modelId="{CB45EC1C-9EB3-428A-BEDF-370A6A91ECD8}" type="presOf" srcId="{3DF5B2E2-D44C-4AEE-8E04-450C1EDC62D1}" destId="{D6D24839-04F6-42E3-9CF9-7B9BD260FE4E}" srcOrd="1" destOrd="0" presId="urn:microsoft.com/office/officeart/2005/8/layout/hProcess6"/>
    <dgm:cxn modelId="{CAAC3124-3642-4B53-8F11-521315354CDD}" type="presOf" srcId="{5DA20E80-DF5F-4B68-9252-621EDFBBB844}" destId="{E3F5B00C-9AEE-4BDF-8A6D-D6607D531F81}" srcOrd="0" destOrd="0" presId="urn:microsoft.com/office/officeart/2005/8/layout/hProcess6"/>
    <dgm:cxn modelId="{1F829047-6049-47BF-8AF0-FCC30E309BCF}" srcId="{2D10DC79-27FE-47CE-8A69-77DFA31F83D4}" destId="{E082DFAC-7C0F-4790-8AB5-D56617AF62EA}" srcOrd="0" destOrd="0" parTransId="{8837C070-C528-419A-BD53-E17CA381152D}" sibTransId="{D2791C32-A464-4823-A3E2-0193A6A96EEE}"/>
    <dgm:cxn modelId="{602D8D58-822B-402A-BC39-214C9369C354}" srcId="{2D10DC79-27FE-47CE-8A69-77DFA31F83D4}" destId="{5DA20E80-DF5F-4B68-9252-621EDFBBB844}" srcOrd="1" destOrd="0" parTransId="{44D0F242-0D86-49CC-AE5E-D4AC4DE05770}" sibTransId="{77839FEA-8399-4262-AFAD-1589E8A16059}"/>
    <dgm:cxn modelId="{74CB617A-9400-41ED-A39A-D2856F940AD7}" type="presOf" srcId="{33469E1E-3196-42AB-9763-E506B429C391}" destId="{E977A4FB-DA13-4C79-AF1B-CA68B5BD9509}" srcOrd="1" destOrd="0" presId="urn:microsoft.com/office/officeart/2005/8/layout/hProcess6"/>
    <dgm:cxn modelId="{70F6D18F-9E6F-4246-8525-A9E547AA6A52}" srcId="{E082DFAC-7C0F-4790-8AB5-D56617AF62EA}" destId="{33469E1E-3196-42AB-9763-E506B429C391}" srcOrd="0" destOrd="0" parTransId="{D0F7869D-4139-4230-8837-1BC203C347D0}" sibTransId="{4B5432F6-AC69-4CA2-AA20-A72E34BC267D}"/>
    <dgm:cxn modelId="{CAF36590-EC85-4830-865F-C87478925AF7}" type="presOf" srcId="{33469E1E-3196-42AB-9763-E506B429C391}" destId="{D8A1F7B5-BA91-43DD-B312-4325E66A248D}" srcOrd="0" destOrd="0" presId="urn:microsoft.com/office/officeart/2005/8/layout/hProcess6"/>
    <dgm:cxn modelId="{B52A0ABE-B16C-4385-9AE8-689013380BBA}" srcId="{5DA20E80-DF5F-4B68-9252-621EDFBBB844}" destId="{49682ADA-4CE6-49C5-8635-9D3C9EB54915}" srcOrd="0" destOrd="0" parTransId="{194D9D1E-416E-48FA-B171-6378AE2E9D03}" sibTransId="{CA256B04-6A25-46E6-B204-D4EDFCB3E3AD}"/>
    <dgm:cxn modelId="{269980E3-9AEC-4686-A874-8B72491E4968}" type="presOf" srcId="{E082DFAC-7C0F-4790-8AB5-D56617AF62EA}" destId="{3A55A752-FA72-42E3-B48A-650D21F769B6}" srcOrd="0" destOrd="0" presId="urn:microsoft.com/office/officeart/2005/8/layout/hProcess6"/>
    <dgm:cxn modelId="{9E9D7FE8-7581-4092-A005-CD3D229E41BD}" srcId="{C9F87743-573D-4855-9A96-78CF7BCAD38D}" destId="{3DF5B2E2-D44C-4AEE-8E04-450C1EDC62D1}" srcOrd="0" destOrd="0" parTransId="{4C4A138B-CA3B-4516-AC26-01260ADED44F}" sibTransId="{2AB32F3E-F583-46FF-A5D0-813E06FEA45C}"/>
    <dgm:cxn modelId="{2AD015F1-7027-4D7E-AC6A-EE4902114746}" type="presOf" srcId="{2D10DC79-27FE-47CE-8A69-77DFA31F83D4}" destId="{2E162F06-B557-49C2-8911-3690CFD14179}" srcOrd="0" destOrd="0" presId="urn:microsoft.com/office/officeart/2005/8/layout/hProcess6"/>
    <dgm:cxn modelId="{51133AF6-CD3D-4B84-8888-DA022F0A346E}" type="presOf" srcId="{49682ADA-4CE6-49C5-8635-9D3C9EB54915}" destId="{54542A1D-5915-4D9B-AEA7-582EF6562C2E}" srcOrd="0" destOrd="0" presId="urn:microsoft.com/office/officeart/2005/8/layout/hProcess6"/>
    <dgm:cxn modelId="{2D3752FE-A1B5-4785-A98D-D55A1421DA78}" type="presOf" srcId="{3DF5B2E2-D44C-4AEE-8E04-450C1EDC62D1}" destId="{5DD8A697-4CCA-4B7C-91A7-C2DD7CC508DA}" srcOrd="0" destOrd="0" presId="urn:microsoft.com/office/officeart/2005/8/layout/hProcess6"/>
    <dgm:cxn modelId="{4EF22B71-380F-4F5B-97D2-36E41A31876A}" type="presParOf" srcId="{2E162F06-B557-49C2-8911-3690CFD14179}" destId="{452B84CD-1E7D-493A-8619-CA6558697AD0}" srcOrd="0" destOrd="0" presId="urn:microsoft.com/office/officeart/2005/8/layout/hProcess6"/>
    <dgm:cxn modelId="{9646EBFF-29CA-4D14-8DF5-51E97CF1F957}" type="presParOf" srcId="{452B84CD-1E7D-493A-8619-CA6558697AD0}" destId="{66262633-940B-4583-9D3E-51709C8949F3}" srcOrd="0" destOrd="0" presId="urn:microsoft.com/office/officeart/2005/8/layout/hProcess6"/>
    <dgm:cxn modelId="{9AC63DAA-B9CA-4023-A800-8C2933A1C831}" type="presParOf" srcId="{452B84CD-1E7D-493A-8619-CA6558697AD0}" destId="{D8A1F7B5-BA91-43DD-B312-4325E66A248D}" srcOrd="1" destOrd="0" presId="urn:microsoft.com/office/officeart/2005/8/layout/hProcess6"/>
    <dgm:cxn modelId="{68335F08-66E2-4523-B86C-75A4E5798D6E}" type="presParOf" srcId="{452B84CD-1E7D-493A-8619-CA6558697AD0}" destId="{E977A4FB-DA13-4C79-AF1B-CA68B5BD9509}" srcOrd="2" destOrd="0" presId="urn:microsoft.com/office/officeart/2005/8/layout/hProcess6"/>
    <dgm:cxn modelId="{DB6F5C9E-9A10-40D8-9421-48F0D0E9E0D9}" type="presParOf" srcId="{452B84CD-1E7D-493A-8619-CA6558697AD0}" destId="{3A55A752-FA72-42E3-B48A-650D21F769B6}" srcOrd="3" destOrd="0" presId="urn:microsoft.com/office/officeart/2005/8/layout/hProcess6"/>
    <dgm:cxn modelId="{28EC2960-6BB6-4A1A-814E-62C310FF7909}" type="presParOf" srcId="{2E162F06-B557-49C2-8911-3690CFD14179}" destId="{FC8AE398-8C8E-4D0A-8128-73E1B7D73598}" srcOrd="1" destOrd="0" presId="urn:microsoft.com/office/officeart/2005/8/layout/hProcess6"/>
    <dgm:cxn modelId="{B888BF62-DDD0-4DDC-8453-D42F99302A91}" type="presParOf" srcId="{2E162F06-B557-49C2-8911-3690CFD14179}" destId="{8909FC20-45CA-4EF2-98C2-32D981D2612D}" srcOrd="2" destOrd="0" presId="urn:microsoft.com/office/officeart/2005/8/layout/hProcess6"/>
    <dgm:cxn modelId="{B898FD18-5F87-4304-BBFD-F3A3FA3F6322}" type="presParOf" srcId="{8909FC20-45CA-4EF2-98C2-32D981D2612D}" destId="{673468EF-68CA-4031-A6C8-2EA248083216}" srcOrd="0" destOrd="0" presId="urn:microsoft.com/office/officeart/2005/8/layout/hProcess6"/>
    <dgm:cxn modelId="{EB507801-11A3-4B7D-9DA8-EC808C6C409B}" type="presParOf" srcId="{8909FC20-45CA-4EF2-98C2-32D981D2612D}" destId="{54542A1D-5915-4D9B-AEA7-582EF6562C2E}" srcOrd="1" destOrd="0" presId="urn:microsoft.com/office/officeart/2005/8/layout/hProcess6"/>
    <dgm:cxn modelId="{92E61A23-5BEB-44E6-979F-8671A526446D}" type="presParOf" srcId="{8909FC20-45CA-4EF2-98C2-32D981D2612D}" destId="{1CDA6650-C0BE-4188-9BD1-F4196EACD928}" srcOrd="2" destOrd="0" presId="urn:microsoft.com/office/officeart/2005/8/layout/hProcess6"/>
    <dgm:cxn modelId="{EDB3F30D-F053-4204-9E93-D32DE95278E3}" type="presParOf" srcId="{8909FC20-45CA-4EF2-98C2-32D981D2612D}" destId="{E3F5B00C-9AEE-4BDF-8A6D-D6607D531F81}" srcOrd="3" destOrd="0" presId="urn:microsoft.com/office/officeart/2005/8/layout/hProcess6"/>
    <dgm:cxn modelId="{81E52C7B-1EF1-4A7D-8C91-44EF10AF07B6}" type="presParOf" srcId="{2E162F06-B557-49C2-8911-3690CFD14179}" destId="{B1003B8D-48BF-4057-97B1-23FAF901E941}" srcOrd="3" destOrd="0" presId="urn:microsoft.com/office/officeart/2005/8/layout/hProcess6"/>
    <dgm:cxn modelId="{2AD70C55-FDEF-4B25-B527-F271A072E6D7}" type="presParOf" srcId="{2E162F06-B557-49C2-8911-3690CFD14179}" destId="{040BEDCF-E111-43E8-A537-ED22B883505A}" srcOrd="4" destOrd="0" presId="urn:microsoft.com/office/officeart/2005/8/layout/hProcess6"/>
    <dgm:cxn modelId="{164DF530-862D-41C4-87DD-54D2949BA743}" type="presParOf" srcId="{040BEDCF-E111-43E8-A537-ED22B883505A}" destId="{7EC7479C-2A53-49F6-A887-D43521CB313C}" srcOrd="0" destOrd="0" presId="urn:microsoft.com/office/officeart/2005/8/layout/hProcess6"/>
    <dgm:cxn modelId="{363E8383-F563-45CA-BDB7-0199314A8F44}" type="presParOf" srcId="{040BEDCF-E111-43E8-A537-ED22B883505A}" destId="{5DD8A697-4CCA-4B7C-91A7-C2DD7CC508DA}" srcOrd="1" destOrd="0" presId="urn:microsoft.com/office/officeart/2005/8/layout/hProcess6"/>
    <dgm:cxn modelId="{4D6D7E28-7C25-4B1F-A59E-4C1FBDDBE031}" type="presParOf" srcId="{040BEDCF-E111-43E8-A537-ED22B883505A}" destId="{D6D24839-04F6-42E3-9CF9-7B9BD260FE4E}" srcOrd="2" destOrd="0" presId="urn:microsoft.com/office/officeart/2005/8/layout/hProcess6"/>
    <dgm:cxn modelId="{4E33D3BE-C56A-42BF-BE80-25C039951C16}" type="presParOf" srcId="{040BEDCF-E111-43E8-A537-ED22B883505A}" destId="{3041FB42-8830-4265-9BB2-ED6BF07CBA74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FEB4C9-82E6-46EA-8579-563686B41114}">
      <dsp:nvSpPr>
        <dsp:cNvPr id="0" name=""/>
        <dsp:cNvSpPr/>
      </dsp:nvSpPr>
      <dsp:spPr>
        <a:xfrm rot="16200000">
          <a:off x="1333500" y="-1333500"/>
          <a:ext cx="3429000" cy="60960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Positive atmosphere within the organization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 </a:t>
          </a:r>
        </a:p>
      </dsp:txBody>
      <dsp:txXfrm rot="5400000">
        <a:off x="0" y="0"/>
        <a:ext cx="6096000" cy="2571750"/>
      </dsp:txXfrm>
    </dsp:sp>
    <dsp:sp modelId="{2418B1C4-BA84-47E5-8BE8-CF49C2DCA419}">
      <dsp:nvSpPr>
        <dsp:cNvPr id="0" name=""/>
        <dsp:cNvSpPr/>
      </dsp:nvSpPr>
      <dsp:spPr>
        <a:xfrm>
          <a:off x="6096000" y="0"/>
          <a:ext cx="6096000" cy="34290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Co-workers are more engaged and more satisfied with their work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 dirty="0"/>
        </a:p>
      </dsp:txBody>
      <dsp:txXfrm>
        <a:off x="6096000" y="0"/>
        <a:ext cx="6096000" cy="2571750"/>
      </dsp:txXfrm>
    </dsp:sp>
    <dsp:sp modelId="{DDE6535D-EF02-47A8-984A-71D9D8A5C96A}">
      <dsp:nvSpPr>
        <dsp:cNvPr id="0" name=""/>
        <dsp:cNvSpPr/>
      </dsp:nvSpPr>
      <dsp:spPr>
        <a:xfrm rot="10800000">
          <a:off x="0" y="3429000"/>
          <a:ext cx="6096000" cy="34290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Ensure client satisfaction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4286249"/>
        <a:ext cx="6096000" cy="2571750"/>
      </dsp:txXfrm>
    </dsp:sp>
    <dsp:sp modelId="{6F8C7ABF-522E-43FA-BEBC-C3D80CABE238}">
      <dsp:nvSpPr>
        <dsp:cNvPr id="0" name=""/>
        <dsp:cNvSpPr/>
      </dsp:nvSpPr>
      <dsp:spPr>
        <a:xfrm rot="5400000">
          <a:off x="7429500" y="2095500"/>
          <a:ext cx="3429000" cy="60960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/>
            <a:t>Motivated employees consistently outperform their peers and achieve superior outcomes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0" i="0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0" i="0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0" i="0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0" i="0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0" i="0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0" i="0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0" i="0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 rot="-5400000">
        <a:off x="6096000" y="4286249"/>
        <a:ext cx="6096000" cy="2571750"/>
      </dsp:txXfrm>
    </dsp:sp>
    <dsp:sp modelId="{BAEC6351-247C-49F5-B4A4-4CEC241C8D0D}">
      <dsp:nvSpPr>
        <dsp:cNvPr id="0" name=""/>
        <dsp:cNvSpPr/>
      </dsp:nvSpPr>
      <dsp:spPr>
        <a:xfrm>
          <a:off x="4924927" y="2973954"/>
          <a:ext cx="2342144" cy="910090"/>
        </a:xfrm>
        <a:prstGeom prst="round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Importance of employee motivation</a:t>
          </a:r>
        </a:p>
      </dsp:txBody>
      <dsp:txXfrm>
        <a:off x="4969354" y="3018381"/>
        <a:ext cx="2253290" cy="8212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A1F7B5-BA91-43DD-B312-4325E66A248D}">
      <dsp:nvSpPr>
        <dsp:cNvPr id="0" name=""/>
        <dsp:cNvSpPr/>
      </dsp:nvSpPr>
      <dsp:spPr>
        <a:xfrm>
          <a:off x="762023" y="879335"/>
          <a:ext cx="2853226" cy="2376014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11430" rIns="2286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Efforts will result in desired goals</a:t>
          </a:r>
        </a:p>
      </dsp:txBody>
      <dsp:txXfrm>
        <a:off x="1475329" y="1235737"/>
        <a:ext cx="1390947" cy="1663210"/>
      </dsp:txXfrm>
    </dsp:sp>
    <dsp:sp modelId="{3A55A752-FA72-42E3-B48A-650D21F769B6}">
      <dsp:nvSpPr>
        <dsp:cNvPr id="0" name=""/>
        <dsp:cNvSpPr/>
      </dsp:nvSpPr>
      <dsp:spPr>
        <a:xfrm>
          <a:off x="7889" y="1387802"/>
          <a:ext cx="1643332" cy="135908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Expectancy</a:t>
          </a:r>
        </a:p>
      </dsp:txBody>
      <dsp:txXfrm>
        <a:off x="248549" y="1586835"/>
        <a:ext cx="1162012" cy="961014"/>
      </dsp:txXfrm>
    </dsp:sp>
    <dsp:sp modelId="{54542A1D-5915-4D9B-AEA7-582EF6562C2E}">
      <dsp:nvSpPr>
        <dsp:cNvPr id="0" name=""/>
        <dsp:cNvSpPr/>
      </dsp:nvSpPr>
      <dsp:spPr>
        <a:xfrm>
          <a:off x="5050723" y="879335"/>
          <a:ext cx="2718160" cy="2376014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11430" rIns="2286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Performance will be rewarded</a:t>
          </a:r>
        </a:p>
      </dsp:txBody>
      <dsp:txXfrm>
        <a:off x="5730263" y="1235737"/>
        <a:ext cx="1325103" cy="1663210"/>
      </dsp:txXfrm>
    </dsp:sp>
    <dsp:sp modelId="{E3F5B00C-9AEE-4BDF-8A6D-D6607D531F81}">
      <dsp:nvSpPr>
        <dsp:cNvPr id="0" name=""/>
        <dsp:cNvSpPr/>
      </dsp:nvSpPr>
      <dsp:spPr>
        <a:xfrm>
          <a:off x="3524218" y="1416179"/>
          <a:ext cx="2306604" cy="135908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Instrumentality</a:t>
          </a:r>
        </a:p>
      </dsp:txBody>
      <dsp:txXfrm>
        <a:off x="3862012" y="1615212"/>
        <a:ext cx="1631016" cy="961014"/>
      </dsp:txXfrm>
    </dsp:sp>
    <dsp:sp modelId="{5DD8A697-4CCA-4B7C-91A7-C2DD7CC508DA}">
      <dsp:nvSpPr>
        <dsp:cNvPr id="0" name=""/>
        <dsp:cNvSpPr/>
      </dsp:nvSpPr>
      <dsp:spPr>
        <a:xfrm>
          <a:off x="8515454" y="879335"/>
          <a:ext cx="2718160" cy="2376014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11430" rIns="2286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Desirability of reward</a:t>
          </a:r>
        </a:p>
      </dsp:txBody>
      <dsp:txXfrm>
        <a:off x="9194994" y="1235737"/>
        <a:ext cx="1325103" cy="1663210"/>
      </dsp:txXfrm>
    </dsp:sp>
    <dsp:sp modelId="{3041FB42-8830-4265-9BB2-ED6BF07CBA74}">
      <dsp:nvSpPr>
        <dsp:cNvPr id="0" name=""/>
        <dsp:cNvSpPr/>
      </dsp:nvSpPr>
      <dsp:spPr>
        <a:xfrm>
          <a:off x="7717456" y="1386728"/>
          <a:ext cx="1377944" cy="135908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Valence</a:t>
          </a:r>
        </a:p>
      </dsp:txBody>
      <dsp:txXfrm>
        <a:off x="7919251" y="1585761"/>
        <a:ext cx="974354" cy="9610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A2FA3E-DA2D-4320-9EF7-3DA4B2664A16}" type="datetimeFigureOut">
              <a:rPr lang="en-US" smtClean="0"/>
              <a:t>6/24/2023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0FA60E-4B7D-4933-AACD-4DD393FDE6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2037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0FA60E-4B7D-4933-AACD-4DD393FDE6E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0256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0FA60E-4B7D-4933-AACD-4DD393FDE6E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2186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8774E-DBAB-5B53-7765-3027793C18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F7F44B-A5B0-321A-D4E5-1D71CA12B4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D36985-8D94-0384-70A7-30DCCE72E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57630-6D5B-4CC0-8583-FA94DE4B6A4E}" type="datetime1">
              <a:rPr lang="en-US" smtClean="0"/>
              <a:t>6/24/2023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126323-9A2F-3DBA-B6DD-35246344B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F38B3-4BB2-BCAF-5CA0-1E2D432FD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233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AEA53-E057-DE47-6A8D-D0E09496D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B23EA-8FA0-CD28-AF96-6EE3E10B6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73F726-649E-1FEC-8DAE-0D637EFB8E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BFE58-BD04-4657-B99F-76B9A6020D67}" type="datetime1">
              <a:rPr lang="en-US" smtClean="0"/>
              <a:t>6/24/2023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1F862C-9011-E0C6-8893-3C326807F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7643C-8E00-6C3F-7C89-12DF32213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315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777F4-E1C9-B26E-AA65-6A9AD5BF6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2F6763-E9FD-E836-CADA-46DA806B69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E30777-B9A7-D29B-2597-33ED2E931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AC1AC-54B4-4307-830B-A4B41F9C6C5B}" type="datetime1">
              <a:rPr lang="en-US" smtClean="0"/>
              <a:t>6/24/2023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C8AA81-3FD5-2584-C279-F0EE4DB9F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7DCF95-43FE-10AC-E2AC-A711D2E30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455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553F5-9CCD-4F60-862B-458A5889EF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4B567-6BE8-65DD-80BD-A4A9855A9C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F26E07-15E6-3EC1-A90E-B8036B88FE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085D24-ADAE-E1CE-A1CD-5644F56184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5315A-913B-4FBE-A415-B15F956FCF6B}" type="datetime1">
              <a:rPr lang="en-US" smtClean="0"/>
              <a:t>6/24/2023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0EF7F1-AC88-4A92-BEB3-56D10AB2B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9D8581-B5B1-74F9-4B22-31663DF3E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138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A8CCD-1247-8A61-C455-A31BA3D73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A1554A-2082-B628-EAD1-9C228EF4EE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B2CA7A-88B6-CA37-4047-05A3969085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D838D8-A145-3C63-4315-D55F59FD9D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513C7C-6F7F-4D39-00DB-7870A70CA3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FD9550-EABB-2753-80B6-A9E8DC295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386A-481E-4D29-842B-F642464B3A0B}" type="datetime1">
              <a:rPr lang="en-US" smtClean="0"/>
              <a:t>6/24/2023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10405C-C23B-536F-861E-DBDCB1628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61F484-2964-2A40-B4E9-099145DAB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718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D9C5F-5B50-177B-030B-458AD1AB1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C9CE22-C1E7-A80E-4E49-D94B6F6A6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B099D-08F5-4D49-9D9A-DFBDC6DB79BA}" type="datetime1">
              <a:rPr lang="en-US" smtClean="0"/>
              <a:t>6/24/2023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87A53-A805-9ACA-CF39-8C781E515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A37178-9296-F978-4C1A-23C12AD8D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937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252C2D-8D00-0B38-588B-AE34C93BA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0B623-C6AD-4F9D-8795-EF25E9388DE6}" type="datetime1">
              <a:rPr lang="en-US" smtClean="0"/>
              <a:t>6/24/2023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7888DE-6135-BA3F-BF06-A45F0D987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5FE207-06E2-8F7D-F753-B2DB14D74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5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8E5E4-51D6-44F2-94B9-26FE4BD9B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2EC41-61C5-AD0E-ED30-354D67137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DA93AC-E93A-8C9E-229F-420D010986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D7DEDA-9ADE-095E-73C6-39F497E38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006FB-37BD-4A2B-AC85-675F8B8647E1}" type="datetime1">
              <a:rPr lang="en-US" smtClean="0"/>
              <a:t>6/24/2023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E87860-3F40-94F9-E1ED-E46FA7B60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544B1C-E86E-78B6-4250-157E8BD9E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619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4A492-312F-22DB-CE3F-C4413F98F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151A9A-8463-5DBB-41B1-A9C215AAE6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8167B5-4CD9-E48A-447B-B3BEAB8690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A2AE75-4815-506A-D080-C080EB117C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2FF80-9FB8-4EC8-9E4D-20648C454B07}" type="datetime1">
              <a:rPr lang="en-US" smtClean="0"/>
              <a:t>6/24/2023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70454E-3DBE-0DA1-6501-EE67763C2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19AB04-9F82-7824-9561-263047EF8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245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C8EF5-B5E8-E890-BC99-221BC07E7E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A1C4D-BF4F-CDD8-EE30-0DB07BE452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BF98C4-4F44-1D4A-569E-90E835326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29AA3-395C-47D6-BBE6-A9D99F6D4B06}" type="datetime1">
              <a:rPr lang="en-US" smtClean="0"/>
              <a:t>6/24/2023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E4DD30-81E0-A306-818E-DB6A8AF53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49C6D-4683-0BCC-6972-3D0F7A77C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431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9A9A5C-187D-D210-60EC-150B567ABA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C4B622-033A-1143-3FBB-0CE6FD97D9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C404CD-1B0E-9B96-4AC0-7ABCD3A27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FE94-6B4C-4E58-AA6F-B47474765D7F}" type="datetime1">
              <a:rPr lang="en-US" smtClean="0"/>
              <a:t>6/24/2023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0CBE11-D352-722C-E2AF-DA240DBDE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70ED8F-AA30-33ED-EFE6-0C1241AAC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593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2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21FD0F-D1B2-9260-B299-0793F0FBA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2796DE-858D-D511-1313-CA4FDE2ECD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8B026-3FF1-EC8F-6F4A-E5A5FFE333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C9C16-E2A3-42FD-97BD-AD2B6E480B95}" type="datetime1">
              <a:rPr lang="en-US" smtClean="0"/>
              <a:t>6/24/2023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A35BC-F683-6051-AC50-80A10D5A2E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E5A13A-E6F2-BBBF-275F-70FE90F319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43CFEF-9311-443D-A00A-B6EBA313B1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671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9.pn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8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F114E-6047-4054-BC8F-F40A86A87B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37457"/>
            <a:ext cx="9405257" cy="968829"/>
          </a:xfrm>
        </p:spPr>
        <p:txBody>
          <a:bodyPr>
            <a:normAutofit/>
          </a:bodyPr>
          <a:lstStyle/>
          <a:p>
            <a:r>
              <a:rPr lang="en-US" dirty="0"/>
              <a:t>Employee Motivation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D05844-4F0A-1291-3682-69C6FB4E6F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85257"/>
            <a:ext cx="8730343" cy="4865913"/>
          </a:xfrm>
        </p:spPr>
        <p:txBody>
          <a:bodyPr>
            <a:normAutofit lnSpcReduction="10000"/>
          </a:bodyPr>
          <a:lstStyle/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Programme: BA (Hons) Management and Leadership – Skills for the Workplace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Developing Relationships and Workplace Achievement (May 2023)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BMSW 5102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Lecturer: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Dr.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Doreen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Nyaa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Amundam</a:t>
            </a:r>
            <a:endParaRPr lang="en-GB" sz="20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Assigment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Title: 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Developing relationships and workplace achievement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Name of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Student:Mihail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Croitoru/2124152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Name of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Institute:University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of Wales Trinity Saint David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04646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C4EBC-CCF9-AF3A-2F4E-A6A3C3207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34286"/>
          </a:xfrm>
        </p:spPr>
        <p:txBody>
          <a:bodyPr>
            <a:normAutofit/>
          </a:bodyPr>
          <a:lstStyle/>
          <a:p>
            <a:r>
              <a:rPr lang="en-US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2EF4F-ACF8-DD8B-48E6-73D7B9BAE8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600" y="1367213"/>
            <a:ext cx="10515600" cy="4428374"/>
          </a:xfrm>
        </p:spPr>
        <p:txBody>
          <a:bodyPr>
            <a:normAutofit/>
          </a:bodyPr>
          <a:lstStyle/>
          <a:p>
            <a:pPr algn="just"/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term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motivation” finds its roots in the Latin word “movere,” which signifies “to move” (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Neta and Haas, 2019)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psychological factors and forces that compel the workers to put the efforts necessary for success and to achieve the desired results are termed as “employee motivation”.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Employee motivation is important for businesses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Osabiya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2015)</a:t>
            </a:r>
          </a:p>
        </p:txBody>
      </p:sp>
      <p:sp>
        <p:nvSpPr>
          <p:cNvPr id="5" name="AutoShape 4" descr="Motivating your Employees - Institute of Entrepreneurship Development">
            <a:extLst>
              <a:ext uri="{FF2B5EF4-FFF2-40B4-BE49-F238E27FC236}">
                <a16:creationId xmlns:a16="http://schemas.microsoft.com/office/drawing/2014/main" id="{02E9D991-AE4E-D462-089A-3DE0DC00590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A9B6AD2-0313-1288-CCB7-FFEFCA83AA0D}"/>
              </a:ext>
            </a:extLst>
          </p:cNvPr>
          <p:cNvGrpSpPr/>
          <p:nvPr/>
        </p:nvGrpSpPr>
        <p:grpSpPr>
          <a:xfrm>
            <a:off x="2058698" y="3264568"/>
            <a:ext cx="7769804" cy="2487423"/>
            <a:chOff x="1711079" y="3590015"/>
            <a:chExt cx="7769804" cy="2487423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8E218418-5CCB-569A-1D52-9FEDCA36D20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711079" y="3590016"/>
              <a:ext cx="3968696" cy="2487422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C5CD982E-C29A-660D-7083-9267C04F63E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679774" y="3590015"/>
              <a:ext cx="3801109" cy="2487421"/>
            </a:xfrm>
            <a:prstGeom prst="rect">
              <a:avLst/>
            </a:prstGeom>
          </p:spPr>
        </p:pic>
      </p:grp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6182C32-A7B0-4E14-5120-907C64074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946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01503-1CFD-DCDD-0718-EEBB826B2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908845"/>
          </a:xfrm>
        </p:spPr>
        <p:txBody>
          <a:bodyPr>
            <a:normAutofit/>
          </a:bodyPr>
          <a:lstStyle/>
          <a:p>
            <a:r>
              <a:rPr lang="en-US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Types of employee motivation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7C90B8-058C-17F1-1413-270F99C104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6612" y="1135989"/>
            <a:ext cx="5157787" cy="554830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Intrinsic motivation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6B464E-979B-D57C-33A2-6334701D78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612" y="1690819"/>
            <a:ext cx="5157787" cy="4360863"/>
          </a:xfrm>
        </p:spPr>
        <p:txBody>
          <a:bodyPr/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Comes from within the individuals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Its drivers include:</a:t>
            </a:r>
          </a:p>
          <a:p>
            <a:pPr lvl="1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Personal satisfaction</a:t>
            </a:r>
          </a:p>
          <a:p>
            <a:pPr lvl="1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Enjoyment</a:t>
            </a:r>
          </a:p>
          <a:p>
            <a:pPr lvl="1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Desire to learn and improve</a:t>
            </a:r>
          </a:p>
          <a:p>
            <a:pPr lvl="1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Long-term booster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Edrak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., 2013)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F35FA48-3945-18BE-77B3-46720BB6B4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9024" y="1135989"/>
            <a:ext cx="5183188" cy="554830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Extrinsic motivation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9135647-EF05-CC86-10E3-99C5F2FEDE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4427" y="1690819"/>
            <a:ext cx="5183188" cy="4360863"/>
          </a:xfrm>
        </p:spPr>
        <p:txBody>
          <a:bodyPr/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Comes from external rewards or consequences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Its drivers include:</a:t>
            </a:r>
          </a:p>
          <a:p>
            <a:pPr lvl="1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Monetary rewards</a:t>
            </a:r>
          </a:p>
          <a:p>
            <a:pPr lvl="1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Bonuses</a:t>
            </a:r>
          </a:p>
          <a:p>
            <a:pPr lvl="1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Promotions</a:t>
            </a:r>
          </a:p>
          <a:p>
            <a:pPr lvl="1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Recognition and appraisal 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Short-term booster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Edrak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., 2013)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338D32B-D59A-C15C-82B0-9ED69B5CE5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2585" y="4427059"/>
            <a:ext cx="3146094" cy="176900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C545251-740A-1F51-E8A0-3A4E829862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0575" y="4424592"/>
            <a:ext cx="3146093" cy="1773936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F119F806-5EAB-C826-E1C6-BD7BB1AF1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828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3B5B7-F43C-5390-9FDB-4671DCC17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823912"/>
          </a:xfrm>
        </p:spPr>
        <p:txBody>
          <a:bodyPr>
            <a:normAutofit/>
          </a:bodyPr>
          <a:lstStyle/>
          <a:p>
            <a:r>
              <a:rPr lang="en-US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Intrinsic motivation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9A5086-5F76-DB8D-74C5-547221C9A3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131179"/>
            <a:ext cx="5157787" cy="617410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81E6E-316C-DA0C-90CA-F126E1EDF6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1955091"/>
            <a:ext cx="5157787" cy="1927098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Long-term sustainability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Greater creativity and innovation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Higher job satisfaction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Positive well-being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Edrak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., 2013)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4C81A5-7C30-AFB8-8998-AC921C28C1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1131179"/>
            <a:ext cx="5183188" cy="617410"/>
          </a:xfrm>
        </p:spPr>
        <p:txBody>
          <a:bodyPr/>
          <a:lstStyle/>
          <a:p>
            <a:r>
              <a:rPr lang="en-US" dirty="0"/>
              <a:t>Disadvantages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3F60C9-B115-102B-9454-719EB20033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955091"/>
            <a:ext cx="5183188" cy="1927098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Varied sources of intrinsic motivation that vary from individual to individual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Possibility of a discrepancy between individual interests and job demands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Edrak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., 2013)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781B935-CBDF-E10C-C9DF-CEF0AD4B38EE}"/>
              </a:ext>
            </a:extLst>
          </p:cNvPr>
          <p:cNvSpPr/>
          <p:nvPr/>
        </p:nvSpPr>
        <p:spPr>
          <a:xfrm>
            <a:off x="2098257" y="3673641"/>
            <a:ext cx="7798636" cy="2390273"/>
          </a:xfrm>
          <a:prstGeom prst="rect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  <a:softEdge rad="63500"/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Most important motivational type that predominately motivates at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More lasting impact on work-related motivation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These employees have drivers that include: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Passion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Sense of accomplishment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Opportunity for personal growth and self-improvement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Avgoustaki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Cañibano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C29055-26AA-3426-1FE2-0F4FCA71A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840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CA144-9CBB-97CA-CC42-12DDE48B7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1" y="513015"/>
            <a:ext cx="10515600" cy="709696"/>
          </a:xfrm>
        </p:spPr>
        <p:txBody>
          <a:bodyPr>
            <a:normAutofit/>
          </a:bodyPr>
          <a:lstStyle/>
          <a:p>
            <a:r>
              <a:rPr lang="en-US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Extrinsic motivation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FDF6B2-5D48-9BC0-C8C9-F0E197CC5F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6611" y="1672725"/>
            <a:ext cx="5157787" cy="600910"/>
          </a:xfrm>
        </p:spPr>
        <p:txBody>
          <a:bodyPr/>
          <a:lstStyle/>
          <a:p>
            <a:r>
              <a:rPr lang="en-US" dirty="0"/>
              <a:t>Advantages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F67BD6-071E-F996-9C2F-2381146251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611" y="2614863"/>
            <a:ext cx="5157787" cy="2261937"/>
          </a:xfrm>
        </p:spPr>
        <p:txBody>
          <a:bodyPr>
            <a:normAutofit/>
          </a:bodyPr>
          <a:lstStyle/>
          <a:p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Setting clear goals and defining performance expectations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Providing tangible rewards and acknowledging achievements.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Ensuring alignment with organizational objectives and targets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Edrak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., 2013)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87D16F-B363-58A0-E00F-ECC07DBDBF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7603" y="1563939"/>
            <a:ext cx="5183188" cy="709696"/>
          </a:xfrm>
        </p:spPr>
        <p:txBody>
          <a:bodyPr/>
          <a:lstStyle/>
          <a:p>
            <a:r>
              <a:rPr lang="en-US" dirty="0"/>
              <a:t>Disadvantages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DF868C-7A85-8869-F0DB-C1B8D4F0D7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9024" y="2614863"/>
            <a:ext cx="5183188" cy="2261937"/>
          </a:xfrm>
        </p:spPr>
        <p:txBody>
          <a:bodyPr>
            <a:normAutofit/>
          </a:bodyPr>
          <a:lstStyle/>
          <a:p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Reliance on external rewards as a motivating factor</a:t>
            </a:r>
          </a:p>
          <a:p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Risk of decreased motivation over time.</a:t>
            </a:r>
          </a:p>
          <a:p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Possibility of ethical concerns or misconduct arising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Edrak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., 2013)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68AA0F-D90B-9CA9-6F54-BDAA4333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73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4B887CD-7AAA-F457-494C-3CE8A7D7EA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1743907"/>
              </p:ext>
            </p:extLst>
          </p:nvPr>
        </p:nvGraphicFramePr>
        <p:xfrm>
          <a:off x="0" y="0"/>
          <a:ext cx="12192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E16B6BB0-4749-E6F3-3ACA-9F5D079946D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27084" y="1130850"/>
            <a:ext cx="3463940" cy="191714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34A000D-9C5A-A0E9-65E4-A2C49FCC3E1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17020" y="1022506"/>
            <a:ext cx="3663456" cy="195144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9E94203-66FE-2936-5EF1-FFB6D6B49BD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27084" y="4555959"/>
            <a:ext cx="3463940" cy="191715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3415C37-79F8-C11F-005F-A177373EB4C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7020" y="4555959"/>
            <a:ext cx="3663456" cy="1917150"/>
          </a:xfrm>
          <a:prstGeom prst="rect">
            <a:avLst/>
          </a:prstGeom>
        </p:spPr>
      </p:pic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B4E0774-145F-8037-1237-8F322034F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6</a:t>
            </a:fld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3EDE6E-CBBF-4D40-34C1-ADCF83230A99}"/>
              </a:ext>
            </a:extLst>
          </p:cNvPr>
          <p:cNvSpPr txBox="1"/>
          <p:nvPr/>
        </p:nvSpPr>
        <p:spPr>
          <a:xfrm>
            <a:off x="5117432" y="6219810"/>
            <a:ext cx="20373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Edrak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2013)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6125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EABC2-3D3A-D5FD-3ADA-34C1017F6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89907"/>
          </a:xfrm>
        </p:spPr>
        <p:txBody>
          <a:bodyPr>
            <a:normAutofit/>
          </a:bodyPr>
          <a:lstStyle/>
          <a:p>
            <a:r>
              <a:rPr lang="en-US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Motivational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EBE751-6F41-A378-80D8-AC0F1ECF83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55032"/>
            <a:ext cx="10515600" cy="5021931"/>
          </a:xfrm>
        </p:spPr>
        <p:txBody>
          <a:bodyPr/>
          <a:lstStyle/>
          <a:p>
            <a:pPr marL="0" indent="0">
              <a:buNone/>
            </a:pPr>
            <a:r>
              <a:rPr lang="en-US" sz="24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Herzberg’s employee motivation theory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is also known as two factor theory: motivating factors and hygiene factors (Chiat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Panatik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  <a:endParaRPr lang="en-US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AutoShape 2" descr="Reading: Herzberg's Two-Factor Theory | Introduction to Business">
            <a:extLst>
              <a:ext uri="{FF2B5EF4-FFF2-40B4-BE49-F238E27FC236}">
                <a16:creationId xmlns:a16="http://schemas.microsoft.com/office/drawing/2014/main" id="{130434B2-4D41-D27B-A0AD-087D8CBC789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9665D3-309E-8F92-0459-1A04644039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542674" y="2197059"/>
            <a:ext cx="6184232" cy="4069597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6228E0-3E05-C26D-E229-AD5BF07B4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0438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F0707-007B-F86C-3D68-618DA6E9F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18243"/>
          </a:xfrm>
        </p:spPr>
        <p:txBody>
          <a:bodyPr>
            <a:normAutofit/>
          </a:bodyPr>
          <a:lstStyle/>
          <a:p>
            <a:r>
              <a:rPr lang="en-US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AC987-46A0-7110-F82A-6E25D00CD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972" y="1403119"/>
            <a:ext cx="10515600" cy="47010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Maslow's Hierarchy of Needs (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Hopper, 2020)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Content Placeholder 16">
            <a:extLst>
              <a:ext uri="{FF2B5EF4-FFF2-40B4-BE49-F238E27FC236}">
                <a16:creationId xmlns:a16="http://schemas.microsoft.com/office/drawing/2014/main" id="{61F71FC5-3351-C3F2-091B-935DE25194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566737" y="2128531"/>
            <a:ext cx="7058526" cy="3723535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29C8E6-FD0D-67FD-B454-CBE642A8A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8152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54864-DD8B-9164-C787-D0CF4F271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70116"/>
          </a:xfrm>
        </p:spPr>
        <p:txBody>
          <a:bodyPr>
            <a:normAutofit/>
          </a:bodyPr>
          <a:lstStyle/>
          <a:p>
            <a:r>
              <a:rPr lang="en-US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5B118-2583-6AD5-7FE5-49D9D38F9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7747"/>
            <a:ext cx="10515600" cy="4749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Expectancy Theory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 Simone, 2015)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three important elements are given below:</a:t>
            </a:r>
          </a:p>
          <a:p>
            <a:pPr marL="0" indent="0">
              <a:buNone/>
            </a:pP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FDBE5DA-B904-F320-2A56-8E88A11F33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9405375"/>
              </p:ext>
            </p:extLst>
          </p:nvPr>
        </p:nvGraphicFramePr>
        <p:xfrm>
          <a:off x="475247" y="2042278"/>
          <a:ext cx="11241505" cy="41346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90A902-3D84-0D43-180E-BADB0C9C0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6762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F4DD3-862A-401A-4729-04A6CB42B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0147"/>
            <a:ext cx="10515600" cy="741780"/>
          </a:xfrm>
        </p:spPr>
        <p:txBody>
          <a:bodyPr>
            <a:normAutofit/>
          </a:bodyPr>
          <a:lstStyle/>
          <a:p>
            <a:r>
              <a:rPr lang="en-US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Theories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8A8CE-793E-A718-266F-B8791C6CD1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5663"/>
            <a:ext cx="10515600" cy="4781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Herzberg’s employee motivation theory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Promotes factors that enhance job satisfaction</a:t>
            </a:r>
          </a:p>
          <a:p>
            <a:r>
              <a:rPr lang="en-US" sz="200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Minimises</a:t>
            </a:r>
            <a:r>
              <a:rPr lang="en-US" sz="20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factors that reduce jo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 satisfaction (Chiat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Panatik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  <a:endParaRPr lang="en-US" sz="20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Maslow's Hierarchy of Needs</a:t>
            </a:r>
          </a:p>
          <a:p>
            <a:r>
              <a:rPr lang="en-US" sz="20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Identifies and addresses the basic needs of employees at different levels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Helps in creating a supportive working environment (Hopper, 2020)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Expectancy Theory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Clarifies performance expectations in order to get rewards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Enhances motivation and improves performance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 Simone, 2015)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2834ED-45CE-EDDA-B9EC-B5E352281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7349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ED7DF-48A2-FDDA-DF8D-E5187796C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38033"/>
          </a:xfrm>
        </p:spPr>
        <p:txBody>
          <a:bodyPr>
            <a:normAutofit/>
          </a:bodyPr>
          <a:lstStyle/>
          <a:p>
            <a:r>
              <a:rPr lang="en-US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21BE4-E09A-12B4-9D87-330F58D702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1916"/>
            <a:ext cx="10515600" cy="4685047"/>
          </a:xfrm>
        </p:spPr>
        <p:txBody>
          <a:bodyPr>
            <a:normAutofit/>
          </a:bodyPr>
          <a:lstStyle/>
          <a:p>
            <a:pPr algn="just"/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thriving and successful organization relies on the crucial aspect of employee motivation. </a:t>
            </a:r>
          </a:p>
          <a:p>
            <a:pPr algn="just"/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comprehending motivational theories and implementing effective strategies, businesses can establish an environment that fosters inspiration and empowerment, enabling employees to unleash their maximum capabilities.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6DB2CD-5117-EEAA-96D2-74D32FB52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0259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60B13D-0113-4EFA-C520-015F2BB0A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12</a:t>
            </a:fld>
            <a:endParaRPr lang="en-US"/>
          </a:p>
        </p:txBody>
      </p:sp>
      <p:sp>
        <p:nvSpPr>
          <p:cNvPr id="5" name="AutoShape 2" descr="Download Thank You Cyan Blue Color Clipart - Clip Art PNG Image with No  Background - PNGkey.com">
            <a:extLst>
              <a:ext uri="{FF2B5EF4-FFF2-40B4-BE49-F238E27FC236}">
                <a16:creationId xmlns:a16="http://schemas.microsoft.com/office/drawing/2014/main" id="{4A33A6D1-3BF4-0F1F-29EA-2421AEA1DCE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1050AE-2AA9-8409-ACFC-B4E2EBCDC0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6536" y="2448641"/>
            <a:ext cx="6223728" cy="1242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0415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D3ABD-14EB-B4AB-1DD5-F15ADE626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73864"/>
          </a:xfrm>
        </p:spPr>
        <p:txBody>
          <a:bodyPr>
            <a:normAutofit/>
          </a:bodyPr>
          <a:lstStyle/>
          <a:p>
            <a:r>
              <a:rPr lang="en-US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E4954-94BE-3725-3746-CEC57FB099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38990"/>
            <a:ext cx="10515600" cy="5037973"/>
          </a:xfrm>
        </p:spPr>
        <p:txBody>
          <a:bodyPr>
            <a:normAutofit/>
          </a:bodyPr>
          <a:lstStyle/>
          <a:p>
            <a:r>
              <a:rPr lang="en-US" sz="1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Neta, M. and Haas, I.J., 2019. Movere: Characterizing the role of emotion and motivation in shaping human behavior. </a:t>
            </a:r>
            <a:r>
              <a:rPr lang="en-US" sz="19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Emotion in the Mind and Body</a:t>
            </a:r>
            <a:r>
              <a:rPr lang="en-US" sz="1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pp.1-9. </a:t>
            </a:r>
          </a:p>
          <a:p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Osabiya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B.J., 2015. The effect of employees motivation on organizational performance.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public administration and policy research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(4), pp.62-75. </a:t>
            </a:r>
          </a:p>
          <a:p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Edrak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B.B., Yin-Fah, B.C.,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Gharleghi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B. and Seng, T.K., 2013. The effectiveness of intrinsic and extrinsic motivations: A study of Malaysian Amway Company’s direct sales forces.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Business and Social Science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(9), pp.96-103. </a:t>
            </a:r>
          </a:p>
          <a:p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Avgoustaki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A. and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Cañibano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A., 2020. Motivational Drivers of Extensive Work Effort: Are Long Hours Always Detrimental to Well‐being?.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Industrial Relations: A Journal of Economy and Society, 59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(3), pp.355-398.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Chiat, L.C. and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Panatik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S.A., 2019. Perceptions of employee turnover intention by Herzberg’s motivation-hygiene theory: A systematic literature review.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Research in Psychology, 1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(2), pp.10-15.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Hopper, E., 2020. Maslow’s hierarchy of needs explained.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ThoughtCo, ThoughtCo, 24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pp.1-3. </a:t>
            </a:r>
          </a:p>
          <a:p>
            <a:r>
              <a:rPr lang="en-US" sz="1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 Simone, S., 2015. Expectancy value theory: Motivating healthcare workers. </a:t>
            </a:r>
            <a:r>
              <a:rPr lang="en-US" sz="19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American International Journal of Contemporary Research</a:t>
            </a:r>
            <a:r>
              <a:rPr lang="en-US" sz="1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9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US" sz="1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(2), pp.19-23.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C91C44-D880-2AB3-B5B6-DA8EF4C95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3CFEF-9311-443D-A00A-B6EBA313B15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3980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851</Words>
  <Application>Microsoft Office PowerPoint</Application>
  <PresentationFormat>Widescreen</PresentationFormat>
  <Paragraphs>131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Employee Motivation</vt:lpstr>
      <vt:lpstr>Introduction</vt:lpstr>
      <vt:lpstr>Types of employee motivation</vt:lpstr>
      <vt:lpstr>Intrinsic motivation</vt:lpstr>
      <vt:lpstr>Extrinsic motivation</vt:lpstr>
      <vt:lpstr>PowerPoint Presentation</vt:lpstr>
      <vt:lpstr>Motivational theories</vt:lpstr>
      <vt:lpstr>Cont..</vt:lpstr>
      <vt:lpstr>Cont..</vt:lpstr>
      <vt:lpstr>Theories in practice</vt:lpstr>
      <vt:lpstr>Conclusion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HiRa jAvED</dc:creator>
  <cp:lastModifiedBy>mitzy</cp:lastModifiedBy>
  <cp:revision>36</cp:revision>
  <dcterms:created xsi:type="dcterms:W3CDTF">2023-06-23T16:35:56Z</dcterms:created>
  <dcterms:modified xsi:type="dcterms:W3CDTF">2023-06-24T13:28:03Z</dcterms:modified>
</cp:coreProperties>
</file>