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56A7D-8CD9-9DBE-B2D7-832C3A0A55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F95F59-2561-8CFE-9128-13143F36C1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F29CF-96A7-CAEE-707D-BECAC73DA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CE447-AAC4-B0A0-A074-0485434D5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F44AB-7FC0-17CC-A91B-7715718C9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93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3F762-A6B5-BEA6-9D66-088F850F8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DDA87-C231-0112-93DD-1C92C7117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320A1-1963-F578-24DD-050645E9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54C8E-24DD-8B25-09C1-EBE158049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5DBA1-16F1-B352-A719-8DA73A344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13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F1B96-E49E-2A2A-7F5B-D7E23087B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921AF-3DEF-A775-5F87-088E7577A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B46AF-E298-8EA0-E5A4-53FE856F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4FF07-73FE-D456-548E-DAE055659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1D9CA-8231-25ED-4ED1-52D089B3C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57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F4B4A-4DE3-09DB-67BA-4278584D9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D79AC-8A6D-6A4D-F451-709E7644DB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22EB9-05BD-0AA1-F05B-91F0FA3EA9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B9D97-B37B-7E60-9A27-25798DE02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83473-8F01-4F8B-5EE9-6381162D6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D40B8-A47A-A6AC-3BC5-A829CC1F4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71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73E25-5B3E-C946-9A77-4F2B7C99D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8393F-D70B-D8A1-A600-92F8E2A888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59018-49A7-78C6-EB08-3F2476F259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5FB5E2-90D1-92A8-7B6B-1B34B70A61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37F0AB-456A-5C7F-B9C7-5418F7EE7B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E16F05-22F3-D441-5AA7-999B0E9ED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4CBE37-3AE5-6091-1FED-65E58D05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9F03C1-5ECD-505F-39BF-F6691ECFD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675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44A77-394B-D813-C1D8-6ADB540E3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86C2F8-AED9-C6EB-D87D-67646E371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6220D-7D67-36F7-A81C-1CFBAB4CA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684951-7187-BBFE-1250-6D69A5316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954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5FAD2-B053-7C85-A950-6BB91A005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ED8ED1-721E-EE1D-CF99-DA7B97864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B50949-FAE7-2542-B50B-606EFCA14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40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284B2-2923-0DB7-E9B3-AD93BE16B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163AB-6D98-7B15-BFD4-BC8D9A65D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2E82D-60FC-E6D1-D191-FCB93C5FD0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3641B5-C1E4-1178-6A8C-622B3C21E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2DC00-D753-D2CD-D0CC-E443ECF82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4006C9-5392-7B10-B6B9-FC6BCD977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12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5BE4F-BF67-DF00-85A2-35EB7485E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E2A1FE-633E-24C6-E62D-D5D9839912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F65DB-F929-4B20-2424-FDA7D97CC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9DF1C-D66B-72EF-9ABB-2CE4464A6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8AB50-55FC-EB21-49AA-3A08D0C91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69196-8A07-8461-8CBD-5889C25B6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19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9D259-04E7-6D0A-880A-FFF546248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B5425-2DF5-EEA9-AC39-B4E5620C7E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8DDC2-C247-51D1-8498-36A2F29D9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3B951-C2B7-B115-F7AE-C179791C3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5EF96-D185-A97F-D6AC-DDFEB3DF0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43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1ED348-02B9-5766-1350-1DD92B0C82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15E1DC-EBFB-F2B1-7623-F1AC2CE746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B1E9E-6DD7-9E91-5507-EEE0062A7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BC331-F016-8856-A050-CA13FF5DC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A3143-1EA3-5DB4-9FDE-E39EF77AE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24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7F1563-B55A-438C-4BF7-695D6CBA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3AE90-B4D5-7004-5469-ADA536897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17D71-D126-7E2F-F402-591477FB2D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DB94F7-8F62-42FA-A6CC-32C6D66115A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68345-1936-8DCD-5919-1A74CEDBB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5CCBD-6C1B-0C6E-32EB-3BBCF41C3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2EF9A4-54B3-46FF-AB2C-07B150630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44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CAD20A5-B9BF-4C29-B1C0-882CF36B4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nnequin with a dress made of leaves&#10;&#10;AI-generated content may be incorrect.">
            <a:extLst>
              <a:ext uri="{FF2B5EF4-FFF2-40B4-BE49-F238E27FC236}">
                <a16:creationId xmlns:a16="http://schemas.microsoft.com/office/drawing/2014/main" id="{0DFA3FBE-3999-B85C-D63C-1D993B65F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43" r="2911" b="1"/>
          <a:stretch/>
        </p:blipFill>
        <p:spPr>
          <a:xfrm>
            <a:off x="20" y="1"/>
            <a:ext cx="5189988" cy="6858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283847B-B7B4-4D47-875A-C45ADEF4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8300" y="685800"/>
            <a:ext cx="60579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BB581-E181-6AA1-5980-B1424480A4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8301" y="1259958"/>
            <a:ext cx="5902872" cy="2517460"/>
          </a:xfrm>
        </p:spPr>
        <p:txBody>
          <a:bodyPr anchor="b">
            <a:normAutofit/>
          </a:bodyPr>
          <a:lstStyle/>
          <a:p>
            <a:r>
              <a:rPr lang="en-US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Sustainable Enterprise </a:t>
            </a:r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A5EAC-1851-88CA-9028-7A45CD1E6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6372" y="4062038"/>
            <a:ext cx="4189228" cy="1463284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Arial Black" panose="020B0A04020102020204" pitchFamily="34" charset="0"/>
              </a:rPr>
              <a:t>Presentation </a:t>
            </a:r>
            <a:endParaRPr lang="en-GB" sz="4000" b="1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24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DBC7A3-3B5E-7170-07A5-73E33F7F91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2" r="5618" b="-1"/>
          <a:stretch/>
        </p:blipFill>
        <p:spPr>
          <a:xfrm>
            <a:off x="20" y="10"/>
            <a:ext cx="2970445" cy="33832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27625F-29C0-F9AD-31AC-18A90ABAC6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01" r="2" b="2"/>
          <a:stretch/>
        </p:blipFill>
        <p:spPr>
          <a:xfrm>
            <a:off x="3072956" y="10"/>
            <a:ext cx="2970465" cy="33832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CFB040-FAEF-5593-ED9E-D7BD0944BF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8" r="7416" b="2"/>
          <a:stretch/>
        </p:blipFill>
        <p:spPr>
          <a:xfrm>
            <a:off x="6145909" y="10"/>
            <a:ext cx="2971800" cy="33832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FCF64B-8D0F-9913-4D48-B1342AEFD9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978" r="35570" b="1"/>
          <a:stretch/>
        </p:blipFill>
        <p:spPr>
          <a:xfrm>
            <a:off x="9220200" y="10"/>
            <a:ext cx="2971800" cy="3383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9ACF14-76F2-77C2-BA8C-B8C904D1102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516" r="-1" b="4673"/>
          <a:stretch/>
        </p:blipFill>
        <p:spPr>
          <a:xfrm>
            <a:off x="-1018" y="3474720"/>
            <a:ext cx="6044438" cy="33832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3A54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F94F1-50DE-D8B4-6A10-F0E51CFFA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1653" y="3799272"/>
            <a:ext cx="5193748" cy="637124"/>
          </a:xfrm>
        </p:spPr>
        <p:txBody>
          <a:bodyPr>
            <a:normAutofit fontScale="90000"/>
          </a:bodyPr>
          <a:lstStyle/>
          <a:p>
            <a:r>
              <a:rPr lang="en-US" sz="2500" dirty="0">
                <a:solidFill>
                  <a:srgbClr val="FFFFFF"/>
                </a:solidFill>
                <a:latin typeface="Arial Black" panose="020B0A04020102020204" pitchFamily="34" charset="0"/>
              </a:rPr>
              <a:t>Overview of the Sustainable Business </a:t>
            </a:r>
            <a:endParaRPr lang="en-GB" sz="25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AF9A1-A678-F819-5ED4-164E4028A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9648" y="4925147"/>
            <a:ext cx="5366610" cy="1344169"/>
          </a:xfrm>
        </p:spPr>
        <p:txBody>
          <a:bodyPr>
            <a:no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Develops innovative biodegradable textiles from locally sourced organic waste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Utilizes a closed-loop manufacturing system to reduce environmental impact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Aligns with sustainable production practices and circular economy principles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by a mission to meet market demand for responsible, high-quality products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0245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CB6318-3558-5F6D-722D-03AFA490B0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347" r="-1" b="18869"/>
          <a:stretch/>
        </p:blipFill>
        <p:spPr>
          <a:xfrm>
            <a:off x="20" y="10"/>
            <a:ext cx="2970445" cy="33832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5E4FD2-2670-6460-0B02-4B86ED9D7D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44" r="4659" b="2"/>
          <a:stretch/>
        </p:blipFill>
        <p:spPr>
          <a:xfrm>
            <a:off x="3072956" y="10"/>
            <a:ext cx="2970465" cy="33832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E1385F-7971-7E89-3304-5950E1ED05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39" r="20369" b="3"/>
          <a:stretch/>
        </p:blipFill>
        <p:spPr>
          <a:xfrm>
            <a:off x="6145909" y="10"/>
            <a:ext cx="2971800" cy="33832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292C6E-6C43-B98E-707A-DF3C9C3D5B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667" r="39684" b="-2"/>
          <a:stretch/>
        </p:blipFill>
        <p:spPr>
          <a:xfrm>
            <a:off x="9220200" y="10"/>
            <a:ext cx="2971800" cy="33832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E66ECA-6919-8A45-96F7-0D9A160772A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340" r="8286" b="-1"/>
          <a:stretch/>
        </p:blipFill>
        <p:spPr>
          <a:xfrm>
            <a:off x="-1018" y="3474720"/>
            <a:ext cx="6044438" cy="33832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4E60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9ADFD-CEAF-4E33-7E1E-5F2232198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1653" y="3799272"/>
            <a:ext cx="5193748" cy="637124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Product and Sustainability</a:t>
            </a:r>
            <a:endParaRPr lang="en-GB" sz="24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D8D73-9649-A23B-9F16-2F6D21732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9648" y="4510585"/>
            <a:ext cx="5366610" cy="1758732"/>
          </a:xfrm>
        </p:spPr>
        <p:txBody>
          <a:bodyPr>
            <a:noAutofit/>
          </a:bodyPr>
          <a:lstStyle/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materials science enables the creation of naturally decomposable textiles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renewable energy, non-toxic dyes, and energy-efficient production processes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waste recovery and resource conservation strategies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cycle assessment ensures continuous environmental and social performance improvement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187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F46A6F-8B40-F0A2-FE22-C7C136EE8C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30" r="23350" b="-1"/>
          <a:stretch/>
        </p:blipFill>
        <p:spPr>
          <a:xfrm>
            <a:off x="20" y="853"/>
            <a:ext cx="2743179" cy="34175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A6C1DE-B67C-9F36-308B-D6BFAFF964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987" r="275" b="-2"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82198-CD4A-70C1-ADEA-E648498A2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3007" y="1015409"/>
            <a:ext cx="4975597" cy="901611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</a:rPr>
              <a:t>Strategic Marketing </a:t>
            </a: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07D0D-ED40-C502-15E2-1DF58BC80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2" y="2427382"/>
            <a:ext cx="4231758" cy="3234456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 environmentally conscious consumers and institutional buyers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Leverages narrative-driven digital marketing and stakeholder engagement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regulatory frameworks favoring renewable energy and sustainable manufacturing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reveals strengths in innovation and local supply chain reliability, with opportunities in rising sustainable product demand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ABA99A-AB54-62AE-7EAD-DEA729B68B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781" r="9106" b="3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8315C4-D35E-4804-F658-583D5A321D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123" r="19996" b="2"/>
          <a:stretch/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231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D9C5C-AE94-86B4-0868-256569C67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7780" y="672236"/>
            <a:ext cx="3557707" cy="1041304"/>
          </a:xfrm>
        </p:spPr>
        <p:txBody>
          <a:bodyPr anchor="b">
            <a:normAutofit/>
          </a:bodyPr>
          <a:lstStyle/>
          <a:p>
            <a:r>
              <a:rPr lang="en-US" sz="2400" dirty="0">
                <a:latin typeface="Arial Black" panose="020B0A04020102020204" pitchFamily="34" charset="0"/>
              </a:rPr>
              <a:t>Why the business will be successful?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27CB47-A1B6-C326-F0E4-2506E3A63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09" r="-2" b="-2"/>
          <a:stretch/>
        </p:blipFill>
        <p:spPr>
          <a:xfrm>
            <a:off x="123715" y="-2"/>
            <a:ext cx="3936836" cy="34478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CC9376-3EF3-361D-3B9B-34DE42B3BF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512" r="19924" b="2"/>
          <a:stretch/>
        </p:blipFill>
        <p:spPr>
          <a:xfrm>
            <a:off x="4060555" y="-1667"/>
            <a:ext cx="3907739" cy="34494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D266FC-43D1-34B6-1290-230F14D1444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378"/>
          <a:stretch/>
        </p:blipFill>
        <p:spPr>
          <a:xfrm>
            <a:off x="123715" y="3447830"/>
            <a:ext cx="3936836" cy="3410169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857857D-685B-3DC5-36FB-E2B01F0E0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AC96715-C407-98B7-1C66-31EBEA7F0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099B4B0-7F0D-7955-E435-04424D52B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34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  <a:alpha val="73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D97D4F5-09E9-EF10-DE15-E0A2AA7B496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82" r="37834" b="-2"/>
          <a:stretch/>
        </p:blipFill>
        <p:spPr>
          <a:xfrm>
            <a:off x="4060555" y="3447832"/>
            <a:ext cx="3907739" cy="34101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06C9E-70D8-1EAD-4580-B18B9F39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7780" y="2067005"/>
            <a:ext cx="3557706" cy="4441371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Robust financial planning with progressive monthly cash flow improvements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Strategic resource allocation: physical, human, and financial  ensures operational excellence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Adaptive contingency plans address market fluctuations and technological shifts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measurable sustainability goals and continuous business model innovation drives competitive advantage and long-term success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185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B59B0-902B-F1BB-9594-39740F162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References </a:t>
            </a:r>
            <a:endParaRPr lang="en-GB" sz="48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C86A3-51D6-271A-EEA4-5A0245DFC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3169482"/>
          </a:xfrm>
        </p:spPr>
        <p:txBody>
          <a:bodyPr anchor="t">
            <a:normAutofit lnSpcReduction="10000"/>
          </a:bodyPr>
          <a:lstStyle/>
          <a:p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-Freund, F., &amp; Hansen, E. G. (2012). Business cases for sustainability: The role of business model innovation for corporate sustainability. International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Innovation and Sustainable Development, 6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95–119.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business.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Capstone Publishing.</a:t>
            </a:r>
          </a:p>
          <a:p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Tischner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U., &amp; Charter, M. (2001). Sustainable product design. In M. Charter &amp; U. </a:t>
            </a:r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Tischner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(Eds.),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solutions: Developing products and services for the future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(pp. 118–138). Greenleaf.</a:t>
            </a:r>
          </a:p>
          <a:p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Verganti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(2009).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driven innovation: Changing the rules of competition by radically innovating what things mean.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Harvard Business Press.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279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356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Sustainable Enterprise </vt:lpstr>
      <vt:lpstr>Overview of the Sustainable Business </vt:lpstr>
      <vt:lpstr>Product and Sustainability</vt:lpstr>
      <vt:lpstr>Strategic Marketing </vt:lpstr>
      <vt:lpstr>Why the business will be successful?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2025-03-14T19:11:18Z</dcterms:created>
  <dcterms:modified xsi:type="dcterms:W3CDTF">2025-03-14T19:26:17Z</dcterms:modified>
</cp:coreProperties>
</file>