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171" autoAdjust="0"/>
  </p:normalViewPr>
  <p:slideViewPr>
    <p:cSldViewPr>
      <p:cViewPr varScale="1">
        <p:scale>
          <a:sx n="58" d="100"/>
          <a:sy n="58" d="100"/>
        </p:scale>
        <p:origin x="1520" y="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01BEAD-9062-42AA-8260-DBD8F4EBD6DD}" type="datetimeFigureOut">
              <a:rPr lang="en-US" smtClean="0"/>
              <a:t>12/9/2023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42F2F7-8470-4CA4-93AA-368A8388EC78}" type="slidenum">
              <a:rPr lang="en-US" smtClean="0"/>
              <a:t>‹#›</a:t>
            </a:fld>
            <a:endParaRPr lang="en-US"/>
          </a:p>
        </p:txBody>
      </p:sp>
    </p:spTree>
    <p:extLst>
      <p:ext uri="{BB962C8B-B14F-4D97-AF65-F5344CB8AC3E}">
        <p14:creationId xmlns:p14="http://schemas.microsoft.com/office/powerpoint/2010/main" val="3451669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explore a strategy plan that </a:t>
            </a:r>
            <a:r>
              <a:rPr lang="en-US" dirty="0" err="1"/>
              <a:t>emphasises</a:t>
            </a:r>
            <a:r>
              <a:rPr lang="en-US" dirty="0"/>
              <a:t> cooperation, reduced procedures, and effective information access in order to improve Amazon's knowledge management. Our goal is to promote a culture of innovation and information sharing by putting intelligent search engines, collaborative platforms, and process automation into </a:t>
            </a:r>
            <a:r>
              <a:rPr lang="en-US" dirty="0" err="1"/>
              <a:t>practise</a:t>
            </a:r>
            <a:r>
              <a:rPr lang="en-US" dirty="0"/>
              <a:t>. To guarantee seamless acceptance, the implementation places a high priority on employee training and a gradual deployment. The approach that was selected included a careful analysis of Amazon's present knowledge management system, the selection of relevant tools in accordance with industry best </a:t>
            </a:r>
            <a:r>
              <a:rPr lang="en-US" dirty="0" err="1"/>
              <a:t>practises</a:t>
            </a:r>
            <a:r>
              <a:rPr lang="en-US" dirty="0"/>
              <a:t>, and the gradual implementation of modifications with continuous feedback loops. The research lays the foundation for a dynamic and financially sustainable knowledge management system by highlighting the methodical approach to reduce disruptions and quantify positive effects. Workflow automation, sophisticated search engines, and progressive collaboration platform integration are all being implemented in a way that is consistent with our strategic knowledge management approach. A smooth transition is ensured by ongoing staff development and feedback loops, which also </a:t>
            </a:r>
            <a:r>
              <a:rPr lang="en-US" dirty="0" err="1"/>
              <a:t>optimise</a:t>
            </a:r>
            <a:r>
              <a:rPr lang="en-US" dirty="0"/>
              <a:t> </a:t>
            </a:r>
            <a:r>
              <a:rPr lang="en-US" dirty="0" err="1"/>
              <a:t>organisational</a:t>
            </a:r>
            <a:r>
              <a:rPr lang="en-US" dirty="0"/>
              <a:t> procedures and foster a culture of innovation and information sharing. In order to support continuous development for long-term </a:t>
            </a:r>
            <a:r>
              <a:rPr lang="en-US" dirty="0" err="1"/>
              <a:t>organisational</a:t>
            </a:r>
            <a:r>
              <a:rPr lang="en-US" dirty="0"/>
              <a:t> growth, the assessment measures the effect of the knowledge management method on communication, information availability, and overall efficiency using both quantitative and qualitative criteria.</a:t>
            </a:r>
          </a:p>
        </p:txBody>
      </p:sp>
      <p:sp>
        <p:nvSpPr>
          <p:cNvPr id="4" name="Slide Number Placeholder 3"/>
          <p:cNvSpPr>
            <a:spLocks noGrp="1"/>
          </p:cNvSpPr>
          <p:nvPr>
            <p:ph type="sldNum" sz="quarter" idx="10"/>
          </p:nvPr>
        </p:nvSpPr>
        <p:spPr/>
        <p:txBody>
          <a:bodyPr/>
          <a:lstStyle/>
          <a:p>
            <a:fld id="{DC42F2F7-8470-4CA4-93AA-368A8388EC78}" type="slidenum">
              <a:rPr lang="en-US" smtClean="0"/>
              <a:t>1</a:t>
            </a:fld>
            <a:endParaRPr lang="en-US"/>
          </a:p>
        </p:txBody>
      </p:sp>
    </p:spTree>
    <p:extLst>
      <p:ext uri="{BB962C8B-B14F-4D97-AF65-F5344CB8AC3E}">
        <p14:creationId xmlns:p14="http://schemas.microsoft.com/office/powerpoint/2010/main" val="2432957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28A855-497E-4F3A-AEED-9703D78F35C9}"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E75C27-9AE1-4FD0-ADB7-47ED1264C884}" type="slidenum">
              <a:rPr lang="en-US" smtClean="0"/>
              <a:t>‹#›</a:t>
            </a:fld>
            <a:endParaRPr lang="en-US"/>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28A855-497E-4F3A-AEED-9703D78F35C9}"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E75C27-9AE1-4FD0-ADB7-47ED1264C884}"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28A855-497E-4F3A-AEED-9703D78F35C9}"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E75C27-9AE1-4FD0-ADB7-47ED1264C88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28A855-497E-4F3A-AEED-9703D78F35C9}" type="datetimeFigureOut">
              <a:rPr lang="en-US" smtClean="0"/>
              <a:t>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E75C27-9AE1-4FD0-ADB7-47ED1264C884}"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142999" y="731519"/>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731520"/>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28A855-497E-4F3A-AEED-9703D78F35C9}" type="datetimeFigureOut">
              <a:rPr lang="en-US" smtClean="0"/>
              <a:t>12/9/2023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E75C27-9AE1-4FD0-ADB7-47ED1264C884}"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28A855-497E-4F3A-AEED-9703D78F35C9}" type="datetimeFigureOut">
              <a:rPr lang="en-US" smtClean="0"/>
              <a:t>12/9/2023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E75C27-9AE1-4FD0-ADB7-47ED1264C88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28A855-497E-4F3A-AEED-9703D78F35C9}" type="datetimeFigureOut">
              <a:rPr lang="en-US" smtClean="0"/>
              <a:t>12/9/2023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E75C27-9AE1-4FD0-ADB7-47ED1264C88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28A855-497E-4F3A-AEED-9703D78F35C9}" type="datetimeFigureOut">
              <a:rPr lang="en-US" smtClean="0"/>
              <a:t>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E75C27-9AE1-4FD0-ADB7-47ED1264C88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28A855-497E-4F3A-AEED-9703D78F35C9}" type="datetimeFigureOut">
              <a:rPr lang="en-US" smtClean="0"/>
              <a:t>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E75C27-9AE1-4FD0-ADB7-47ED1264C884}" type="slidenum">
              <a:rPr lang="en-US" smtClean="0"/>
              <a:t>‹#›</a:t>
            </a:fld>
            <a:endParaRPr lang="en-US"/>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28A855-497E-4F3A-AEED-9703D78F35C9}"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E75C27-9AE1-4FD0-ADB7-47ED1264C88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28A855-497E-4F3A-AEED-9703D78F35C9}"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E75C27-9AE1-4FD0-ADB7-47ED1264C88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9B28A855-497E-4F3A-AEED-9703D78F35C9}" type="datetimeFigureOut">
              <a:rPr lang="en-US" smtClean="0"/>
              <a:t>12/9/2023</a:t>
            </a:fld>
            <a:endParaRPr lang="en-US"/>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7CE75C27-9AE1-4FD0-ADB7-47ED1264C88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p:cNvSpPr>
            <a:spLocks noChangeArrowheads="1"/>
          </p:cNvSpPr>
          <p:nvPr/>
        </p:nvSpPr>
        <p:spPr bwMode="auto">
          <a:xfrm>
            <a:off x="207817" y="1021377"/>
            <a:ext cx="3525982" cy="1077218"/>
          </a:xfrm>
          <a:prstGeom prst="rect">
            <a:avLst/>
          </a:prstGeom>
          <a:solidFill>
            <a:schemeClr val="accent5">
              <a:lumMod val="60000"/>
              <a:lumOff val="40000"/>
            </a:schemeClr>
          </a:solidFill>
          <a:ln>
            <a:noFill/>
          </a:ln>
          <a:effectLst/>
        </p:spPr>
        <p:txBody>
          <a:bodyPr vert="horz" wrap="square" lIns="91440" tIns="45720" rIns="91440" bIns="45720" numCol="1" anchor="ctr" anchorCtr="0" compatLnSpc="1">
            <a:prstTxWarp prst="textNoShape">
              <a:avLst/>
            </a:prstTxWarp>
            <a:spAutoFit/>
          </a:bodyPr>
          <a:lstStyle/>
          <a:p>
            <a:r>
              <a:rPr lang="en-US" sz="800" b="1" dirty="0"/>
              <a:t>                                            </a:t>
            </a:r>
            <a:r>
              <a:rPr lang="en-US" sz="800" b="1" dirty="0">
                <a:latin typeface="Times New Roman" pitchFamily="18" charset="0"/>
                <a:cs typeface="Times New Roman" pitchFamily="18" charset="0"/>
              </a:rPr>
              <a:t>Abstract</a:t>
            </a:r>
          </a:p>
          <a:p>
            <a:pPr algn="just"/>
            <a:r>
              <a:rPr lang="en-US" sz="800" dirty="0">
                <a:latin typeface="Times New Roman" pitchFamily="18" charset="0"/>
                <a:cs typeface="Times New Roman" pitchFamily="18" charset="0"/>
              </a:rPr>
              <a:t>A strategy plan for improving Amazon's knowledge management is outlined in the poster, with a focus on cooperation, effective information access, and simplified procedures. In order to foster a creative culture, it recommends solutions like intelligent search engines, collaboration platforms, and process automation. Personnel training and phased rollout are given top priority in the implementation.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800" b="0" i="0" u="none" strike="noStrike" cap="none" normalizeH="0" baseline="0" dirty="0">
              <a:ln>
                <a:noFill/>
              </a:ln>
              <a:solidFill>
                <a:schemeClr val="tx1"/>
              </a:solidFill>
              <a:effectLst/>
              <a:latin typeface="Arial" pitchFamily="34" charset="0"/>
              <a:cs typeface="Arial" pitchFamily="34" charset="0"/>
            </a:endParaRPr>
          </a:p>
        </p:txBody>
      </p:sp>
      <p:sp>
        <p:nvSpPr>
          <p:cNvPr id="8" name="Rectangle 2"/>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US" sz="1800" b="0" i="0" u="none" strike="noStrike" cap="none" normalizeH="0" baseline="0">
                <a:ln>
                  <a:noFill/>
                </a:ln>
                <a:solidFill>
                  <a:srgbClr val="000000"/>
                </a:solidFill>
                <a:effectLst/>
                <a:latin typeface="Inter"/>
                <a:cs typeface="Arial" pitchFamily="34" charset="0"/>
              </a:rPr>
            </a:b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 name="TextBox 8"/>
          <p:cNvSpPr txBox="1"/>
          <p:nvPr/>
        </p:nvSpPr>
        <p:spPr>
          <a:xfrm>
            <a:off x="207817" y="2213060"/>
            <a:ext cx="3525982" cy="1938992"/>
          </a:xfrm>
          <a:prstGeom prst="rect">
            <a:avLst/>
          </a:prstGeom>
          <a:solidFill>
            <a:schemeClr val="accent6">
              <a:lumMod val="60000"/>
              <a:lumOff val="40000"/>
            </a:schemeClr>
          </a:solidFill>
        </p:spPr>
        <p:txBody>
          <a:bodyPr wrap="square" rtlCol="0">
            <a:spAutoFit/>
          </a:bodyPr>
          <a:lstStyle/>
          <a:p>
            <a:pPr algn="ctr"/>
            <a:r>
              <a:rPr lang="en-US" sz="900" b="1" dirty="0">
                <a:latin typeface="Times New Roman" pitchFamily="18" charset="0"/>
                <a:cs typeface="Times New Roman" pitchFamily="18" charset="0"/>
              </a:rPr>
              <a:t>Aim and Objectives</a:t>
            </a:r>
          </a:p>
          <a:p>
            <a:pPr algn="just"/>
            <a:r>
              <a:rPr lang="en-US" sz="900" dirty="0">
                <a:latin typeface="Times New Roman" pitchFamily="18" charset="0"/>
                <a:cs typeface="Times New Roman" pitchFamily="18" charset="0"/>
              </a:rPr>
              <a:t>Develop a culture of information sharing for innovation, better decision-making, and increased </a:t>
            </a:r>
            <a:r>
              <a:rPr lang="en-US" sz="900" dirty="0" err="1">
                <a:latin typeface="Times New Roman" pitchFamily="18" charset="0"/>
                <a:cs typeface="Times New Roman" pitchFamily="18" charset="0"/>
              </a:rPr>
              <a:t>organisational</a:t>
            </a:r>
            <a:r>
              <a:rPr lang="en-US" sz="900" dirty="0">
                <a:latin typeface="Times New Roman" pitchFamily="18" charset="0"/>
                <a:cs typeface="Times New Roman" pitchFamily="18" charset="0"/>
              </a:rPr>
              <a:t> performance by strategically improving Amazon's knowledge management system</a:t>
            </a:r>
          </a:p>
          <a:p>
            <a:pPr algn="just"/>
            <a:r>
              <a:rPr lang="en-US" sz="900" dirty="0">
                <a:latin typeface="Times New Roman" pitchFamily="18" charset="0"/>
                <a:cs typeface="Times New Roman" pitchFamily="18" charset="0"/>
              </a:rPr>
              <a:t>• Make knowledge more accessible by </a:t>
            </a:r>
            <a:r>
              <a:rPr lang="en-US" sz="900" dirty="0" err="1">
                <a:latin typeface="Times New Roman" pitchFamily="18" charset="0"/>
                <a:cs typeface="Times New Roman" pitchFamily="18" charset="0"/>
              </a:rPr>
              <a:t>utilising</a:t>
            </a:r>
            <a:r>
              <a:rPr lang="en-US" sz="900" dirty="0">
                <a:latin typeface="Times New Roman" pitchFamily="18" charset="0"/>
                <a:cs typeface="Times New Roman" pitchFamily="18" charset="0"/>
              </a:rPr>
              <a:t> sophisticated search engines and AI-driven systems.</a:t>
            </a:r>
          </a:p>
          <a:p>
            <a:pPr algn="just"/>
            <a:r>
              <a:rPr lang="en-US" sz="900" dirty="0">
                <a:latin typeface="Times New Roman" pitchFamily="18" charset="0"/>
                <a:cs typeface="Times New Roman" pitchFamily="18" charset="0"/>
              </a:rPr>
              <a:t>• Increase output by integrating workflow automation.</a:t>
            </a:r>
          </a:p>
          <a:p>
            <a:pPr algn="just"/>
            <a:r>
              <a:rPr lang="en-US" sz="900" dirty="0">
                <a:latin typeface="Times New Roman" pitchFamily="18" charset="0"/>
                <a:cs typeface="Times New Roman" pitchFamily="18" charset="0"/>
              </a:rPr>
              <a:t>• Use </a:t>
            </a:r>
            <a:r>
              <a:rPr lang="en-US" sz="900" dirty="0" err="1">
                <a:latin typeface="Times New Roman" pitchFamily="18" charset="0"/>
                <a:cs typeface="Times New Roman" pitchFamily="18" charset="0"/>
              </a:rPr>
              <a:t>gamification</a:t>
            </a:r>
            <a:r>
              <a:rPr lang="en-US" sz="900" dirty="0">
                <a:latin typeface="Times New Roman" pitchFamily="18" charset="0"/>
                <a:cs typeface="Times New Roman" pitchFamily="18" charset="0"/>
              </a:rPr>
              <a:t> to foster a culture of knowledge sharing.</a:t>
            </a:r>
          </a:p>
          <a:p>
            <a:pPr algn="just"/>
            <a:r>
              <a:rPr lang="en-US" sz="900" dirty="0">
                <a:latin typeface="Times New Roman" pitchFamily="18" charset="0"/>
                <a:cs typeface="Times New Roman" pitchFamily="18" charset="0"/>
              </a:rPr>
              <a:t>• Consider advantages and disadvantages to make wise decisions.</a:t>
            </a:r>
          </a:p>
          <a:p>
            <a:pPr algn="just"/>
            <a:r>
              <a:rPr lang="en-US" sz="900" dirty="0">
                <a:latin typeface="Times New Roman" pitchFamily="18" charset="0"/>
                <a:cs typeface="Times New Roman" pitchFamily="18" charset="0"/>
              </a:rPr>
              <a:t>• Create an implementation strategy that considers resources.</a:t>
            </a:r>
          </a:p>
          <a:p>
            <a:pPr algn="just"/>
            <a:r>
              <a:rPr lang="en-US" sz="900" dirty="0">
                <a:latin typeface="Times New Roman" pitchFamily="18" charset="0"/>
                <a:cs typeface="Times New Roman" pitchFamily="18" charset="0"/>
              </a:rPr>
              <a:t>• Investigate ways to monetize information that has been obtained, promoting </a:t>
            </a:r>
            <a:r>
              <a:rPr lang="en-US" sz="900" dirty="0" err="1">
                <a:latin typeface="Times New Roman" pitchFamily="18" charset="0"/>
                <a:cs typeface="Times New Roman" pitchFamily="18" charset="0"/>
              </a:rPr>
              <a:t>organisational</a:t>
            </a:r>
            <a:r>
              <a:rPr lang="en-US" sz="900" dirty="0">
                <a:latin typeface="Times New Roman" pitchFamily="18" charset="0"/>
                <a:cs typeface="Times New Roman" pitchFamily="18" charset="0"/>
              </a:rPr>
              <a:t> growth.</a:t>
            </a:r>
          </a:p>
          <a:p>
            <a:pPr algn="just"/>
            <a:endParaRPr lang="en-US" sz="1200" dirty="0">
              <a:latin typeface="Times New Roman" pitchFamily="18" charset="0"/>
              <a:cs typeface="Times New Roman" pitchFamily="18" charset="0"/>
            </a:endParaRPr>
          </a:p>
        </p:txBody>
      </p:sp>
      <p:sp>
        <p:nvSpPr>
          <p:cNvPr id="11" name="TextBox 10"/>
          <p:cNvSpPr txBox="1"/>
          <p:nvPr/>
        </p:nvSpPr>
        <p:spPr>
          <a:xfrm>
            <a:off x="207817" y="4230246"/>
            <a:ext cx="3525981" cy="1061829"/>
          </a:xfrm>
          <a:prstGeom prst="rect">
            <a:avLst/>
          </a:prstGeom>
          <a:solidFill>
            <a:schemeClr val="accent4">
              <a:lumMod val="60000"/>
              <a:lumOff val="40000"/>
            </a:schemeClr>
          </a:solidFill>
        </p:spPr>
        <p:txBody>
          <a:bodyPr wrap="square" rtlCol="0">
            <a:spAutoFit/>
          </a:bodyPr>
          <a:lstStyle/>
          <a:p>
            <a:pPr algn="ctr"/>
            <a:r>
              <a:rPr lang="en-US" sz="900" b="1" dirty="0">
                <a:latin typeface="Times New Roman" pitchFamily="18" charset="0"/>
                <a:cs typeface="Times New Roman" pitchFamily="18" charset="0"/>
              </a:rPr>
              <a:t>Methodology</a:t>
            </a:r>
          </a:p>
          <a:p>
            <a:pPr algn="just"/>
            <a:r>
              <a:rPr lang="en-US" sz="900" dirty="0">
                <a:latin typeface="Times New Roman" pitchFamily="18" charset="0"/>
                <a:cs typeface="Times New Roman" pitchFamily="18" charset="0"/>
              </a:rPr>
              <a:t>Conduct interviews and evaluations to evaluate Amazon's current knowledge management system. Choose the right tools by consulting industry best practices. Implement gradually, provide feedback loops and staff training, and assess the results using both quantitative and qualitative metrics. Investigate commercialization tactics via partnerships and market research.</a:t>
            </a:r>
          </a:p>
        </p:txBody>
      </p:sp>
      <p:sp>
        <p:nvSpPr>
          <p:cNvPr id="12" name="TextBox 11"/>
          <p:cNvSpPr txBox="1"/>
          <p:nvPr/>
        </p:nvSpPr>
        <p:spPr>
          <a:xfrm>
            <a:off x="3838166" y="1021377"/>
            <a:ext cx="2071255" cy="2031325"/>
          </a:xfrm>
          <a:prstGeom prst="rect">
            <a:avLst/>
          </a:prstGeom>
          <a:solidFill>
            <a:schemeClr val="accent3">
              <a:lumMod val="75000"/>
            </a:schemeClr>
          </a:solidFill>
        </p:spPr>
        <p:txBody>
          <a:bodyPr wrap="square" rtlCol="0">
            <a:spAutoFit/>
          </a:bodyPr>
          <a:lstStyle/>
          <a:p>
            <a:pPr algn="ctr"/>
            <a:r>
              <a:rPr lang="en-US" sz="900" b="1" dirty="0">
                <a:latin typeface="Times New Roman" pitchFamily="18" charset="0"/>
                <a:cs typeface="Times New Roman" pitchFamily="18" charset="0"/>
              </a:rPr>
              <a:t>Analysis</a:t>
            </a:r>
          </a:p>
          <a:p>
            <a:pPr algn="just"/>
            <a:r>
              <a:rPr lang="en-US" sz="900" dirty="0">
                <a:latin typeface="Times New Roman" pitchFamily="18" charset="0"/>
                <a:cs typeface="Times New Roman" pitchFamily="18" charset="0"/>
              </a:rPr>
              <a:t>The suggested knowledge management approach for Amazon </a:t>
            </a:r>
            <a:r>
              <a:rPr lang="en-US" sz="900" dirty="0" err="1">
                <a:latin typeface="Times New Roman" pitchFamily="18" charset="0"/>
                <a:cs typeface="Times New Roman" pitchFamily="18" charset="0"/>
              </a:rPr>
              <a:t>emphasises</a:t>
            </a:r>
            <a:r>
              <a:rPr lang="en-US" sz="900" dirty="0">
                <a:latin typeface="Times New Roman" pitchFamily="18" charset="0"/>
                <a:cs typeface="Times New Roman" pitchFamily="18" charset="0"/>
              </a:rPr>
              <a:t> cooperation, effective information access, and simplified procedures while matching tools to </a:t>
            </a:r>
            <a:r>
              <a:rPr lang="en-US" sz="900" dirty="0" err="1">
                <a:latin typeface="Times New Roman" pitchFamily="18" charset="0"/>
                <a:cs typeface="Times New Roman" pitchFamily="18" charset="0"/>
              </a:rPr>
              <a:t>organisational</a:t>
            </a:r>
            <a:r>
              <a:rPr lang="en-US" sz="900" dirty="0">
                <a:latin typeface="Times New Roman" pitchFamily="18" charset="0"/>
                <a:cs typeface="Times New Roman" pitchFamily="18" charset="0"/>
              </a:rPr>
              <a:t> needs. The gradual deployment strategy </a:t>
            </a:r>
            <a:r>
              <a:rPr lang="en-US" sz="900" dirty="0" err="1">
                <a:latin typeface="Times New Roman" pitchFamily="18" charset="0"/>
                <a:cs typeface="Times New Roman" pitchFamily="18" charset="0"/>
              </a:rPr>
              <a:t>minimises</a:t>
            </a:r>
            <a:r>
              <a:rPr lang="en-US" sz="900" dirty="0">
                <a:latin typeface="Times New Roman" pitchFamily="18" charset="0"/>
                <a:cs typeface="Times New Roman" pitchFamily="18" charset="0"/>
              </a:rPr>
              <a:t> possible disturbances and ongoing feedback guarantees flexibility. By quantifying positive outcomes, the assessment measures lay the foundation for a dynamic and financially sustainable knowledge management system </a:t>
            </a:r>
            <a:r>
              <a:rPr lang="en-GB" sz="900" dirty="0">
                <a:latin typeface="Times New Roman" pitchFamily="18" charset="0"/>
                <a:cs typeface="Times New Roman" pitchFamily="18" charset="0"/>
              </a:rPr>
              <a:t>(Durst and </a:t>
            </a:r>
            <a:r>
              <a:rPr lang="en-GB" sz="900" dirty="0" err="1">
                <a:latin typeface="Times New Roman" pitchFamily="18" charset="0"/>
                <a:cs typeface="Times New Roman" pitchFamily="18" charset="0"/>
              </a:rPr>
              <a:t>Zieba</a:t>
            </a:r>
            <a:r>
              <a:rPr lang="en-GB" sz="900" dirty="0">
                <a:latin typeface="Times New Roman" pitchFamily="18" charset="0"/>
                <a:cs typeface="Times New Roman" pitchFamily="18" charset="0"/>
              </a:rPr>
              <a:t>, 2019).</a:t>
            </a:r>
            <a:endParaRPr lang="en-US" sz="900" dirty="0">
              <a:latin typeface="Times New Roman" pitchFamily="18" charset="0"/>
              <a:cs typeface="Times New Roman" pitchFamily="18" charset="0"/>
            </a:endParaRPr>
          </a:p>
        </p:txBody>
      </p:sp>
      <p:sp>
        <p:nvSpPr>
          <p:cNvPr id="13" name="TextBox 12"/>
          <p:cNvSpPr txBox="1"/>
          <p:nvPr/>
        </p:nvSpPr>
        <p:spPr>
          <a:xfrm>
            <a:off x="6033946" y="828065"/>
            <a:ext cx="2362200" cy="2354491"/>
          </a:xfrm>
          <a:prstGeom prst="rect">
            <a:avLst/>
          </a:prstGeom>
          <a:solidFill>
            <a:schemeClr val="accent2">
              <a:lumMod val="60000"/>
              <a:lumOff val="40000"/>
            </a:schemeClr>
          </a:solidFill>
        </p:spPr>
        <p:txBody>
          <a:bodyPr wrap="square" rtlCol="0">
            <a:spAutoFit/>
          </a:bodyPr>
          <a:lstStyle/>
          <a:p>
            <a:pPr algn="ctr"/>
            <a:r>
              <a:rPr lang="en-US" sz="1050" b="1" dirty="0"/>
              <a:t>Implementation</a:t>
            </a:r>
          </a:p>
          <a:p>
            <a:pPr algn="just"/>
            <a:r>
              <a:rPr lang="en-US" sz="1050" dirty="0">
                <a:latin typeface="Times New Roman" pitchFamily="18" charset="0"/>
                <a:cs typeface="Times New Roman" pitchFamily="18" charset="0"/>
              </a:rPr>
              <a:t>Workflow automation, sophisticated search engines, and progressive integration of collaboration platforms are all part of Amazon's KM plan implementation. Staff development guarantees easy implementation, and continuous feedback improves the system </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Haider</a:t>
            </a:r>
            <a:r>
              <a:rPr lang="en-GB" sz="1050" dirty="0">
                <a:latin typeface="Times New Roman" pitchFamily="18" charset="0"/>
                <a:cs typeface="Times New Roman" pitchFamily="18" charset="0"/>
              </a:rPr>
              <a:t> and </a:t>
            </a:r>
            <a:r>
              <a:rPr lang="en-GB" sz="1050" dirty="0" err="1">
                <a:latin typeface="Times New Roman" pitchFamily="18" charset="0"/>
                <a:cs typeface="Times New Roman" pitchFamily="18" charset="0"/>
              </a:rPr>
              <a:t>Kayani</a:t>
            </a:r>
            <a:r>
              <a:rPr lang="en-GB" sz="1050" dirty="0">
                <a:latin typeface="Times New Roman" pitchFamily="18" charset="0"/>
                <a:cs typeface="Times New Roman" pitchFamily="18" charset="0"/>
              </a:rPr>
              <a:t>,  2021). </a:t>
            </a:r>
            <a:r>
              <a:rPr lang="en-US" sz="1050" dirty="0">
                <a:latin typeface="Times New Roman" pitchFamily="18" charset="0"/>
                <a:cs typeface="Times New Roman" pitchFamily="18" charset="0"/>
              </a:rPr>
              <a:t> A gradual shift is made easier by this systematic approach, which also </a:t>
            </a:r>
            <a:r>
              <a:rPr lang="en-US" sz="1050" dirty="0" err="1">
                <a:latin typeface="Times New Roman" pitchFamily="18" charset="0"/>
                <a:cs typeface="Times New Roman" pitchFamily="18" charset="0"/>
              </a:rPr>
              <a:t>optimises</a:t>
            </a:r>
            <a:r>
              <a:rPr lang="en-US" sz="1050" dirty="0">
                <a:latin typeface="Times New Roman" pitchFamily="18" charset="0"/>
                <a:cs typeface="Times New Roman" pitchFamily="18" charset="0"/>
              </a:rPr>
              <a:t> </a:t>
            </a:r>
            <a:r>
              <a:rPr lang="en-US" sz="1050" dirty="0" err="1">
                <a:latin typeface="Times New Roman" pitchFamily="18" charset="0"/>
                <a:cs typeface="Times New Roman" pitchFamily="18" charset="0"/>
              </a:rPr>
              <a:t>organisational</a:t>
            </a:r>
            <a:r>
              <a:rPr lang="en-US" sz="1050" dirty="0">
                <a:latin typeface="Times New Roman" pitchFamily="18" charset="0"/>
                <a:cs typeface="Times New Roman" pitchFamily="18" charset="0"/>
              </a:rPr>
              <a:t> procedures and promotes an innovative and knowledge-sharing culture.</a:t>
            </a:r>
          </a:p>
        </p:txBody>
      </p:sp>
      <p:sp>
        <p:nvSpPr>
          <p:cNvPr id="14" name="TextBox 13"/>
          <p:cNvSpPr txBox="1"/>
          <p:nvPr/>
        </p:nvSpPr>
        <p:spPr>
          <a:xfrm>
            <a:off x="6033946" y="3243882"/>
            <a:ext cx="2729054" cy="2163935"/>
          </a:xfrm>
          <a:prstGeom prst="rect">
            <a:avLst/>
          </a:prstGeom>
          <a:solidFill>
            <a:schemeClr val="accent1">
              <a:lumMod val="60000"/>
              <a:lumOff val="40000"/>
            </a:schemeClr>
          </a:solidFill>
        </p:spPr>
        <p:txBody>
          <a:bodyPr wrap="square" rtlCol="0">
            <a:spAutoFit/>
          </a:bodyPr>
          <a:lstStyle/>
          <a:p>
            <a:pPr algn="ctr"/>
            <a:r>
              <a:rPr lang="en-US" sz="900" b="1" dirty="0"/>
              <a:t>Evaluation</a:t>
            </a:r>
          </a:p>
          <a:p>
            <a:pPr algn="just"/>
            <a:r>
              <a:rPr lang="en-US" sz="1000" dirty="0">
                <a:latin typeface="Times New Roman" pitchFamily="18" charset="0"/>
                <a:cs typeface="Times New Roman" pitchFamily="18" charset="0"/>
              </a:rPr>
              <a:t>The assessment evaluates how the KM approach has affected Amazon, with an emphasis on enhanced communication, easier access to information, and more efficient procedures. Metrics, both quantitative and qualitative, weigh prospective advantages against disadvantages, such as improved decision-making </a:t>
            </a:r>
            <a:r>
              <a:rPr lang="en-GB" sz="1000" dirty="0">
                <a:latin typeface="Times New Roman" pitchFamily="18" charset="0"/>
                <a:cs typeface="Times New Roman" pitchFamily="18" charset="0"/>
              </a:rPr>
              <a:t>(Thomas and Chopra,  2020). </a:t>
            </a:r>
            <a:r>
              <a:rPr lang="en-US" sz="1000" dirty="0">
                <a:latin typeface="Times New Roman" pitchFamily="18" charset="0"/>
                <a:cs typeface="Times New Roman" pitchFamily="18" charset="0"/>
              </a:rPr>
              <a:t> Constant feedback guarantees flexibility and offers insights for continuously improving the knowledge management system for long-term </a:t>
            </a:r>
            <a:r>
              <a:rPr lang="en-US" sz="1000" dirty="0" err="1">
                <a:latin typeface="Times New Roman" pitchFamily="18" charset="0"/>
                <a:cs typeface="Times New Roman" pitchFamily="18" charset="0"/>
              </a:rPr>
              <a:t>organisational</a:t>
            </a:r>
            <a:r>
              <a:rPr lang="en-US" sz="1000" dirty="0">
                <a:latin typeface="Times New Roman" pitchFamily="18" charset="0"/>
                <a:cs typeface="Times New Roman" pitchFamily="18" charset="0"/>
              </a:rPr>
              <a:t> growth.</a:t>
            </a:r>
          </a:p>
          <a:p>
            <a:pPr algn="just"/>
            <a:endParaRPr lang="en-US" sz="1050" dirty="0"/>
          </a:p>
        </p:txBody>
      </p:sp>
      <p:sp>
        <p:nvSpPr>
          <p:cNvPr id="15" name="TextBox 14"/>
          <p:cNvSpPr txBox="1"/>
          <p:nvPr/>
        </p:nvSpPr>
        <p:spPr>
          <a:xfrm>
            <a:off x="207815" y="76200"/>
            <a:ext cx="8402783" cy="923330"/>
          </a:xfrm>
          <a:prstGeom prst="rect">
            <a:avLst/>
          </a:prstGeom>
          <a:solidFill>
            <a:schemeClr val="bg1">
              <a:lumMod val="95000"/>
            </a:schemeClr>
          </a:solidFill>
        </p:spPr>
        <p:txBody>
          <a:bodyPr wrap="square" rtlCol="0">
            <a:spAutoFit/>
          </a:bodyPr>
          <a:lstStyle/>
          <a:p>
            <a:pPr algn="ctr"/>
            <a:r>
              <a:rPr lang="en-GB" b="1" dirty="0"/>
              <a:t>Leadership and Management Skills for the Workplace</a:t>
            </a:r>
          </a:p>
          <a:p>
            <a:pPr algn="ctr"/>
            <a:r>
              <a:rPr lang="en-GB" b="1" dirty="0"/>
              <a:t>Student : Atanas </a:t>
            </a:r>
            <a:r>
              <a:rPr lang="en-GB" b="1" dirty="0" err="1"/>
              <a:t>Radev</a:t>
            </a:r>
            <a:r>
              <a:rPr lang="en-GB" b="1"/>
              <a:t> 2119680</a:t>
            </a:r>
            <a:endParaRPr lang="en-US" dirty="0"/>
          </a:p>
          <a:p>
            <a:endParaRPr lang="en-US" dirty="0"/>
          </a:p>
        </p:txBody>
      </p:sp>
      <p:sp>
        <p:nvSpPr>
          <p:cNvPr id="18" name="TextBox 17"/>
          <p:cNvSpPr txBox="1"/>
          <p:nvPr/>
        </p:nvSpPr>
        <p:spPr>
          <a:xfrm>
            <a:off x="207816" y="5407817"/>
            <a:ext cx="8555183" cy="938719"/>
          </a:xfrm>
          <a:prstGeom prst="rect">
            <a:avLst/>
          </a:prstGeom>
          <a:solidFill>
            <a:schemeClr val="tx1">
              <a:lumMod val="50000"/>
              <a:lumOff val="50000"/>
            </a:schemeClr>
          </a:solidFill>
        </p:spPr>
        <p:txBody>
          <a:bodyPr wrap="square" rtlCol="0">
            <a:spAutoFit/>
          </a:bodyPr>
          <a:lstStyle/>
          <a:p>
            <a:pPr algn="ctr"/>
            <a:r>
              <a:rPr lang="en-US" sz="1000" b="1" dirty="0">
                <a:latin typeface="Times New Roman" pitchFamily="18" charset="0"/>
                <a:cs typeface="Times New Roman" pitchFamily="18" charset="0"/>
              </a:rPr>
              <a:t>References</a:t>
            </a:r>
          </a:p>
          <a:p>
            <a:r>
              <a:rPr lang="en-GB" sz="900" dirty="0" err="1">
                <a:latin typeface="Times New Roman" pitchFamily="18" charset="0"/>
                <a:cs typeface="Times New Roman" pitchFamily="18" charset="0"/>
              </a:rPr>
              <a:t>Haider</a:t>
            </a:r>
            <a:r>
              <a:rPr lang="en-GB" sz="900" dirty="0">
                <a:latin typeface="Times New Roman" pitchFamily="18" charset="0"/>
                <a:cs typeface="Times New Roman" pitchFamily="18" charset="0"/>
              </a:rPr>
              <a:t>, S.A. and </a:t>
            </a:r>
            <a:r>
              <a:rPr lang="en-GB" sz="900" dirty="0" err="1">
                <a:latin typeface="Times New Roman" pitchFamily="18" charset="0"/>
                <a:cs typeface="Times New Roman" pitchFamily="18" charset="0"/>
              </a:rPr>
              <a:t>Kayani</a:t>
            </a:r>
            <a:r>
              <a:rPr lang="en-GB" sz="900" dirty="0">
                <a:latin typeface="Times New Roman" pitchFamily="18" charset="0"/>
                <a:cs typeface="Times New Roman" pitchFamily="18" charset="0"/>
              </a:rPr>
              <a:t>, U.N., (2021). The impact of customer knowledge management capability on project performance-mediating role of strategic agility. </a:t>
            </a:r>
            <a:r>
              <a:rPr lang="en-US" sz="900" i="1" dirty="0">
                <a:latin typeface="Times New Roman" pitchFamily="18" charset="0"/>
                <a:cs typeface="Times New Roman" pitchFamily="18" charset="0"/>
              </a:rPr>
              <a:t>Journal of Knowledge Management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25</a:t>
            </a:r>
            <a:r>
              <a:rPr lang="en-US" sz="900" dirty="0">
                <a:latin typeface="Times New Roman" pitchFamily="18" charset="0"/>
                <a:cs typeface="Times New Roman" pitchFamily="18" charset="0"/>
              </a:rPr>
              <a:t>(2), pp.298-312.</a:t>
            </a:r>
          </a:p>
          <a:p>
            <a:r>
              <a:rPr lang="en-GB" sz="900" dirty="0">
                <a:latin typeface="Times New Roman" pitchFamily="18" charset="0"/>
                <a:cs typeface="Times New Roman" pitchFamily="18" charset="0"/>
              </a:rPr>
              <a:t>Thomas, A. and Chopra, M., (2020). On how big data revolutionizes knowledge management. </a:t>
            </a:r>
            <a:r>
              <a:rPr lang="en-US" sz="900" i="1" dirty="0">
                <a:latin typeface="Times New Roman" pitchFamily="18" charset="0"/>
                <a:cs typeface="Times New Roman" pitchFamily="18" charset="0"/>
              </a:rPr>
              <a:t>Digital transformation in business and society: Theory and cases</a:t>
            </a:r>
            <a:r>
              <a:rPr lang="en-US" sz="900" dirty="0">
                <a:latin typeface="Times New Roman" pitchFamily="18" charset="0"/>
                <a:cs typeface="Times New Roman" pitchFamily="18" charset="0"/>
              </a:rPr>
              <a:t>, pp.39-60.</a:t>
            </a:r>
          </a:p>
          <a:p>
            <a:r>
              <a:rPr lang="en-GB" sz="900" dirty="0">
                <a:latin typeface="Times New Roman" pitchFamily="18" charset="0"/>
                <a:cs typeface="Times New Roman" pitchFamily="18" charset="0"/>
              </a:rPr>
              <a:t>Durst, S. and </a:t>
            </a:r>
            <a:r>
              <a:rPr lang="en-GB" sz="900" dirty="0" err="1">
                <a:latin typeface="Times New Roman" pitchFamily="18" charset="0"/>
                <a:cs typeface="Times New Roman" pitchFamily="18" charset="0"/>
              </a:rPr>
              <a:t>Zieba</a:t>
            </a:r>
            <a:r>
              <a:rPr lang="en-GB" sz="900" dirty="0">
                <a:latin typeface="Times New Roman" pitchFamily="18" charset="0"/>
                <a:cs typeface="Times New Roman" pitchFamily="18" charset="0"/>
              </a:rPr>
              <a:t>, M., (2019). Mapping knowledge risks: towards a better understanding of knowledge management. </a:t>
            </a:r>
            <a:r>
              <a:rPr lang="en-US" sz="900" i="1" dirty="0">
                <a:latin typeface="Times New Roman" pitchFamily="18" charset="0"/>
                <a:cs typeface="Times New Roman" pitchFamily="18" charset="0"/>
              </a:rPr>
              <a:t>Knowledge Management Research &amp; Practice</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17</a:t>
            </a:r>
            <a:r>
              <a:rPr lang="en-US" sz="900" dirty="0">
                <a:latin typeface="Times New Roman" pitchFamily="18" charset="0"/>
                <a:cs typeface="Times New Roman" pitchFamily="18" charset="0"/>
              </a:rPr>
              <a:t>(1), pp.1-13.</a:t>
            </a:r>
          </a:p>
          <a:p>
            <a:endParaRPr lang="en-US" sz="900" dirty="0"/>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26899" y="3084446"/>
            <a:ext cx="2020758" cy="10676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38167" y="4298219"/>
            <a:ext cx="2009490" cy="993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038053"/>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0</TotalTime>
  <Words>773</Words>
  <Application>Microsoft Office PowerPoint</Application>
  <PresentationFormat>On-screen Show (4:3)</PresentationFormat>
  <Paragraphs>27</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Georgia</vt:lpstr>
      <vt:lpstr>Inter</vt:lpstr>
      <vt:lpstr>Times New Roman</vt:lpstr>
      <vt:lpstr>Trebuchet MS</vt:lpstr>
      <vt:lpstr>Slipstream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2023-12-05T12:23:43Z</dcterms:created>
  <dcterms:modified xsi:type="dcterms:W3CDTF">2023-12-09T15:24:22Z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2023-12-05T13:20:03Z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9d9e7707-8a4d-4dc1-a88c-518a3dc2c4e6</vt:lpwstr>
  </property>
  <property fmtid="{D5CDD505-2E9C-101B-9397-08002B2CF9AE}" pid="7" name="MSIP_Label_defa4170-0d19-0005-0004-bc88714345d2_ActionId">
    <vt:lpwstr>4d23e4e6-01f3-45ab-97a2-92f033fc3939</vt:lpwstr>
  </property>
  <property fmtid="{D5CDD505-2E9C-101B-9397-08002B2CF9AE}" pid="8" name="MSIP_Label_defa4170-0d19-0005-0004-bc88714345d2_ContentBits">
    <vt:lpwstr>0</vt:lpwstr>
  </property>
</Properties>
</file>