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embeddedFontLst>
    <p:embeddedFont>
      <p:font typeface="Corbel" panose="020B0503020204020204" pitchFamily="34"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9" roundtripDataSignature="AMtx7mghkUpnUx3gkB1UgyYdAsZlFxw9Y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170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0a26f448a5_0_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g20a26f448a5_0_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3d197b66fb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3" name="Google Shape;163;g23d197b66fb_0_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3d197b66fb_0_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0" name="Google Shape;170;g23d197b66fb_0_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3d197b66fb_0_1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7" name="Google Shape;177;g23d197b66fb_0_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23d197b66fb_0_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4" name="Google Shape;184;g23d197b66fb_0_2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23d197b66fb_0_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1" name="Google Shape;191;g23d197b66fb_0_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23d197b66fb_0_3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8" name="Google Shape;198;g23d197b66fb_0_3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23d197b66fb_0_4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4" name="Google Shape;204;g23d197b66fb_0_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23d197b66fb_0_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1" name="Google Shape;211;g23d197b66fb_0_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23d197b66fb_0_5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8" name="Google Shape;218;g23d197b66fb_0_5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23d197b66fb_0_6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5" name="Google Shape;225;g23d197b66fb_0_6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23d197b66fb_0_6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2" name="Google Shape;232;g23d197b66fb_0_6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g23d197b66fb_0_7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9" name="Google Shape;239;g23d197b66fb_0_7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g23d197b66fb_0_7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6" name="Google Shape;246;g23d197b66fb_0_7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g23d197b66fb_0_8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3" name="Google Shape;253;g23d197b66fb_0_8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23d197b66fb_0_9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0" name="Google Shape;260;g23d197b66fb_0_9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g23d197b66fb_0_10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7" name="Google Shape;267;g23d197b66fb_0_10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23d197b66fb_0_10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3" name="Google Shape;273;g23d197b66fb_0_10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5400"/>
              <a:buFont typeface="Corbel"/>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lnSpc>
                <a:spcPct val="100000"/>
              </a:lnSpc>
              <a:spcBef>
                <a:spcPts val="360"/>
              </a:spcBef>
              <a:spcAft>
                <a:spcPts val="0"/>
              </a:spcAft>
              <a:buSzPts val="2610"/>
              <a:buNone/>
              <a:defRPr sz="18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19"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4" algn="l">
              <a:lnSpc>
                <a:spcPct val="100000"/>
              </a:lnSpc>
              <a:spcBef>
                <a:spcPts val="600"/>
              </a:spcBef>
              <a:spcAft>
                <a:spcPts val="0"/>
              </a:spcAft>
              <a:buSzPts val="2030"/>
              <a:buChar char="•"/>
              <a:defRPr sz="1400"/>
            </a:lvl5pPr>
            <a:lvl6pPr marL="2743200" lvl="5" indent="-357504" algn="l">
              <a:lnSpc>
                <a:spcPct val="100000"/>
              </a:lnSpc>
              <a:spcBef>
                <a:spcPts val="600"/>
              </a:spcBef>
              <a:spcAft>
                <a:spcPts val="0"/>
              </a:spcAft>
              <a:buSzPts val="2030"/>
              <a:buChar char="•"/>
              <a:defRPr sz="1400"/>
            </a:lvl6pPr>
            <a:lvl7pPr marL="3200400" lvl="6" indent="-357504" algn="l">
              <a:lnSpc>
                <a:spcPct val="100000"/>
              </a:lnSpc>
              <a:spcBef>
                <a:spcPts val="600"/>
              </a:spcBef>
              <a:spcAft>
                <a:spcPts val="0"/>
              </a:spcAft>
              <a:buSzPts val="2030"/>
              <a:buChar char="•"/>
              <a:defRPr sz="1400"/>
            </a:lvl7pPr>
            <a:lvl8pPr marL="3657600" lvl="7" indent="-357504" algn="l">
              <a:lnSpc>
                <a:spcPct val="100000"/>
              </a:lnSpc>
              <a:spcBef>
                <a:spcPts val="600"/>
              </a:spcBef>
              <a:spcAft>
                <a:spcPts val="0"/>
              </a:spcAft>
              <a:buSzPts val="2030"/>
              <a:buChar char="•"/>
              <a:defRPr sz="1400"/>
            </a:lvl8pPr>
            <a:lvl9pPr marL="4114800" lvl="8" indent="-357504" algn="l">
              <a:lnSpc>
                <a:spcPct val="100000"/>
              </a:lnSpc>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43474"/>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313046" y="1837203"/>
            <a:ext cx="69471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a:t>
            </a:r>
            <a:r>
              <a:rPr lang="en-GB" sz="5400">
                <a:solidFill>
                  <a:schemeClr val="dk1"/>
                </a:solidFill>
                <a:latin typeface="Corbel"/>
                <a:ea typeface="Corbel"/>
                <a:cs typeface="Corbel"/>
                <a:sym typeface="Corbel"/>
              </a:rPr>
              <a:t>10</a:t>
            </a:r>
            <a:endParaRPr sz="1400" b="0" i="0" u="none" strike="noStrike" cap="none">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900">
                <a:solidFill>
                  <a:schemeClr val="dk1"/>
                </a:solidFill>
                <a:latin typeface="Corbel"/>
                <a:ea typeface="Corbel"/>
                <a:cs typeface="Corbel"/>
                <a:sym typeface="Corbel"/>
              </a:rPr>
              <a:t>Introduction to Forensic Psychology: Organisations and Offenders</a:t>
            </a:r>
            <a:endParaRPr sz="100" b="0" i="0" u="none" strike="noStrike" cap="none">
              <a:solidFill>
                <a:srgbClr val="000000"/>
              </a:solidFill>
              <a:latin typeface="Arial"/>
              <a:ea typeface="Arial"/>
              <a:cs typeface="Arial"/>
              <a:sym typeface="Arial"/>
            </a:endParaRPr>
          </a:p>
        </p:txBody>
      </p:sp>
      <p:sp>
        <p:nvSpPr>
          <p:cNvPr id="147" name="Google Shape;147;p2"/>
          <p:cNvSpPr txBox="1"/>
          <p:nvPr/>
        </p:nvSpPr>
        <p:spPr>
          <a:xfrm>
            <a:off x="4764325" y="5232900"/>
            <a:ext cx="37173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a:t>
            </a:r>
            <a:r>
              <a:rPr lang="en-GB" sz="1800">
                <a:latin typeface="Corbel"/>
                <a:ea typeface="Corbel"/>
                <a:cs typeface="Corbel"/>
                <a:sym typeface="Corbel"/>
              </a:rPr>
              <a:t> Carol A. Ireland</a:t>
            </a:r>
            <a:endParaRPr sz="1800" b="0" i="0" u="none" strike="noStrike" cap="none">
              <a:solidFill>
                <a:srgbClr val="000000"/>
              </a:solidFill>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982133" y="76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Learning Outcomes</a:t>
            </a:r>
            <a:endParaRPr/>
          </a:p>
        </p:txBody>
      </p:sp>
      <p:sp>
        <p:nvSpPr>
          <p:cNvPr id="153" name="Google Shape;153;p3"/>
          <p:cNvSpPr txBox="1">
            <a:spLocks noGrp="1"/>
          </p:cNvSpPr>
          <p:nvPr>
            <p:ph type="body" idx="1"/>
          </p:nvPr>
        </p:nvSpPr>
        <p:spPr>
          <a:xfrm>
            <a:off x="982125" y="1279975"/>
            <a:ext cx="7704600" cy="52809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Understand the importance of scientific practice in forensic psychology.</a:t>
            </a:r>
            <a:endParaRPr sz="2600"/>
          </a:p>
          <a:p>
            <a:pPr marL="457200" lvl="0" indent="-393700" algn="l" rtl="0">
              <a:lnSpc>
                <a:spcPct val="100000"/>
              </a:lnSpc>
              <a:spcBef>
                <a:spcPts val="0"/>
              </a:spcBef>
              <a:spcAft>
                <a:spcPts val="0"/>
              </a:spcAft>
              <a:buSzPts val="2600"/>
              <a:buChar char="•"/>
            </a:pPr>
            <a:r>
              <a:rPr lang="en-GB" sz="2600"/>
              <a:t>Compare the role of the media against the actual work of a forensic psychologist.</a:t>
            </a:r>
            <a:endParaRPr sz="2600"/>
          </a:p>
          <a:p>
            <a:pPr marL="457200" lvl="0" indent="-393700" algn="l" rtl="0">
              <a:lnSpc>
                <a:spcPct val="100000"/>
              </a:lnSpc>
              <a:spcBef>
                <a:spcPts val="0"/>
              </a:spcBef>
              <a:spcAft>
                <a:spcPts val="0"/>
              </a:spcAft>
              <a:buSzPts val="2600"/>
              <a:buChar char="•"/>
            </a:pPr>
            <a:r>
              <a:rPr lang="en-GB" sz="2600"/>
              <a:t>Compare and contrast the different types of work a forensic psychologist engages in when working with organisations and perpetrators.</a:t>
            </a:r>
            <a:endParaRPr sz="2600"/>
          </a:p>
          <a:p>
            <a:pPr marL="457200" lvl="0" indent="-393700" algn="l" rtl="0">
              <a:lnSpc>
                <a:spcPct val="100000"/>
              </a:lnSpc>
              <a:spcBef>
                <a:spcPts val="0"/>
              </a:spcBef>
              <a:spcAft>
                <a:spcPts val="0"/>
              </a:spcAft>
              <a:buSzPts val="2600"/>
              <a:buChar char="•"/>
            </a:pPr>
            <a:r>
              <a:rPr lang="en-GB" sz="2600"/>
              <a:t>Understand the importance of ethical decision-making in the role of applied psychology, including that of the forensic psychologist.</a:t>
            </a:r>
            <a:endParaRPr sz="26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20a26f448a5_0_17"/>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10.1 What Do Forensic Psychologists Do?</a:t>
            </a:r>
            <a:endParaRPr/>
          </a:p>
        </p:txBody>
      </p:sp>
      <p:sp>
        <p:nvSpPr>
          <p:cNvPr id="159" name="Google Shape;159;g20a26f448a5_0_17"/>
          <p:cNvSpPr txBox="1"/>
          <p:nvPr/>
        </p:nvSpPr>
        <p:spPr>
          <a:xfrm>
            <a:off x="66795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a:t>
            </a:r>
            <a:r>
              <a:rPr lang="en-GB" sz="1800">
                <a:solidFill>
                  <a:schemeClr val="dk1"/>
                </a:solidFill>
                <a:latin typeface="Corbel"/>
                <a:ea typeface="Corbel"/>
                <a:cs typeface="Corbel"/>
                <a:sym typeface="Corbel"/>
              </a:rPr>
              <a:t>70</a:t>
            </a:r>
            <a:endParaRPr sz="1400" b="0" i="0" u="none" strike="noStrike" cap="none">
              <a:solidFill>
                <a:srgbClr val="000000"/>
              </a:solidFill>
              <a:latin typeface="Arial"/>
              <a:ea typeface="Arial"/>
              <a:cs typeface="Arial"/>
              <a:sym typeface="Arial"/>
            </a:endParaRPr>
          </a:p>
        </p:txBody>
      </p:sp>
      <p:sp>
        <p:nvSpPr>
          <p:cNvPr id="160" name="Google Shape;160;g20a26f448a5_0_17"/>
          <p:cNvSpPr txBox="1">
            <a:spLocks noGrp="1"/>
          </p:cNvSpPr>
          <p:nvPr>
            <p:ph type="body" idx="1"/>
          </p:nvPr>
        </p:nvSpPr>
        <p:spPr>
          <a:xfrm>
            <a:off x="982125" y="1850975"/>
            <a:ext cx="7704600" cy="44052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Forensic psychologists work in a range of settings:</a:t>
            </a:r>
            <a:endParaRPr sz="2600"/>
          </a:p>
          <a:p>
            <a:pPr marL="457200" lvl="0" indent="-393700" algn="l" rtl="0">
              <a:lnSpc>
                <a:spcPct val="100000"/>
              </a:lnSpc>
              <a:spcBef>
                <a:spcPts val="0"/>
              </a:spcBef>
              <a:spcAft>
                <a:spcPts val="0"/>
              </a:spcAft>
              <a:buSzPts val="2600"/>
              <a:buChar char="-"/>
            </a:pPr>
            <a:r>
              <a:rPr lang="en-GB" sz="2600"/>
              <a:t>HM Prison Service</a:t>
            </a:r>
            <a:endParaRPr sz="2600"/>
          </a:p>
          <a:p>
            <a:pPr marL="457200" lvl="0" indent="-393700" algn="l" rtl="0">
              <a:lnSpc>
                <a:spcPct val="100000"/>
              </a:lnSpc>
              <a:spcBef>
                <a:spcPts val="0"/>
              </a:spcBef>
              <a:spcAft>
                <a:spcPts val="0"/>
              </a:spcAft>
              <a:buSzPts val="2600"/>
              <a:buChar char="-"/>
            </a:pPr>
            <a:r>
              <a:rPr lang="en-GB" sz="2600"/>
              <a:t>NHS Forensic Hospital</a:t>
            </a:r>
            <a:endParaRPr sz="2600"/>
          </a:p>
          <a:p>
            <a:pPr marL="457200" lvl="0" indent="-393700" algn="l" rtl="0">
              <a:lnSpc>
                <a:spcPct val="100000"/>
              </a:lnSpc>
              <a:spcBef>
                <a:spcPts val="0"/>
              </a:spcBef>
              <a:spcAft>
                <a:spcPts val="0"/>
              </a:spcAft>
              <a:buSzPts val="2600"/>
              <a:buChar char="-"/>
            </a:pPr>
            <a:r>
              <a:rPr lang="en-GB" sz="2600"/>
              <a:t>Youth Offending Teams</a:t>
            </a:r>
            <a:endParaRPr sz="2600"/>
          </a:p>
          <a:p>
            <a:pPr marL="457200" lvl="0" indent="-393700" algn="l" rtl="0">
              <a:lnSpc>
                <a:spcPct val="100000"/>
              </a:lnSpc>
              <a:spcBef>
                <a:spcPts val="0"/>
              </a:spcBef>
              <a:spcAft>
                <a:spcPts val="0"/>
              </a:spcAft>
              <a:buSzPts val="2600"/>
              <a:buChar char="-"/>
            </a:pPr>
            <a:r>
              <a:rPr lang="en-GB" sz="2600"/>
              <a:t>Probation</a:t>
            </a:r>
            <a:endParaRPr sz="2600"/>
          </a:p>
          <a:p>
            <a:pPr marL="457200" lvl="0" indent="-393700" algn="l" rtl="0">
              <a:lnSpc>
                <a:spcPct val="100000"/>
              </a:lnSpc>
              <a:spcBef>
                <a:spcPts val="0"/>
              </a:spcBef>
              <a:spcAft>
                <a:spcPts val="0"/>
              </a:spcAft>
              <a:buSzPts val="2600"/>
              <a:buChar char="-"/>
            </a:pPr>
            <a:r>
              <a:rPr lang="en-GB" sz="2600"/>
              <a:t>Private forensic healthcare</a:t>
            </a:r>
            <a:endParaRPr sz="2600"/>
          </a:p>
          <a:p>
            <a:pPr marL="457200" lvl="0" indent="-393700" algn="l" rtl="0">
              <a:lnSpc>
                <a:spcPct val="100000"/>
              </a:lnSpc>
              <a:spcBef>
                <a:spcPts val="0"/>
              </a:spcBef>
              <a:spcAft>
                <a:spcPts val="0"/>
              </a:spcAft>
              <a:buSzPts val="2600"/>
              <a:buChar char="-"/>
            </a:pPr>
            <a:r>
              <a:rPr lang="en-GB" sz="2600"/>
              <a:t>Private prisons</a:t>
            </a:r>
            <a:endParaRPr sz="2600"/>
          </a:p>
          <a:p>
            <a:pPr marL="457200" lvl="0" indent="-393700" algn="l" rtl="0">
              <a:lnSpc>
                <a:spcPct val="100000"/>
              </a:lnSpc>
              <a:spcBef>
                <a:spcPts val="0"/>
              </a:spcBef>
              <a:spcAft>
                <a:spcPts val="0"/>
              </a:spcAft>
              <a:buSzPts val="2600"/>
              <a:buChar char="-"/>
            </a:pPr>
            <a:r>
              <a:rPr lang="en-GB" sz="2600"/>
              <a:t>Scottish and Irish Prison systems</a:t>
            </a:r>
            <a:endParaRPr sz="2600"/>
          </a:p>
          <a:p>
            <a:pPr marL="457200" lvl="0" indent="-393700" algn="l" rtl="0">
              <a:lnSpc>
                <a:spcPct val="100000"/>
              </a:lnSpc>
              <a:spcBef>
                <a:spcPts val="0"/>
              </a:spcBef>
              <a:spcAft>
                <a:spcPts val="0"/>
              </a:spcAft>
              <a:buSzPts val="2600"/>
              <a:buChar char="-"/>
            </a:pPr>
            <a:r>
              <a:rPr lang="en-GB" sz="2600"/>
              <a:t>The police</a:t>
            </a:r>
            <a:endParaRPr sz="2600"/>
          </a:p>
          <a:p>
            <a:pPr marL="457200" lvl="0" indent="-393700" algn="l" rtl="0">
              <a:lnSpc>
                <a:spcPct val="100000"/>
              </a:lnSpc>
              <a:spcBef>
                <a:spcPts val="0"/>
              </a:spcBef>
              <a:spcAft>
                <a:spcPts val="0"/>
              </a:spcAft>
              <a:buSzPts val="2600"/>
              <a:buChar char="-"/>
            </a:pPr>
            <a:r>
              <a:rPr lang="en-GB" sz="2600"/>
              <a:t>The foreign office.</a:t>
            </a:r>
            <a:endParaRPr sz="2600"/>
          </a:p>
          <a:p>
            <a:pPr marL="457200" lvl="0" indent="-393700" algn="l" rtl="0">
              <a:lnSpc>
                <a:spcPct val="100000"/>
              </a:lnSpc>
              <a:spcBef>
                <a:spcPts val="0"/>
              </a:spcBef>
              <a:spcAft>
                <a:spcPts val="0"/>
              </a:spcAft>
              <a:buSzPts val="2600"/>
              <a:buChar char="•"/>
            </a:pPr>
            <a:r>
              <a:rPr lang="en-GB" sz="2600"/>
              <a:t>They may work independently or in private practice.</a:t>
            </a:r>
            <a:endParaRPr sz="2600"/>
          </a:p>
          <a:p>
            <a:pPr marL="457200" lvl="0" indent="-393700" algn="l" rtl="0">
              <a:lnSpc>
                <a:spcPct val="100000"/>
              </a:lnSpc>
              <a:spcBef>
                <a:spcPts val="0"/>
              </a:spcBef>
              <a:spcAft>
                <a:spcPts val="0"/>
              </a:spcAft>
              <a:buSzPts val="2600"/>
              <a:buChar char="•"/>
            </a:pPr>
            <a:r>
              <a:rPr lang="en-GB" sz="2600"/>
              <a:t>The profession continues to develop.</a:t>
            </a:r>
            <a:endParaRPr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23d197b66fb_0_10"/>
          <p:cNvSpPr txBox="1">
            <a:spLocks noGrp="1"/>
          </p:cNvSpPr>
          <p:nvPr>
            <p:ph type="title"/>
          </p:nvPr>
        </p:nvSpPr>
        <p:spPr>
          <a:xfrm>
            <a:off x="982133" y="3810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10.1 What Do Forensic Psychologists Do?</a:t>
            </a:r>
            <a:endParaRPr/>
          </a:p>
        </p:txBody>
      </p:sp>
      <p:sp>
        <p:nvSpPr>
          <p:cNvPr id="166" name="Google Shape;166;g23d197b66fb_0_10"/>
          <p:cNvSpPr txBox="1"/>
          <p:nvPr/>
        </p:nvSpPr>
        <p:spPr>
          <a:xfrm>
            <a:off x="6679522" y="1522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a:t>
            </a:r>
            <a:r>
              <a:rPr lang="en-GB" sz="1800">
                <a:solidFill>
                  <a:schemeClr val="dk1"/>
                </a:solidFill>
                <a:latin typeface="Corbel"/>
                <a:ea typeface="Corbel"/>
                <a:cs typeface="Corbel"/>
                <a:sym typeface="Corbel"/>
              </a:rPr>
              <a:t>70</a:t>
            </a:r>
            <a:endParaRPr sz="1400" b="0" i="0" u="none" strike="noStrike" cap="none">
              <a:solidFill>
                <a:srgbClr val="000000"/>
              </a:solidFill>
              <a:latin typeface="Arial"/>
              <a:ea typeface="Arial"/>
              <a:cs typeface="Arial"/>
              <a:sym typeface="Arial"/>
            </a:endParaRPr>
          </a:p>
        </p:txBody>
      </p:sp>
      <p:sp>
        <p:nvSpPr>
          <p:cNvPr id="167" name="Google Shape;167;g23d197b66fb_0_10"/>
          <p:cNvSpPr txBox="1">
            <a:spLocks noGrp="1"/>
          </p:cNvSpPr>
          <p:nvPr>
            <p:ph type="body" idx="1"/>
          </p:nvPr>
        </p:nvSpPr>
        <p:spPr>
          <a:xfrm>
            <a:off x="982125" y="1850975"/>
            <a:ext cx="7704600" cy="44052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Forensic psychologists work with:</a:t>
            </a:r>
            <a:endParaRPr sz="2600"/>
          </a:p>
          <a:p>
            <a:pPr marL="457200" lvl="0" indent="-393700" algn="l" rtl="0">
              <a:lnSpc>
                <a:spcPct val="100000"/>
              </a:lnSpc>
              <a:spcBef>
                <a:spcPts val="0"/>
              </a:spcBef>
              <a:spcAft>
                <a:spcPts val="0"/>
              </a:spcAft>
              <a:buSzPts val="2600"/>
              <a:buChar char="-"/>
            </a:pPr>
            <a:r>
              <a:rPr lang="en-GB" sz="2600"/>
              <a:t>Perpetrators</a:t>
            </a:r>
            <a:endParaRPr sz="2600"/>
          </a:p>
          <a:p>
            <a:pPr marL="457200" lvl="0" indent="-393700" algn="l" rtl="0">
              <a:lnSpc>
                <a:spcPct val="100000"/>
              </a:lnSpc>
              <a:spcBef>
                <a:spcPts val="0"/>
              </a:spcBef>
              <a:spcAft>
                <a:spcPts val="0"/>
              </a:spcAft>
              <a:buSzPts val="2600"/>
              <a:buChar char="-"/>
            </a:pPr>
            <a:r>
              <a:rPr lang="en-GB" sz="2600"/>
              <a:t>Victims</a:t>
            </a:r>
            <a:endParaRPr sz="2600"/>
          </a:p>
          <a:p>
            <a:pPr marL="457200" lvl="0" indent="-393700" algn="l" rtl="0">
              <a:lnSpc>
                <a:spcPct val="100000"/>
              </a:lnSpc>
              <a:spcBef>
                <a:spcPts val="0"/>
              </a:spcBef>
              <a:spcAft>
                <a:spcPts val="0"/>
              </a:spcAft>
              <a:buSzPts val="2600"/>
              <a:buChar char="-"/>
            </a:pPr>
            <a:r>
              <a:rPr lang="en-GB" sz="2600"/>
              <a:t>The general public (and their anxieties around crime)</a:t>
            </a:r>
            <a:endParaRPr sz="2600"/>
          </a:p>
          <a:p>
            <a:pPr marL="457200" lvl="0" indent="-393700" algn="l" rtl="0">
              <a:lnSpc>
                <a:spcPct val="100000"/>
              </a:lnSpc>
              <a:spcBef>
                <a:spcPts val="0"/>
              </a:spcBef>
              <a:spcAft>
                <a:spcPts val="0"/>
              </a:spcAft>
              <a:buSzPts val="2600"/>
              <a:buChar char="-"/>
            </a:pPr>
            <a:r>
              <a:rPr lang="en-GB" sz="2600"/>
              <a:t>Government bodies</a:t>
            </a:r>
            <a:endParaRPr sz="2600"/>
          </a:p>
          <a:p>
            <a:pPr marL="457200" lvl="0" indent="-393700" algn="l" rtl="0">
              <a:lnSpc>
                <a:spcPct val="100000"/>
              </a:lnSpc>
              <a:spcBef>
                <a:spcPts val="0"/>
              </a:spcBef>
              <a:spcAft>
                <a:spcPts val="0"/>
              </a:spcAft>
              <a:buSzPts val="2600"/>
              <a:buChar char="-"/>
            </a:pPr>
            <a:r>
              <a:rPr lang="en-GB" sz="2600"/>
              <a:t>Universities (postgraduate teaching and research).</a:t>
            </a:r>
            <a:endParaRPr sz="2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3d197b66fb_0_4"/>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10.2 The Role of the Forensic Psychologist in an </a:t>
            </a:r>
            <a:endParaRPr/>
          </a:p>
          <a:p>
            <a:pPr marL="0" lvl="0" indent="0" algn="ctr" rtl="0">
              <a:lnSpc>
                <a:spcPct val="100000"/>
              </a:lnSpc>
              <a:spcBef>
                <a:spcPts val="0"/>
              </a:spcBef>
              <a:spcAft>
                <a:spcPts val="0"/>
              </a:spcAft>
              <a:buClr>
                <a:schemeClr val="dk1"/>
              </a:buClr>
              <a:buSzPts val="4000"/>
              <a:buFont typeface="Corbel"/>
              <a:buNone/>
            </a:pPr>
            <a:r>
              <a:rPr lang="en-GB"/>
              <a:t>Organisation</a:t>
            </a:r>
            <a:endParaRPr/>
          </a:p>
        </p:txBody>
      </p:sp>
      <p:sp>
        <p:nvSpPr>
          <p:cNvPr id="173" name="Google Shape;173;g23d197b66fb_0_4"/>
          <p:cNvSpPr txBox="1"/>
          <p:nvPr/>
        </p:nvSpPr>
        <p:spPr>
          <a:xfrm>
            <a:off x="62223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70-175</a:t>
            </a:r>
            <a:endParaRPr sz="1400" b="0" i="0" u="none" strike="noStrike" cap="none">
              <a:solidFill>
                <a:srgbClr val="000000"/>
              </a:solidFill>
              <a:latin typeface="Arial"/>
              <a:ea typeface="Arial"/>
              <a:cs typeface="Arial"/>
              <a:sym typeface="Arial"/>
            </a:endParaRPr>
          </a:p>
        </p:txBody>
      </p:sp>
      <p:sp>
        <p:nvSpPr>
          <p:cNvPr id="174" name="Google Shape;174;g23d197b66fb_0_4"/>
          <p:cNvSpPr txBox="1">
            <a:spLocks noGrp="1"/>
          </p:cNvSpPr>
          <p:nvPr>
            <p:ph type="body" idx="1"/>
          </p:nvPr>
        </p:nvSpPr>
        <p:spPr>
          <a:xfrm>
            <a:off x="982125" y="1850975"/>
            <a:ext cx="7704600" cy="44052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The consultancy role is </a:t>
            </a:r>
            <a:r>
              <a:rPr lang="en-GB" sz="2600" b="1"/>
              <a:t>varied </a:t>
            </a:r>
            <a:r>
              <a:rPr lang="en-GB" sz="2600"/>
              <a:t>and can include:</a:t>
            </a:r>
            <a:endParaRPr sz="2600"/>
          </a:p>
          <a:p>
            <a:pPr marL="457200" lvl="0" indent="-393700" algn="l" rtl="0">
              <a:lnSpc>
                <a:spcPct val="100000"/>
              </a:lnSpc>
              <a:spcBef>
                <a:spcPts val="0"/>
              </a:spcBef>
              <a:spcAft>
                <a:spcPts val="0"/>
              </a:spcAft>
              <a:buSzPts val="2600"/>
              <a:buChar char="-"/>
            </a:pPr>
            <a:r>
              <a:rPr lang="en-GB" sz="2600"/>
              <a:t>Working with management on the assessment, initiation, and evaluation of change within an organisation</a:t>
            </a:r>
            <a:endParaRPr sz="2600"/>
          </a:p>
          <a:p>
            <a:pPr marL="457200" lvl="0" indent="-393700" algn="l" rtl="0">
              <a:lnSpc>
                <a:spcPct val="100000"/>
              </a:lnSpc>
              <a:spcBef>
                <a:spcPts val="0"/>
              </a:spcBef>
              <a:spcAft>
                <a:spcPts val="0"/>
              </a:spcAft>
              <a:buSzPts val="2600"/>
              <a:buChar char="-"/>
            </a:pPr>
            <a:r>
              <a:rPr lang="en-GB" sz="2600"/>
              <a:t>Initiating or supporting policy development</a:t>
            </a:r>
            <a:endParaRPr sz="2600"/>
          </a:p>
          <a:p>
            <a:pPr marL="457200" lvl="0" indent="-393700" algn="l" rtl="0">
              <a:lnSpc>
                <a:spcPct val="100000"/>
              </a:lnSpc>
              <a:spcBef>
                <a:spcPts val="0"/>
              </a:spcBef>
              <a:spcAft>
                <a:spcPts val="0"/>
              </a:spcAft>
              <a:buSzPts val="2600"/>
              <a:buChar char="-"/>
            </a:pPr>
            <a:r>
              <a:rPr lang="en-GB" sz="2600"/>
              <a:t>Helping to alleviate stress in an organisation</a:t>
            </a:r>
            <a:endParaRPr sz="2600"/>
          </a:p>
          <a:p>
            <a:pPr marL="457200" lvl="0" indent="-393700" algn="l" rtl="0">
              <a:lnSpc>
                <a:spcPct val="100000"/>
              </a:lnSpc>
              <a:spcBef>
                <a:spcPts val="0"/>
              </a:spcBef>
              <a:spcAft>
                <a:spcPts val="0"/>
              </a:spcAft>
              <a:buSzPts val="2600"/>
              <a:buChar char="-"/>
            </a:pPr>
            <a:r>
              <a:rPr lang="en-GB" sz="2600"/>
              <a:t>Advising on critical incidents within an organisation</a:t>
            </a:r>
            <a:endParaRPr sz="2600"/>
          </a:p>
          <a:p>
            <a:pPr marL="457200" lvl="0" indent="-393700" algn="l" rtl="0">
              <a:lnSpc>
                <a:spcPct val="100000"/>
              </a:lnSpc>
              <a:spcBef>
                <a:spcPts val="0"/>
              </a:spcBef>
              <a:spcAft>
                <a:spcPts val="0"/>
              </a:spcAft>
              <a:buSzPts val="2600"/>
              <a:buChar char="-"/>
            </a:pPr>
            <a:r>
              <a:rPr lang="en-GB" sz="2600"/>
              <a:t>Advising on government projects</a:t>
            </a:r>
            <a:endParaRPr sz="2600"/>
          </a:p>
          <a:p>
            <a:pPr marL="457200" lvl="0" indent="-393700" algn="l" rtl="0">
              <a:lnSpc>
                <a:spcPct val="100000"/>
              </a:lnSpc>
              <a:spcBef>
                <a:spcPts val="0"/>
              </a:spcBef>
              <a:spcAft>
                <a:spcPts val="0"/>
              </a:spcAft>
              <a:buSzPts val="2600"/>
              <a:buChar char="-"/>
            </a:pPr>
            <a:r>
              <a:rPr lang="en-GB" sz="2600"/>
              <a:t>Assisting in the auditing of government initiatives in agencies such as Her Majesty’s Inspectorate of Prisons.</a:t>
            </a:r>
            <a:endParaRPr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23d197b66fb_0_16"/>
          <p:cNvSpPr txBox="1">
            <a:spLocks noGrp="1"/>
          </p:cNvSpPr>
          <p:nvPr>
            <p:ph type="title"/>
          </p:nvPr>
        </p:nvSpPr>
        <p:spPr>
          <a:xfrm>
            <a:off x="982133" y="1524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10.2.1 The Role of Consultancy within an </a:t>
            </a:r>
            <a:endParaRPr/>
          </a:p>
          <a:p>
            <a:pPr marL="0" lvl="0" indent="0" algn="ctr" rtl="0">
              <a:lnSpc>
                <a:spcPct val="100000"/>
              </a:lnSpc>
              <a:spcBef>
                <a:spcPts val="0"/>
              </a:spcBef>
              <a:spcAft>
                <a:spcPts val="0"/>
              </a:spcAft>
              <a:buClr>
                <a:schemeClr val="dk1"/>
              </a:buClr>
              <a:buSzPts val="4000"/>
              <a:buFont typeface="Corbel"/>
              <a:buNone/>
            </a:pPr>
            <a:r>
              <a:rPr lang="en-GB"/>
              <a:t>Organisation</a:t>
            </a:r>
            <a:endParaRPr/>
          </a:p>
        </p:txBody>
      </p:sp>
      <p:sp>
        <p:nvSpPr>
          <p:cNvPr id="180" name="Google Shape;180;g23d197b66fb_0_16"/>
          <p:cNvSpPr txBox="1"/>
          <p:nvPr/>
        </p:nvSpPr>
        <p:spPr>
          <a:xfrm>
            <a:off x="6222322" y="1522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a:t>
            </a:r>
            <a:r>
              <a:rPr lang="en-GB" sz="1800">
                <a:solidFill>
                  <a:schemeClr val="dk1"/>
                </a:solidFill>
                <a:latin typeface="Corbel"/>
                <a:ea typeface="Corbel"/>
                <a:cs typeface="Corbel"/>
                <a:sym typeface="Corbel"/>
              </a:rPr>
              <a:t>70</a:t>
            </a:r>
            <a:endParaRPr sz="1400" b="0" i="0" u="none" strike="noStrike" cap="none">
              <a:solidFill>
                <a:srgbClr val="000000"/>
              </a:solidFill>
              <a:latin typeface="Arial"/>
              <a:ea typeface="Arial"/>
              <a:cs typeface="Arial"/>
              <a:sym typeface="Arial"/>
            </a:endParaRPr>
          </a:p>
        </p:txBody>
      </p:sp>
      <p:sp>
        <p:nvSpPr>
          <p:cNvPr id="181" name="Google Shape;181;g23d197b66fb_0_16"/>
          <p:cNvSpPr txBox="1">
            <a:spLocks noGrp="1"/>
          </p:cNvSpPr>
          <p:nvPr>
            <p:ph type="body" idx="1"/>
          </p:nvPr>
        </p:nvSpPr>
        <p:spPr>
          <a:xfrm>
            <a:off x="982125" y="1850975"/>
            <a:ext cx="7704600" cy="44052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Consultancy is an </a:t>
            </a:r>
            <a:r>
              <a:rPr lang="en-GB" sz="2600" b="1"/>
              <a:t>advisory service</a:t>
            </a:r>
            <a:r>
              <a:rPr lang="en-GB" sz="2600"/>
              <a:t> that “involves talking with many different people, at different levels, with different perceptions, in order to grasp the main facts and feelings about the issues. It then involves a careful assessment to see what can be done that will make an improvement. Then comes the difficult job of feeding back the data and helping the clients make an improvement”. (Margerison, 2018)</a:t>
            </a:r>
            <a:endParaRPr sz="2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g23d197b66fb_0_23"/>
          <p:cNvSpPr txBox="1">
            <a:spLocks noGrp="1"/>
          </p:cNvSpPr>
          <p:nvPr>
            <p:ph type="title"/>
          </p:nvPr>
        </p:nvSpPr>
        <p:spPr>
          <a:xfrm>
            <a:off x="9821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10.2.2 Competencies of the Consultant</a:t>
            </a:r>
            <a:endParaRPr/>
          </a:p>
        </p:txBody>
      </p:sp>
      <p:sp>
        <p:nvSpPr>
          <p:cNvPr id="187" name="Google Shape;187;g23d197b66fb_0_23"/>
          <p:cNvSpPr txBox="1"/>
          <p:nvPr/>
        </p:nvSpPr>
        <p:spPr>
          <a:xfrm>
            <a:off x="5993722" y="912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a:t>
            </a:r>
            <a:r>
              <a:rPr lang="en-GB" sz="1800">
                <a:solidFill>
                  <a:schemeClr val="dk1"/>
                </a:solidFill>
                <a:latin typeface="Corbel"/>
                <a:ea typeface="Corbel"/>
                <a:cs typeface="Corbel"/>
                <a:sym typeface="Corbel"/>
              </a:rPr>
              <a:t>72</a:t>
            </a:r>
            <a:endParaRPr sz="1400" b="0" i="0" u="none" strike="noStrike" cap="none">
              <a:solidFill>
                <a:srgbClr val="000000"/>
              </a:solidFill>
              <a:latin typeface="Arial"/>
              <a:ea typeface="Arial"/>
              <a:cs typeface="Arial"/>
              <a:sym typeface="Arial"/>
            </a:endParaRPr>
          </a:p>
        </p:txBody>
      </p:sp>
      <p:sp>
        <p:nvSpPr>
          <p:cNvPr id="188" name="Google Shape;188;g23d197b66fb_0_23"/>
          <p:cNvSpPr txBox="1">
            <a:spLocks noGrp="1"/>
          </p:cNvSpPr>
          <p:nvPr>
            <p:ph type="body" idx="1"/>
          </p:nvPr>
        </p:nvSpPr>
        <p:spPr>
          <a:xfrm>
            <a:off x="982125" y="1622375"/>
            <a:ext cx="7704600" cy="45090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b="1"/>
              <a:t>Experience</a:t>
            </a:r>
            <a:r>
              <a:rPr lang="en-GB" sz="2600"/>
              <a:t>: Knowledge of the area under discussion, understanding of the forensic setting.</a:t>
            </a:r>
            <a:endParaRPr sz="2600"/>
          </a:p>
          <a:p>
            <a:pPr marL="457200" lvl="0" indent="-381317" algn="l" rtl="0">
              <a:lnSpc>
                <a:spcPct val="100000"/>
              </a:lnSpc>
              <a:spcBef>
                <a:spcPts val="0"/>
              </a:spcBef>
              <a:spcAft>
                <a:spcPts val="0"/>
              </a:spcAft>
              <a:buSzPct val="100000"/>
              <a:buChar char="•"/>
            </a:pPr>
            <a:r>
              <a:rPr lang="en-GB" sz="2600" b="1"/>
              <a:t>Ability to listen and question</a:t>
            </a:r>
            <a:r>
              <a:rPr lang="en-GB" sz="2600"/>
              <a:t>: Listens actively, checks their understanding of the issue with the client; failure to do so may lead to incorrect assumptions.</a:t>
            </a:r>
            <a:endParaRPr sz="2600"/>
          </a:p>
          <a:p>
            <a:pPr marL="457200" lvl="0" indent="-381317" algn="l" rtl="0">
              <a:lnSpc>
                <a:spcPct val="100000"/>
              </a:lnSpc>
              <a:spcBef>
                <a:spcPts val="0"/>
              </a:spcBef>
              <a:spcAft>
                <a:spcPts val="0"/>
              </a:spcAft>
              <a:buSzPct val="100000"/>
              <a:buChar char="•"/>
            </a:pPr>
            <a:r>
              <a:rPr lang="en-GB" sz="2600" b="1"/>
              <a:t>Objectivity</a:t>
            </a:r>
            <a:r>
              <a:rPr lang="en-GB" sz="2600"/>
              <a:t>: Ability to express views the organisation might not want to hear, clear and sensitive communication of issues, knowledge of one’s competencies and limits.</a:t>
            </a:r>
            <a:endParaRPr sz="2600"/>
          </a:p>
          <a:p>
            <a:pPr marL="457200" lvl="0" indent="-381317" algn="l" rtl="0">
              <a:lnSpc>
                <a:spcPct val="100000"/>
              </a:lnSpc>
              <a:spcBef>
                <a:spcPts val="0"/>
              </a:spcBef>
              <a:spcAft>
                <a:spcPts val="0"/>
              </a:spcAft>
              <a:buSzPct val="100000"/>
              <a:buChar char="•"/>
            </a:pPr>
            <a:r>
              <a:rPr lang="en-GB" sz="2600" b="1"/>
              <a:t>Self-awareness</a:t>
            </a:r>
            <a:r>
              <a:rPr lang="en-GB" sz="2600"/>
              <a:t>: Ability to reflect, awareness of own thoughts and feelings and their impact.</a:t>
            </a:r>
            <a:endParaRPr sz="2600"/>
          </a:p>
          <a:p>
            <a:pPr marL="457200" lvl="0" indent="-381317" algn="l" rtl="0">
              <a:lnSpc>
                <a:spcPct val="100000"/>
              </a:lnSpc>
              <a:spcBef>
                <a:spcPts val="0"/>
              </a:spcBef>
              <a:spcAft>
                <a:spcPts val="0"/>
              </a:spcAft>
              <a:buSzPct val="100000"/>
              <a:buChar char="•"/>
            </a:pPr>
            <a:r>
              <a:rPr lang="en-GB" sz="2600" b="1"/>
              <a:t>Environmental awareness</a:t>
            </a:r>
            <a:r>
              <a:rPr lang="en-GB" sz="2600"/>
              <a:t>: Consideration of cultural and environmental challenges for the client organisation (Kakabadse et al., 2006; Banai &amp; Tulimieri, 2013).</a:t>
            </a:r>
            <a:endParaRPr sz="2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23d197b66fb_0_29"/>
          <p:cNvSpPr txBox="1">
            <a:spLocks noGrp="1"/>
          </p:cNvSpPr>
          <p:nvPr>
            <p:ph type="title"/>
          </p:nvPr>
        </p:nvSpPr>
        <p:spPr>
          <a:xfrm>
            <a:off x="982133" y="9144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10.2.3 Types of Consultancy </a:t>
            </a:r>
            <a:endParaRPr/>
          </a:p>
          <a:p>
            <a:pPr marL="0" lvl="0" indent="0" algn="ctr" rtl="0">
              <a:lnSpc>
                <a:spcPct val="100000"/>
              </a:lnSpc>
              <a:spcBef>
                <a:spcPts val="0"/>
              </a:spcBef>
              <a:spcAft>
                <a:spcPts val="0"/>
              </a:spcAft>
              <a:buClr>
                <a:schemeClr val="dk1"/>
              </a:buClr>
              <a:buSzPts val="4000"/>
              <a:buFont typeface="Corbel"/>
              <a:buNone/>
            </a:pPr>
            <a:r>
              <a:rPr lang="en-GB"/>
              <a:t>Work</a:t>
            </a:r>
            <a:endParaRPr/>
          </a:p>
        </p:txBody>
      </p:sp>
      <p:sp>
        <p:nvSpPr>
          <p:cNvPr id="194" name="Google Shape;194;g23d197b66fb_0_29"/>
          <p:cNvSpPr txBox="1"/>
          <p:nvPr/>
        </p:nvSpPr>
        <p:spPr>
          <a:xfrm>
            <a:off x="5384122" y="1979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72-173</a:t>
            </a:r>
            <a:endParaRPr sz="1400" b="0" i="0" u="none" strike="noStrike" cap="none">
              <a:solidFill>
                <a:srgbClr val="000000"/>
              </a:solidFill>
              <a:latin typeface="Arial"/>
              <a:ea typeface="Arial"/>
              <a:cs typeface="Arial"/>
              <a:sym typeface="Arial"/>
            </a:endParaRPr>
          </a:p>
        </p:txBody>
      </p:sp>
      <p:sp>
        <p:nvSpPr>
          <p:cNvPr id="195" name="Google Shape;195;g23d197b66fb_0_29"/>
          <p:cNvSpPr txBox="1">
            <a:spLocks noGrp="1"/>
          </p:cNvSpPr>
          <p:nvPr>
            <p:ph type="body" idx="1"/>
          </p:nvPr>
        </p:nvSpPr>
        <p:spPr>
          <a:xfrm>
            <a:off x="982125" y="1774775"/>
            <a:ext cx="7704600" cy="44052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Management of deliberate self-injury and suicide.</a:t>
            </a:r>
            <a:endParaRPr sz="2600"/>
          </a:p>
          <a:p>
            <a:pPr marL="457200" lvl="0" indent="-393700" algn="l" rtl="0">
              <a:lnSpc>
                <a:spcPct val="100000"/>
              </a:lnSpc>
              <a:spcBef>
                <a:spcPts val="0"/>
              </a:spcBef>
              <a:spcAft>
                <a:spcPts val="0"/>
              </a:spcAft>
              <a:buSzPts val="2600"/>
              <a:buChar char="•"/>
            </a:pPr>
            <a:r>
              <a:rPr lang="en-GB" sz="2600"/>
              <a:t>Management of bullying and harassment.</a:t>
            </a:r>
            <a:endParaRPr sz="2600"/>
          </a:p>
          <a:p>
            <a:pPr marL="457200" lvl="0" indent="-393700" algn="l" rtl="0">
              <a:lnSpc>
                <a:spcPct val="100000"/>
              </a:lnSpc>
              <a:spcBef>
                <a:spcPts val="0"/>
              </a:spcBef>
              <a:spcAft>
                <a:spcPts val="0"/>
              </a:spcAft>
              <a:buSzPts val="2600"/>
              <a:buChar char="•"/>
            </a:pPr>
            <a:r>
              <a:rPr lang="en-GB" sz="2600"/>
              <a:t>Development of new policies and procedures.</a:t>
            </a:r>
            <a:endParaRPr sz="2600"/>
          </a:p>
          <a:p>
            <a:pPr marL="457200" lvl="0" indent="-393700" algn="l" rtl="0">
              <a:lnSpc>
                <a:spcPct val="100000"/>
              </a:lnSpc>
              <a:spcBef>
                <a:spcPts val="0"/>
              </a:spcBef>
              <a:spcAft>
                <a:spcPts val="0"/>
              </a:spcAft>
              <a:buSzPts val="2600"/>
              <a:buChar char="•"/>
            </a:pPr>
            <a:r>
              <a:rPr lang="en-GB" sz="2600"/>
              <a:t>Critical incident adviser.</a:t>
            </a:r>
            <a:endParaRPr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g23d197b66fb_0_37"/>
          <p:cNvSpPr txBox="1">
            <a:spLocks noGrp="1"/>
          </p:cNvSpPr>
          <p:nvPr>
            <p:ph type="title"/>
          </p:nvPr>
        </p:nvSpPr>
        <p:spPr>
          <a:xfrm>
            <a:off x="982133" y="21477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 The Role of the Forensic Psychologist When Working With Offenders </a:t>
            </a:r>
            <a:endParaRPr/>
          </a:p>
        </p:txBody>
      </p:sp>
      <p:sp>
        <p:nvSpPr>
          <p:cNvPr id="201" name="Google Shape;201;g23d197b66fb_0_37"/>
          <p:cNvSpPr txBox="1"/>
          <p:nvPr/>
        </p:nvSpPr>
        <p:spPr>
          <a:xfrm>
            <a:off x="5917522" y="3579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75-178</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g23d197b66fb_0_43"/>
          <p:cNvSpPr txBox="1">
            <a:spLocks noGrp="1"/>
          </p:cNvSpPr>
          <p:nvPr>
            <p:ph type="title"/>
          </p:nvPr>
        </p:nvSpPr>
        <p:spPr>
          <a:xfrm>
            <a:off x="982133" y="4572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10.3.1 Types of </a:t>
            </a:r>
            <a:endParaRPr/>
          </a:p>
          <a:p>
            <a:pPr marL="0" lvl="0" indent="0" algn="ctr" rtl="0">
              <a:lnSpc>
                <a:spcPct val="100000"/>
              </a:lnSpc>
              <a:spcBef>
                <a:spcPts val="0"/>
              </a:spcBef>
              <a:spcAft>
                <a:spcPts val="0"/>
              </a:spcAft>
              <a:buClr>
                <a:schemeClr val="dk1"/>
              </a:buClr>
              <a:buSzPts val="4000"/>
              <a:buFont typeface="Corbel"/>
              <a:buNone/>
            </a:pPr>
            <a:r>
              <a:rPr lang="en-GB"/>
              <a:t>Engagement</a:t>
            </a:r>
            <a:endParaRPr/>
          </a:p>
        </p:txBody>
      </p:sp>
      <p:sp>
        <p:nvSpPr>
          <p:cNvPr id="207" name="Google Shape;207;g23d197b66fb_0_43"/>
          <p:cNvSpPr txBox="1"/>
          <p:nvPr/>
        </p:nvSpPr>
        <p:spPr>
          <a:xfrm>
            <a:off x="6146122" y="1522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a:t>
            </a:r>
            <a:r>
              <a:rPr lang="en-GB" sz="1800">
                <a:solidFill>
                  <a:schemeClr val="dk1"/>
                </a:solidFill>
                <a:latin typeface="Corbel"/>
                <a:ea typeface="Corbel"/>
                <a:cs typeface="Corbel"/>
                <a:sym typeface="Corbel"/>
              </a:rPr>
              <a:t>75</a:t>
            </a:r>
            <a:endParaRPr sz="1400" b="0" i="0" u="none" strike="noStrike" cap="none">
              <a:solidFill>
                <a:srgbClr val="000000"/>
              </a:solidFill>
              <a:latin typeface="Arial"/>
              <a:ea typeface="Arial"/>
              <a:cs typeface="Arial"/>
              <a:sym typeface="Arial"/>
            </a:endParaRPr>
          </a:p>
        </p:txBody>
      </p:sp>
      <p:sp>
        <p:nvSpPr>
          <p:cNvPr id="208" name="Google Shape;208;g23d197b66fb_0_43"/>
          <p:cNvSpPr txBox="1">
            <a:spLocks noGrp="1"/>
          </p:cNvSpPr>
          <p:nvPr>
            <p:ph type="body" idx="1"/>
          </p:nvPr>
        </p:nvSpPr>
        <p:spPr>
          <a:xfrm>
            <a:off x="982125" y="2236175"/>
            <a:ext cx="7704600" cy="34104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In </a:t>
            </a:r>
            <a:r>
              <a:rPr lang="en-GB" sz="2600" b="1"/>
              <a:t>diagnostic assessment</a:t>
            </a:r>
            <a:r>
              <a:rPr lang="en-GB" sz="2600"/>
              <a:t>, the risk that offenders pose is assessed on a set of predetermined ideals and an understanding of their offending is formulated.</a:t>
            </a:r>
            <a:endParaRPr sz="2600"/>
          </a:p>
          <a:p>
            <a:pPr marL="457200" lvl="0" indent="-393700" algn="l" rtl="0">
              <a:lnSpc>
                <a:spcPct val="100000"/>
              </a:lnSpc>
              <a:spcBef>
                <a:spcPts val="0"/>
              </a:spcBef>
              <a:spcAft>
                <a:spcPts val="0"/>
              </a:spcAft>
              <a:buSzPts val="2600"/>
              <a:buChar char="•"/>
            </a:pPr>
            <a:r>
              <a:rPr lang="en-GB" sz="2600"/>
              <a:t>Further, their areas of treatment through intervention work and therapy are identified and managed.</a:t>
            </a:r>
            <a:endParaRPr sz="2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g23d197b66fb_0_49"/>
          <p:cNvSpPr txBox="1">
            <a:spLocks noGrp="1"/>
          </p:cNvSpPr>
          <p:nvPr>
            <p:ph type="title"/>
          </p:nvPr>
        </p:nvSpPr>
        <p:spPr>
          <a:xfrm>
            <a:off x="982133" y="10668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10.3.2 Diagnostic </a:t>
            </a:r>
            <a:endParaRPr/>
          </a:p>
          <a:p>
            <a:pPr marL="0" lvl="0" indent="0" algn="ctr" rtl="0">
              <a:lnSpc>
                <a:spcPct val="100000"/>
              </a:lnSpc>
              <a:spcBef>
                <a:spcPts val="0"/>
              </a:spcBef>
              <a:spcAft>
                <a:spcPts val="0"/>
              </a:spcAft>
              <a:buClr>
                <a:schemeClr val="dk1"/>
              </a:buClr>
              <a:buSzPts val="4000"/>
              <a:buFont typeface="Corbel"/>
              <a:buNone/>
            </a:pPr>
            <a:r>
              <a:rPr lang="en-GB"/>
              <a:t>Assessment</a:t>
            </a:r>
            <a:endParaRPr/>
          </a:p>
        </p:txBody>
      </p:sp>
      <p:sp>
        <p:nvSpPr>
          <p:cNvPr id="214" name="Google Shape;214;g23d197b66fb_0_49"/>
          <p:cNvSpPr txBox="1"/>
          <p:nvPr/>
        </p:nvSpPr>
        <p:spPr>
          <a:xfrm>
            <a:off x="6146122" y="2131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1</a:t>
            </a:r>
            <a:r>
              <a:rPr lang="en-GB" sz="1800">
                <a:solidFill>
                  <a:schemeClr val="dk1"/>
                </a:solidFill>
                <a:latin typeface="Corbel"/>
                <a:ea typeface="Corbel"/>
                <a:cs typeface="Corbel"/>
                <a:sym typeface="Corbel"/>
              </a:rPr>
              <a:t>75</a:t>
            </a:r>
            <a:endParaRPr sz="1400" b="0" i="0" u="none" strike="noStrike" cap="none">
              <a:solidFill>
                <a:srgbClr val="000000"/>
              </a:solidFill>
              <a:latin typeface="Arial"/>
              <a:ea typeface="Arial"/>
              <a:cs typeface="Arial"/>
              <a:sym typeface="Arial"/>
            </a:endParaRPr>
          </a:p>
        </p:txBody>
      </p:sp>
      <p:sp>
        <p:nvSpPr>
          <p:cNvPr id="215" name="Google Shape;215;g23d197b66fb_0_49"/>
          <p:cNvSpPr txBox="1">
            <a:spLocks noGrp="1"/>
          </p:cNvSpPr>
          <p:nvPr>
            <p:ph type="body" idx="1"/>
          </p:nvPr>
        </p:nvSpPr>
        <p:spPr>
          <a:xfrm>
            <a:off x="982125" y="2236175"/>
            <a:ext cx="7704600" cy="34104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A forensic psychologist with experience in mental health matters can be involved in the </a:t>
            </a:r>
            <a:r>
              <a:rPr lang="en-GB" sz="2600" b="1"/>
              <a:t>diagnosis </a:t>
            </a:r>
            <a:r>
              <a:rPr lang="en-GB" sz="2600"/>
              <a:t>of mental health problems and personality disorders.</a:t>
            </a:r>
            <a:endParaRPr sz="26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g23d197b66fb_0_55"/>
          <p:cNvSpPr txBox="1">
            <a:spLocks noGrp="1"/>
          </p:cNvSpPr>
          <p:nvPr>
            <p:ph type="title"/>
          </p:nvPr>
        </p:nvSpPr>
        <p:spPr>
          <a:xfrm>
            <a:off x="932683" y="2015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10.3.3 Risk </a:t>
            </a:r>
            <a:endParaRPr/>
          </a:p>
          <a:p>
            <a:pPr marL="0" lvl="0" indent="0" algn="ctr" rtl="0">
              <a:lnSpc>
                <a:spcPct val="100000"/>
              </a:lnSpc>
              <a:spcBef>
                <a:spcPts val="0"/>
              </a:spcBef>
              <a:spcAft>
                <a:spcPts val="0"/>
              </a:spcAft>
              <a:buClr>
                <a:schemeClr val="dk1"/>
              </a:buClr>
              <a:buSzPts val="4000"/>
              <a:buFont typeface="Corbel"/>
              <a:buNone/>
            </a:pPr>
            <a:r>
              <a:rPr lang="en-GB"/>
              <a:t>Assessment</a:t>
            </a:r>
            <a:endParaRPr/>
          </a:p>
        </p:txBody>
      </p:sp>
      <p:sp>
        <p:nvSpPr>
          <p:cNvPr id="221" name="Google Shape;221;g23d197b66fb_0_55"/>
          <p:cNvSpPr txBox="1"/>
          <p:nvPr/>
        </p:nvSpPr>
        <p:spPr>
          <a:xfrm>
            <a:off x="6113172" y="10769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75-176</a:t>
            </a:r>
            <a:endParaRPr sz="1400" b="0" i="0" u="none" strike="noStrike" cap="none">
              <a:solidFill>
                <a:srgbClr val="000000"/>
              </a:solidFill>
              <a:latin typeface="Arial"/>
              <a:ea typeface="Arial"/>
              <a:cs typeface="Arial"/>
              <a:sym typeface="Arial"/>
            </a:endParaRPr>
          </a:p>
        </p:txBody>
      </p:sp>
      <p:sp>
        <p:nvSpPr>
          <p:cNvPr id="222" name="Google Shape;222;g23d197b66fb_0_55"/>
          <p:cNvSpPr txBox="1">
            <a:spLocks noGrp="1"/>
          </p:cNvSpPr>
          <p:nvPr>
            <p:ph type="body" idx="1"/>
          </p:nvPr>
        </p:nvSpPr>
        <p:spPr>
          <a:xfrm>
            <a:off x="982125" y="1864300"/>
            <a:ext cx="7704600" cy="4103400"/>
          </a:xfrm>
          <a:prstGeom prst="rect">
            <a:avLst/>
          </a:prstGeom>
          <a:noFill/>
          <a:ln>
            <a:noFill/>
          </a:ln>
        </p:spPr>
        <p:txBody>
          <a:bodyPr spcFirstLastPara="1" wrap="square" lIns="91425" tIns="45700" rIns="91425" bIns="45700" anchor="ctr" anchorCtr="0">
            <a:normAutofit fontScale="92500" lnSpcReduction="10000"/>
          </a:bodyPr>
          <a:lstStyle/>
          <a:p>
            <a:pPr marL="457200" lvl="0" indent="-381317" algn="l" rtl="0">
              <a:lnSpc>
                <a:spcPct val="100000"/>
              </a:lnSpc>
              <a:spcBef>
                <a:spcPts val="0"/>
              </a:spcBef>
              <a:spcAft>
                <a:spcPts val="0"/>
              </a:spcAft>
              <a:buSzPct val="100000"/>
              <a:buChar char="•"/>
            </a:pPr>
            <a:r>
              <a:rPr lang="en-GB" sz="2600" b="1"/>
              <a:t>Risk assessment</a:t>
            </a:r>
            <a:r>
              <a:rPr lang="en-GB" sz="2600"/>
              <a:t> focuses on potential risks the offender may present to others.</a:t>
            </a:r>
            <a:endParaRPr sz="2600"/>
          </a:p>
          <a:p>
            <a:pPr marL="457200" lvl="0" indent="-381317" algn="l" rtl="0">
              <a:lnSpc>
                <a:spcPct val="100000"/>
              </a:lnSpc>
              <a:spcBef>
                <a:spcPts val="0"/>
              </a:spcBef>
              <a:spcAft>
                <a:spcPts val="0"/>
              </a:spcAft>
              <a:buSzPct val="100000"/>
              <a:buChar char="•"/>
            </a:pPr>
            <a:r>
              <a:rPr lang="en-GB" sz="2600"/>
              <a:t>Understanding the offending is another aim.</a:t>
            </a:r>
            <a:endParaRPr sz="2600"/>
          </a:p>
          <a:p>
            <a:pPr marL="457200" lvl="0" indent="-381317" algn="l" rtl="0">
              <a:lnSpc>
                <a:spcPct val="100000"/>
              </a:lnSpc>
              <a:spcBef>
                <a:spcPts val="0"/>
              </a:spcBef>
              <a:spcAft>
                <a:spcPts val="0"/>
              </a:spcAft>
              <a:buSzPct val="100000"/>
              <a:buChar char="•"/>
            </a:pPr>
            <a:r>
              <a:rPr lang="en-GB" sz="2600"/>
              <a:t>Assessments focus on a combination of </a:t>
            </a:r>
            <a:r>
              <a:rPr lang="en-GB" sz="2600" b="1"/>
              <a:t>two risk factor types</a:t>
            </a:r>
            <a:r>
              <a:rPr lang="en-GB" sz="2600"/>
              <a:t>:</a:t>
            </a:r>
            <a:endParaRPr sz="2600"/>
          </a:p>
          <a:p>
            <a:pPr marL="457200" lvl="0" indent="-381317" algn="l" rtl="0">
              <a:lnSpc>
                <a:spcPct val="100000"/>
              </a:lnSpc>
              <a:spcBef>
                <a:spcPts val="0"/>
              </a:spcBef>
              <a:spcAft>
                <a:spcPts val="0"/>
              </a:spcAft>
              <a:buSzPct val="100000"/>
              <a:buChar char="-"/>
            </a:pPr>
            <a:r>
              <a:rPr lang="en-GB" sz="2600" b="1"/>
              <a:t>Static </a:t>
            </a:r>
            <a:r>
              <a:rPr lang="en-GB" sz="2600"/>
              <a:t>risk factors are historical and cannot be changed</a:t>
            </a:r>
            <a:endParaRPr sz="2600"/>
          </a:p>
          <a:p>
            <a:pPr marL="457200" lvl="0" indent="-381317" algn="l" rtl="0">
              <a:lnSpc>
                <a:spcPct val="100000"/>
              </a:lnSpc>
              <a:spcBef>
                <a:spcPts val="0"/>
              </a:spcBef>
              <a:spcAft>
                <a:spcPts val="0"/>
              </a:spcAft>
              <a:buSzPct val="100000"/>
              <a:buChar char="-"/>
            </a:pPr>
            <a:r>
              <a:rPr lang="en-GB" sz="2600" b="1"/>
              <a:t>Dynamic </a:t>
            </a:r>
            <a:r>
              <a:rPr lang="en-GB" sz="2600"/>
              <a:t>risk factors are responsive to change. They include</a:t>
            </a:r>
            <a:endParaRPr sz="2600"/>
          </a:p>
          <a:p>
            <a:pPr marL="914400" lvl="0" indent="-381317" algn="l" rtl="0">
              <a:lnSpc>
                <a:spcPct val="100000"/>
              </a:lnSpc>
              <a:spcBef>
                <a:spcPts val="0"/>
              </a:spcBef>
              <a:spcAft>
                <a:spcPts val="0"/>
              </a:spcAft>
              <a:buSzPct val="100000"/>
              <a:buChar char="-"/>
            </a:pPr>
            <a:r>
              <a:rPr lang="en-GB" sz="2600"/>
              <a:t>Offending attitudes and values</a:t>
            </a:r>
            <a:endParaRPr sz="2600"/>
          </a:p>
          <a:p>
            <a:pPr marL="914400" lvl="0" indent="-381317" algn="l" rtl="0">
              <a:lnSpc>
                <a:spcPct val="100000"/>
              </a:lnSpc>
              <a:spcBef>
                <a:spcPts val="0"/>
              </a:spcBef>
              <a:spcAft>
                <a:spcPts val="0"/>
              </a:spcAft>
              <a:buSzPct val="100000"/>
              <a:buChar char="-"/>
            </a:pPr>
            <a:r>
              <a:rPr lang="en-GB" sz="2600"/>
              <a:t>Unhelpful beliefs of the world promoting offending</a:t>
            </a:r>
            <a:endParaRPr sz="2600"/>
          </a:p>
          <a:p>
            <a:pPr marL="914400" lvl="0" indent="-381317" algn="l" rtl="0">
              <a:lnSpc>
                <a:spcPct val="100000"/>
              </a:lnSpc>
              <a:spcBef>
                <a:spcPts val="0"/>
              </a:spcBef>
              <a:spcAft>
                <a:spcPts val="0"/>
              </a:spcAft>
              <a:buSzPct val="100000"/>
              <a:buChar char="-"/>
            </a:pPr>
            <a:r>
              <a:rPr lang="en-GB" sz="2600"/>
              <a:t>A lack of knowledge in the effective development and management of relationships with others.</a:t>
            </a:r>
            <a:endParaRPr sz="26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g23d197b66fb_0_61"/>
          <p:cNvSpPr txBox="1">
            <a:spLocks noGrp="1"/>
          </p:cNvSpPr>
          <p:nvPr>
            <p:ph type="title"/>
          </p:nvPr>
        </p:nvSpPr>
        <p:spPr>
          <a:xfrm>
            <a:off x="932683" y="2015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10.3.3 Risk </a:t>
            </a:r>
            <a:endParaRPr/>
          </a:p>
          <a:p>
            <a:pPr marL="0" lvl="0" indent="0" algn="ctr" rtl="0">
              <a:lnSpc>
                <a:spcPct val="100000"/>
              </a:lnSpc>
              <a:spcBef>
                <a:spcPts val="0"/>
              </a:spcBef>
              <a:spcAft>
                <a:spcPts val="0"/>
              </a:spcAft>
              <a:buClr>
                <a:schemeClr val="dk1"/>
              </a:buClr>
              <a:buSzPts val="4000"/>
              <a:buFont typeface="Corbel"/>
              <a:buNone/>
            </a:pPr>
            <a:r>
              <a:rPr lang="en-GB"/>
              <a:t>Assessment</a:t>
            </a:r>
            <a:endParaRPr/>
          </a:p>
        </p:txBody>
      </p:sp>
      <p:sp>
        <p:nvSpPr>
          <p:cNvPr id="228" name="Google Shape;228;g23d197b66fb_0_61"/>
          <p:cNvSpPr txBox="1"/>
          <p:nvPr/>
        </p:nvSpPr>
        <p:spPr>
          <a:xfrm>
            <a:off x="6113172" y="10769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75-176</a:t>
            </a:r>
            <a:endParaRPr sz="1400" b="0" i="0" u="none" strike="noStrike" cap="none">
              <a:solidFill>
                <a:srgbClr val="000000"/>
              </a:solidFill>
              <a:latin typeface="Arial"/>
              <a:ea typeface="Arial"/>
              <a:cs typeface="Arial"/>
              <a:sym typeface="Arial"/>
            </a:endParaRPr>
          </a:p>
        </p:txBody>
      </p:sp>
      <p:sp>
        <p:nvSpPr>
          <p:cNvPr id="229" name="Google Shape;229;g23d197b66fb_0_61"/>
          <p:cNvSpPr txBox="1">
            <a:spLocks noGrp="1"/>
          </p:cNvSpPr>
          <p:nvPr>
            <p:ph type="body" idx="1"/>
          </p:nvPr>
        </p:nvSpPr>
        <p:spPr>
          <a:xfrm>
            <a:off x="982125" y="2052450"/>
            <a:ext cx="7704600" cy="39153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In </a:t>
            </a:r>
            <a:r>
              <a:rPr lang="en-GB" sz="2600" b="1"/>
              <a:t>sex offending</a:t>
            </a:r>
            <a:r>
              <a:rPr lang="en-GB" sz="2600"/>
              <a:t>, Mann et al. (2010) determined </a:t>
            </a:r>
            <a:r>
              <a:rPr lang="en-GB" sz="2600" b="1"/>
              <a:t>dynamic factors </a:t>
            </a:r>
            <a:r>
              <a:rPr lang="en-GB" sz="2600"/>
              <a:t>predictive of re-offending:</a:t>
            </a:r>
            <a:endParaRPr sz="2600"/>
          </a:p>
          <a:p>
            <a:pPr marL="457200" lvl="0" indent="-393700" algn="l" rtl="0">
              <a:lnSpc>
                <a:spcPct val="100000"/>
              </a:lnSpc>
              <a:spcBef>
                <a:spcPts val="0"/>
              </a:spcBef>
              <a:spcAft>
                <a:spcPts val="0"/>
              </a:spcAft>
              <a:buSzPts val="2600"/>
              <a:buChar char="-"/>
            </a:pPr>
            <a:r>
              <a:rPr lang="en-GB" sz="2600"/>
              <a:t>Emotion regulation problems</a:t>
            </a:r>
            <a:endParaRPr sz="2600"/>
          </a:p>
          <a:p>
            <a:pPr marL="457200" lvl="0" indent="-393700" algn="l" rtl="0">
              <a:lnSpc>
                <a:spcPct val="100000"/>
              </a:lnSpc>
              <a:spcBef>
                <a:spcPts val="0"/>
              </a:spcBef>
              <a:spcAft>
                <a:spcPts val="0"/>
              </a:spcAft>
              <a:buSzPts val="2600"/>
              <a:buChar char="-"/>
            </a:pPr>
            <a:r>
              <a:rPr lang="en-GB" sz="2600"/>
              <a:t>Deviant sexual interests</a:t>
            </a:r>
            <a:endParaRPr sz="2600"/>
          </a:p>
          <a:p>
            <a:pPr marL="457200" lvl="0" indent="-393700" algn="l" rtl="0">
              <a:lnSpc>
                <a:spcPct val="100000"/>
              </a:lnSpc>
              <a:spcBef>
                <a:spcPts val="0"/>
              </a:spcBef>
              <a:spcAft>
                <a:spcPts val="0"/>
              </a:spcAft>
              <a:buSzPts val="2600"/>
              <a:buChar char="-"/>
            </a:pPr>
            <a:r>
              <a:rPr lang="en-GB" sz="2600"/>
              <a:t>Offence supportive attitudes and beliefs</a:t>
            </a:r>
            <a:endParaRPr sz="2600"/>
          </a:p>
          <a:p>
            <a:pPr marL="457200" lvl="0" indent="-393700" algn="l" rtl="0">
              <a:lnSpc>
                <a:spcPct val="100000"/>
              </a:lnSpc>
              <a:spcBef>
                <a:spcPts val="0"/>
              </a:spcBef>
              <a:spcAft>
                <a:spcPts val="0"/>
              </a:spcAft>
              <a:buSzPts val="2600"/>
              <a:buChar char="-"/>
            </a:pPr>
            <a:r>
              <a:rPr lang="en-GB" sz="2600"/>
              <a:t>Intimacy deficits.</a:t>
            </a:r>
            <a:endParaRPr sz="2600"/>
          </a:p>
          <a:p>
            <a:pPr marL="457200" lvl="0" indent="-393700" algn="l" rtl="0">
              <a:lnSpc>
                <a:spcPct val="100000"/>
              </a:lnSpc>
              <a:spcBef>
                <a:spcPts val="0"/>
              </a:spcBef>
              <a:spcAft>
                <a:spcPts val="0"/>
              </a:spcAft>
              <a:buSzPts val="2600"/>
              <a:buChar char="•"/>
            </a:pPr>
            <a:r>
              <a:rPr lang="en-GB" sz="2600"/>
              <a:t>Examples of risk assessments include:</a:t>
            </a:r>
            <a:endParaRPr sz="2600"/>
          </a:p>
          <a:p>
            <a:pPr marL="457200" lvl="0" indent="-393700" algn="l" rtl="0">
              <a:lnSpc>
                <a:spcPct val="100000"/>
              </a:lnSpc>
              <a:spcBef>
                <a:spcPts val="0"/>
              </a:spcBef>
              <a:spcAft>
                <a:spcPts val="0"/>
              </a:spcAft>
              <a:buSzPts val="2600"/>
              <a:buChar char="-"/>
            </a:pPr>
            <a:r>
              <a:rPr lang="en-GB" sz="2600"/>
              <a:t>Sexual Violent Risk-20 (Boer et al., 2017)</a:t>
            </a:r>
            <a:endParaRPr sz="2600"/>
          </a:p>
          <a:p>
            <a:pPr marL="457200" lvl="0" indent="-393700" algn="l" rtl="0">
              <a:lnSpc>
                <a:spcPct val="100000"/>
              </a:lnSpc>
              <a:spcBef>
                <a:spcPts val="0"/>
              </a:spcBef>
              <a:spcAft>
                <a:spcPts val="0"/>
              </a:spcAft>
              <a:buSzPts val="2600"/>
              <a:buChar char="-"/>
            </a:pPr>
            <a:r>
              <a:rPr lang="en-GB" sz="2600"/>
              <a:t>Risk for Sexual Violence Protocol (Hart et al., 2004)</a:t>
            </a:r>
            <a:endParaRPr sz="2600"/>
          </a:p>
          <a:p>
            <a:pPr marL="457200" lvl="0" indent="-393700" algn="l" rtl="0">
              <a:lnSpc>
                <a:spcPct val="100000"/>
              </a:lnSpc>
              <a:spcBef>
                <a:spcPts val="0"/>
              </a:spcBef>
              <a:spcAft>
                <a:spcPts val="0"/>
              </a:spcAft>
              <a:buSzPts val="2600"/>
              <a:buChar char="-"/>
            </a:pPr>
            <a:r>
              <a:rPr lang="en-GB" sz="2600"/>
              <a:t>Assessment of Future Violence (HCR-20; Douglas et al., 2013).</a:t>
            </a:r>
            <a:endParaRPr sz="26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g23d197b66fb_0_67"/>
          <p:cNvSpPr txBox="1">
            <a:spLocks noGrp="1"/>
          </p:cNvSpPr>
          <p:nvPr>
            <p:ph type="title"/>
          </p:nvPr>
        </p:nvSpPr>
        <p:spPr>
          <a:xfrm>
            <a:off x="932683" y="-28464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10.3.3 Risk </a:t>
            </a:r>
            <a:endParaRPr/>
          </a:p>
          <a:p>
            <a:pPr marL="0" lvl="0" indent="0" algn="ctr" rtl="0">
              <a:lnSpc>
                <a:spcPct val="100000"/>
              </a:lnSpc>
              <a:spcBef>
                <a:spcPts val="0"/>
              </a:spcBef>
              <a:spcAft>
                <a:spcPts val="0"/>
              </a:spcAft>
              <a:buClr>
                <a:schemeClr val="dk1"/>
              </a:buClr>
              <a:buSzPts val="4000"/>
              <a:buFont typeface="Corbel"/>
              <a:buNone/>
            </a:pPr>
            <a:r>
              <a:rPr lang="en-GB"/>
              <a:t>Assessment</a:t>
            </a:r>
            <a:endParaRPr/>
          </a:p>
        </p:txBody>
      </p:sp>
      <p:sp>
        <p:nvSpPr>
          <p:cNvPr id="235" name="Google Shape;235;g23d197b66fb_0_67"/>
          <p:cNvSpPr txBox="1"/>
          <p:nvPr/>
        </p:nvSpPr>
        <p:spPr>
          <a:xfrm>
            <a:off x="6113172" y="7721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75-176</a:t>
            </a:r>
            <a:endParaRPr sz="1400" b="0" i="0" u="none" strike="noStrike" cap="none">
              <a:solidFill>
                <a:srgbClr val="000000"/>
              </a:solidFill>
              <a:latin typeface="Arial"/>
              <a:ea typeface="Arial"/>
              <a:cs typeface="Arial"/>
              <a:sym typeface="Arial"/>
            </a:endParaRPr>
          </a:p>
        </p:txBody>
      </p:sp>
      <p:sp>
        <p:nvSpPr>
          <p:cNvPr id="236" name="Google Shape;236;g23d197b66fb_0_67"/>
          <p:cNvSpPr txBox="1">
            <a:spLocks noGrp="1"/>
          </p:cNvSpPr>
          <p:nvPr>
            <p:ph type="body" idx="1"/>
          </p:nvPr>
        </p:nvSpPr>
        <p:spPr>
          <a:xfrm>
            <a:off x="982125" y="1406550"/>
            <a:ext cx="7704600" cy="4827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b="1"/>
              <a:t>Protective factors</a:t>
            </a:r>
            <a:r>
              <a:rPr lang="en-GB" sz="2600"/>
              <a:t> are factors that can buffer against risk.</a:t>
            </a:r>
            <a:endParaRPr sz="2600"/>
          </a:p>
          <a:p>
            <a:pPr marL="457200" lvl="0" indent="-381317" algn="l" rtl="0">
              <a:lnSpc>
                <a:spcPct val="100000"/>
              </a:lnSpc>
              <a:spcBef>
                <a:spcPts val="0"/>
              </a:spcBef>
              <a:spcAft>
                <a:spcPts val="0"/>
              </a:spcAft>
              <a:buSzPct val="100000"/>
              <a:buChar char="•"/>
            </a:pPr>
            <a:r>
              <a:rPr lang="en-GB" sz="2600" b="1"/>
              <a:t>Internal </a:t>
            </a:r>
            <a:r>
              <a:rPr lang="en-GB" sz="2600"/>
              <a:t>protective factors include:</a:t>
            </a:r>
            <a:endParaRPr sz="2600"/>
          </a:p>
          <a:p>
            <a:pPr marL="457200" lvl="0" indent="-381317" algn="l" rtl="0">
              <a:lnSpc>
                <a:spcPct val="100000"/>
              </a:lnSpc>
              <a:spcBef>
                <a:spcPts val="0"/>
              </a:spcBef>
              <a:spcAft>
                <a:spcPts val="0"/>
              </a:spcAft>
              <a:buSzPct val="100000"/>
              <a:buChar char="-"/>
            </a:pPr>
            <a:r>
              <a:rPr lang="en-GB" sz="2600"/>
              <a:t>Intelligence</a:t>
            </a:r>
            <a:endParaRPr sz="2600"/>
          </a:p>
          <a:p>
            <a:pPr marL="457200" lvl="0" indent="-381317" algn="l" rtl="0">
              <a:lnSpc>
                <a:spcPct val="100000"/>
              </a:lnSpc>
              <a:spcBef>
                <a:spcPts val="0"/>
              </a:spcBef>
              <a:spcAft>
                <a:spcPts val="0"/>
              </a:spcAft>
              <a:buSzPct val="100000"/>
              <a:buChar char="-"/>
            </a:pPr>
            <a:r>
              <a:rPr lang="en-GB" sz="2600"/>
              <a:t>Secure attachment in childhood</a:t>
            </a:r>
            <a:endParaRPr sz="2600"/>
          </a:p>
          <a:p>
            <a:pPr marL="457200" lvl="0" indent="-381317" algn="l" rtl="0">
              <a:lnSpc>
                <a:spcPct val="100000"/>
              </a:lnSpc>
              <a:spcBef>
                <a:spcPts val="0"/>
              </a:spcBef>
              <a:spcAft>
                <a:spcPts val="0"/>
              </a:spcAft>
              <a:buSzPct val="100000"/>
              <a:buChar char="-"/>
            </a:pPr>
            <a:r>
              <a:rPr lang="en-GB" sz="2600"/>
              <a:t>Empathy</a:t>
            </a:r>
            <a:endParaRPr sz="2600"/>
          </a:p>
          <a:p>
            <a:pPr marL="457200" lvl="0" indent="-381317" algn="l" rtl="0">
              <a:lnSpc>
                <a:spcPct val="100000"/>
              </a:lnSpc>
              <a:spcBef>
                <a:spcPts val="0"/>
              </a:spcBef>
              <a:spcAft>
                <a:spcPts val="0"/>
              </a:spcAft>
              <a:buSzPct val="100000"/>
              <a:buChar char="-"/>
            </a:pPr>
            <a:r>
              <a:rPr lang="en-GB" sz="2600"/>
              <a:t>Coping</a:t>
            </a:r>
            <a:endParaRPr sz="2600"/>
          </a:p>
          <a:p>
            <a:pPr marL="457200" lvl="0" indent="-381317" algn="l" rtl="0">
              <a:lnSpc>
                <a:spcPct val="100000"/>
              </a:lnSpc>
              <a:spcBef>
                <a:spcPts val="0"/>
              </a:spcBef>
              <a:spcAft>
                <a:spcPts val="0"/>
              </a:spcAft>
              <a:buSzPct val="100000"/>
              <a:buChar char="-"/>
            </a:pPr>
            <a:r>
              <a:rPr lang="en-GB" sz="2600"/>
              <a:t>Self-control.</a:t>
            </a:r>
            <a:endParaRPr sz="2600"/>
          </a:p>
          <a:p>
            <a:pPr marL="457200" lvl="0" indent="-381317" algn="l" rtl="0">
              <a:lnSpc>
                <a:spcPct val="100000"/>
              </a:lnSpc>
              <a:spcBef>
                <a:spcPts val="0"/>
              </a:spcBef>
              <a:spcAft>
                <a:spcPts val="0"/>
              </a:spcAft>
              <a:buSzPct val="100000"/>
              <a:buChar char="•"/>
            </a:pPr>
            <a:r>
              <a:rPr lang="en-GB" sz="2600" b="1"/>
              <a:t>Motivational </a:t>
            </a:r>
            <a:r>
              <a:rPr lang="en-GB" sz="2600"/>
              <a:t>protective factors include:</a:t>
            </a:r>
            <a:endParaRPr sz="2600"/>
          </a:p>
          <a:p>
            <a:pPr marL="457200" lvl="0" indent="-381317" algn="l" rtl="0">
              <a:lnSpc>
                <a:spcPct val="100000"/>
              </a:lnSpc>
              <a:spcBef>
                <a:spcPts val="0"/>
              </a:spcBef>
              <a:spcAft>
                <a:spcPts val="0"/>
              </a:spcAft>
              <a:buSzPct val="100000"/>
              <a:buChar char="-"/>
            </a:pPr>
            <a:r>
              <a:rPr lang="en-GB" sz="2600"/>
              <a:t>Work</a:t>
            </a:r>
            <a:endParaRPr sz="2600"/>
          </a:p>
          <a:p>
            <a:pPr marL="457200" lvl="0" indent="-381317" algn="l" rtl="0">
              <a:lnSpc>
                <a:spcPct val="100000"/>
              </a:lnSpc>
              <a:spcBef>
                <a:spcPts val="0"/>
              </a:spcBef>
              <a:spcAft>
                <a:spcPts val="0"/>
              </a:spcAft>
              <a:buSzPct val="100000"/>
              <a:buChar char="-"/>
            </a:pPr>
            <a:r>
              <a:rPr lang="en-GB" sz="2600"/>
              <a:t>Leisure activities</a:t>
            </a:r>
            <a:endParaRPr sz="2600"/>
          </a:p>
          <a:p>
            <a:pPr marL="457200" lvl="0" indent="-381317" algn="l" rtl="0">
              <a:lnSpc>
                <a:spcPct val="100000"/>
              </a:lnSpc>
              <a:spcBef>
                <a:spcPts val="0"/>
              </a:spcBef>
              <a:spcAft>
                <a:spcPts val="0"/>
              </a:spcAft>
              <a:buSzPct val="100000"/>
              <a:buChar char="-"/>
            </a:pPr>
            <a:r>
              <a:rPr lang="en-GB" sz="2600"/>
              <a:t>Financial management</a:t>
            </a:r>
            <a:endParaRPr sz="2600"/>
          </a:p>
          <a:p>
            <a:pPr marL="457200" lvl="0" indent="-381317" algn="l" rtl="0">
              <a:lnSpc>
                <a:spcPct val="100000"/>
              </a:lnSpc>
              <a:spcBef>
                <a:spcPts val="0"/>
              </a:spcBef>
              <a:spcAft>
                <a:spcPts val="0"/>
              </a:spcAft>
              <a:buSzPct val="100000"/>
              <a:buChar char="-"/>
            </a:pPr>
            <a:r>
              <a:rPr lang="en-GB" sz="2600"/>
              <a:t>Motivation for treatment</a:t>
            </a:r>
            <a:endParaRPr sz="2600"/>
          </a:p>
          <a:p>
            <a:pPr marL="457200" lvl="0" indent="-381317" algn="l" rtl="0">
              <a:lnSpc>
                <a:spcPct val="100000"/>
              </a:lnSpc>
              <a:spcBef>
                <a:spcPts val="0"/>
              </a:spcBef>
              <a:spcAft>
                <a:spcPts val="0"/>
              </a:spcAft>
              <a:buSzPct val="100000"/>
              <a:buChar char="-"/>
            </a:pPr>
            <a:r>
              <a:rPr lang="en-GB" sz="2600"/>
              <a:t>Attitudes towards authority</a:t>
            </a:r>
            <a:endParaRPr sz="2600"/>
          </a:p>
          <a:p>
            <a:pPr marL="457200" lvl="0" indent="-381317" algn="l" rtl="0">
              <a:lnSpc>
                <a:spcPct val="100000"/>
              </a:lnSpc>
              <a:spcBef>
                <a:spcPts val="0"/>
              </a:spcBef>
              <a:spcAft>
                <a:spcPts val="0"/>
              </a:spcAft>
              <a:buSzPct val="100000"/>
              <a:buChar char="-"/>
            </a:pPr>
            <a:r>
              <a:rPr lang="en-GB" sz="2600"/>
              <a:t>Life goals</a:t>
            </a:r>
            <a:endParaRPr sz="2600"/>
          </a:p>
          <a:p>
            <a:pPr marL="457200" lvl="0" indent="-381317" algn="l" rtl="0">
              <a:lnSpc>
                <a:spcPct val="100000"/>
              </a:lnSpc>
              <a:spcBef>
                <a:spcPts val="0"/>
              </a:spcBef>
              <a:spcAft>
                <a:spcPts val="0"/>
              </a:spcAft>
              <a:buSzPct val="100000"/>
              <a:buChar char="-"/>
            </a:pPr>
            <a:r>
              <a:rPr lang="en-GB" sz="2600"/>
              <a:t>Medication.</a:t>
            </a:r>
            <a:endParaRPr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g23d197b66fb_0_73"/>
          <p:cNvSpPr txBox="1">
            <a:spLocks noGrp="1"/>
          </p:cNvSpPr>
          <p:nvPr>
            <p:ph type="title"/>
          </p:nvPr>
        </p:nvSpPr>
        <p:spPr>
          <a:xfrm>
            <a:off x="932683" y="47735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10.3.3 Risk </a:t>
            </a:r>
            <a:endParaRPr/>
          </a:p>
          <a:p>
            <a:pPr marL="0" lvl="0" indent="0" algn="ctr" rtl="0">
              <a:lnSpc>
                <a:spcPct val="100000"/>
              </a:lnSpc>
              <a:spcBef>
                <a:spcPts val="0"/>
              </a:spcBef>
              <a:spcAft>
                <a:spcPts val="0"/>
              </a:spcAft>
              <a:buClr>
                <a:schemeClr val="dk1"/>
              </a:buClr>
              <a:buSzPts val="4000"/>
              <a:buFont typeface="Corbel"/>
              <a:buNone/>
            </a:pPr>
            <a:r>
              <a:rPr lang="en-GB"/>
              <a:t>Assessment</a:t>
            </a:r>
            <a:endParaRPr/>
          </a:p>
        </p:txBody>
      </p:sp>
      <p:sp>
        <p:nvSpPr>
          <p:cNvPr id="242" name="Google Shape;242;g23d197b66fb_0_73"/>
          <p:cNvSpPr txBox="1"/>
          <p:nvPr/>
        </p:nvSpPr>
        <p:spPr>
          <a:xfrm>
            <a:off x="6113172" y="15341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1</a:t>
            </a:r>
            <a:r>
              <a:rPr lang="en-GB" sz="1800">
                <a:solidFill>
                  <a:schemeClr val="dk1"/>
                </a:solidFill>
                <a:latin typeface="Corbel"/>
                <a:ea typeface="Corbel"/>
                <a:cs typeface="Corbel"/>
                <a:sym typeface="Corbel"/>
              </a:rPr>
              <a:t>75-176</a:t>
            </a:r>
            <a:endParaRPr sz="1400" b="0" i="0" u="none" strike="noStrike" cap="none">
              <a:solidFill>
                <a:srgbClr val="000000"/>
              </a:solidFill>
              <a:latin typeface="Arial"/>
              <a:ea typeface="Arial"/>
              <a:cs typeface="Arial"/>
              <a:sym typeface="Arial"/>
            </a:endParaRPr>
          </a:p>
        </p:txBody>
      </p:sp>
      <p:sp>
        <p:nvSpPr>
          <p:cNvPr id="243" name="Google Shape;243;g23d197b66fb_0_73"/>
          <p:cNvSpPr txBox="1">
            <a:spLocks noGrp="1"/>
          </p:cNvSpPr>
          <p:nvPr>
            <p:ph type="body" idx="1"/>
          </p:nvPr>
        </p:nvSpPr>
        <p:spPr>
          <a:xfrm>
            <a:off x="982125" y="1601125"/>
            <a:ext cx="7704600" cy="44430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b="1"/>
              <a:t>External </a:t>
            </a:r>
            <a:r>
              <a:rPr lang="en-GB" sz="2600"/>
              <a:t>protective factors include:</a:t>
            </a:r>
            <a:endParaRPr sz="2600"/>
          </a:p>
          <a:p>
            <a:pPr marL="457200" lvl="0" indent="-393700" algn="l" rtl="0">
              <a:lnSpc>
                <a:spcPct val="100000"/>
              </a:lnSpc>
              <a:spcBef>
                <a:spcPts val="0"/>
              </a:spcBef>
              <a:spcAft>
                <a:spcPts val="0"/>
              </a:spcAft>
              <a:buSzPts val="2600"/>
              <a:buChar char="-"/>
            </a:pPr>
            <a:r>
              <a:rPr lang="en-GB" sz="2600"/>
              <a:t>Social network</a:t>
            </a:r>
            <a:endParaRPr sz="2600"/>
          </a:p>
          <a:p>
            <a:pPr marL="457200" lvl="0" indent="-393700" algn="l" rtl="0">
              <a:lnSpc>
                <a:spcPct val="100000"/>
              </a:lnSpc>
              <a:spcBef>
                <a:spcPts val="0"/>
              </a:spcBef>
              <a:spcAft>
                <a:spcPts val="0"/>
              </a:spcAft>
              <a:buSzPts val="2600"/>
              <a:buChar char="-"/>
            </a:pPr>
            <a:r>
              <a:rPr lang="en-GB" sz="2600"/>
              <a:t>Intimate relationship</a:t>
            </a:r>
            <a:endParaRPr sz="2600"/>
          </a:p>
          <a:p>
            <a:pPr marL="457200" lvl="0" indent="-393700" algn="l" rtl="0">
              <a:lnSpc>
                <a:spcPct val="100000"/>
              </a:lnSpc>
              <a:spcBef>
                <a:spcPts val="0"/>
              </a:spcBef>
              <a:spcAft>
                <a:spcPts val="0"/>
              </a:spcAft>
              <a:buSzPts val="2600"/>
              <a:buChar char="-"/>
            </a:pPr>
            <a:r>
              <a:rPr lang="en-GB" sz="2600"/>
              <a:t>Professional care</a:t>
            </a:r>
            <a:endParaRPr sz="2600"/>
          </a:p>
          <a:p>
            <a:pPr marL="457200" lvl="0" indent="-393700" algn="l" rtl="0">
              <a:lnSpc>
                <a:spcPct val="100000"/>
              </a:lnSpc>
              <a:spcBef>
                <a:spcPts val="0"/>
              </a:spcBef>
              <a:spcAft>
                <a:spcPts val="0"/>
              </a:spcAft>
              <a:buSzPts val="2600"/>
              <a:buChar char="-"/>
            </a:pPr>
            <a:r>
              <a:rPr lang="en-GB" sz="2600"/>
              <a:t>Living circumstances</a:t>
            </a:r>
            <a:endParaRPr sz="2600"/>
          </a:p>
          <a:p>
            <a:pPr marL="457200" lvl="0" indent="-393700" algn="l" rtl="0">
              <a:lnSpc>
                <a:spcPct val="100000"/>
              </a:lnSpc>
              <a:spcBef>
                <a:spcPts val="0"/>
              </a:spcBef>
              <a:spcAft>
                <a:spcPts val="0"/>
              </a:spcAft>
              <a:buSzPts val="2600"/>
              <a:buChar char="-"/>
            </a:pPr>
            <a:r>
              <a:rPr lang="en-GB" sz="2600"/>
              <a:t>External control.</a:t>
            </a:r>
            <a:endParaRPr sz="26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g23d197b66fb_0_79"/>
          <p:cNvSpPr txBox="1">
            <a:spLocks noGrp="1"/>
          </p:cNvSpPr>
          <p:nvPr>
            <p:ph type="title"/>
          </p:nvPr>
        </p:nvSpPr>
        <p:spPr>
          <a:xfrm>
            <a:off x="932683" y="9635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10.3.4 Formulation of </a:t>
            </a:r>
            <a:endParaRPr/>
          </a:p>
          <a:p>
            <a:pPr marL="0" lvl="0" indent="0" algn="ctr" rtl="0">
              <a:lnSpc>
                <a:spcPct val="100000"/>
              </a:lnSpc>
              <a:spcBef>
                <a:spcPts val="0"/>
              </a:spcBef>
              <a:spcAft>
                <a:spcPts val="0"/>
              </a:spcAft>
              <a:buClr>
                <a:schemeClr val="dk1"/>
              </a:buClr>
              <a:buSzPts val="4000"/>
              <a:buFont typeface="Corbel"/>
              <a:buNone/>
            </a:pPr>
            <a:r>
              <a:rPr lang="en-GB"/>
              <a:t>Offending</a:t>
            </a:r>
            <a:endParaRPr/>
          </a:p>
        </p:txBody>
      </p:sp>
      <p:sp>
        <p:nvSpPr>
          <p:cNvPr id="249" name="Google Shape;249;g23d197b66fb_0_79"/>
          <p:cNvSpPr txBox="1"/>
          <p:nvPr/>
        </p:nvSpPr>
        <p:spPr>
          <a:xfrm>
            <a:off x="5808372" y="12293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176-177</a:t>
            </a:r>
            <a:endParaRPr sz="1400" b="0" i="0" u="none" strike="noStrike" cap="none">
              <a:solidFill>
                <a:srgbClr val="000000"/>
              </a:solidFill>
              <a:latin typeface="Arial"/>
              <a:ea typeface="Arial"/>
              <a:cs typeface="Arial"/>
              <a:sym typeface="Arial"/>
            </a:endParaRPr>
          </a:p>
        </p:txBody>
      </p:sp>
      <p:sp>
        <p:nvSpPr>
          <p:cNvPr id="250" name="Google Shape;250;g23d197b66fb_0_79"/>
          <p:cNvSpPr txBox="1">
            <a:spLocks noGrp="1"/>
          </p:cNvSpPr>
          <p:nvPr>
            <p:ph type="body" idx="1"/>
          </p:nvPr>
        </p:nvSpPr>
        <p:spPr>
          <a:xfrm>
            <a:off x="982125" y="2077550"/>
            <a:ext cx="7704600" cy="39666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A </a:t>
            </a:r>
            <a:r>
              <a:rPr lang="en-GB" sz="2600" b="1"/>
              <a:t>formulation </a:t>
            </a:r>
            <a:r>
              <a:rPr lang="en-GB" sz="2600"/>
              <a:t>draws together the </a:t>
            </a:r>
            <a:r>
              <a:rPr lang="en-GB" sz="2600" b="1"/>
              <a:t>core issues</a:t>
            </a:r>
            <a:r>
              <a:rPr lang="en-GB" sz="2600"/>
              <a:t> for the offender, trying to link together how all issues are intertwined, making reference to </a:t>
            </a:r>
            <a:r>
              <a:rPr lang="en-GB" sz="2600" b="1"/>
              <a:t>theory </a:t>
            </a:r>
            <a:r>
              <a:rPr lang="en-GB" sz="2600"/>
              <a:t>and </a:t>
            </a:r>
            <a:r>
              <a:rPr lang="en-GB" sz="2600" b="1"/>
              <a:t>science</a:t>
            </a:r>
            <a:r>
              <a:rPr lang="en-GB" sz="2600"/>
              <a:t>.</a:t>
            </a:r>
            <a:endParaRPr sz="2600"/>
          </a:p>
          <a:p>
            <a:pPr marL="457200" lvl="0" indent="-393700" algn="l" rtl="0">
              <a:lnSpc>
                <a:spcPct val="100000"/>
              </a:lnSpc>
              <a:spcBef>
                <a:spcPts val="0"/>
              </a:spcBef>
              <a:spcAft>
                <a:spcPts val="0"/>
              </a:spcAft>
              <a:buSzPts val="2600"/>
              <a:buChar char="•"/>
            </a:pPr>
            <a:r>
              <a:rPr lang="en-GB" sz="2600"/>
              <a:t>A formulation aims to:</a:t>
            </a:r>
            <a:endParaRPr sz="2600"/>
          </a:p>
          <a:p>
            <a:pPr marL="457200" lvl="0" indent="-393700" algn="l" rtl="0">
              <a:lnSpc>
                <a:spcPct val="100000"/>
              </a:lnSpc>
              <a:spcBef>
                <a:spcPts val="0"/>
              </a:spcBef>
              <a:spcAft>
                <a:spcPts val="0"/>
              </a:spcAft>
              <a:buSzPts val="2600"/>
              <a:buChar char="-"/>
            </a:pPr>
            <a:r>
              <a:rPr lang="en-GB" sz="2600"/>
              <a:t>Understand the motivation and reasoning behind the offending</a:t>
            </a:r>
            <a:endParaRPr sz="2600"/>
          </a:p>
          <a:p>
            <a:pPr marL="457200" lvl="0" indent="-393700" algn="l" rtl="0">
              <a:lnSpc>
                <a:spcPct val="100000"/>
              </a:lnSpc>
              <a:spcBef>
                <a:spcPts val="0"/>
              </a:spcBef>
              <a:spcAft>
                <a:spcPts val="0"/>
              </a:spcAft>
              <a:buSzPts val="2600"/>
              <a:buChar char="-"/>
            </a:pPr>
            <a:r>
              <a:rPr lang="en-GB" sz="2600"/>
              <a:t>Identify the elements that reinforce their offending</a:t>
            </a:r>
            <a:endParaRPr sz="2600"/>
          </a:p>
          <a:p>
            <a:pPr marL="457200" lvl="0" indent="-393700" algn="l" rtl="0">
              <a:lnSpc>
                <a:spcPct val="100000"/>
              </a:lnSpc>
              <a:spcBef>
                <a:spcPts val="0"/>
              </a:spcBef>
              <a:spcAft>
                <a:spcPts val="0"/>
              </a:spcAft>
              <a:buSzPts val="2600"/>
              <a:buChar char="-"/>
            </a:pPr>
            <a:r>
              <a:rPr lang="en-GB" sz="2600"/>
              <a:t>Identify when any vulnerabilities to offending may be heightened</a:t>
            </a:r>
            <a:endParaRPr sz="2600"/>
          </a:p>
          <a:p>
            <a:pPr marL="457200" lvl="0" indent="-393700" algn="l" rtl="0">
              <a:lnSpc>
                <a:spcPct val="100000"/>
              </a:lnSpc>
              <a:spcBef>
                <a:spcPts val="0"/>
              </a:spcBef>
              <a:spcAft>
                <a:spcPts val="0"/>
              </a:spcAft>
              <a:buSzPts val="2600"/>
              <a:buChar char="-"/>
            </a:pPr>
            <a:r>
              <a:rPr lang="en-GB" sz="2600"/>
              <a:t>Note any protective factors that may serve to buffer or minimise offending.</a:t>
            </a:r>
            <a:endParaRPr sz="26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4"/>
        <p:cNvGrpSpPr/>
        <p:nvPr/>
      </p:nvGrpSpPr>
      <p:grpSpPr>
        <a:xfrm>
          <a:off x="0" y="0"/>
          <a:ext cx="0" cy="0"/>
          <a:chOff x="0" y="0"/>
          <a:chExt cx="0" cy="0"/>
        </a:xfrm>
      </p:grpSpPr>
      <p:sp>
        <p:nvSpPr>
          <p:cNvPr id="255" name="Google Shape;255;g23d197b66fb_0_89"/>
          <p:cNvSpPr txBox="1">
            <a:spLocks noGrp="1"/>
          </p:cNvSpPr>
          <p:nvPr>
            <p:ph type="title"/>
          </p:nvPr>
        </p:nvSpPr>
        <p:spPr>
          <a:xfrm>
            <a:off x="932683" y="9635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10.3.4 Formulation of </a:t>
            </a:r>
            <a:endParaRPr/>
          </a:p>
          <a:p>
            <a:pPr marL="0" lvl="0" indent="0" algn="ctr" rtl="0">
              <a:lnSpc>
                <a:spcPct val="100000"/>
              </a:lnSpc>
              <a:spcBef>
                <a:spcPts val="0"/>
              </a:spcBef>
              <a:spcAft>
                <a:spcPts val="0"/>
              </a:spcAft>
              <a:buClr>
                <a:schemeClr val="dk1"/>
              </a:buClr>
              <a:buSzPts val="4000"/>
              <a:buFont typeface="Corbel"/>
              <a:buNone/>
            </a:pPr>
            <a:r>
              <a:rPr lang="en-GB"/>
              <a:t>Offending</a:t>
            </a:r>
            <a:endParaRPr/>
          </a:p>
        </p:txBody>
      </p:sp>
      <p:sp>
        <p:nvSpPr>
          <p:cNvPr id="256" name="Google Shape;256;g23d197b66fb_0_89"/>
          <p:cNvSpPr txBox="1"/>
          <p:nvPr/>
        </p:nvSpPr>
        <p:spPr>
          <a:xfrm>
            <a:off x="5808372" y="12293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176-177</a:t>
            </a:r>
            <a:endParaRPr sz="1400" b="0" i="0" u="none" strike="noStrike" cap="none">
              <a:solidFill>
                <a:srgbClr val="000000"/>
              </a:solidFill>
              <a:latin typeface="Arial"/>
              <a:ea typeface="Arial"/>
              <a:cs typeface="Arial"/>
              <a:sym typeface="Arial"/>
            </a:endParaRPr>
          </a:p>
        </p:txBody>
      </p:sp>
      <p:sp>
        <p:nvSpPr>
          <p:cNvPr id="257" name="Google Shape;257;g23d197b66fb_0_89"/>
          <p:cNvSpPr txBox="1">
            <a:spLocks noGrp="1"/>
          </p:cNvSpPr>
          <p:nvPr>
            <p:ph type="body" idx="1"/>
          </p:nvPr>
        </p:nvSpPr>
        <p:spPr>
          <a:xfrm>
            <a:off x="982125" y="2077550"/>
            <a:ext cx="7704600" cy="39666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It tells a story about how the individual began to offend and what risks for future offending exist.</a:t>
            </a:r>
            <a:endParaRPr sz="2600"/>
          </a:p>
          <a:p>
            <a:pPr marL="457200" lvl="0" indent="-393700" algn="l" rtl="0">
              <a:lnSpc>
                <a:spcPct val="100000"/>
              </a:lnSpc>
              <a:spcBef>
                <a:spcPts val="0"/>
              </a:spcBef>
              <a:spcAft>
                <a:spcPts val="0"/>
              </a:spcAft>
              <a:buSzPts val="2600"/>
              <a:buChar char="•"/>
            </a:pPr>
            <a:r>
              <a:rPr lang="en-GB" sz="2600"/>
              <a:t>Approaches to formulation include cognitive behavioural, psychodynamic, systemic, and integrated.</a:t>
            </a:r>
            <a:endParaRPr sz="2600"/>
          </a:p>
          <a:p>
            <a:pPr marL="457200" lvl="0" indent="-393700" algn="l" rtl="0">
              <a:lnSpc>
                <a:spcPct val="100000"/>
              </a:lnSpc>
              <a:spcBef>
                <a:spcPts val="0"/>
              </a:spcBef>
              <a:spcAft>
                <a:spcPts val="0"/>
              </a:spcAft>
              <a:buSzPts val="2600"/>
              <a:buChar char="•"/>
            </a:pPr>
            <a:r>
              <a:rPr lang="en-GB" sz="2600"/>
              <a:t>Formulations should be undertaken in collaboration with the client.</a:t>
            </a:r>
            <a:endParaRPr sz="2600"/>
          </a:p>
          <a:p>
            <a:pPr marL="457200" lvl="0" indent="-393700" algn="l" rtl="0">
              <a:lnSpc>
                <a:spcPct val="100000"/>
              </a:lnSpc>
              <a:spcBef>
                <a:spcPts val="0"/>
              </a:spcBef>
              <a:spcAft>
                <a:spcPts val="0"/>
              </a:spcAft>
              <a:buSzPts val="2600"/>
              <a:buChar char="•"/>
            </a:pPr>
            <a:r>
              <a:rPr lang="en-GB" sz="2600"/>
              <a:t>It can be used for intervention (Tarrier &amp; Calam, 2004).</a:t>
            </a:r>
            <a:endParaRPr sz="2600"/>
          </a:p>
          <a:p>
            <a:pPr marL="457200" lvl="0" indent="-393700" algn="l" rtl="0">
              <a:lnSpc>
                <a:spcPct val="100000"/>
              </a:lnSpc>
              <a:spcBef>
                <a:spcPts val="0"/>
              </a:spcBef>
              <a:spcAft>
                <a:spcPts val="0"/>
              </a:spcAft>
              <a:buSzPts val="2600"/>
              <a:buChar char="•"/>
            </a:pPr>
            <a:r>
              <a:rPr lang="en-GB" sz="2600"/>
              <a:t>Formulation are essentially </a:t>
            </a:r>
            <a:r>
              <a:rPr lang="en-GB" sz="2600" b="1"/>
              <a:t>hypotheses </a:t>
            </a:r>
            <a:r>
              <a:rPr lang="en-GB" sz="2600"/>
              <a:t>about </a:t>
            </a:r>
            <a:r>
              <a:rPr lang="en-GB" sz="2600" b="1"/>
              <a:t>causes of offending</a:t>
            </a:r>
            <a:r>
              <a:rPr lang="en-GB" sz="2600"/>
              <a:t> to be tested (Eells, 1997; Butler, 1998).</a:t>
            </a:r>
            <a:endParaRPr sz="26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g23d197b66fb_0_95"/>
          <p:cNvSpPr txBox="1">
            <a:spLocks noGrp="1"/>
          </p:cNvSpPr>
          <p:nvPr>
            <p:ph type="title"/>
          </p:nvPr>
        </p:nvSpPr>
        <p:spPr>
          <a:xfrm>
            <a:off x="932683" y="-36084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10.3.5 Intervention </a:t>
            </a:r>
            <a:endParaRPr/>
          </a:p>
          <a:p>
            <a:pPr marL="0" lvl="0" indent="0" algn="ctr" rtl="0">
              <a:lnSpc>
                <a:spcPct val="100000"/>
              </a:lnSpc>
              <a:spcBef>
                <a:spcPts val="0"/>
              </a:spcBef>
              <a:spcAft>
                <a:spcPts val="0"/>
              </a:spcAft>
              <a:buClr>
                <a:schemeClr val="dk1"/>
              </a:buClr>
              <a:buSzPts val="4000"/>
              <a:buFont typeface="Corbel"/>
              <a:buNone/>
            </a:pPr>
            <a:r>
              <a:rPr lang="en-GB"/>
              <a:t>Work/Therapy</a:t>
            </a:r>
            <a:endParaRPr/>
          </a:p>
        </p:txBody>
      </p:sp>
      <p:sp>
        <p:nvSpPr>
          <p:cNvPr id="263" name="Google Shape;263;g23d197b66fb_0_95"/>
          <p:cNvSpPr txBox="1"/>
          <p:nvPr/>
        </p:nvSpPr>
        <p:spPr>
          <a:xfrm>
            <a:off x="6265572" y="7721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177-178</a:t>
            </a:r>
            <a:endParaRPr sz="1400" b="0" i="0" u="none" strike="noStrike" cap="none">
              <a:solidFill>
                <a:srgbClr val="000000"/>
              </a:solidFill>
              <a:latin typeface="Arial"/>
              <a:ea typeface="Arial"/>
              <a:cs typeface="Arial"/>
              <a:sym typeface="Arial"/>
            </a:endParaRPr>
          </a:p>
        </p:txBody>
      </p:sp>
      <p:sp>
        <p:nvSpPr>
          <p:cNvPr id="264" name="Google Shape;264;g23d197b66fb_0_95"/>
          <p:cNvSpPr txBox="1">
            <a:spLocks noGrp="1"/>
          </p:cNvSpPr>
          <p:nvPr>
            <p:ph type="body" idx="1"/>
          </p:nvPr>
        </p:nvSpPr>
        <p:spPr>
          <a:xfrm>
            <a:off x="982125" y="1464825"/>
            <a:ext cx="7704600" cy="45792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Intervention work and therapy can be individual and group-based.</a:t>
            </a:r>
            <a:endParaRPr sz="2600"/>
          </a:p>
          <a:p>
            <a:pPr marL="457200" lvl="0" indent="-381317" algn="l" rtl="0">
              <a:lnSpc>
                <a:spcPct val="100000"/>
              </a:lnSpc>
              <a:spcBef>
                <a:spcPts val="0"/>
              </a:spcBef>
              <a:spcAft>
                <a:spcPts val="0"/>
              </a:spcAft>
              <a:buSzPct val="100000"/>
              <a:buChar char="•"/>
            </a:pPr>
            <a:r>
              <a:rPr lang="en-GB" sz="2600"/>
              <a:t>All interventions/therapies follow the ‘what works’ literature of the key principles for effective treatment with offenders (e.g. McGuire &amp; Priestley, 1995).</a:t>
            </a:r>
            <a:endParaRPr sz="2600"/>
          </a:p>
          <a:p>
            <a:pPr marL="457200" lvl="0" indent="-381317" algn="l" rtl="0">
              <a:lnSpc>
                <a:spcPct val="100000"/>
              </a:lnSpc>
              <a:spcBef>
                <a:spcPts val="0"/>
              </a:spcBef>
              <a:spcAft>
                <a:spcPts val="0"/>
              </a:spcAft>
              <a:buSzPct val="100000"/>
              <a:buChar char="•"/>
            </a:pPr>
            <a:r>
              <a:rPr lang="en-GB" sz="2600"/>
              <a:t>Examples of types of therapies forensic psychologists are involved in include:</a:t>
            </a:r>
            <a:endParaRPr sz="2600"/>
          </a:p>
          <a:p>
            <a:pPr marL="457200" lvl="0" indent="-381317" algn="l" rtl="0">
              <a:lnSpc>
                <a:spcPct val="100000"/>
              </a:lnSpc>
              <a:spcBef>
                <a:spcPts val="0"/>
              </a:spcBef>
              <a:spcAft>
                <a:spcPts val="0"/>
              </a:spcAft>
              <a:buSzPct val="100000"/>
              <a:buChar char="-"/>
            </a:pPr>
            <a:r>
              <a:rPr lang="en-GB" sz="2600"/>
              <a:t>Coping and problem-solving skills</a:t>
            </a:r>
            <a:endParaRPr sz="2600"/>
          </a:p>
          <a:p>
            <a:pPr marL="457200" lvl="0" indent="-381317" algn="l" rtl="0">
              <a:lnSpc>
                <a:spcPct val="100000"/>
              </a:lnSpc>
              <a:spcBef>
                <a:spcPts val="0"/>
              </a:spcBef>
              <a:spcAft>
                <a:spcPts val="0"/>
              </a:spcAft>
              <a:buSzPct val="100000"/>
              <a:buChar char="-"/>
            </a:pPr>
            <a:r>
              <a:rPr lang="en-GB" sz="2600"/>
              <a:t>Social engagement skills</a:t>
            </a:r>
            <a:endParaRPr sz="2600"/>
          </a:p>
          <a:p>
            <a:pPr marL="457200" lvl="0" indent="-381317" algn="l" rtl="0">
              <a:lnSpc>
                <a:spcPct val="100000"/>
              </a:lnSpc>
              <a:spcBef>
                <a:spcPts val="0"/>
              </a:spcBef>
              <a:spcAft>
                <a:spcPts val="0"/>
              </a:spcAft>
              <a:buSzPct val="100000"/>
              <a:buChar char="-"/>
            </a:pPr>
            <a:r>
              <a:rPr lang="en-GB" sz="2600"/>
              <a:t>Intimacy-deficit intervention</a:t>
            </a:r>
            <a:endParaRPr sz="2600"/>
          </a:p>
          <a:p>
            <a:pPr marL="457200" lvl="0" indent="-381317" algn="l" rtl="0">
              <a:lnSpc>
                <a:spcPct val="100000"/>
              </a:lnSpc>
              <a:spcBef>
                <a:spcPts val="0"/>
              </a:spcBef>
              <a:spcAft>
                <a:spcPts val="0"/>
              </a:spcAft>
              <a:buSzPct val="100000"/>
              <a:buChar char="-"/>
            </a:pPr>
            <a:r>
              <a:rPr lang="en-GB" sz="2600"/>
              <a:t>Attitudinal intervention</a:t>
            </a:r>
            <a:endParaRPr sz="2600"/>
          </a:p>
          <a:p>
            <a:pPr marL="457200" lvl="0" indent="-381317" algn="l" rtl="0">
              <a:lnSpc>
                <a:spcPct val="100000"/>
              </a:lnSpc>
              <a:spcBef>
                <a:spcPts val="0"/>
              </a:spcBef>
              <a:spcAft>
                <a:spcPts val="0"/>
              </a:spcAft>
              <a:buSzPct val="100000"/>
              <a:buChar char="-"/>
            </a:pPr>
            <a:r>
              <a:rPr lang="en-GB" sz="2600"/>
              <a:t>Violent offender therapies - these are aimed to manage those with a history of habitual aggression (frequent behaviour that results in harm)</a:t>
            </a:r>
            <a:endParaRPr sz="2600"/>
          </a:p>
          <a:p>
            <a:pPr marL="457200" lvl="0" indent="-381317" algn="l" rtl="0">
              <a:lnSpc>
                <a:spcPct val="100000"/>
              </a:lnSpc>
              <a:spcBef>
                <a:spcPts val="0"/>
              </a:spcBef>
              <a:spcAft>
                <a:spcPts val="0"/>
              </a:spcAft>
              <a:buSzPct val="100000"/>
              <a:buChar char="-"/>
            </a:pPr>
            <a:r>
              <a:rPr lang="en-GB" sz="2600"/>
              <a:t>Sex offender therapies.</a:t>
            </a:r>
            <a:endParaRPr sz="2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8"/>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441457" y="1331100"/>
            <a:ext cx="6999225" cy="391132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g23d197b66fb_0_109"/>
          <p:cNvSpPr txBox="1">
            <a:spLocks noGrp="1"/>
          </p:cNvSpPr>
          <p:nvPr>
            <p:ph type="title"/>
          </p:nvPr>
        </p:nvSpPr>
        <p:spPr>
          <a:xfrm>
            <a:off x="932683" y="-20844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10.4 Ethical Issues Associated With Forensic Psychology</a:t>
            </a:r>
            <a:endParaRPr/>
          </a:p>
        </p:txBody>
      </p:sp>
      <p:sp>
        <p:nvSpPr>
          <p:cNvPr id="276" name="Google Shape;276;g23d197b66fb_0_109"/>
          <p:cNvSpPr txBox="1"/>
          <p:nvPr/>
        </p:nvSpPr>
        <p:spPr>
          <a:xfrm>
            <a:off x="6875172" y="9245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180-182</a:t>
            </a:r>
            <a:endParaRPr sz="1400" b="0" i="0" u="none" strike="noStrike" cap="none">
              <a:solidFill>
                <a:srgbClr val="000000"/>
              </a:solidFill>
              <a:latin typeface="Arial"/>
              <a:ea typeface="Arial"/>
              <a:cs typeface="Arial"/>
              <a:sym typeface="Arial"/>
            </a:endParaRPr>
          </a:p>
        </p:txBody>
      </p:sp>
      <p:sp>
        <p:nvSpPr>
          <p:cNvPr id="277" name="Google Shape;277;g23d197b66fb_0_109"/>
          <p:cNvSpPr txBox="1">
            <a:spLocks noGrp="1"/>
          </p:cNvSpPr>
          <p:nvPr>
            <p:ph type="body" idx="1"/>
          </p:nvPr>
        </p:nvSpPr>
        <p:spPr>
          <a:xfrm>
            <a:off x="982125" y="1599100"/>
            <a:ext cx="7704600" cy="4445100"/>
          </a:xfrm>
          <a:prstGeom prst="rect">
            <a:avLst/>
          </a:prstGeom>
          <a:noFill/>
          <a:ln>
            <a:noFill/>
          </a:ln>
        </p:spPr>
        <p:txBody>
          <a:bodyPr spcFirstLastPara="1" wrap="square" lIns="91425" tIns="45700" rIns="91425" bIns="45700" anchor="ctr" anchorCtr="0">
            <a:normAutofit fontScale="85000" lnSpcReduction="10000"/>
          </a:bodyPr>
          <a:lstStyle/>
          <a:p>
            <a:pPr marL="457200" lvl="0" indent="-368935" algn="l" rtl="0">
              <a:lnSpc>
                <a:spcPct val="100000"/>
              </a:lnSpc>
              <a:spcBef>
                <a:spcPts val="0"/>
              </a:spcBef>
              <a:spcAft>
                <a:spcPts val="0"/>
              </a:spcAft>
              <a:buSzPct val="100000"/>
              <a:buChar char="•"/>
            </a:pPr>
            <a:r>
              <a:rPr lang="en-GB" sz="2600"/>
              <a:t>Ethical considerations underpin the work of all psychologists.</a:t>
            </a:r>
            <a:endParaRPr sz="2600"/>
          </a:p>
          <a:p>
            <a:pPr marL="457200" lvl="0" indent="-368935" algn="l" rtl="0">
              <a:lnSpc>
                <a:spcPct val="100000"/>
              </a:lnSpc>
              <a:spcBef>
                <a:spcPts val="0"/>
              </a:spcBef>
              <a:spcAft>
                <a:spcPts val="0"/>
              </a:spcAft>
              <a:buSzPct val="100000"/>
              <a:buChar char="•"/>
            </a:pPr>
            <a:r>
              <a:rPr lang="en-GB" sz="2600"/>
              <a:t>Forensic psychologists’ conduct is regulated by the Health and Care Professions Council (HCPC).</a:t>
            </a:r>
            <a:endParaRPr sz="2600"/>
          </a:p>
          <a:p>
            <a:pPr marL="457200" lvl="0" indent="-368935" algn="l" rtl="0">
              <a:lnSpc>
                <a:spcPct val="100000"/>
              </a:lnSpc>
              <a:spcBef>
                <a:spcPts val="0"/>
              </a:spcBef>
              <a:spcAft>
                <a:spcPts val="0"/>
              </a:spcAft>
              <a:buSzPct val="100000"/>
              <a:buChar char="•"/>
            </a:pPr>
            <a:r>
              <a:rPr lang="en-GB" sz="2600"/>
              <a:t>HCPC’s standards for psychologists are:</a:t>
            </a:r>
            <a:endParaRPr sz="2600"/>
          </a:p>
          <a:p>
            <a:pPr marL="457200" lvl="0" indent="-368935" algn="l" rtl="0">
              <a:lnSpc>
                <a:spcPct val="100000"/>
              </a:lnSpc>
              <a:spcBef>
                <a:spcPts val="0"/>
              </a:spcBef>
              <a:spcAft>
                <a:spcPts val="0"/>
              </a:spcAft>
              <a:buSzPct val="100000"/>
              <a:buChar char="-"/>
            </a:pPr>
            <a:r>
              <a:rPr lang="en-GB" sz="2600"/>
              <a:t>Promote and protect the interests of service users and carers</a:t>
            </a:r>
            <a:endParaRPr sz="2600"/>
          </a:p>
          <a:p>
            <a:pPr marL="457200" lvl="0" indent="-368935" algn="l" rtl="0">
              <a:lnSpc>
                <a:spcPct val="100000"/>
              </a:lnSpc>
              <a:spcBef>
                <a:spcPts val="0"/>
              </a:spcBef>
              <a:spcAft>
                <a:spcPts val="0"/>
              </a:spcAft>
              <a:buSzPct val="100000"/>
              <a:buChar char="-"/>
            </a:pPr>
            <a:r>
              <a:rPr lang="en-GB" sz="2600"/>
              <a:t>Communicate appropriately and effectively</a:t>
            </a:r>
            <a:endParaRPr sz="2600"/>
          </a:p>
          <a:p>
            <a:pPr marL="457200" lvl="0" indent="-368935" algn="l" rtl="0">
              <a:lnSpc>
                <a:spcPct val="100000"/>
              </a:lnSpc>
              <a:spcBef>
                <a:spcPts val="0"/>
              </a:spcBef>
              <a:spcAft>
                <a:spcPts val="0"/>
              </a:spcAft>
              <a:buSzPct val="100000"/>
              <a:buChar char="-"/>
            </a:pPr>
            <a:r>
              <a:rPr lang="en-GB" sz="2600"/>
              <a:t>Work within the limits of your knowledge and skills</a:t>
            </a:r>
            <a:endParaRPr sz="2600"/>
          </a:p>
          <a:p>
            <a:pPr marL="457200" lvl="0" indent="-368935" algn="l" rtl="0">
              <a:lnSpc>
                <a:spcPct val="100000"/>
              </a:lnSpc>
              <a:spcBef>
                <a:spcPts val="0"/>
              </a:spcBef>
              <a:spcAft>
                <a:spcPts val="0"/>
              </a:spcAft>
              <a:buSzPct val="100000"/>
              <a:buChar char="-"/>
            </a:pPr>
            <a:r>
              <a:rPr lang="en-GB" sz="2600"/>
              <a:t>Delegate appropriately</a:t>
            </a:r>
            <a:endParaRPr sz="2600"/>
          </a:p>
          <a:p>
            <a:pPr marL="457200" lvl="0" indent="-368935" algn="l" rtl="0">
              <a:lnSpc>
                <a:spcPct val="100000"/>
              </a:lnSpc>
              <a:spcBef>
                <a:spcPts val="0"/>
              </a:spcBef>
              <a:spcAft>
                <a:spcPts val="0"/>
              </a:spcAft>
              <a:buSzPct val="100000"/>
              <a:buChar char="-"/>
            </a:pPr>
            <a:r>
              <a:rPr lang="en-GB" sz="2600"/>
              <a:t>Respect confidentiality</a:t>
            </a:r>
            <a:endParaRPr sz="2600"/>
          </a:p>
          <a:p>
            <a:pPr marL="457200" lvl="0" indent="-368935" algn="l" rtl="0">
              <a:lnSpc>
                <a:spcPct val="100000"/>
              </a:lnSpc>
              <a:spcBef>
                <a:spcPts val="0"/>
              </a:spcBef>
              <a:spcAft>
                <a:spcPts val="0"/>
              </a:spcAft>
              <a:buSzPct val="100000"/>
              <a:buChar char="-"/>
            </a:pPr>
            <a:r>
              <a:rPr lang="en-GB" sz="2600"/>
              <a:t>Manage risk</a:t>
            </a:r>
            <a:endParaRPr sz="2600"/>
          </a:p>
          <a:p>
            <a:pPr marL="457200" lvl="0" indent="-368935" algn="l" rtl="0">
              <a:lnSpc>
                <a:spcPct val="100000"/>
              </a:lnSpc>
              <a:spcBef>
                <a:spcPts val="0"/>
              </a:spcBef>
              <a:spcAft>
                <a:spcPts val="0"/>
              </a:spcAft>
              <a:buSzPct val="100000"/>
              <a:buChar char="-"/>
            </a:pPr>
            <a:r>
              <a:rPr lang="en-GB" sz="2600"/>
              <a:t>Report concerns about safety</a:t>
            </a:r>
            <a:endParaRPr sz="2600"/>
          </a:p>
          <a:p>
            <a:pPr marL="457200" lvl="0" indent="-368935" algn="l" rtl="0">
              <a:lnSpc>
                <a:spcPct val="100000"/>
              </a:lnSpc>
              <a:spcBef>
                <a:spcPts val="0"/>
              </a:spcBef>
              <a:spcAft>
                <a:spcPts val="0"/>
              </a:spcAft>
              <a:buSzPct val="100000"/>
              <a:buChar char="-"/>
            </a:pPr>
            <a:r>
              <a:rPr lang="en-GB" sz="2600"/>
              <a:t>Be open when things go wrong</a:t>
            </a:r>
            <a:endParaRPr sz="2600"/>
          </a:p>
          <a:p>
            <a:pPr marL="457200" lvl="0" indent="-368935" algn="l" rtl="0">
              <a:lnSpc>
                <a:spcPct val="100000"/>
              </a:lnSpc>
              <a:spcBef>
                <a:spcPts val="0"/>
              </a:spcBef>
              <a:spcAft>
                <a:spcPts val="0"/>
              </a:spcAft>
              <a:buSzPct val="100000"/>
              <a:buChar char="-"/>
            </a:pPr>
            <a:r>
              <a:rPr lang="en-GB" sz="2600"/>
              <a:t>Be honest and trustworthy</a:t>
            </a:r>
            <a:endParaRPr sz="2600"/>
          </a:p>
          <a:p>
            <a:pPr marL="457200" lvl="0" indent="-368935" algn="l" rtl="0">
              <a:lnSpc>
                <a:spcPct val="100000"/>
              </a:lnSpc>
              <a:spcBef>
                <a:spcPts val="0"/>
              </a:spcBef>
              <a:spcAft>
                <a:spcPts val="0"/>
              </a:spcAft>
              <a:buSzPct val="100000"/>
              <a:buChar char="-"/>
            </a:pPr>
            <a:r>
              <a:rPr lang="en-GB" sz="2600"/>
              <a:t>Keep records of your work.</a:t>
            </a:r>
            <a:endParaRPr sz="260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1223</Words>
  <Application>Microsoft Office PowerPoint</Application>
  <PresentationFormat>On-screen Show (4:3)</PresentationFormat>
  <Paragraphs>168</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Corbel</vt:lpstr>
      <vt:lpstr>Arial</vt:lpstr>
      <vt:lpstr>Parallax</vt:lpstr>
      <vt:lpstr>Applied Psychology Second Edition</vt:lpstr>
      <vt:lpstr>Learning Outcomes</vt:lpstr>
      <vt:lpstr>10.1 What Do Forensic Psychologists Do?</vt:lpstr>
      <vt:lpstr>10.1 What Do Forensic Psychologists Do?</vt:lpstr>
      <vt:lpstr>10.2 The Role of the Forensic Psychologist in an  Organisation</vt:lpstr>
      <vt:lpstr>10.2.1 The Role of Consultancy within an  Organisation</vt:lpstr>
      <vt:lpstr>10.2.2 Competencies of the Consultant</vt:lpstr>
      <vt:lpstr>10.2.3 Types of Consultancy  Work</vt:lpstr>
      <vt:lpstr>10.3 The Role of the Forensic Psychologist When Working With Offenders </vt:lpstr>
      <vt:lpstr>10.3.1 Types of  Engagement</vt:lpstr>
      <vt:lpstr>10.3.2 Diagnostic  Assessment</vt:lpstr>
      <vt:lpstr>10.3.3 Risk  Assessment</vt:lpstr>
      <vt:lpstr>10.3.3 Risk  Assessment</vt:lpstr>
      <vt:lpstr>10.3.3 Risk  Assessment</vt:lpstr>
      <vt:lpstr>10.3.3 Risk  Assessment</vt:lpstr>
      <vt:lpstr>10.3.4 Formulation of  Offending</vt:lpstr>
      <vt:lpstr>10.3.4 Formulation of  Offending</vt:lpstr>
      <vt:lpstr>10.3.5 Intervention  Work/Therapy</vt:lpstr>
      <vt:lpstr>PowerPoint Presentation</vt:lpstr>
      <vt:lpstr>10.4 Ethical Issues Associated With Forensic Psychology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Ben Hine</dc:creator>
  <cp:lastModifiedBy>Ceri Phelps</cp:lastModifiedBy>
  <cp:revision>3</cp:revision>
  <dcterms:created xsi:type="dcterms:W3CDTF">2023-04-27T19:13:32Z</dcterms:created>
  <dcterms:modified xsi:type="dcterms:W3CDTF">2023-11-10T11:54:56Z</dcterms:modified>
</cp:coreProperties>
</file>