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56" r:id="rId2"/>
    <p:sldId id="258" r:id="rId3"/>
    <p:sldId id="257" r:id="rId4"/>
    <p:sldId id="259" r:id="rId5"/>
    <p:sldId id="260" r:id="rId6"/>
    <p:sldId id="261" r:id="rId7"/>
    <p:sldId id="262" r:id="rId8"/>
    <p:sldId id="263" r:id="rId9"/>
    <p:sldId id="264"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65" r:id="rId32"/>
    <p:sldId id="266" r:id="rId33"/>
    <p:sldId id="267" r:id="rId34"/>
    <p:sldId id="268" r:id="rId35"/>
    <p:sldId id="269" r:id="rId36"/>
    <p:sldId id="270" r:id="rId37"/>
    <p:sldId id="292"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A7E02652-1FF0-4158-BBD3-A70A2DFCCC23}" type="datetimeFigureOut">
              <a:rPr lang="en-GB" smtClean="0"/>
              <a:t>20/11/2019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F9C3B901-8B3F-44E1-B84B-E2DF66F677C9}" type="slidenum">
              <a:rPr lang="en-GB" smtClean="0"/>
              <a:t>‹#›</a:t>
            </a:fld>
            <a:endParaRPr lang="en-GB"/>
          </a:p>
        </p:txBody>
      </p:sp>
    </p:spTree>
    <p:extLst>
      <p:ext uri="{BB962C8B-B14F-4D97-AF65-F5344CB8AC3E}">
        <p14:creationId xmlns:p14="http://schemas.microsoft.com/office/powerpoint/2010/main" val="115795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573F565D-9F5F-46D6-9C97-58245C0538A0}" type="datetimeFigureOut">
              <a:rPr lang="en-GB" smtClean="0"/>
              <a:t>20/11/2019</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ADA1BA6-7FD0-4F0A-8F2B-667D8F41C35C}" type="slidenum">
              <a:rPr lang="en-GB" smtClean="0"/>
              <a:t>‹#›</a:t>
            </a:fld>
            <a:endParaRPr lang="en-GB"/>
          </a:p>
        </p:txBody>
      </p:sp>
    </p:spTree>
    <p:extLst>
      <p:ext uri="{BB962C8B-B14F-4D97-AF65-F5344CB8AC3E}">
        <p14:creationId xmlns:p14="http://schemas.microsoft.com/office/powerpoint/2010/main" val="1360265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0374C8-67B2-4B10-96EE-628471B7F9EE}" type="slidenum">
              <a:rPr lang="en-GB" smtClean="0"/>
              <a:t>22</a:t>
            </a:fld>
            <a:endParaRPr lang="en-GB"/>
          </a:p>
        </p:txBody>
      </p:sp>
    </p:spTree>
    <p:extLst>
      <p:ext uri="{BB962C8B-B14F-4D97-AF65-F5344CB8AC3E}">
        <p14:creationId xmlns:p14="http://schemas.microsoft.com/office/powerpoint/2010/main" val="1518195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DA7E640-ED3F-4627-ADBF-600EFC8CF174}"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3372422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A7E640-ED3F-4627-ADBF-600EFC8CF174}"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628327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A7E640-ED3F-4627-ADBF-600EFC8CF174}"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2896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DA7E640-ED3F-4627-ADBF-600EFC8CF174}" type="datetimeFigureOut">
              <a:rPr lang="en-GB" smtClean="0"/>
              <a:t>20/11/2019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2135276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DA7E640-ED3F-4627-ADBF-600EFC8CF174}" type="datetimeFigureOut">
              <a:rPr lang="en-GB" smtClean="0"/>
              <a:t>20/11/2019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2383223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DA7E640-ED3F-4627-ADBF-600EFC8CF174}" type="datetimeFigureOut">
              <a:rPr lang="en-GB" smtClean="0"/>
              <a:t>20/11/2019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3424130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A7E640-ED3F-4627-ADBF-600EFC8CF174}" type="datetimeFigureOut">
              <a:rPr lang="en-GB" smtClean="0"/>
              <a:t>20/11/2019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3360701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A7E640-ED3F-4627-ADBF-600EFC8CF174}" type="datetimeFigureOut">
              <a:rPr lang="en-GB" smtClean="0"/>
              <a:t>20/11/2019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666234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A7E640-ED3F-4627-ADBF-600EFC8CF174}" type="datetimeFigureOut">
              <a:rPr lang="en-GB" smtClean="0"/>
              <a:t>20/11/2019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701664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A7E640-ED3F-4627-ADBF-600EFC8CF174}"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1780094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A7E640-ED3F-4627-ADBF-600EFC8CF174}"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15D506-D3EE-4D81-897A-AE0A393B2104}" type="slidenum">
              <a:rPr lang="en-GB" smtClean="0"/>
              <a:t>‹#›</a:t>
            </a:fld>
            <a:endParaRPr lang="en-GB"/>
          </a:p>
        </p:txBody>
      </p:sp>
    </p:spTree>
    <p:extLst>
      <p:ext uri="{BB962C8B-B14F-4D97-AF65-F5344CB8AC3E}">
        <p14:creationId xmlns:p14="http://schemas.microsoft.com/office/powerpoint/2010/main" val="1954689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A7E640-ED3F-4627-ADBF-600EFC8CF174}" type="datetimeFigureOut">
              <a:rPr lang="en-GB" smtClean="0"/>
              <a:t>20/11/2019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15D506-D3EE-4D81-897A-AE0A393B2104}" type="slidenum">
              <a:rPr lang="en-GB" smtClean="0"/>
              <a:t>‹#›</a:t>
            </a:fld>
            <a:endParaRPr lang="en-GB"/>
          </a:p>
        </p:txBody>
      </p:sp>
    </p:spTree>
    <p:extLst>
      <p:ext uri="{BB962C8B-B14F-4D97-AF65-F5344CB8AC3E}">
        <p14:creationId xmlns:p14="http://schemas.microsoft.com/office/powerpoint/2010/main" val="4091580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SJYW6010</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598090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Today’s Lecture Focus	</a:t>
            </a:r>
            <a:endParaRPr lang="en-GB" dirty="0"/>
          </a:p>
        </p:txBody>
      </p:sp>
      <p:sp>
        <p:nvSpPr>
          <p:cNvPr id="3" name="Content Placeholder 2"/>
          <p:cNvSpPr>
            <a:spLocks noGrp="1"/>
          </p:cNvSpPr>
          <p:nvPr>
            <p:ph idx="1"/>
          </p:nvPr>
        </p:nvSpPr>
        <p:spPr/>
        <p:txBody>
          <a:bodyPr>
            <a:normAutofit fontScale="92500" lnSpcReduction="10000"/>
          </a:bodyPr>
          <a:lstStyle/>
          <a:p>
            <a:pPr marL="514350" indent="-514350">
              <a:buFont typeface="+mj-lt"/>
              <a:buAutoNum type="arabicPeriod"/>
            </a:pPr>
            <a:r>
              <a:rPr lang="en-GB" dirty="0" smtClean="0"/>
              <a:t>Student update</a:t>
            </a:r>
          </a:p>
          <a:p>
            <a:pPr marL="514350" indent="-514350">
              <a:buFont typeface="+mj-lt"/>
              <a:buAutoNum type="arabicPeriod"/>
            </a:pPr>
            <a:r>
              <a:rPr lang="en-GB" dirty="0" smtClean="0"/>
              <a:t>Top tips:</a:t>
            </a:r>
          </a:p>
          <a:p>
            <a:pPr lvl="1"/>
            <a:r>
              <a:rPr lang="en-GB" dirty="0" smtClean="0"/>
              <a:t>Chapter 1: Introduction </a:t>
            </a:r>
            <a:r>
              <a:rPr lang="en-GB" dirty="0" smtClean="0">
                <a:solidFill>
                  <a:srgbClr val="FF0000"/>
                </a:solidFill>
              </a:rPr>
              <a:t>400 words</a:t>
            </a:r>
          </a:p>
          <a:p>
            <a:pPr lvl="1"/>
            <a:r>
              <a:rPr lang="en-GB" dirty="0" smtClean="0"/>
              <a:t>Chapter 2: Literature </a:t>
            </a:r>
            <a:r>
              <a:rPr lang="en-GB" dirty="0"/>
              <a:t>Review </a:t>
            </a:r>
            <a:r>
              <a:rPr lang="en-GB" dirty="0">
                <a:solidFill>
                  <a:srgbClr val="FF0000"/>
                </a:solidFill>
              </a:rPr>
              <a:t>1200-1500 words</a:t>
            </a:r>
          </a:p>
          <a:p>
            <a:pPr lvl="1"/>
            <a:r>
              <a:rPr lang="en-GB" dirty="0" smtClean="0"/>
              <a:t>Chapter 3: Methodology </a:t>
            </a:r>
            <a:r>
              <a:rPr lang="en-GB" dirty="0"/>
              <a:t>chapter </a:t>
            </a:r>
            <a:r>
              <a:rPr lang="en-GB" dirty="0">
                <a:solidFill>
                  <a:srgbClr val="FF0000"/>
                </a:solidFill>
              </a:rPr>
              <a:t>1000 words</a:t>
            </a:r>
          </a:p>
          <a:p>
            <a:pPr lvl="1"/>
            <a:r>
              <a:rPr lang="en-GB" dirty="0" smtClean="0"/>
              <a:t>Chapter 4: Presentation </a:t>
            </a:r>
            <a:r>
              <a:rPr lang="en-GB" dirty="0"/>
              <a:t>of Results </a:t>
            </a:r>
            <a:r>
              <a:rPr lang="en-GB" dirty="0">
                <a:solidFill>
                  <a:srgbClr val="FF0000"/>
                </a:solidFill>
              </a:rPr>
              <a:t>500 </a:t>
            </a:r>
            <a:r>
              <a:rPr lang="en-GB" dirty="0" smtClean="0">
                <a:solidFill>
                  <a:srgbClr val="FF0000"/>
                </a:solidFill>
              </a:rPr>
              <a:t>words</a:t>
            </a:r>
          </a:p>
          <a:p>
            <a:pPr lvl="1"/>
            <a:r>
              <a:rPr lang="en-GB" dirty="0" smtClean="0"/>
              <a:t>Chapter 5: Discussion, Critical Reflection, Conclusions </a:t>
            </a:r>
            <a:r>
              <a:rPr lang="en-GB" dirty="0" smtClean="0">
                <a:solidFill>
                  <a:srgbClr val="FF0000"/>
                </a:solidFill>
              </a:rPr>
              <a:t>1000 words </a:t>
            </a:r>
            <a:endParaRPr lang="en-GB" dirty="0">
              <a:solidFill>
                <a:srgbClr val="FF0000"/>
              </a:solidFill>
            </a:endParaRPr>
          </a:p>
          <a:p>
            <a:pPr lvl="1"/>
            <a:r>
              <a:rPr lang="en-GB" dirty="0" smtClean="0"/>
              <a:t>Chapter 6: Recommendations for Practice </a:t>
            </a:r>
            <a:r>
              <a:rPr lang="en-GB" dirty="0" smtClean="0">
                <a:solidFill>
                  <a:srgbClr val="FF0000"/>
                </a:solidFill>
              </a:rPr>
              <a:t>500 words</a:t>
            </a:r>
            <a:endParaRPr lang="en-GB" dirty="0"/>
          </a:p>
          <a:p>
            <a:pPr marL="0" indent="0">
              <a:buNone/>
            </a:pPr>
            <a:r>
              <a:rPr lang="en-GB" dirty="0" smtClean="0"/>
              <a:t>3. Library Session</a:t>
            </a:r>
            <a:endParaRPr lang="en-GB" dirty="0"/>
          </a:p>
        </p:txBody>
      </p:sp>
    </p:spTree>
    <p:extLst>
      <p:ext uri="{BB962C8B-B14F-4D97-AF65-F5344CB8AC3E}">
        <p14:creationId xmlns:p14="http://schemas.microsoft.com/office/powerpoint/2010/main" val="1483796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Over to you…</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663753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 Introduction</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Chapter one is very important and is possibly best compiled by answering a series of questions as follows. </a:t>
            </a:r>
          </a:p>
          <a:p>
            <a:r>
              <a:rPr lang="en-GB" dirty="0" smtClean="0"/>
              <a:t>Is there a problem? </a:t>
            </a:r>
          </a:p>
          <a:p>
            <a:r>
              <a:rPr lang="en-GB" dirty="0" smtClean="0"/>
              <a:t>What is it? </a:t>
            </a:r>
          </a:p>
          <a:p>
            <a:r>
              <a:rPr lang="en-GB" dirty="0" smtClean="0"/>
              <a:t>Why does it need to be solved? </a:t>
            </a:r>
          </a:p>
          <a:p>
            <a:r>
              <a:rPr lang="en-GB" dirty="0" smtClean="0"/>
              <a:t>What is your research issue? </a:t>
            </a:r>
          </a:p>
          <a:p>
            <a:r>
              <a:rPr lang="en-GB" dirty="0" smtClean="0"/>
              <a:t>Who will benefit from your investigation? </a:t>
            </a:r>
          </a:p>
        </p:txBody>
      </p:sp>
    </p:spTree>
    <p:extLst>
      <p:ext uri="{BB962C8B-B14F-4D97-AF65-F5344CB8AC3E}">
        <p14:creationId xmlns:p14="http://schemas.microsoft.com/office/powerpoint/2010/main" val="2811974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 Introduction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In what sense will they benefit? </a:t>
            </a:r>
          </a:p>
          <a:p>
            <a:r>
              <a:rPr lang="en-GB" dirty="0" smtClean="0"/>
              <a:t>In what sense will your contribution add to what is already known? </a:t>
            </a:r>
          </a:p>
          <a:p>
            <a:r>
              <a:rPr lang="en-GB" dirty="0" smtClean="0"/>
              <a:t>How in general terms are you going to solve the problem, e.g., collect data, analyse data? </a:t>
            </a:r>
          </a:p>
          <a:p>
            <a:r>
              <a:rPr lang="en-GB" dirty="0" smtClean="0"/>
              <a:t>By what methods? E.g., a case study approach, focus groups, documentary research.</a:t>
            </a:r>
          </a:p>
          <a:p>
            <a:r>
              <a:rPr lang="en-GB" dirty="0" smtClean="0"/>
              <a:t>What are the constraints or limitations of the study? </a:t>
            </a:r>
          </a:p>
          <a:p>
            <a:pPr marL="0" indent="0">
              <a:buNone/>
            </a:pPr>
            <a:endParaRPr lang="en-GB" dirty="0" smtClean="0"/>
          </a:p>
          <a:p>
            <a:pPr marL="0" indent="0">
              <a:buNone/>
            </a:pPr>
            <a:r>
              <a:rPr lang="en-GB" dirty="0" smtClean="0"/>
              <a:t>A good way to end the introduction is to state the ARP objectives. </a:t>
            </a:r>
          </a:p>
          <a:p>
            <a:endParaRPr lang="en-GB" dirty="0"/>
          </a:p>
        </p:txBody>
      </p:sp>
    </p:spTree>
    <p:extLst>
      <p:ext uri="{BB962C8B-B14F-4D97-AF65-F5344CB8AC3E}">
        <p14:creationId xmlns:p14="http://schemas.microsoft.com/office/powerpoint/2010/main" val="493869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a:t>
            </a:r>
            <a:endParaRPr lang="en-GB" dirty="0"/>
          </a:p>
        </p:txBody>
      </p:sp>
      <p:sp>
        <p:nvSpPr>
          <p:cNvPr id="3" name="Content Placeholder 2"/>
          <p:cNvSpPr>
            <a:spLocks noGrp="1"/>
          </p:cNvSpPr>
          <p:nvPr>
            <p:ph idx="1"/>
          </p:nvPr>
        </p:nvSpPr>
        <p:spPr/>
        <p:txBody>
          <a:bodyPr>
            <a:normAutofit lnSpcReduction="10000"/>
          </a:bodyPr>
          <a:lstStyle/>
          <a:p>
            <a:pPr marL="0" indent="0" algn="just">
              <a:buNone/>
            </a:pPr>
            <a:r>
              <a:rPr lang="en-GB" i="1" dirty="0" smtClean="0">
                <a:solidFill>
                  <a:srgbClr val="FF0000"/>
                </a:solidFill>
              </a:rPr>
              <a:t>This Applied Research Project will explore </a:t>
            </a:r>
            <a:r>
              <a:rPr lang="en-GB" i="1" dirty="0" smtClean="0"/>
              <a:t>(your question here)</a:t>
            </a:r>
            <a:r>
              <a:rPr lang="en-GB" i="1" dirty="0" smtClean="0">
                <a:solidFill>
                  <a:srgbClr val="FF0000"/>
                </a:solidFill>
              </a:rPr>
              <a:t>.  This chapter will explore the field of study, and will include a summary of the contents and the main arguments within the dissertation. </a:t>
            </a:r>
          </a:p>
          <a:p>
            <a:pPr marL="0" indent="0" algn="just">
              <a:buNone/>
            </a:pPr>
            <a:endParaRPr lang="en-GB" i="1" dirty="0">
              <a:solidFill>
                <a:srgbClr val="FF0000"/>
              </a:solidFill>
            </a:endParaRPr>
          </a:p>
          <a:p>
            <a:pPr marL="0" indent="0" algn="just">
              <a:buNone/>
            </a:pPr>
            <a:r>
              <a:rPr lang="en-GB" i="1" dirty="0" smtClean="0">
                <a:solidFill>
                  <a:srgbClr val="FF0000"/>
                </a:solidFill>
              </a:rPr>
              <a:t>This study will focus on one county in Wales – Carmarthenshire.  The reasons behind this geographical focus are three-fold.  Firstly…</a:t>
            </a:r>
            <a:endParaRPr lang="en-GB" i="1" dirty="0">
              <a:solidFill>
                <a:srgbClr val="FF0000"/>
              </a:solidFill>
            </a:endParaRPr>
          </a:p>
        </p:txBody>
      </p:sp>
    </p:spTree>
    <p:extLst>
      <p:ext uri="{BB962C8B-B14F-4D97-AF65-F5344CB8AC3E}">
        <p14:creationId xmlns:p14="http://schemas.microsoft.com/office/powerpoint/2010/main" val="1291003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i="1" dirty="0" smtClean="0"/>
              <a:t>The aim of this applied research project is to explore…</a:t>
            </a:r>
            <a:endParaRPr lang="en-GB" i="1" dirty="0"/>
          </a:p>
          <a:p>
            <a:pPr marL="0" indent="0">
              <a:buNone/>
            </a:pPr>
            <a:endParaRPr lang="en-GB" i="1" dirty="0" smtClean="0"/>
          </a:p>
          <a:p>
            <a:pPr marL="0" indent="0">
              <a:buNone/>
            </a:pPr>
            <a:r>
              <a:rPr lang="en-GB" i="1" dirty="0" smtClean="0"/>
              <a:t>The applied research project aims to examine…</a:t>
            </a:r>
          </a:p>
          <a:p>
            <a:pPr marL="0" indent="0">
              <a:buNone/>
            </a:pPr>
            <a:endParaRPr lang="en-GB" i="1" dirty="0"/>
          </a:p>
          <a:p>
            <a:pPr marL="0" indent="0">
              <a:buNone/>
            </a:pPr>
            <a:r>
              <a:rPr lang="en-GB" i="1" dirty="0" smtClean="0">
                <a:solidFill>
                  <a:srgbClr val="FF0000"/>
                </a:solidFill>
              </a:rPr>
              <a:t>It is anticipated that engaging in this research will inform the author’s practice, as well as being an important issue to explore.  The investigation will begin by undertaking a literature review to identify what has been written about the subject, and to identify any gaps in the research.  The literature review will focus on specific themes…</a:t>
            </a:r>
          </a:p>
          <a:p>
            <a:pPr marL="0" indent="0">
              <a:buNone/>
            </a:pPr>
            <a:endParaRPr lang="en-GB" i="1" dirty="0"/>
          </a:p>
          <a:p>
            <a:pPr marL="0" indent="0">
              <a:buNone/>
            </a:pPr>
            <a:endParaRPr lang="en-GB" i="1" dirty="0"/>
          </a:p>
        </p:txBody>
      </p:sp>
    </p:spTree>
    <p:extLst>
      <p:ext uri="{BB962C8B-B14F-4D97-AF65-F5344CB8AC3E}">
        <p14:creationId xmlns:p14="http://schemas.microsoft.com/office/powerpoint/2010/main" val="3234420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a:t>
            </a:r>
            <a:endParaRPr lang="en-GB" dirty="0"/>
          </a:p>
        </p:txBody>
      </p:sp>
      <p:sp>
        <p:nvSpPr>
          <p:cNvPr id="3" name="Content Placeholder 2"/>
          <p:cNvSpPr>
            <a:spLocks noGrp="1"/>
          </p:cNvSpPr>
          <p:nvPr>
            <p:ph idx="1"/>
          </p:nvPr>
        </p:nvSpPr>
        <p:spPr/>
        <p:txBody>
          <a:bodyPr>
            <a:normAutofit fontScale="92500" lnSpcReduction="20000"/>
          </a:bodyPr>
          <a:lstStyle/>
          <a:p>
            <a:pPr marL="0" indent="0" algn="just">
              <a:buNone/>
            </a:pPr>
            <a:r>
              <a:rPr lang="en-GB" i="1" dirty="0" smtClean="0">
                <a:solidFill>
                  <a:srgbClr val="FF0000"/>
                </a:solidFill>
              </a:rPr>
              <a:t>The third chapter will focus upon exploring the methodological approach to the research, so that the dissertation question is answered in a robust, reliable and ethical way.  As a professionally qualified youth worker, it is important that the methodological approach to the research reflects the philosophical stance of youth work.</a:t>
            </a:r>
          </a:p>
          <a:p>
            <a:pPr marL="0" indent="0" algn="just">
              <a:buNone/>
            </a:pPr>
            <a:endParaRPr lang="en-GB" i="1" dirty="0">
              <a:solidFill>
                <a:srgbClr val="FF0000"/>
              </a:solidFill>
            </a:endParaRPr>
          </a:p>
          <a:p>
            <a:pPr marL="0" indent="0" algn="just">
              <a:buNone/>
            </a:pPr>
            <a:r>
              <a:rPr lang="en-GB" i="1" dirty="0" smtClean="0">
                <a:solidFill>
                  <a:srgbClr val="FF0000"/>
                </a:solidFill>
              </a:rPr>
              <a:t>The author will engage in creative focus groups with the young people, as well as interviews with the youth workers. </a:t>
            </a:r>
            <a:endParaRPr lang="en-GB" i="1" dirty="0">
              <a:solidFill>
                <a:srgbClr val="FF0000"/>
              </a:solidFill>
            </a:endParaRPr>
          </a:p>
        </p:txBody>
      </p:sp>
    </p:spTree>
    <p:extLst>
      <p:ext uri="{BB962C8B-B14F-4D97-AF65-F5344CB8AC3E}">
        <p14:creationId xmlns:p14="http://schemas.microsoft.com/office/powerpoint/2010/main" val="1854120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1</a:t>
            </a:r>
            <a:endParaRPr lang="en-GB" dirty="0"/>
          </a:p>
        </p:txBody>
      </p:sp>
      <p:sp>
        <p:nvSpPr>
          <p:cNvPr id="3" name="Content Placeholder 2"/>
          <p:cNvSpPr>
            <a:spLocks noGrp="1"/>
          </p:cNvSpPr>
          <p:nvPr>
            <p:ph idx="1"/>
          </p:nvPr>
        </p:nvSpPr>
        <p:spPr>
          <a:xfrm>
            <a:off x="457200" y="1600200"/>
            <a:ext cx="8229600" cy="5069160"/>
          </a:xfrm>
        </p:spPr>
        <p:txBody>
          <a:bodyPr>
            <a:normAutofit fontScale="77500" lnSpcReduction="20000"/>
          </a:bodyPr>
          <a:lstStyle/>
          <a:p>
            <a:pPr marL="0" indent="0" algn="just">
              <a:buNone/>
            </a:pPr>
            <a:r>
              <a:rPr lang="en-GB" i="1" dirty="0" smtClean="0">
                <a:solidFill>
                  <a:srgbClr val="FF0000"/>
                </a:solidFill>
              </a:rPr>
              <a:t>The fourth chapter will present the data gathered, and this will be structured under the themes that will emerge through the thematic analysis (</a:t>
            </a:r>
            <a:r>
              <a:rPr lang="en-GB" i="1" dirty="0" err="1" smtClean="0">
                <a:solidFill>
                  <a:srgbClr val="FF0000"/>
                </a:solidFill>
              </a:rPr>
              <a:t>Bryman</a:t>
            </a:r>
            <a:r>
              <a:rPr lang="en-GB" i="1" dirty="0" smtClean="0">
                <a:solidFill>
                  <a:srgbClr val="FF0000"/>
                </a:solidFill>
              </a:rPr>
              <a:t>, 2008) of the data. </a:t>
            </a:r>
          </a:p>
          <a:p>
            <a:pPr marL="0" indent="0" algn="just">
              <a:buNone/>
            </a:pPr>
            <a:endParaRPr lang="en-GB" i="1" dirty="0">
              <a:solidFill>
                <a:srgbClr val="FF0000"/>
              </a:solidFill>
            </a:endParaRPr>
          </a:p>
          <a:p>
            <a:pPr marL="0" indent="0" algn="just">
              <a:buNone/>
            </a:pPr>
            <a:r>
              <a:rPr lang="en-GB" i="1" dirty="0" smtClean="0">
                <a:solidFill>
                  <a:srgbClr val="FF0000"/>
                </a:solidFill>
              </a:rPr>
              <a:t>The fifth chapter will discuss and interpret the data, making links to the findings of the literature review.</a:t>
            </a:r>
          </a:p>
          <a:p>
            <a:pPr marL="0" indent="0" algn="just">
              <a:buNone/>
            </a:pPr>
            <a:endParaRPr lang="en-GB" i="1" dirty="0">
              <a:solidFill>
                <a:srgbClr val="FF0000"/>
              </a:solidFill>
            </a:endParaRPr>
          </a:p>
          <a:p>
            <a:pPr marL="0" indent="0" algn="just">
              <a:buNone/>
            </a:pPr>
            <a:r>
              <a:rPr lang="en-GB" i="1" dirty="0" smtClean="0">
                <a:solidFill>
                  <a:srgbClr val="FF0000"/>
                </a:solidFill>
              </a:rPr>
              <a:t>The applied research project will conclude with a summary of the main findings, and will endeavour to answer the question of </a:t>
            </a:r>
            <a:r>
              <a:rPr lang="en-GB" i="1" dirty="0" smtClean="0"/>
              <a:t>(your question here)</a:t>
            </a:r>
            <a:r>
              <a:rPr lang="en-GB" i="1" dirty="0" smtClean="0">
                <a:solidFill>
                  <a:srgbClr val="FF0000"/>
                </a:solidFill>
              </a:rPr>
              <a:t>.</a:t>
            </a:r>
          </a:p>
          <a:p>
            <a:pPr marL="0" indent="0" algn="just">
              <a:buNone/>
            </a:pPr>
            <a:endParaRPr lang="en-GB" i="1" dirty="0">
              <a:solidFill>
                <a:srgbClr val="FF0000"/>
              </a:solidFill>
            </a:endParaRPr>
          </a:p>
          <a:p>
            <a:pPr marL="0" indent="0" algn="just">
              <a:buNone/>
            </a:pPr>
            <a:r>
              <a:rPr lang="en-GB" i="1" dirty="0" smtClean="0">
                <a:solidFill>
                  <a:srgbClr val="FF0000"/>
                </a:solidFill>
              </a:rPr>
              <a:t>The closing chapter will draw conclusions and recommendations, providing directions for further research. </a:t>
            </a:r>
            <a:endParaRPr lang="en-GB" i="1" dirty="0">
              <a:solidFill>
                <a:srgbClr val="FF0000"/>
              </a:solidFill>
            </a:endParaRPr>
          </a:p>
        </p:txBody>
      </p:sp>
    </p:spTree>
    <p:extLst>
      <p:ext uri="{BB962C8B-B14F-4D97-AF65-F5344CB8AC3E}">
        <p14:creationId xmlns:p14="http://schemas.microsoft.com/office/powerpoint/2010/main" val="3928627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a:t>
            </a:r>
            <a:endParaRPr lang="en-GB" dirty="0"/>
          </a:p>
        </p:txBody>
      </p:sp>
      <p:sp>
        <p:nvSpPr>
          <p:cNvPr id="3" name="Content Placeholder 2"/>
          <p:cNvSpPr>
            <a:spLocks noGrp="1"/>
          </p:cNvSpPr>
          <p:nvPr>
            <p:ph idx="1"/>
          </p:nvPr>
        </p:nvSpPr>
        <p:spPr/>
        <p:txBody>
          <a:bodyPr/>
          <a:lstStyle/>
          <a:p>
            <a:r>
              <a:rPr lang="en-GB" dirty="0" smtClean="0"/>
              <a:t>What is its purpose?</a:t>
            </a:r>
          </a:p>
          <a:p>
            <a:r>
              <a:rPr lang="en-GB" dirty="0" smtClean="0"/>
              <a:t>At what stage are you?</a:t>
            </a:r>
            <a:endParaRPr lang="en-GB" dirty="0"/>
          </a:p>
        </p:txBody>
      </p:sp>
    </p:spTree>
    <p:extLst>
      <p:ext uri="{BB962C8B-B14F-4D97-AF65-F5344CB8AC3E}">
        <p14:creationId xmlns:p14="http://schemas.microsoft.com/office/powerpoint/2010/main" val="1295931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a:t>
            </a:r>
            <a:endParaRPr lang="en-GB" dirty="0"/>
          </a:p>
        </p:txBody>
      </p:sp>
      <p:sp>
        <p:nvSpPr>
          <p:cNvPr id="3" name="Content Placeholder 2"/>
          <p:cNvSpPr>
            <a:spLocks noGrp="1"/>
          </p:cNvSpPr>
          <p:nvPr>
            <p:ph idx="1"/>
          </p:nvPr>
        </p:nvSpPr>
        <p:spPr>
          <a:xfrm>
            <a:off x="457200" y="1600200"/>
            <a:ext cx="8229600" cy="5141168"/>
          </a:xfrm>
        </p:spPr>
        <p:txBody>
          <a:bodyPr>
            <a:normAutofit fontScale="77500" lnSpcReduction="20000"/>
          </a:bodyPr>
          <a:lstStyle/>
          <a:p>
            <a:r>
              <a:rPr lang="en-GB" dirty="0" smtClean="0"/>
              <a:t>Review of what is already known around your subject, and of the main themes or issues. </a:t>
            </a:r>
          </a:p>
          <a:p>
            <a:r>
              <a:rPr lang="en-GB" dirty="0" smtClean="0"/>
              <a:t>It covers past research and studies and articles from relevant journals, books, newspapers and so on.</a:t>
            </a:r>
          </a:p>
          <a:p>
            <a:r>
              <a:rPr lang="en-GB" dirty="0" smtClean="0"/>
              <a:t>A summary of what other people have written and published around the theme of your research. </a:t>
            </a:r>
          </a:p>
          <a:p>
            <a:r>
              <a:rPr lang="en-GB" dirty="0" smtClean="0"/>
              <a:t>Think of the literature review as a patchwork quilt - made up of paragraphs you have written about individual texts. </a:t>
            </a:r>
          </a:p>
          <a:p>
            <a:r>
              <a:rPr lang="en-GB" dirty="0" smtClean="0"/>
              <a:t>Highlight the findings that are relevant to your theses. </a:t>
            </a:r>
          </a:p>
          <a:p>
            <a:r>
              <a:rPr lang="en-GB" dirty="0" smtClean="0"/>
              <a:t>Be critical of the literature – it’s not about just reporting it. </a:t>
            </a:r>
          </a:p>
          <a:p>
            <a:r>
              <a:rPr lang="en-GB" dirty="0" smtClean="0"/>
              <a:t>You may find that you wish to add to and redevelop your literature review as your research progresses.</a:t>
            </a:r>
          </a:p>
          <a:p>
            <a:r>
              <a:rPr lang="en-GB" dirty="0" smtClean="0"/>
              <a:t>The literature review can act as the rationale as to why you are engaging in your research.</a:t>
            </a:r>
          </a:p>
          <a:p>
            <a:endParaRPr lang="en-GB" dirty="0"/>
          </a:p>
        </p:txBody>
      </p:sp>
    </p:spTree>
    <p:extLst>
      <p:ext uri="{BB962C8B-B14F-4D97-AF65-F5344CB8AC3E}">
        <p14:creationId xmlns:p14="http://schemas.microsoft.com/office/powerpoint/2010/main" val="812656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 its functions</a:t>
            </a:r>
            <a:endParaRPr lang="en-GB" dirty="0"/>
          </a:p>
        </p:txBody>
      </p:sp>
      <p:sp>
        <p:nvSpPr>
          <p:cNvPr id="3" name="Content Placeholder 2"/>
          <p:cNvSpPr>
            <a:spLocks noGrp="1"/>
          </p:cNvSpPr>
          <p:nvPr>
            <p:ph idx="1"/>
          </p:nvPr>
        </p:nvSpPr>
        <p:spPr/>
        <p:txBody>
          <a:bodyPr>
            <a:normAutofit fontScale="92500" lnSpcReduction="20000"/>
          </a:bodyPr>
          <a:lstStyle/>
          <a:p>
            <a:pPr marL="0" indent="0" algn="just">
              <a:buNone/>
            </a:pPr>
            <a:r>
              <a:rPr lang="en-GB" dirty="0" smtClean="0"/>
              <a:t>1. It demonstrates to whoever reads the ARP that the author of the work has read widely and is aware of the range of debates that have taken place within the given field. It provides the proof that you have more than a good grasp of the breadth and depth of the topic of the ARP - your ARP gives you the opportunity to show off how clever you are! The literature review is a great place to start, because it should demonstrate that you know what you are talking about because you have read everything that is relevant to your ARP.</a:t>
            </a:r>
          </a:p>
        </p:txBody>
      </p:sp>
    </p:spTree>
    <p:extLst>
      <p:ext uri="{BB962C8B-B14F-4D97-AF65-F5344CB8AC3E}">
        <p14:creationId xmlns:p14="http://schemas.microsoft.com/office/powerpoint/2010/main" val="1019855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 its functions</a:t>
            </a:r>
            <a:endParaRPr lang="en-GB" dirty="0"/>
          </a:p>
        </p:txBody>
      </p:sp>
      <p:sp>
        <p:nvSpPr>
          <p:cNvPr id="3" name="Content Placeholder 2"/>
          <p:cNvSpPr>
            <a:spLocks noGrp="1"/>
          </p:cNvSpPr>
          <p:nvPr>
            <p:ph idx="1"/>
          </p:nvPr>
        </p:nvSpPr>
        <p:spPr/>
        <p:txBody>
          <a:bodyPr>
            <a:normAutofit/>
          </a:bodyPr>
          <a:lstStyle/>
          <a:p>
            <a:pPr marL="0" indent="0" algn="just">
              <a:buNone/>
            </a:pPr>
            <a:r>
              <a:rPr lang="en-GB" sz="3000" dirty="0" smtClean="0"/>
              <a:t>2. It can provide the rationale for the research question in the study. This can be done by highlighting specific gaps in the literature – questions that have not been answered (or even asked), and areas of research that have not been conducted within your chosen field. In this way the literature review can provide a justification of your own research. </a:t>
            </a:r>
          </a:p>
          <a:p>
            <a:endParaRPr lang="en-GB" dirty="0"/>
          </a:p>
        </p:txBody>
      </p:sp>
    </p:spTree>
    <p:extLst>
      <p:ext uri="{BB962C8B-B14F-4D97-AF65-F5344CB8AC3E}">
        <p14:creationId xmlns:p14="http://schemas.microsoft.com/office/powerpoint/2010/main" val="1636442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 its functions</a:t>
            </a:r>
            <a:endParaRPr lang="en-GB" dirty="0"/>
          </a:p>
        </p:txBody>
      </p:sp>
      <p:sp>
        <p:nvSpPr>
          <p:cNvPr id="3" name="Content Placeholder 2"/>
          <p:cNvSpPr>
            <a:spLocks noGrp="1"/>
          </p:cNvSpPr>
          <p:nvPr>
            <p:ph idx="1"/>
          </p:nvPr>
        </p:nvSpPr>
        <p:spPr/>
        <p:txBody>
          <a:bodyPr>
            <a:normAutofit/>
          </a:bodyPr>
          <a:lstStyle/>
          <a:p>
            <a:pPr marL="0" indent="0" algn="just">
              <a:buNone/>
            </a:pPr>
            <a:r>
              <a:rPr lang="en-GB" sz="3000" dirty="0" smtClean="0"/>
              <a:t>3. It can allow you to build on work that has already been conducted. For example you might adopt a similar methodological or theoretical approach in your work to one that exists within the literature, yet place your actual emphasis elsewhere. In this way you are building on work that has already been conducted by adopting similar strategies and concepts, yet focusing the question on something that interests you. </a:t>
            </a:r>
          </a:p>
          <a:p>
            <a:endParaRPr lang="en-GB" dirty="0"/>
          </a:p>
        </p:txBody>
      </p:sp>
    </p:spTree>
    <p:extLst>
      <p:ext uri="{BB962C8B-B14F-4D97-AF65-F5344CB8AC3E}">
        <p14:creationId xmlns:p14="http://schemas.microsoft.com/office/powerpoint/2010/main" val="2232872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 its functions</a:t>
            </a:r>
            <a:endParaRPr lang="en-GB" dirty="0"/>
          </a:p>
        </p:txBody>
      </p:sp>
      <p:sp>
        <p:nvSpPr>
          <p:cNvPr id="3" name="Content Placeholder 2"/>
          <p:cNvSpPr>
            <a:spLocks noGrp="1"/>
          </p:cNvSpPr>
          <p:nvPr>
            <p:ph idx="1"/>
          </p:nvPr>
        </p:nvSpPr>
        <p:spPr/>
        <p:txBody>
          <a:bodyPr>
            <a:normAutofit lnSpcReduction="10000"/>
          </a:bodyPr>
          <a:lstStyle/>
          <a:p>
            <a:pPr marL="0" indent="0" algn="just">
              <a:buNone/>
            </a:pPr>
            <a:r>
              <a:rPr lang="en-GB" sz="3000" dirty="0" smtClean="0"/>
              <a:t>4. It helps to define the broad context of your study, placing your work within a well defined academic tradition. Poor ARPs often fail to relate to broader debates within the academic community. They may have a well defined research question, yet without placing this question in the appropriate context, it can lose its significance. The literature review therefore can add weight to your question by framing it within broader debates within the academic community.  </a:t>
            </a:r>
          </a:p>
          <a:p>
            <a:endParaRPr lang="en-GB" dirty="0"/>
          </a:p>
        </p:txBody>
      </p:sp>
    </p:spTree>
    <p:extLst>
      <p:ext uri="{BB962C8B-B14F-4D97-AF65-F5344CB8AC3E}">
        <p14:creationId xmlns:p14="http://schemas.microsoft.com/office/powerpoint/2010/main" val="4108904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Literature Review: How to begin?</a:t>
            </a:r>
            <a:endParaRPr lang="en-GB" dirty="0"/>
          </a:p>
        </p:txBody>
      </p:sp>
      <p:sp>
        <p:nvSpPr>
          <p:cNvPr id="3" name="Content Placeholder 2"/>
          <p:cNvSpPr>
            <a:spLocks noGrp="1"/>
          </p:cNvSpPr>
          <p:nvPr>
            <p:ph idx="1"/>
          </p:nvPr>
        </p:nvSpPr>
        <p:spPr>
          <a:xfrm>
            <a:off x="457200" y="1600200"/>
            <a:ext cx="8229600" cy="5257800"/>
          </a:xfrm>
        </p:spPr>
        <p:txBody>
          <a:bodyPr>
            <a:normAutofit fontScale="85000" lnSpcReduction="20000"/>
          </a:bodyPr>
          <a:lstStyle/>
          <a:p>
            <a:pPr marL="0" indent="0" algn="just">
              <a:buNone/>
            </a:pPr>
            <a:r>
              <a:rPr lang="en-GB" dirty="0" smtClean="0">
                <a:solidFill>
                  <a:srgbClr val="FF0000"/>
                </a:solidFill>
              </a:rPr>
              <a:t>The purpose of this literature review is to consider and analyse the literature around the themes within the author’s Applied Research Project, which is to consider </a:t>
            </a:r>
            <a:r>
              <a:rPr lang="en-GB" i="1" dirty="0" smtClean="0"/>
              <a:t>(your research question)</a:t>
            </a:r>
            <a:r>
              <a:rPr lang="en-GB" dirty="0" smtClean="0">
                <a:solidFill>
                  <a:srgbClr val="FF0000"/>
                </a:solidFill>
              </a:rPr>
              <a:t>.</a:t>
            </a:r>
            <a:r>
              <a:rPr lang="en-GB" dirty="0" smtClean="0"/>
              <a:t>  </a:t>
            </a:r>
            <a:r>
              <a:rPr lang="en-GB" dirty="0" smtClean="0">
                <a:solidFill>
                  <a:srgbClr val="FF0000"/>
                </a:solidFill>
              </a:rPr>
              <a:t>It is anticipated that through the process of reviewing literature, themes will emerge which help direct and offer a focus to the research that will be undertaken for this Applied Research Project.  Undertaking a literature review will identify what has been written about the subject, and will possibly identify any gaps in the research.  The literature review will focus on specific themes – attending to policy with a focus on </a:t>
            </a:r>
            <a:r>
              <a:rPr lang="en-GB" i="1" dirty="0" smtClean="0"/>
              <a:t>(your research question)</a:t>
            </a:r>
            <a:r>
              <a:rPr lang="en-GB" dirty="0" smtClean="0">
                <a:solidFill>
                  <a:srgbClr val="FF0000"/>
                </a:solidFill>
              </a:rPr>
              <a:t>,</a:t>
            </a:r>
            <a:r>
              <a:rPr lang="en-GB" dirty="0" smtClean="0"/>
              <a:t> </a:t>
            </a:r>
            <a:r>
              <a:rPr lang="en-GB" dirty="0" smtClean="0">
                <a:solidFill>
                  <a:srgbClr val="FF0000"/>
                </a:solidFill>
              </a:rPr>
              <a:t>and also research undertaken around the themes of the investigation.  The literature review will also explore youth work literature. </a:t>
            </a:r>
            <a:endParaRPr lang="en-GB" dirty="0">
              <a:solidFill>
                <a:srgbClr val="FF0000"/>
              </a:solidFill>
            </a:endParaRPr>
          </a:p>
          <a:p>
            <a:pPr marL="0" indent="0" algn="just">
              <a:buNone/>
            </a:pPr>
            <a:r>
              <a:rPr lang="en-GB" dirty="0" smtClean="0"/>
              <a:t> </a:t>
            </a:r>
            <a:endParaRPr lang="en-GB" dirty="0"/>
          </a:p>
        </p:txBody>
      </p:sp>
    </p:spTree>
    <p:extLst>
      <p:ext uri="{BB962C8B-B14F-4D97-AF65-F5344CB8AC3E}">
        <p14:creationId xmlns:p14="http://schemas.microsoft.com/office/powerpoint/2010/main" val="10287641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Literature Review: How to close?</a:t>
            </a:r>
            <a:endParaRPr lang="en-GB" dirty="0"/>
          </a:p>
        </p:txBody>
      </p:sp>
      <p:sp>
        <p:nvSpPr>
          <p:cNvPr id="3" name="Content Placeholder 2"/>
          <p:cNvSpPr>
            <a:spLocks noGrp="1"/>
          </p:cNvSpPr>
          <p:nvPr>
            <p:ph idx="1"/>
          </p:nvPr>
        </p:nvSpPr>
        <p:spPr/>
        <p:txBody>
          <a:bodyPr>
            <a:normAutofit/>
          </a:bodyPr>
          <a:lstStyle/>
          <a:p>
            <a:pPr algn="just"/>
            <a:r>
              <a:rPr lang="en-GB" i="1" dirty="0" smtClean="0">
                <a:solidFill>
                  <a:srgbClr val="FF0000"/>
                </a:solidFill>
              </a:rPr>
              <a:t>In conclusion, from analysing the literature it is clear to see that…</a:t>
            </a:r>
          </a:p>
          <a:p>
            <a:pPr algn="just"/>
            <a:r>
              <a:rPr lang="en-GB" i="1" dirty="0" smtClean="0">
                <a:solidFill>
                  <a:srgbClr val="FF0000"/>
                </a:solidFill>
              </a:rPr>
              <a:t>In order to explore this Applied Research Project question further, the next chapter will consider the methodology, research design and methods that will be utilised to undertake research with young people and their youth workers, to explore </a:t>
            </a:r>
            <a:r>
              <a:rPr lang="en-GB" i="1" dirty="0" smtClean="0"/>
              <a:t>(your research question)</a:t>
            </a:r>
            <a:r>
              <a:rPr lang="en-GB" i="1" dirty="0" smtClean="0">
                <a:solidFill>
                  <a:srgbClr val="FF0000"/>
                </a:solidFill>
              </a:rPr>
              <a:t>.</a:t>
            </a:r>
            <a:r>
              <a:rPr lang="en-GB" i="1" dirty="0" smtClean="0"/>
              <a:t> </a:t>
            </a:r>
            <a:endParaRPr lang="en-GB" i="1" dirty="0"/>
          </a:p>
        </p:txBody>
      </p:sp>
    </p:spTree>
    <p:extLst>
      <p:ext uri="{BB962C8B-B14F-4D97-AF65-F5344CB8AC3E}">
        <p14:creationId xmlns:p14="http://schemas.microsoft.com/office/powerpoint/2010/main" val="4059467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a:t>
            </a:r>
            <a:endParaRPr lang="en-GB" dirty="0"/>
          </a:p>
        </p:txBody>
      </p:sp>
      <p:sp>
        <p:nvSpPr>
          <p:cNvPr id="3" name="Content Placeholder 2"/>
          <p:cNvSpPr>
            <a:spLocks noGrp="1"/>
          </p:cNvSpPr>
          <p:nvPr>
            <p:ph idx="1"/>
          </p:nvPr>
        </p:nvSpPr>
        <p:spPr/>
        <p:txBody>
          <a:bodyPr>
            <a:normAutofit/>
          </a:bodyPr>
          <a:lstStyle/>
          <a:p>
            <a:pPr algn="just"/>
            <a:r>
              <a:rPr lang="en-GB" dirty="0" smtClean="0"/>
              <a:t>This must clearly identify your methodological choice e.g.: </a:t>
            </a:r>
            <a:r>
              <a:rPr lang="en-GB" dirty="0" smtClean="0"/>
              <a:t>qualitative/quantitative</a:t>
            </a:r>
            <a:r>
              <a:rPr lang="en-GB" dirty="0" smtClean="0"/>
              <a:t>/mixed,</a:t>
            </a:r>
            <a:r>
              <a:rPr lang="en-GB" dirty="0" smtClean="0"/>
              <a:t> </a:t>
            </a:r>
            <a:r>
              <a:rPr lang="en-GB" dirty="0" smtClean="0"/>
              <a:t>and must demonstrate a good working knowledge of the methods to be employed. It should include good coverage of the process of the fieldwork and indicate how the analysis was undertaken. As well as covering the ethical issues it should also contain an element of reflection on the research process.</a:t>
            </a:r>
            <a:endParaRPr lang="en-GB" dirty="0"/>
          </a:p>
        </p:txBody>
      </p:sp>
    </p:spTree>
    <p:extLst>
      <p:ext uri="{BB962C8B-B14F-4D97-AF65-F5344CB8AC3E}">
        <p14:creationId xmlns:p14="http://schemas.microsoft.com/office/powerpoint/2010/main" val="26113997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a:t>
            </a:r>
            <a:endParaRPr lang="en-GB" dirty="0"/>
          </a:p>
        </p:txBody>
      </p:sp>
      <p:sp>
        <p:nvSpPr>
          <p:cNvPr id="3" name="Content Placeholder 2"/>
          <p:cNvSpPr>
            <a:spLocks noGrp="1"/>
          </p:cNvSpPr>
          <p:nvPr>
            <p:ph idx="1"/>
          </p:nvPr>
        </p:nvSpPr>
        <p:spPr/>
        <p:txBody>
          <a:bodyPr>
            <a:normAutofit fontScale="92500" lnSpcReduction="20000"/>
          </a:bodyPr>
          <a:lstStyle/>
          <a:p>
            <a:pPr algn="just"/>
            <a:r>
              <a:rPr lang="en-GB" dirty="0" smtClean="0"/>
              <a:t>'The framework': what I did; how I did it; why I did I it that way</a:t>
            </a:r>
          </a:p>
          <a:p>
            <a:pPr algn="just"/>
            <a:r>
              <a:rPr lang="en-GB" dirty="0" smtClean="0"/>
              <a:t>This chapter is a description and evaluation of the methods, techniques and procedures used in the investigation. It describes the scope and aims of the ARP in some detail. </a:t>
            </a:r>
          </a:p>
          <a:p>
            <a:pPr algn="just"/>
            <a:r>
              <a:rPr lang="en-GB" dirty="0" smtClean="0"/>
              <a:t>It is also very important that you justify the methods used. Ethical considerations are also addressed and referenced here (you need to put your signed Ethical Approval Form in the appendices).</a:t>
            </a:r>
          </a:p>
          <a:p>
            <a:endParaRPr lang="en-GB" dirty="0"/>
          </a:p>
        </p:txBody>
      </p:sp>
    </p:spTree>
    <p:extLst>
      <p:ext uri="{BB962C8B-B14F-4D97-AF65-F5344CB8AC3E}">
        <p14:creationId xmlns:p14="http://schemas.microsoft.com/office/powerpoint/2010/main" val="1500980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How to begin?</a:t>
            </a:r>
            <a:endParaRPr lang="en-GB" dirty="0"/>
          </a:p>
        </p:txBody>
      </p:sp>
      <p:sp>
        <p:nvSpPr>
          <p:cNvPr id="3" name="Content Placeholder 2"/>
          <p:cNvSpPr>
            <a:spLocks noGrp="1"/>
          </p:cNvSpPr>
          <p:nvPr>
            <p:ph idx="1"/>
          </p:nvPr>
        </p:nvSpPr>
        <p:spPr/>
        <p:txBody>
          <a:bodyPr>
            <a:normAutofit lnSpcReduction="10000"/>
          </a:bodyPr>
          <a:lstStyle/>
          <a:p>
            <a:r>
              <a:rPr lang="en-GB" dirty="0" smtClean="0"/>
              <a:t>If you recall, your Lit Review ended as follows:</a:t>
            </a:r>
          </a:p>
          <a:p>
            <a:pPr marL="0" indent="0" algn="just">
              <a:buNone/>
            </a:pPr>
            <a:endParaRPr lang="en-GB" dirty="0" smtClean="0"/>
          </a:p>
          <a:p>
            <a:pPr marL="0" indent="0" algn="just">
              <a:buNone/>
            </a:pPr>
            <a:r>
              <a:rPr lang="en-GB" i="1" dirty="0" smtClean="0">
                <a:solidFill>
                  <a:srgbClr val="FF0000"/>
                </a:solidFill>
              </a:rPr>
              <a:t>In order to explore this dissertation question further, the next chapter will consider the methodology, research design and methods that will be utilised to undertake research with young people and their youth workers, to explore </a:t>
            </a:r>
            <a:r>
              <a:rPr lang="en-GB" i="1" dirty="0" smtClean="0"/>
              <a:t>(your research question). </a:t>
            </a:r>
          </a:p>
          <a:p>
            <a:pPr marL="0" indent="0" algn="just">
              <a:buNone/>
            </a:pPr>
            <a:r>
              <a:rPr lang="en-GB" dirty="0" smtClean="0"/>
              <a:t> </a:t>
            </a:r>
            <a:endParaRPr lang="en-GB" dirty="0"/>
          </a:p>
        </p:txBody>
      </p:sp>
    </p:spTree>
    <p:extLst>
      <p:ext uri="{BB962C8B-B14F-4D97-AF65-F5344CB8AC3E}">
        <p14:creationId xmlns:p14="http://schemas.microsoft.com/office/powerpoint/2010/main" val="2159981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How to begin?</a:t>
            </a:r>
            <a:endParaRPr lang="en-GB" dirty="0"/>
          </a:p>
        </p:txBody>
      </p:sp>
      <p:sp>
        <p:nvSpPr>
          <p:cNvPr id="3" name="Content Placeholder 2"/>
          <p:cNvSpPr>
            <a:spLocks noGrp="1"/>
          </p:cNvSpPr>
          <p:nvPr>
            <p:ph idx="1"/>
          </p:nvPr>
        </p:nvSpPr>
        <p:spPr/>
        <p:txBody>
          <a:bodyPr>
            <a:normAutofit fontScale="77500" lnSpcReduction="20000"/>
          </a:bodyPr>
          <a:lstStyle/>
          <a:p>
            <a:pPr algn="just"/>
            <a:r>
              <a:rPr lang="en-GB" dirty="0" smtClean="0"/>
              <a:t>Your Methodology chapter could begin as follows:</a:t>
            </a:r>
          </a:p>
          <a:p>
            <a:pPr algn="just"/>
            <a:endParaRPr lang="en-GB" dirty="0" smtClean="0"/>
          </a:p>
          <a:p>
            <a:pPr marL="0" indent="0" algn="just">
              <a:buNone/>
            </a:pPr>
            <a:r>
              <a:rPr lang="en-GB" i="1" dirty="0" smtClean="0">
                <a:solidFill>
                  <a:srgbClr val="FF0000"/>
                </a:solidFill>
              </a:rPr>
              <a:t>This ARP </a:t>
            </a:r>
            <a:r>
              <a:rPr lang="en-GB" i="1" dirty="0">
                <a:solidFill>
                  <a:srgbClr val="FF0000"/>
                </a:solidFill>
              </a:rPr>
              <a:t>will attempt to answer the question </a:t>
            </a:r>
            <a:r>
              <a:rPr lang="en-GB" i="1" dirty="0" smtClean="0">
                <a:solidFill>
                  <a:srgbClr val="FF0000"/>
                </a:solidFill>
              </a:rPr>
              <a:t>of </a:t>
            </a:r>
            <a:r>
              <a:rPr lang="en-GB" i="1" dirty="0" smtClean="0"/>
              <a:t>(your </a:t>
            </a:r>
            <a:r>
              <a:rPr lang="en-GB" i="1" dirty="0" smtClean="0"/>
              <a:t>research question</a:t>
            </a:r>
            <a:r>
              <a:rPr lang="en-GB" i="1" dirty="0" smtClean="0"/>
              <a:t>)</a:t>
            </a:r>
            <a:r>
              <a:rPr lang="en-GB" i="1" dirty="0" smtClean="0">
                <a:solidFill>
                  <a:srgbClr val="FF0000"/>
                </a:solidFill>
              </a:rPr>
              <a:t>.</a:t>
            </a:r>
            <a:r>
              <a:rPr lang="en-GB" i="1" dirty="0"/>
              <a:t> </a:t>
            </a:r>
            <a:r>
              <a:rPr lang="en-GB" i="1" dirty="0" smtClean="0"/>
              <a:t> </a:t>
            </a:r>
            <a:r>
              <a:rPr lang="en-GB" i="1" dirty="0" smtClean="0">
                <a:solidFill>
                  <a:srgbClr val="FF0000"/>
                </a:solidFill>
              </a:rPr>
              <a:t>The </a:t>
            </a:r>
            <a:r>
              <a:rPr lang="en-GB" i="1" dirty="0">
                <a:solidFill>
                  <a:srgbClr val="FF0000"/>
                </a:solidFill>
              </a:rPr>
              <a:t>objective of this </a:t>
            </a:r>
            <a:r>
              <a:rPr lang="en-GB" i="1" dirty="0" smtClean="0">
                <a:solidFill>
                  <a:srgbClr val="FF0000"/>
                </a:solidFill>
              </a:rPr>
              <a:t>chapter </a:t>
            </a:r>
            <a:r>
              <a:rPr lang="en-GB" i="1" dirty="0">
                <a:solidFill>
                  <a:srgbClr val="FF0000"/>
                </a:solidFill>
              </a:rPr>
              <a:t>is to discuss the methodological approach to the research in order to ensure that the question is answered in a robust, reliable, and ethical way.  At the outset, it is important to determine the research approach (Creswell, 2014, p. xv), which are the “plans and the procedures for research that span the steps from broad assumptions to detailed methods of data collection, analysis, and interpretation” (Creswell, 2014, p. 3).  Research methodology provides the rationale for the research; it outlines the choices that the author will make, and the rules that they will decide to follow.</a:t>
            </a:r>
          </a:p>
          <a:p>
            <a:endParaRPr lang="en-GB" dirty="0"/>
          </a:p>
        </p:txBody>
      </p:sp>
    </p:spTree>
    <p:extLst>
      <p:ext uri="{BB962C8B-B14F-4D97-AF65-F5344CB8AC3E}">
        <p14:creationId xmlns:p14="http://schemas.microsoft.com/office/powerpoint/2010/main" val="33995140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What to include?</a:t>
            </a:r>
            <a:endParaRPr lang="en-GB" dirty="0"/>
          </a:p>
        </p:txBody>
      </p:sp>
      <p:sp>
        <p:nvSpPr>
          <p:cNvPr id="3" name="Content Placeholder 2"/>
          <p:cNvSpPr>
            <a:spLocks noGrp="1"/>
          </p:cNvSpPr>
          <p:nvPr>
            <p:ph idx="1"/>
          </p:nvPr>
        </p:nvSpPr>
        <p:spPr>
          <a:xfrm>
            <a:off x="457200" y="1600200"/>
            <a:ext cx="8229600" cy="5257800"/>
          </a:xfrm>
        </p:spPr>
        <p:txBody>
          <a:bodyPr>
            <a:normAutofit lnSpcReduction="10000"/>
          </a:bodyPr>
          <a:lstStyle/>
          <a:p>
            <a:pPr marL="0" indent="0" algn="just">
              <a:buNone/>
            </a:pPr>
            <a:r>
              <a:rPr lang="en-GB" dirty="0" smtClean="0"/>
              <a:t>There are a number of themes to discus within this chapter.  Make use of sub headings if you feel these would be helpful:</a:t>
            </a:r>
          </a:p>
          <a:p>
            <a:pPr marL="0" indent="0" algn="just">
              <a:buNone/>
            </a:pPr>
            <a:endParaRPr lang="en-GB" dirty="0" smtClean="0"/>
          </a:p>
          <a:p>
            <a:pPr marL="0" indent="0" algn="just">
              <a:buNone/>
            </a:pPr>
            <a:r>
              <a:rPr lang="en-GB" b="1" dirty="0" smtClean="0"/>
              <a:t>Background</a:t>
            </a:r>
            <a:r>
              <a:rPr lang="en-GB" dirty="0" smtClean="0"/>
              <a:t>: </a:t>
            </a:r>
            <a:r>
              <a:rPr lang="en-GB" i="1" dirty="0">
                <a:solidFill>
                  <a:srgbClr val="FF0000"/>
                </a:solidFill>
              </a:rPr>
              <a:t>Through the process of reviewing current and past literature and </a:t>
            </a:r>
            <a:r>
              <a:rPr lang="en-GB" i="1" dirty="0" smtClean="0">
                <a:solidFill>
                  <a:srgbClr val="FF0000"/>
                </a:solidFill>
              </a:rPr>
              <a:t>research… </a:t>
            </a:r>
          </a:p>
          <a:p>
            <a:pPr marL="0" indent="0" algn="just">
              <a:buNone/>
            </a:pPr>
            <a:r>
              <a:rPr lang="en-GB" b="1" dirty="0" smtClean="0"/>
              <a:t>Methodological Approach</a:t>
            </a:r>
            <a:r>
              <a:rPr lang="en-GB" dirty="0" smtClean="0"/>
              <a:t>: </a:t>
            </a:r>
            <a:r>
              <a:rPr lang="en-GB" i="1" dirty="0">
                <a:solidFill>
                  <a:srgbClr val="FF0000"/>
                </a:solidFill>
              </a:rPr>
              <a:t>There are key components to consider when determining the best methodological approach and design of the research.  Creswell (2003, p.1) upholds this, and notes that there are</a:t>
            </a:r>
            <a:r>
              <a:rPr lang="en-GB" i="1" dirty="0" smtClean="0">
                <a:solidFill>
                  <a:srgbClr val="FF0000"/>
                </a:solidFill>
              </a:rPr>
              <a:t>:…</a:t>
            </a:r>
            <a:endParaRPr lang="en-GB" dirty="0" smtClean="0">
              <a:solidFill>
                <a:srgbClr val="FF0000"/>
              </a:solidFill>
            </a:endParaRPr>
          </a:p>
          <a:p>
            <a:pPr lvl="1" algn="just"/>
            <a:endParaRPr lang="en-GB" i="1" dirty="0"/>
          </a:p>
          <a:p>
            <a:pPr algn="just"/>
            <a:endParaRPr lang="en-GB" b="1" dirty="0" smtClean="0"/>
          </a:p>
          <a:p>
            <a:pPr marL="0" indent="0">
              <a:buNone/>
            </a:pPr>
            <a:endParaRPr lang="en-GB" dirty="0"/>
          </a:p>
        </p:txBody>
      </p:sp>
    </p:spTree>
    <p:extLst>
      <p:ext uri="{BB962C8B-B14F-4D97-AF65-F5344CB8AC3E}">
        <p14:creationId xmlns:p14="http://schemas.microsoft.com/office/powerpoint/2010/main" val="34039019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What to include?</a:t>
            </a:r>
            <a:endParaRPr lang="en-GB" dirty="0"/>
          </a:p>
        </p:txBody>
      </p:sp>
      <p:sp>
        <p:nvSpPr>
          <p:cNvPr id="3" name="Content Placeholder 2"/>
          <p:cNvSpPr>
            <a:spLocks noGrp="1"/>
          </p:cNvSpPr>
          <p:nvPr>
            <p:ph idx="1"/>
          </p:nvPr>
        </p:nvSpPr>
        <p:spPr>
          <a:xfrm>
            <a:off x="457200" y="1600200"/>
            <a:ext cx="8229600" cy="5257800"/>
          </a:xfrm>
        </p:spPr>
        <p:txBody>
          <a:bodyPr>
            <a:normAutofit fontScale="77500" lnSpcReduction="20000"/>
          </a:bodyPr>
          <a:lstStyle/>
          <a:p>
            <a:pPr marL="0" indent="0" algn="just">
              <a:buNone/>
            </a:pPr>
            <a:r>
              <a:rPr lang="en-GB" b="1" dirty="0" smtClean="0">
                <a:solidFill>
                  <a:srgbClr val="FF0000"/>
                </a:solidFill>
              </a:rPr>
              <a:t>Research Design</a:t>
            </a:r>
            <a:r>
              <a:rPr lang="en-GB" dirty="0" smtClean="0">
                <a:solidFill>
                  <a:srgbClr val="FF0000"/>
                </a:solidFill>
              </a:rPr>
              <a:t>: </a:t>
            </a:r>
            <a:r>
              <a:rPr lang="en-GB" i="1" dirty="0" smtClean="0">
                <a:solidFill>
                  <a:srgbClr val="FF0000"/>
                </a:solidFill>
              </a:rPr>
              <a:t>The chapter will now consider what method the researcher will need to adopt…This </a:t>
            </a:r>
            <a:r>
              <a:rPr lang="en-GB" i="1" dirty="0">
                <a:solidFill>
                  <a:srgbClr val="FF0000"/>
                </a:solidFill>
              </a:rPr>
              <a:t>qualitative study will follow a case study design, which, as noted by O’Leary (2010, p. 174), is</a:t>
            </a:r>
            <a:r>
              <a:rPr lang="en-GB" i="1" dirty="0" smtClean="0">
                <a:solidFill>
                  <a:srgbClr val="FF0000"/>
                </a:solidFill>
              </a:rPr>
              <a:t>:</a:t>
            </a:r>
          </a:p>
          <a:p>
            <a:pPr marL="0" indent="0" algn="just">
              <a:buNone/>
            </a:pPr>
            <a:endParaRPr lang="en-GB" i="1" dirty="0">
              <a:solidFill>
                <a:srgbClr val="FF0000"/>
              </a:solidFill>
            </a:endParaRPr>
          </a:p>
          <a:p>
            <a:pPr marL="0" indent="0" algn="just">
              <a:buNone/>
            </a:pPr>
            <a:r>
              <a:rPr lang="en-GB" i="1" dirty="0" smtClean="0">
                <a:solidFill>
                  <a:srgbClr val="FF0000"/>
                </a:solidFill>
              </a:rPr>
              <a:t>a </a:t>
            </a:r>
            <a:r>
              <a:rPr lang="en-GB" i="1" dirty="0">
                <a:solidFill>
                  <a:srgbClr val="FF0000"/>
                </a:solidFill>
              </a:rPr>
              <a:t>method of studying elements of the social through comprehensive description and analysis of a single situation or case, e.g. a detailed study of an individual, setting, group, episode, or event.  Case study research can refer to single and multiple case studies.</a:t>
            </a:r>
          </a:p>
          <a:p>
            <a:pPr marL="0" indent="0" algn="r">
              <a:buNone/>
            </a:pPr>
            <a:r>
              <a:rPr lang="en-GB" i="1" dirty="0">
                <a:solidFill>
                  <a:srgbClr val="FF0000"/>
                </a:solidFill>
              </a:rPr>
              <a:t>(O’Leary, 2010, p. 174)  </a:t>
            </a:r>
          </a:p>
          <a:p>
            <a:pPr marL="0" indent="0" algn="just">
              <a:buNone/>
            </a:pPr>
            <a:endParaRPr lang="en-GB" i="1" dirty="0" smtClean="0">
              <a:solidFill>
                <a:srgbClr val="FF0000"/>
              </a:solidFill>
            </a:endParaRPr>
          </a:p>
          <a:p>
            <a:pPr marL="0" indent="0" algn="just">
              <a:buNone/>
            </a:pPr>
            <a:r>
              <a:rPr lang="en-GB" i="1" dirty="0" smtClean="0">
                <a:solidFill>
                  <a:srgbClr val="FF0000"/>
                </a:solidFill>
              </a:rPr>
              <a:t>It </a:t>
            </a:r>
            <a:r>
              <a:rPr lang="en-GB" i="1" dirty="0">
                <a:solidFill>
                  <a:srgbClr val="FF0000"/>
                </a:solidFill>
              </a:rPr>
              <a:t>is anticipated that through engaging in a case study design, this research will “inductively generate new understandings” (O’Leary, 2010, p. 175</a:t>
            </a:r>
            <a:r>
              <a:rPr lang="en-GB" i="1" dirty="0" smtClean="0">
                <a:solidFill>
                  <a:srgbClr val="FF0000"/>
                </a:solidFill>
              </a:rPr>
              <a:t>) of </a:t>
            </a:r>
            <a:r>
              <a:rPr lang="en-GB" i="1" dirty="0" smtClean="0"/>
              <a:t>(your research question)</a:t>
            </a:r>
            <a:r>
              <a:rPr lang="en-GB" i="1" dirty="0" smtClean="0">
                <a:solidFill>
                  <a:srgbClr val="FF0000"/>
                </a:solidFill>
              </a:rPr>
              <a:t>.</a:t>
            </a:r>
            <a:endParaRPr lang="en-GB" i="1" dirty="0">
              <a:solidFill>
                <a:srgbClr val="FF0000"/>
              </a:solidFill>
            </a:endParaRPr>
          </a:p>
        </p:txBody>
      </p:sp>
    </p:spTree>
    <p:extLst>
      <p:ext uri="{BB962C8B-B14F-4D97-AF65-F5344CB8AC3E}">
        <p14:creationId xmlns:p14="http://schemas.microsoft.com/office/powerpoint/2010/main" val="522866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What to include?</a:t>
            </a:r>
            <a:endParaRPr lang="en-GB" dirty="0"/>
          </a:p>
        </p:txBody>
      </p:sp>
      <p:sp>
        <p:nvSpPr>
          <p:cNvPr id="3" name="Content Placeholder 2"/>
          <p:cNvSpPr>
            <a:spLocks noGrp="1"/>
          </p:cNvSpPr>
          <p:nvPr>
            <p:ph idx="1"/>
          </p:nvPr>
        </p:nvSpPr>
        <p:spPr/>
        <p:txBody>
          <a:bodyPr>
            <a:normAutofit/>
          </a:bodyPr>
          <a:lstStyle/>
          <a:p>
            <a:pPr marL="0" indent="0" algn="just">
              <a:buNone/>
            </a:pPr>
            <a:r>
              <a:rPr lang="en-GB" b="1" dirty="0" smtClean="0"/>
              <a:t>Methods</a:t>
            </a:r>
            <a:r>
              <a:rPr lang="en-GB" dirty="0" smtClean="0"/>
              <a:t>:</a:t>
            </a:r>
          </a:p>
          <a:p>
            <a:pPr marL="1028700" lvl="1" indent="-571500" algn="just">
              <a:buFont typeface="+mj-lt"/>
              <a:buAutoNum type="romanLcPeriod"/>
            </a:pPr>
            <a:r>
              <a:rPr lang="en-GB" dirty="0" smtClean="0"/>
              <a:t>Focus Groups; (</a:t>
            </a:r>
            <a:r>
              <a:rPr lang="en-GB" i="1" dirty="0" smtClean="0"/>
              <a:t>discuss what these are)</a:t>
            </a:r>
            <a:endParaRPr lang="en-GB" dirty="0" smtClean="0"/>
          </a:p>
          <a:p>
            <a:pPr marL="1028700" lvl="1" indent="-571500" algn="just">
              <a:buFont typeface="+mj-lt"/>
              <a:buAutoNum type="romanLcPeriod"/>
            </a:pPr>
            <a:r>
              <a:rPr lang="en-GB" dirty="0" smtClean="0"/>
              <a:t>Interviews. </a:t>
            </a:r>
            <a:r>
              <a:rPr lang="en-GB" i="1" dirty="0" smtClean="0"/>
              <a:t>(discuss what these entail)</a:t>
            </a:r>
          </a:p>
          <a:p>
            <a:pPr marL="0" indent="0" algn="just">
              <a:buNone/>
            </a:pPr>
            <a:r>
              <a:rPr lang="en-GB" b="1" dirty="0" smtClean="0"/>
              <a:t>Research Considerations</a:t>
            </a:r>
            <a:r>
              <a:rPr lang="en-GB" dirty="0" smtClean="0"/>
              <a:t>:</a:t>
            </a:r>
            <a:r>
              <a:rPr lang="en-GB" b="1" dirty="0" smtClean="0"/>
              <a:t> </a:t>
            </a:r>
          </a:p>
          <a:p>
            <a:pPr lvl="1" algn="just"/>
            <a:r>
              <a:rPr lang="en-GB" dirty="0" smtClean="0"/>
              <a:t>Practical issues – i.e. how much time do you have to complete the research?</a:t>
            </a:r>
          </a:p>
          <a:p>
            <a:pPr lvl="1" algn="just"/>
            <a:r>
              <a:rPr lang="en-GB" dirty="0" smtClean="0"/>
              <a:t>The scale of the research</a:t>
            </a:r>
          </a:p>
          <a:p>
            <a:pPr lvl="1" algn="just"/>
            <a:r>
              <a:rPr lang="en-GB" dirty="0" smtClean="0"/>
              <a:t>The researcher’s skills and experience</a:t>
            </a:r>
          </a:p>
          <a:p>
            <a:pPr lvl="1" algn="just"/>
            <a:endParaRPr lang="en-GB" dirty="0" smtClean="0"/>
          </a:p>
          <a:p>
            <a:pPr lvl="1" algn="just"/>
            <a:endParaRPr lang="en-GB" dirty="0"/>
          </a:p>
          <a:p>
            <a:endParaRPr lang="en-GB" dirty="0"/>
          </a:p>
        </p:txBody>
      </p:sp>
    </p:spTree>
    <p:extLst>
      <p:ext uri="{BB962C8B-B14F-4D97-AF65-F5344CB8AC3E}">
        <p14:creationId xmlns:p14="http://schemas.microsoft.com/office/powerpoint/2010/main" val="3446984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Methodology: What to include</a:t>
            </a:r>
            <a:endParaRPr lang="en-GB" dirty="0"/>
          </a:p>
        </p:txBody>
      </p:sp>
      <p:sp>
        <p:nvSpPr>
          <p:cNvPr id="3" name="Content Placeholder 2"/>
          <p:cNvSpPr>
            <a:spLocks noGrp="1"/>
          </p:cNvSpPr>
          <p:nvPr>
            <p:ph idx="1"/>
          </p:nvPr>
        </p:nvSpPr>
        <p:spPr/>
        <p:txBody>
          <a:bodyPr/>
          <a:lstStyle/>
          <a:p>
            <a:pPr marL="0" indent="0">
              <a:buNone/>
            </a:pPr>
            <a:r>
              <a:rPr lang="en-GB" b="1" dirty="0" smtClean="0"/>
              <a:t>Research Limitations</a:t>
            </a:r>
            <a:r>
              <a:rPr lang="en-GB" dirty="0" smtClean="0"/>
              <a:t>:</a:t>
            </a:r>
          </a:p>
          <a:p>
            <a:pPr lvl="1"/>
            <a:r>
              <a:rPr lang="en-GB" dirty="0" smtClean="0"/>
              <a:t>For example time, time management, location for </a:t>
            </a:r>
            <a:r>
              <a:rPr lang="en-GB" dirty="0" smtClean="0"/>
              <a:t>research.  What </a:t>
            </a:r>
            <a:r>
              <a:rPr lang="en-GB" dirty="0" smtClean="0"/>
              <a:t>about the dilemma of knowing that the YP can withdraw an any stage versus your need – as researcher – to gather </a:t>
            </a:r>
            <a:r>
              <a:rPr lang="en-GB" dirty="0" smtClean="0"/>
              <a:t>data?</a:t>
            </a:r>
            <a:endParaRPr lang="en-GB" dirty="0"/>
          </a:p>
        </p:txBody>
      </p:sp>
    </p:spTree>
    <p:extLst>
      <p:ext uri="{BB962C8B-B14F-4D97-AF65-F5344CB8AC3E}">
        <p14:creationId xmlns:p14="http://schemas.microsoft.com/office/powerpoint/2010/main" val="388671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Presentation of Results</a:t>
            </a:r>
            <a:endParaRPr lang="en-GB" dirty="0"/>
          </a:p>
        </p:txBody>
      </p:sp>
      <p:sp>
        <p:nvSpPr>
          <p:cNvPr id="3" name="Content Placeholder 2"/>
          <p:cNvSpPr>
            <a:spLocks noGrp="1"/>
          </p:cNvSpPr>
          <p:nvPr>
            <p:ph idx="1"/>
          </p:nvPr>
        </p:nvSpPr>
        <p:spPr/>
        <p:txBody>
          <a:bodyPr>
            <a:normAutofit/>
          </a:bodyPr>
          <a:lstStyle/>
          <a:p>
            <a:pPr algn="just"/>
            <a:r>
              <a:rPr lang="en-GB" dirty="0"/>
              <a:t>What was observed and what was discovered/found out?</a:t>
            </a:r>
          </a:p>
          <a:p>
            <a:pPr algn="just"/>
            <a:r>
              <a:rPr lang="en-GB" dirty="0"/>
              <a:t>This is a presentation of the data - </a:t>
            </a:r>
            <a:r>
              <a:rPr lang="en-GB" b="1" dirty="0"/>
              <a:t>not </a:t>
            </a:r>
            <a:r>
              <a:rPr lang="en-GB" dirty="0"/>
              <a:t>a discussion in this section. It may involve the creation of tables, charts, histograms, etc., each of which should have an appropriate title or </a:t>
            </a:r>
            <a:r>
              <a:rPr lang="en-GB" dirty="0" smtClean="0"/>
              <a:t>heading.</a:t>
            </a:r>
          </a:p>
        </p:txBody>
      </p:sp>
    </p:spTree>
    <p:extLst>
      <p:ext uri="{BB962C8B-B14F-4D97-AF65-F5344CB8AC3E}">
        <p14:creationId xmlns:p14="http://schemas.microsoft.com/office/powerpoint/2010/main" val="37215756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Presentation of Results</a:t>
            </a:r>
            <a:endParaRPr lang="en-GB" dirty="0"/>
          </a:p>
        </p:txBody>
      </p:sp>
      <p:sp>
        <p:nvSpPr>
          <p:cNvPr id="3" name="Content Placeholder 2"/>
          <p:cNvSpPr>
            <a:spLocks noGrp="1"/>
          </p:cNvSpPr>
          <p:nvPr>
            <p:ph idx="1"/>
          </p:nvPr>
        </p:nvSpPr>
        <p:spPr/>
        <p:txBody>
          <a:bodyPr/>
          <a:lstStyle/>
          <a:p>
            <a:pPr algn="just"/>
            <a:r>
              <a:rPr lang="en-GB" dirty="0"/>
              <a:t>Many students confuse results with discussion and it is important to keep them separate. The findings are often presented in charts and tables (even from qualitative data). Verbatim references to participants' comments are particularly helpful. </a:t>
            </a:r>
          </a:p>
        </p:txBody>
      </p:sp>
    </p:spTree>
    <p:extLst>
      <p:ext uri="{BB962C8B-B14F-4D97-AF65-F5344CB8AC3E}">
        <p14:creationId xmlns:p14="http://schemas.microsoft.com/office/powerpoint/2010/main" val="30292232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Presentation of Results</a:t>
            </a:r>
            <a:endParaRPr lang="en-GB" dirty="0"/>
          </a:p>
        </p:txBody>
      </p:sp>
      <p:sp>
        <p:nvSpPr>
          <p:cNvPr id="3" name="Content Placeholder 2"/>
          <p:cNvSpPr>
            <a:spLocks noGrp="1"/>
          </p:cNvSpPr>
          <p:nvPr>
            <p:ph idx="1"/>
          </p:nvPr>
        </p:nvSpPr>
        <p:spPr>
          <a:xfrm>
            <a:off x="457200" y="1600200"/>
            <a:ext cx="8229600" cy="5257800"/>
          </a:xfrm>
        </p:spPr>
        <p:txBody>
          <a:bodyPr>
            <a:normAutofit fontScale="92500" lnSpcReduction="20000"/>
          </a:bodyPr>
          <a:lstStyle/>
          <a:p>
            <a:pPr marL="0" indent="0" algn="just">
              <a:buNone/>
            </a:pPr>
            <a:r>
              <a:rPr lang="en-GB" i="1" dirty="0" smtClean="0">
                <a:solidFill>
                  <a:srgbClr val="FF0000"/>
                </a:solidFill>
              </a:rPr>
              <a:t>This chapter provides an outline of the results found whilst engaging in research activity with young people and their youth workers within the two youth work settings.  The results will look to ascertain … </a:t>
            </a:r>
            <a:r>
              <a:rPr lang="en-GB" i="1" dirty="0" smtClean="0"/>
              <a:t>(your research question)</a:t>
            </a:r>
            <a:r>
              <a:rPr lang="en-GB" i="1" dirty="0" smtClean="0">
                <a:solidFill>
                  <a:srgbClr val="FF0000"/>
                </a:solidFill>
              </a:rPr>
              <a:t>… </a:t>
            </a:r>
          </a:p>
          <a:p>
            <a:pPr marL="0" indent="0" algn="just">
              <a:buNone/>
            </a:pPr>
            <a:endParaRPr lang="en-GB" i="1" dirty="0">
              <a:solidFill>
                <a:srgbClr val="FF0000"/>
              </a:solidFill>
            </a:endParaRPr>
          </a:p>
          <a:p>
            <a:pPr marL="0" indent="0" algn="just">
              <a:buNone/>
            </a:pPr>
            <a:r>
              <a:rPr lang="en-GB" i="1" dirty="0" smtClean="0">
                <a:solidFill>
                  <a:srgbClr val="FF0000"/>
                </a:solidFill>
              </a:rPr>
              <a:t>Through </a:t>
            </a:r>
            <a:r>
              <a:rPr lang="en-GB" i="1" dirty="0">
                <a:solidFill>
                  <a:srgbClr val="FF0000"/>
                </a:solidFill>
              </a:rPr>
              <a:t>thematic analysis, four themes have emerged, and are presented within this chapter.  However, the author will firstly provide background demographic information of the young people</a:t>
            </a:r>
            <a:endParaRPr lang="en-GB" i="1" dirty="0" smtClean="0">
              <a:solidFill>
                <a:srgbClr val="FF0000"/>
              </a:solidFill>
            </a:endParaRPr>
          </a:p>
          <a:p>
            <a:pPr lvl="1"/>
            <a:r>
              <a:rPr lang="en-GB" i="1" dirty="0" smtClean="0">
                <a:solidFill>
                  <a:srgbClr val="FF0000"/>
                </a:solidFill>
              </a:rPr>
              <a:t>Total number of YP</a:t>
            </a:r>
          </a:p>
          <a:p>
            <a:pPr lvl="1"/>
            <a:r>
              <a:rPr lang="en-GB" i="1" dirty="0" smtClean="0">
                <a:solidFill>
                  <a:srgbClr val="FF0000"/>
                </a:solidFill>
              </a:rPr>
              <a:t>Gender breakdown</a:t>
            </a:r>
          </a:p>
          <a:p>
            <a:pPr lvl="1"/>
            <a:r>
              <a:rPr lang="en-GB" i="1" dirty="0" smtClean="0">
                <a:solidFill>
                  <a:srgbClr val="FF0000"/>
                </a:solidFill>
              </a:rPr>
              <a:t>Age</a:t>
            </a:r>
          </a:p>
          <a:p>
            <a:pPr lvl="1"/>
            <a:endParaRPr lang="en-GB" dirty="0"/>
          </a:p>
        </p:txBody>
      </p:sp>
    </p:spTree>
    <p:extLst>
      <p:ext uri="{BB962C8B-B14F-4D97-AF65-F5344CB8AC3E}">
        <p14:creationId xmlns:p14="http://schemas.microsoft.com/office/powerpoint/2010/main" val="2636268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Presentation of results</a:t>
            </a:r>
            <a:endParaRPr lang="en-GB" dirty="0"/>
          </a:p>
        </p:txBody>
      </p:sp>
      <p:sp>
        <p:nvSpPr>
          <p:cNvPr id="3" name="Content Placeholder 2"/>
          <p:cNvSpPr>
            <a:spLocks noGrp="1"/>
          </p:cNvSpPr>
          <p:nvPr>
            <p:ph idx="1"/>
          </p:nvPr>
        </p:nvSpPr>
        <p:spPr>
          <a:xfrm>
            <a:off x="457200" y="1600200"/>
            <a:ext cx="8229600" cy="5257800"/>
          </a:xfrm>
        </p:spPr>
        <p:txBody>
          <a:bodyPr>
            <a:normAutofit fontScale="62500" lnSpcReduction="20000"/>
          </a:bodyPr>
          <a:lstStyle/>
          <a:p>
            <a:pPr marL="0" indent="0" algn="just">
              <a:buNone/>
            </a:pPr>
            <a:r>
              <a:rPr lang="en-GB" dirty="0">
                <a:solidFill>
                  <a:srgbClr val="FF0000"/>
                </a:solidFill>
              </a:rPr>
              <a:t>Having attended to demographic information, the chapter will now focus on the four themes within the research.  </a:t>
            </a:r>
          </a:p>
          <a:p>
            <a:pPr marL="0" lvl="0" indent="0" algn="just">
              <a:buNone/>
            </a:pPr>
            <a:endParaRPr lang="en-GB" b="1" dirty="0" smtClean="0">
              <a:solidFill>
                <a:srgbClr val="FF0000"/>
              </a:solidFill>
            </a:endParaRPr>
          </a:p>
          <a:p>
            <a:pPr marL="0" lvl="0" indent="0" algn="just">
              <a:buNone/>
            </a:pPr>
            <a:r>
              <a:rPr lang="en-GB" b="1" dirty="0" smtClean="0">
                <a:solidFill>
                  <a:srgbClr val="FF0000"/>
                </a:solidFill>
              </a:rPr>
              <a:t>Association </a:t>
            </a:r>
            <a:endParaRPr lang="en-GB" dirty="0">
              <a:solidFill>
                <a:srgbClr val="FF0000"/>
              </a:solidFill>
            </a:endParaRPr>
          </a:p>
          <a:p>
            <a:pPr marL="0" lvl="0" indent="0" algn="just">
              <a:buNone/>
            </a:pPr>
            <a:endParaRPr lang="en-GB" dirty="0" smtClean="0">
              <a:solidFill>
                <a:srgbClr val="FF0000"/>
              </a:solidFill>
            </a:endParaRPr>
          </a:p>
          <a:p>
            <a:pPr marL="0" lvl="0" indent="0" algn="just">
              <a:buNone/>
            </a:pPr>
            <a:r>
              <a:rPr lang="en-GB" dirty="0" smtClean="0">
                <a:solidFill>
                  <a:srgbClr val="FF0000"/>
                </a:solidFill>
              </a:rPr>
              <a:t>A </a:t>
            </a:r>
            <a:r>
              <a:rPr lang="en-GB" dirty="0">
                <a:solidFill>
                  <a:srgbClr val="FF0000"/>
                </a:solidFill>
              </a:rPr>
              <a:t>strong theme that emerged was that of association, the feeling of having somewhere to go to in their spare time, and to be there with their friends.  This was a theme that all the young people from the focus groups noted.  For example, Young Person A7 noted that they </a:t>
            </a:r>
            <a:r>
              <a:rPr lang="en-GB" i="1" dirty="0">
                <a:solidFill>
                  <a:srgbClr val="FF0000"/>
                </a:solidFill>
              </a:rPr>
              <a:t>“like chilling with our friends”.</a:t>
            </a:r>
            <a:r>
              <a:rPr lang="en-GB" dirty="0">
                <a:solidFill>
                  <a:srgbClr val="FF0000"/>
                </a:solidFill>
              </a:rPr>
              <a:t>  When asked by the researcher if it was important to the young people at Youth Club A that the youth club was there for them, their response was unanimously “</a:t>
            </a:r>
            <a:r>
              <a:rPr lang="en-GB" i="1" dirty="0">
                <a:solidFill>
                  <a:srgbClr val="FF0000"/>
                </a:solidFill>
              </a:rPr>
              <a:t>yes</a:t>
            </a:r>
            <a:r>
              <a:rPr lang="en-GB" dirty="0">
                <a:solidFill>
                  <a:srgbClr val="FF0000"/>
                </a:solidFill>
              </a:rPr>
              <a:t>”.  The young people noted that attending the youth club gave them the chance to “</a:t>
            </a:r>
            <a:r>
              <a:rPr lang="en-GB" i="1" dirty="0">
                <a:solidFill>
                  <a:srgbClr val="FF0000"/>
                </a:solidFill>
              </a:rPr>
              <a:t>make new friends</a:t>
            </a:r>
            <a:r>
              <a:rPr lang="en-GB" dirty="0">
                <a:solidFill>
                  <a:srgbClr val="FF0000"/>
                </a:solidFill>
              </a:rPr>
              <a:t>” (Young Person A1), and “</a:t>
            </a:r>
            <a:r>
              <a:rPr lang="en-GB" i="1" dirty="0">
                <a:solidFill>
                  <a:srgbClr val="FF0000"/>
                </a:solidFill>
              </a:rPr>
              <a:t>have fun with friends</a:t>
            </a:r>
            <a:r>
              <a:rPr lang="en-GB" dirty="0">
                <a:solidFill>
                  <a:srgbClr val="FF0000"/>
                </a:solidFill>
              </a:rPr>
              <a:t>” (Young Person A3). Young Person A2 noted that “</a:t>
            </a:r>
            <a:r>
              <a:rPr lang="en-GB" i="1" dirty="0">
                <a:solidFill>
                  <a:srgbClr val="FF0000"/>
                </a:solidFill>
              </a:rPr>
              <a:t>I don’t really like Mondays, but when the club is open it is much better, relaxing, I look forward.  It makes Mondays more interesting</a:t>
            </a:r>
            <a:r>
              <a:rPr lang="en-GB" dirty="0">
                <a:solidFill>
                  <a:srgbClr val="FF0000"/>
                </a:solidFill>
              </a:rPr>
              <a:t>”.  Young Person A8 noted that “</a:t>
            </a:r>
            <a:r>
              <a:rPr lang="en-GB" i="1" dirty="0">
                <a:solidFill>
                  <a:srgbClr val="FF0000"/>
                </a:solidFill>
              </a:rPr>
              <a:t>at school you only see your friends, but you don’t get to, like, chill out with them.  It’s not like being in the club</a:t>
            </a:r>
            <a:r>
              <a:rPr lang="en-GB" dirty="0">
                <a:solidFill>
                  <a:srgbClr val="FF0000"/>
                </a:solidFill>
              </a:rPr>
              <a:t>”.  This notion was further affirmed by Young Person A4 who, when asked by the researcher “why do you come to Youth Club A?” responded “</a:t>
            </a:r>
            <a:r>
              <a:rPr lang="en-GB" i="1" dirty="0">
                <a:solidFill>
                  <a:srgbClr val="FF0000"/>
                </a:solidFill>
              </a:rPr>
              <a:t>to have more time with friends</a:t>
            </a:r>
            <a:r>
              <a:rPr lang="en-GB" dirty="0">
                <a:solidFill>
                  <a:srgbClr val="FF0000"/>
                </a:solidFill>
              </a:rPr>
              <a:t>”. </a:t>
            </a:r>
          </a:p>
        </p:txBody>
      </p:sp>
    </p:spTree>
    <p:extLst>
      <p:ext uri="{BB962C8B-B14F-4D97-AF65-F5344CB8AC3E}">
        <p14:creationId xmlns:p14="http://schemas.microsoft.com/office/powerpoint/2010/main" val="9740152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Presentation of results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Summary</a:t>
            </a:r>
            <a:endParaRPr lang="en-GB" dirty="0"/>
          </a:p>
          <a:p>
            <a:pPr marL="0" indent="0">
              <a:buNone/>
            </a:pPr>
            <a:endParaRPr lang="en-GB" dirty="0" smtClean="0"/>
          </a:p>
          <a:p>
            <a:pPr marL="0" indent="0" algn="just">
              <a:buNone/>
            </a:pPr>
            <a:r>
              <a:rPr lang="en-GB" i="1" dirty="0" smtClean="0">
                <a:solidFill>
                  <a:srgbClr val="FF0000"/>
                </a:solidFill>
              </a:rPr>
              <a:t>Through </a:t>
            </a:r>
            <a:r>
              <a:rPr lang="en-GB" i="1" dirty="0">
                <a:solidFill>
                  <a:srgbClr val="FF0000"/>
                </a:solidFill>
              </a:rPr>
              <a:t>engaging in the research with the young people and youth workers at Youth Clubs A and B, the researcher identified four clear themes which emerged from the data gathered, namely ‘Association’, ‘The Welsh Language’, ‘Participation’ and ‘Bilingualism’.  The next chapter will discuss, analyse and interpret the data gathered, and will explore how the data links to the theory and policy reviewed in </a:t>
            </a:r>
            <a:r>
              <a:rPr lang="en-GB" i="1" dirty="0" smtClean="0">
                <a:solidFill>
                  <a:srgbClr val="FF0000"/>
                </a:solidFill>
              </a:rPr>
              <a:t>the Literature Review. </a:t>
            </a:r>
            <a:endParaRPr lang="en-GB" i="1" dirty="0">
              <a:solidFill>
                <a:srgbClr val="FF0000"/>
              </a:solidFill>
            </a:endParaRPr>
          </a:p>
          <a:p>
            <a:endParaRPr lang="en-GB" dirty="0"/>
          </a:p>
        </p:txBody>
      </p:sp>
    </p:spTree>
    <p:extLst>
      <p:ext uri="{BB962C8B-B14F-4D97-AF65-F5344CB8AC3E}">
        <p14:creationId xmlns:p14="http://schemas.microsoft.com/office/powerpoint/2010/main" val="19691761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5</a:t>
            </a:r>
            <a:endParaRPr lang="en-GB" dirty="0"/>
          </a:p>
        </p:txBody>
      </p:sp>
      <p:sp>
        <p:nvSpPr>
          <p:cNvPr id="3" name="Content Placeholder 2"/>
          <p:cNvSpPr>
            <a:spLocks noGrp="1"/>
          </p:cNvSpPr>
          <p:nvPr>
            <p:ph idx="1"/>
          </p:nvPr>
        </p:nvSpPr>
        <p:spPr/>
        <p:txBody>
          <a:bodyPr/>
          <a:lstStyle/>
          <a:p>
            <a:r>
              <a:rPr lang="en-GB" dirty="0" smtClean="0"/>
              <a:t>What is the purpose of this chapter?</a:t>
            </a:r>
          </a:p>
          <a:p>
            <a:pPr lvl="1"/>
            <a:r>
              <a:rPr lang="en-GB" dirty="0" smtClean="0"/>
              <a:t>(a) Interpretation of findings. What patterns have emerged?</a:t>
            </a:r>
          </a:p>
          <a:p>
            <a:pPr lvl="1"/>
            <a:r>
              <a:rPr lang="en-GB" dirty="0" smtClean="0"/>
              <a:t>(b) The difference between your findings and those of other people; the difference between the views of various other authors.</a:t>
            </a:r>
          </a:p>
          <a:p>
            <a:pPr lvl="1"/>
            <a:r>
              <a:rPr lang="en-GB" dirty="0" smtClean="0"/>
              <a:t>(c) How do the main points you are making change the way you think about the topic?</a:t>
            </a:r>
          </a:p>
          <a:p>
            <a:endParaRPr lang="en-GB" dirty="0"/>
          </a:p>
        </p:txBody>
      </p:sp>
    </p:spTree>
    <p:extLst>
      <p:ext uri="{BB962C8B-B14F-4D97-AF65-F5344CB8AC3E}">
        <p14:creationId xmlns:p14="http://schemas.microsoft.com/office/powerpoint/2010/main" val="32571678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5 – how do I begin?</a:t>
            </a:r>
            <a:endParaRPr lang="en-GB" dirty="0"/>
          </a:p>
        </p:txBody>
      </p:sp>
      <p:sp>
        <p:nvSpPr>
          <p:cNvPr id="3" name="Content Placeholder 2"/>
          <p:cNvSpPr>
            <a:spLocks noGrp="1"/>
          </p:cNvSpPr>
          <p:nvPr>
            <p:ph idx="1"/>
          </p:nvPr>
        </p:nvSpPr>
        <p:spPr/>
        <p:txBody>
          <a:bodyPr>
            <a:normAutofit fontScale="92500" lnSpcReduction="20000"/>
          </a:bodyPr>
          <a:lstStyle/>
          <a:p>
            <a:pPr marL="0" indent="0" algn="just">
              <a:buNone/>
            </a:pPr>
            <a:r>
              <a:rPr lang="en-GB" i="1" dirty="0" smtClean="0">
                <a:solidFill>
                  <a:srgbClr val="FF0000"/>
                </a:solidFill>
              </a:rPr>
              <a:t>The preceding chapter identified the key findings of the qualitative research carried out with young people and their youth workers within two youth clubs in the locality.  The themes which emerged are ‘Association’, ‘The Welsh Language’, ‘Participation’ and ‘Bilingualism’.  Within this chapter, a more detailed discussion is presented in order to examine </a:t>
            </a:r>
            <a:r>
              <a:rPr lang="en-GB" i="1" dirty="0" smtClean="0"/>
              <a:t>(your question here)</a:t>
            </a:r>
            <a:r>
              <a:rPr lang="en-GB" i="1" dirty="0" smtClean="0">
                <a:solidFill>
                  <a:srgbClr val="FF0000"/>
                </a:solidFill>
              </a:rPr>
              <a:t>.</a:t>
            </a:r>
            <a:r>
              <a:rPr lang="en-GB" i="1" dirty="0" smtClean="0"/>
              <a:t> </a:t>
            </a:r>
            <a:r>
              <a:rPr lang="en-GB" i="1" dirty="0" smtClean="0">
                <a:solidFill>
                  <a:srgbClr val="FF0000"/>
                </a:solidFill>
              </a:rPr>
              <a:t>This chapter will explore and interpret the main themes that emerged from the research, and will explore the patterns that have emerged and how they link to the theory and policy identified within the literature review.</a:t>
            </a:r>
            <a:endParaRPr lang="en-GB" i="1" dirty="0">
              <a:solidFill>
                <a:srgbClr val="FF0000"/>
              </a:solidFill>
            </a:endParaRPr>
          </a:p>
        </p:txBody>
      </p:sp>
    </p:spTree>
    <p:extLst>
      <p:ext uri="{BB962C8B-B14F-4D97-AF65-F5344CB8AC3E}">
        <p14:creationId xmlns:p14="http://schemas.microsoft.com/office/powerpoint/2010/main" val="4273567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5</a:t>
            </a:r>
            <a:endParaRPr lang="en-GB" dirty="0"/>
          </a:p>
        </p:txBody>
      </p:sp>
      <p:sp>
        <p:nvSpPr>
          <p:cNvPr id="3" name="Content Placeholder 2"/>
          <p:cNvSpPr>
            <a:spLocks noGrp="1"/>
          </p:cNvSpPr>
          <p:nvPr>
            <p:ph idx="1"/>
          </p:nvPr>
        </p:nvSpPr>
        <p:spPr/>
        <p:txBody>
          <a:bodyPr>
            <a:normAutofit fontScale="92500" lnSpcReduction="10000"/>
          </a:bodyPr>
          <a:lstStyle/>
          <a:p>
            <a:pPr marL="0" indent="0" algn="just">
              <a:buNone/>
            </a:pPr>
            <a:r>
              <a:rPr lang="en-GB" b="1" i="1" dirty="0" smtClean="0">
                <a:solidFill>
                  <a:srgbClr val="FF0000"/>
                </a:solidFill>
              </a:rPr>
              <a:t>Association</a:t>
            </a:r>
            <a:r>
              <a:rPr lang="en-GB" i="1" dirty="0" smtClean="0">
                <a:solidFill>
                  <a:srgbClr val="FF0000"/>
                </a:solidFill>
              </a:rPr>
              <a:t> </a:t>
            </a:r>
          </a:p>
          <a:p>
            <a:pPr marL="0" indent="0" algn="just">
              <a:buNone/>
            </a:pPr>
            <a:r>
              <a:rPr lang="en-GB" i="1" dirty="0" smtClean="0">
                <a:solidFill>
                  <a:srgbClr val="FF0000"/>
                </a:solidFill>
              </a:rPr>
              <a:t>A strong theme of the research was that of association.  As an emergent theme, it was not focused upon within the literature review; nonetheless much has been written around these concepts.  Jeffs and Smith (2008, p. 278) note how “association, relationship and community” are key dynamics of youth work; they have been a part of youth work’s foundations for over a century and a half. </a:t>
            </a:r>
            <a:endParaRPr lang="en-GB" i="1" dirty="0">
              <a:solidFill>
                <a:srgbClr val="FF0000"/>
              </a:solidFill>
            </a:endParaRPr>
          </a:p>
        </p:txBody>
      </p:sp>
    </p:spTree>
    <p:extLst>
      <p:ext uri="{BB962C8B-B14F-4D97-AF65-F5344CB8AC3E}">
        <p14:creationId xmlns:p14="http://schemas.microsoft.com/office/powerpoint/2010/main" val="17193712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5</a:t>
            </a:r>
            <a:endParaRPr lang="en-GB" dirty="0"/>
          </a:p>
        </p:txBody>
      </p:sp>
      <p:sp>
        <p:nvSpPr>
          <p:cNvPr id="3" name="Content Placeholder 2"/>
          <p:cNvSpPr>
            <a:spLocks noGrp="1"/>
          </p:cNvSpPr>
          <p:nvPr>
            <p:ph idx="1"/>
          </p:nvPr>
        </p:nvSpPr>
        <p:spPr/>
        <p:txBody>
          <a:bodyPr>
            <a:normAutofit fontScale="85000" lnSpcReduction="10000"/>
          </a:bodyPr>
          <a:lstStyle/>
          <a:p>
            <a:pPr marL="0" indent="0" algn="just">
              <a:buNone/>
            </a:pPr>
            <a:r>
              <a:rPr lang="en-GB" i="1" dirty="0" smtClean="0">
                <a:solidFill>
                  <a:srgbClr val="FF0000"/>
                </a:solidFill>
              </a:rPr>
              <a:t>The discussion around the Welsh language being more than the language of the classroom was evident within the data collection as well as within the literature under review.  Youth Worker A noted that he believed that young people came to club because it:</a:t>
            </a:r>
          </a:p>
          <a:p>
            <a:pPr marL="0" indent="0" algn="just">
              <a:buNone/>
            </a:pPr>
            <a:endParaRPr lang="en-GB" i="1" dirty="0" smtClean="0">
              <a:solidFill>
                <a:srgbClr val="FF0000"/>
              </a:solidFill>
            </a:endParaRPr>
          </a:p>
          <a:p>
            <a:pPr marL="0" indent="0" algn="just">
              <a:buNone/>
            </a:pPr>
            <a:r>
              <a:rPr lang="en-GB" i="1" dirty="0" smtClean="0">
                <a:solidFill>
                  <a:srgbClr val="FF0000"/>
                </a:solidFill>
              </a:rPr>
              <a:t>…gives them opportunities to speak Welsh to each other, keep the language going, so they don’t just have to speak Welsh in school, but they have the chance to do so in the community and with their friends too. </a:t>
            </a:r>
            <a:endParaRPr lang="en-GB" i="1" dirty="0">
              <a:solidFill>
                <a:srgbClr val="FF0000"/>
              </a:solidFill>
            </a:endParaRPr>
          </a:p>
        </p:txBody>
      </p:sp>
    </p:spTree>
    <p:extLst>
      <p:ext uri="{BB962C8B-B14F-4D97-AF65-F5344CB8AC3E}">
        <p14:creationId xmlns:p14="http://schemas.microsoft.com/office/powerpoint/2010/main" val="6868766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5 – how to close?</a:t>
            </a:r>
            <a:endParaRPr lang="en-GB" dirty="0"/>
          </a:p>
        </p:txBody>
      </p:sp>
      <p:sp>
        <p:nvSpPr>
          <p:cNvPr id="3" name="Content Placeholder 2"/>
          <p:cNvSpPr>
            <a:spLocks noGrp="1"/>
          </p:cNvSpPr>
          <p:nvPr>
            <p:ph idx="1"/>
          </p:nvPr>
        </p:nvSpPr>
        <p:spPr>
          <a:xfrm>
            <a:off x="457200" y="1600200"/>
            <a:ext cx="8229600" cy="4997152"/>
          </a:xfrm>
        </p:spPr>
        <p:txBody>
          <a:bodyPr>
            <a:normAutofit fontScale="85000" lnSpcReduction="10000"/>
          </a:bodyPr>
          <a:lstStyle/>
          <a:p>
            <a:pPr marL="0" indent="0" algn="just">
              <a:buNone/>
            </a:pPr>
            <a:r>
              <a:rPr lang="en-GB" dirty="0" smtClean="0">
                <a:solidFill>
                  <a:srgbClr val="FF0000"/>
                </a:solidFill>
              </a:rPr>
              <a:t>Through the discussion, analysis and interpretation of the data gathered, this chapter has explored and evidenced how youth work can provide opportunities for young people to use the Welsh language socially.  Through reviewing literature and policy, and through engaging in research with young people and their youth workers, it has been possible to see many perspectives around the themes of this study. </a:t>
            </a:r>
          </a:p>
          <a:p>
            <a:pPr marL="0" indent="0" algn="just">
              <a:buNone/>
            </a:pPr>
            <a:endParaRPr lang="en-GB" dirty="0">
              <a:solidFill>
                <a:srgbClr val="FF0000"/>
              </a:solidFill>
            </a:endParaRPr>
          </a:p>
          <a:p>
            <a:pPr marL="0" indent="0" algn="just">
              <a:buNone/>
            </a:pPr>
            <a:r>
              <a:rPr lang="en-GB" i="1" dirty="0" smtClean="0">
                <a:solidFill>
                  <a:srgbClr val="FF0000"/>
                </a:solidFill>
              </a:rPr>
              <a:t>The final chapter of this paper will provide a summary of the main findings, and will offer recommendations and directions for further research.</a:t>
            </a:r>
            <a:endParaRPr lang="en-GB" i="1" dirty="0">
              <a:solidFill>
                <a:srgbClr val="FF0000"/>
              </a:solidFill>
            </a:endParaRPr>
          </a:p>
        </p:txBody>
      </p:sp>
    </p:spTree>
    <p:extLst>
      <p:ext uri="{BB962C8B-B14F-4D97-AF65-F5344CB8AC3E}">
        <p14:creationId xmlns:p14="http://schemas.microsoft.com/office/powerpoint/2010/main" val="41957279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Chapter 6</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Recommendations for Practice:</a:t>
            </a:r>
          </a:p>
          <a:p>
            <a:pPr lvl="1"/>
            <a:r>
              <a:rPr lang="en-GB" dirty="0" smtClean="0"/>
              <a:t>(a) Summary of main findings as a series of statements.</a:t>
            </a:r>
          </a:p>
          <a:p>
            <a:pPr lvl="1"/>
            <a:r>
              <a:rPr lang="en-GB" dirty="0" smtClean="0"/>
              <a:t>(b) Recommendations. </a:t>
            </a:r>
          </a:p>
          <a:p>
            <a:endParaRPr lang="en-GB" dirty="0" smtClean="0"/>
          </a:p>
          <a:p>
            <a:pPr marL="0" indent="0">
              <a:buNone/>
            </a:pPr>
            <a:r>
              <a:rPr lang="en-GB" dirty="0"/>
              <a:t>F</a:t>
            </a:r>
            <a:r>
              <a:rPr lang="en-GB" dirty="0" smtClean="0"/>
              <a:t>inally, after the last Chapter, you should include</a:t>
            </a:r>
          </a:p>
          <a:p>
            <a:r>
              <a:rPr lang="en-GB" dirty="0" smtClean="0"/>
              <a:t>References and Appendices</a:t>
            </a:r>
          </a:p>
          <a:p>
            <a:endParaRPr lang="en-GB" dirty="0"/>
          </a:p>
        </p:txBody>
      </p:sp>
    </p:spTree>
    <p:extLst>
      <p:ext uri="{BB962C8B-B14F-4D97-AF65-F5344CB8AC3E}">
        <p14:creationId xmlns:p14="http://schemas.microsoft.com/office/powerpoint/2010/main" val="41818802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Any Questions?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solidFill>
                  <a:srgbClr val="FF0000"/>
                </a:solidFill>
              </a:rPr>
              <a:t>Powerpoint developed from the following MA Dissertation:</a:t>
            </a:r>
          </a:p>
          <a:p>
            <a:endParaRPr lang="en-GB" dirty="0">
              <a:solidFill>
                <a:srgbClr val="FF0000"/>
              </a:solidFill>
            </a:endParaRPr>
          </a:p>
          <a:p>
            <a:pPr marL="0" indent="0">
              <a:buNone/>
            </a:pPr>
            <a:r>
              <a:rPr lang="en-GB" dirty="0" smtClean="0">
                <a:solidFill>
                  <a:srgbClr val="FF0000"/>
                </a:solidFill>
              </a:rPr>
              <a:t>Lewis, A. (2015) </a:t>
            </a:r>
            <a:r>
              <a:rPr lang="en-GB" i="1" dirty="0" smtClean="0">
                <a:solidFill>
                  <a:srgbClr val="FF0000"/>
                </a:solidFill>
              </a:rPr>
              <a:t>To </a:t>
            </a:r>
            <a:r>
              <a:rPr lang="en-GB" i="1" dirty="0">
                <a:solidFill>
                  <a:srgbClr val="FF0000"/>
                </a:solidFill>
              </a:rPr>
              <a:t>what extent can youth work promote the social use of the Welsh language amongst young </a:t>
            </a:r>
            <a:r>
              <a:rPr lang="en-GB" i="1" dirty="0" smtClean="0">
                <a:solidFill>
                  <a:srgbClr val="FF0000"/>
                </a:solidFill>
              </a:rPr>
              <a:t>people, </a:t>
            </a:r>
            <a:r>
              <a:rPr lang="en-GB" dirty="0" smtClean="0">
                <a:solidFill>
                  <a:srgbClr val="FF0000"/>
                </a:solidFill>
              </a:rPr>
              <a:t>Unpublished UWTSD MA Dissertation.</a:t>
            </a:r>
          </a:p>
          <a:p>
            <a:pPr marL="0" indent="0">
              <a:buNone/>
            </a:pPr>
            <a:endParaRPr lang="en-GB" dirty="0" smtClean="0"/>
          </a:p>
          <a:p>
            <a:pPr marL="0" indent="0">
              <a:buNone/>
            </a:pPr>
            <a:r>
              <a:rPr lang="en-GB" dirty="0" smtClean="0"/>
              <a:t>Creswell</a:t>
            </a:r>
            <a:r>
              <a:rPr lang="en-GB" dirty="0"/>
              <a:t>, J.W. (2003) </a:t>
            </a:r>
            <a:r>
              <a:rPr lang="en-GB" i="1" dirty="0"/>
              <a:t>Research Design: Qualitative, Quantitative &amp; Mixed Methods Approaches. </a:t>
            </a:r>
            <a:r>
              <a:rPr lang="en-GB" dirty="0"/>
              <a:t>London: Sage Publications.</a:t>
            </a:r>
          </a:p>
          <a:p>
            <a:pPr marL="0" indent="0">
              <a:buNone/>
            </a:pPr>
            <a:r>
              <a:rPr lang="en-GB" dirty="0" smtClean="0"/>
              <a:t>Creswell</a:t>
            </a:r>
            <a:r>
              <a:rPr lang="en-GB" dirty="0"/>
              <a:t>, J.W. (2014) </a:t>
            </a:r>
            <a:r>
              <a:rPr lang="en-GB" i="1" dirty="0"/>
              <a:t>Research Design.</a:t>
            </a:r>
            <a:r>
              <a:rPr lang="en-GB" dirty="0"/>
              <a:t> 4</a:t>
            </a:r>
            <a:r>
              <a:rPr lang="en-GB" baseline="30000" dirty="0"/>
              <a:t>th</a:t>
            </a:r>
            <a:r>
              <a:rPr lang="en-GB" dirty="0"/>
              <a:t> </a:t>
            </a:r>
            <a:r>
              <a:rPr lang="en-GB" dirty="0" err="1"/>
              <a:t>edn</a:t>
            </a:r>
            <a:r>
              <a:rPr lang="en-GB" dirty="0"/>
              <a:t>. London: Sage Publications.</a:t>
            </a:r>
          </a:p>
          <a:p>
            <a:pPr marL="0" indent="0">
              <a:buNone/>
            </a:pPr>
            <a:r>
              <a:rPr lang="en-GB" dirty="0"/>
              <a:t>O’Leary, Z. (2010) </a:t>
            </a:r>
            <a:r>
              <a:rPr lang="en-GB" i="1" dirty="0"/>
              <a:t>The Essential Guide to Doing your Research Project. </a:t>
            </a:r>
            <a:r>
              <a:rPr lang="en-GB" dirty="0"/>
              <a:t>London: Sage publications.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830056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340</TotalTime>
  <Words>3019</Words>
  <Application>Microsoft Office PowerPoint</Application>
  <PresentationFormat>On-screen Show (4:3)</PresentationFormat>
  <Paragraphs>171</Paragraphs>
  <Slides>37</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Calibri</vt:lpstr>
      <vt:lpstr>Office Theme</vt:lpstr>
      <vt:lpstr>SJYW6010</vt:lpstr>
      <vt:lpstr>Today’s Lecture Focus </vt:lpstr>
      <vt:lpstr>Over to you…</vt:lpstr>
      <vt:lpstr>Chapter 1: Introduction</vt:lpstr>
      <vt:lpstr>Chapter 1: Introduction</vt:lpstr>
      <vt:lpstr>Chapter 1</vt:lpstr>
      <vt:lpstr>Chapter 1</vt:lpstr>
      <vt:lpstr>Chapter 1</vt:lpstr>
      <vt:lpstr>Chapter 1</vt:lpstr>
      <vt:lpstr>Literature Review</vt:lpstr>
      <vt:lpstr>Literature Review</vt:lpstr>
      <vt:lpstr>Literature Review: its functions</vt:lpstr>
      <vt:lpstr>Literature Review: its functions</vt:lpstr>
      <vt:lpstr>Literature Review: its functions</vt:lpstr>
      <vt:lpstr>Literature Review: its functions</vt:lpstr>
      <vt:lpstr>Literature Review: How to begin?</vt:lpstr>
      <vt:lpstr>Literature Review: How to close?</vt:lpstr>
      <vt:lpstr>Methodology</vt:lpstr>
      <vt:lpstr>Methodology</vt:lpstr>
      <vt:lpstr>Methodology: How to begin?</vt:lpstr>
      <vt:lpstr>Methodology: How to begin?</vt:lpstr>
      <vt:lpstr>Methodology: What to include?</vt:lpstr>
      <vt:lpstr>Methodology: What to include?</vt:lpstr>
      <vt:lpstr>Methodology: What to include?</vt:lpstr>
      <vt:lpstr>Methodology: What to include</vt:lpstr>
      <vt:lpstr>Presentation of Results</vt:lpstr>
      <vt:lpstr>Presentation of Results</vt:lpstr>
      <vt:lpstr>Presentation of Results</vt:lpstr>
      <vt:lpstr>Presentation of results</vt:lpstr>
      <vt:lpstr>Presentation of results</vt:lpstr>
      <vt:lpstr>Chapter 5</vt:lpstr>
      <vt:lpstr>Chapter 5 – how do I begin?</vt:lpstr>
      <vt:lpstr>Chapter 5</vt:lpstr>
      <vt:lpstr>Chapter 5</vt:lpstr>
      <vt:lpstr>Chapter 5 – how to close?</vt:lpstr>
      <vt:lpstr>Chapter 6</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SJYW6010</dc:title>
  <dc:creator>Administrator</dc:creator>
  <cp:lastModifiedBy>Angharad Lewis</cp:lastModifiedBy>
  <cp:revision>17</cp:revision>
  <cp:lastPrinted>2016-12-01T08:48:37Z</cp:lastPrinted>
  <dcterms:created xsi:type="dcterms:W3CDTF">2016-11-30T20:08:25Z</dcterms:created>
  <dcterms:modified xsi:type="dcterms:W3CDTF">2019-11-20T22:01:05Z</dcterms:modified>
</cp:coreProperties>
</file>