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5F03-D852-67DD-3A0D-81356A7B15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C546A5-5089-27BD-C055-61F2B2C33A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F4B224-1552-E9D4-446A-CEF3953FEBFA}"/>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835D3256-981D-19D4-4E95-7D67CEB6E7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EB19F6-AE29-7B19-E606-DD98FC0FE841}"/>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2671566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DDB4A-EBF7-19A7-074A-EB32265F4F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CD5AC1-E664-92EC-4F7E-70CED97588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CDE102-5F83-7311-E25C-28FCABC55BB4}"/>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717B71D6-73F1-476E-84CB-7C20F5A895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F971D0-973E-2C83-2D43-9EAFF11E8716}"/>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4222668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AC1A-BF1C-62F5-453C-173FE08AFD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7895F5-E760-3197-F78D-2587D16BCD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09F821-B94C-ACBB-60CD-E0404AA6BEE7}"/>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5C431B8F-74F5-AF1A-F767-10DE9EA19D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898242-D8EF-7D73-8C47-8A583785036A}"/>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267953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94655-44A8-E69F-1AFE-B3AD81D689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3DFC62-20DD-8FD3-FF97-BEC2FB9F80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B13048-E370-3905-CA5B-7E80553E346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2F4BCB4-19A2-F4C6-E193-563847DB4BBA}"/>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6" name="Footer Placeholder 5">
            <a:extLst>
              <a:ext uri="{FF2B5EF4-FFF2-40B4-BE49-F238E27FC236}">
                <a16:creationId xmlns:a16="http://schemas.microsoft.com/office/drawing/2014/main" id="{3583E026-B24A-E10D-BE13-270537C359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380D2C-0DE8-DA80-A03A-862FA089A626}"/>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89015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D3B6-8389-46D4-1128-65E9FA5C478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5EB9FC-D314-088F-2949-3F08EABBD9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2981D-CB35-BB2B-0BC2-BFC6E05457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90F78D-42DF-D6FB-147B-62F5D8DE2A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DC2B25-28E1-09E1-66A6-916383FE144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7FA69B1-930A-D6B9-3C3A-9AD31E7F5AD9}"/>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8" name="Footer Placeholder 7">
            <a:extLst>
              <a:ext uri="{FF2B5EF4-FFF2-40B4-BE49-F238E27FC236}">
                <a16:creationId xmlns:a16="http://schemas.microsoft.com/office/drawing/2014/main" id="{44A1301D-42FE-894A-DAB3-653F0B733D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7CB0E5-82D1-C7E7-6EC3-079631611B49}"/>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300662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0F74C-81FF-D353-17BE-A10FFF40829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C3820B0-71DA-D994-17AF-DEFEE456D2A8}"/>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4" name="Footer Placeholder 3">
            <a:extLst>
              <a:ext uri="{FF2B5EF4-FFF2-40B4-BE49-F238E27FC236}">
                <a16:creationId xmlns:a16="http://schemas.microsoft.com/office/drawing/2014/main" id="{F3D4C4AB-9B15-4A75-FF60-F72CFF36F00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A55C3D-99FB-65BE-3120-2E21DF2E190F}"/>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3857174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D57C1F-602C-7793-1451-51929D9B19B3}"/>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3" name="Footer Placeholder 2">
            <a:extLst>
              <a:ext uri="{FF2B5EF4-FFF2-40B4-BE49-F238E27FC236}">
                <a16:creationId xmlns:a16="http://schemas.microsoft.com/office/drawing/2014/main" id="{7E342798-01A3-F326-3A21-84F469C3BD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8DCA0E-9320-6B15-2A98-7E4B22DB38B2}"/>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06159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0A66D-3E88-BF14-3EB6-4D1192F205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8D6E71-60EA-0711-EE7D-36CFB12515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551A534-BEB8-7670-5E2C-D24A42CC2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E9517B-2D02-1FB9-2553-51DDC9BCEE2B}"/>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6" name="Footer Placeholder 5">
            <a:extLst>
              <a:ext uri="{FF2B5EF4-FFF2-40B4-BE49-F238E27FC236}">
                <a16:creationId xmlns:a16="http://schemas.microsoft.com/office/drawing/2014/main" id="{66772D12-F92A-DA9F-3A3D-41254ECDF7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C4903-EC2A-4B8C-491D-7D06486B15D9}"/>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64263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7813-6BAE-52B0-8235-715A138C68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6E4977B-94BC-CB68-71BD-16CDBB4193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7F8FA86-01F9-E4A6-556F-3989940758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C85B36-D748-5116-04B4-3BD75280EA6F}"/>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6" name="Footer Placeholder 5">
            <a:extLst>
              <a:ext uri="{FF2B5EF4-FFF2-40B4-BE49-F238E27FC236}">
                <a16:creationId xmlns:a16="http://schemas.microsoft.com/office/drawing/2014/main" id="{32FFEBBB-7715-FCDB-DC20-9001A86422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61A37E-15D4-1570-48C4-65C1B1F92DE8}"/>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592448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15E6-EA60-1EF3-F3EA-A72435E651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60D122-AB3B-5F18-C74B-AB44E85F450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11468B-B732-61D1-C02E-AE24BCA2641B}"/>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6E56BD6C-5D81-A1B3-09B7-4A1ED45A4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38B4D2-03B3-DA2F-627E-06B0E2595B3B}"/>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1225038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E256D8-8116-6AEA-D050-CF32DC11DF7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9152FA-E852-41B6-813B-2D1BEC0A012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62ACBC-6F59-CE55-E9AB-C28840BA8EED}"/>
              </a:ext>
            </a:extLst>
          </p:cNvPr>
          <p:cNvSpPr>
            <a:spLocks noGrp="1"/>
          </p:cNvSpPr>
          <p:nvPr>
            <p:ph type="dt" sz="half" idx="10"/>
          </p:nvPr>
        </p:nvSpPr>
        <p:spPr/>
        <p:txBody>
          <a:body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37B74C9A-4775-6B20-6CCD-BBC006EDB6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52268E-720E-21F0-5141-25440DB3FE5E}"/>
              </a:ext>
            </a:extLst>
          </p:cNvPr>
          <p:cNvSpPr>
            <a:spLocks noGrp="1"/>
          </p:cNvSpPr>
          <p:nvPr>
            <p:ph type="sldNum" sz="quarter" idx="12"/>
          </p:nvPr>
        </p:nvSpPr>
        <p:spPr/>
        <p:txBody>
          <a:bodyPr/>
          <a:lstStyle/>
          <a:p>
            <a:fld id="{0A9EED0F-0673-F34B-8853-953D3F27F350}" type="slidenum">
              <a:rPr lang="en-US" smtClean="0"/>
              <a:t>‹#›</a:t>
            </a:fld>
            <a:endParaRPr lang="en-US"/>
          </a:p>
        </p:txBody>
      </p:sp>
    </p:spTree>
    <p:extLst>
      <p:ext uri="{BB962C8B-B14F-4D97-AF65-F5344CB8AC3E}">
        <p14:creationId xmlns:p14="http://schemas.microsoft.com/office/powerpoint/2010/main" val="4253858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7B19F4-B69B-023D-8BB6-A2C82F54AE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65D62C0-87E8-8551-AE3F-E45322EDA5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2DF515-1D69-7D93-FE95-0591C8EDFC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25C142-3775-A348-AFE1-124614779B46}" type="datetimeFigureOut">
              <a:rPr lang="en-US" smtClean="0"/>
              <a:t>6/21/26</a:t>
            </a:fld>
            <a:endParaRPr lang="en-US"/>
          </a:p>
        </p:txBody>
      </p:sp>
      <p:sp>
        <p:nvSpPr>
          <p:cNvPr id="5" name="Footer Placeholder 4">
            <a:extLst>
              <a:ext uri="{FF2B5EF4-FFF2-40B4-BE49-F238E27FC236}">
                <a16:creationId xmlns:a16="http://schemas.microsoft.com/office/drawing/2014/main" id="{52B3522F-1BF3-E625-DFD9-59FEECCF76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47EE147-BA3F-0CB4-A827-162CC489CA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9EED0F-0673-F34B-8853-953D3F27F350}" type="slidenum">
              <a:rPr lang="en-US" smtClean="0"/>
              <a:t>‹#›</a:t>
            </a:fld>
            <a:endParaRPr lang="en-US"/>
          </a:p>
        </p:txBody>
      </p:sp>
    </p:spTree>
    <p:extLst>
      <p:ext uri="{BB962C8B-B14F-4D97-AF65-F5344CB8AC3E}">
        <p14:creationId xmlns:p14="http://schemas.microsoft.com/office/powerpoint/2010/main" val="174849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9EF75-7D7C-0824-2B78-19BDABBD1E2B}"/>
              </a:ext>
            </a:extLst>
          </p:cNvPr>
          <p:cNvSpPr>
            <a:spLocks noGrp="1"/>
          </p:cNvSpPr>
          <p:nvPr>
            <p:ph type="ctrTitle"/>
          </p:nvPr>
        </p:nvSpPr>
        <p:spPr/>
        <p:txBody>
          <a:bodyPr>
            <a:normAutofit fontScale="90000"/>
          </a:bodyPr>
          <a:lstStyle/>
          <a:p>
            <a:r>
              <a:rPr lang="en-US" dirty="0"/>
              <a:t>SUPPORTING ISAAC: APPLYING BOWLBY’S ATTACHMENT THEORY</a:t>
            </a:r>
          </a:p>
        </p:txBody>
      </p:sp>
      <p:sp>
        <p:nvSpPr>
          <p:cNvPr id="3" name="Subtitle 2">
            <a:extLst>
              <a:ext uri="{FF2B5EF4-FFF2-40B4-BE49-F238E27FC236}">
                <a16:creationId xmlns:a16="http://schemas.microsoft.com/office/drawing/2014/main" id="{6569B357-735F-C8AC-F683-EB70C1D5ABEC}"/>
              </a:ext>
            </a:extLst>
          </p:cNvPr>
          <p:cNvSpPr>
            <a:spLocks noGrp="1"/>
          </p:cNvSpPr>
          <p:nvPr>
            <p:ph type="subTitle" idx="1"/>
          </p:nvPr>
        </p:nvSpPr>
        <p:spPr>
          <a:xfrm>
            <a:off x="1523999" y="3602038"/>
            <a:ext cx="9543143" cy="2899152"/>
          </a:xfrm>
        </p:spPr>
        <p:txBody>
          <a:bodyPr/>
          <a:lstStyle/>
          <a:p>
            <a:r>
              <a:rPr lang="en-US" dirty="0"/>
              <a:t>Shabana ShaheenStudent ID: 2512331Psychology in Health and Social CareUniversity of Wales Trinity Saint David</a:t>
            </a:r>
            <a:r>
              <a:rPr lang="en-GB" dirty="0"/>
              <a:t> </a:t>
            </a:r>
          </a:p>
          <a:p>
            <a:endParaRPr lang="en-GB" dirty="0"/>
          </a:p>
          <a:p>
            <a:r>
              <a:rPr lang="en-US" dirty="0"/>
              <a:t>NOTES:Good morning/afternoon everyone. My name is Shabana Shaheen, student ID 2512331. Today I will explain how </a:t>
            </a:r>
            <a:r>
              <a:rPr lang="en-US" dirty="0" err="1"/>
              <a:t>Bowlby’s</a:t>
            </a:r>
            <a:r>
              <a:rPr lang="en-US" dirty="0"/>
              <a:t> Attachment Theory helps us understand and support Isaac.</a:t>
            </a:r>
          </a:p>
        </p:txBody>
      </p:sp>
    </p:spTree>
    <p:extLst>
      <p:ext uri="{BB962C8B-B14F-4D97-AF65-F5344CB8AC3E}">
        <p14:creationId xmlns:p14="http://schemas.microsoft.com/office/powerpoint/2010/main" val="3371046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47369-AC82-1527-C9EB-471D34AC3B29}"/>
              </a:ext>
            </a:extLst>
          </p:cNvPr>
          <p:cNvSpPr>
            <a:spLocks noGrp="1"/>
          </p:cNvSpPr>
          <p:nvPr>
            <p:ph type="title"/>
          </p:nvPr>
        </p:nvSpPr>
        <p:spPr/>
        <p:txBody>
          <a:bodyPr/>
          <a:lstStyle/>
          <a:p>
            <a:r>
              <a:rPr lang="en-US" dirty="0"/>
              <a:t>SLIDE 2 – INTRODUCTION &amp; SCENARIO</a:t>
            </a:r>
          </a:p>
        </p:txBody>
      </p:sp>
      <p:sp>
        <p:nvSpPr>
          <p:cNvPr id="3" name="Content Placeholder 2">
            <a:extLst>
              <a:ext uri="{FF2B5EF4-FFF2-40B4-BE49-F238E27FC236}">
                <a16:creationId xmlns:a16="http://schemas.microsoft.com/office/drawing/2014/main" id="{107132FA-AC12-0E08-F368-B5DFB1B35E2C}"/>
              </a:ext>
            </a:extLst>
          </p:cNvPr>
          <p:cNvSpPr>
            <a:spLocks noGrp="1"/>
          </p:cNvSpPr>
          <p:nvPr>
            <p:ph idx="1"/>
          </p:nvPr>
        </p:nvSpPr>
        <p:spPr/>
        <p:txBody>
          <a:bodyPr>
            <a:normAutofit fontScale="92500" lnSpcReduction="20000"/>
          </a:bodyPr>
          <a:lstStyle/>
          <a:p>
            <a:r>
              <a:rPr lang="en-US" dirty="0"/>
              <a:t> Isaac: 4-year-old boy attending a London Children’s Centre</a:t>
            </a:r>
            <a:r>
              <a:rPr lang="en-GB" dirty="0"/>
              <a:t> </a:t>
            </a:r>
          </a:p>
          <a:p>
            <a:r>
              <a:rPr lang="en-US" dirty="0"/>
              <a:t> Lives with a single mother recovering from post-natal depression, low confidence &amp; limited social support</a:t>
            </a:r>
            <a:endParaRPr lang="en-GB" dirty="0"/>
          </a:p>
          <a:p>
            <a:r>
              <a:rPr lang="en-US" dirty="0"/>
              <a:t> Recently relocated; disrupted childcare over 2 years</a:t>
            </a:r>
            <a:r>
              <a:rPr lang="en-GB" dirty="0"/>
              <a:t> </a:t>
            </a:r>
            <a:r>
              <a:rPr lang="en-US" dirty="0"/>
              <a:t>Observed: quiet/withdrawn, separation anxiety, language delay, difficulty joining groups, clinginess &amp; poor sleep</a:t>
            </a:r>
            <a:r>
              <a:rPr lang="en-GB" dirty="0"/>
              <a:t> </a:t>
            </a:r>
          </a:p>
          <a:p>
            <a:r>
              <a:rPr lang="en-US" dirty="0"/>
              <a:t>Theory choice: </a:t>
            </a:r>
            <a:r>
              <a:rPr lang="en-US" dirty="0" err="1"/>
              <a:t>Bowlby’s</a:t>
            </a:r>
            <a:r>
              <a:rPr lang="en-US" dirty="0"/>
              <a:t> Attachment Theory – explains link between early relationships and lifelong development (</a:t>
            </a:r>
            <a:r>
              <a:rPr lang="en-US" dirty="0" err="1"/>
              <a:t>Bowlby</a:t>
            </a:r>
            <a:r>
              <a:rPr lang="en-US" dirty="0"/>
              <a:t>, 1969)</a:t>
            </a:r>
            <a:endParaRPr lang="en-GB" dirty="0"/>
          </a:p>
          <a:p>
            <a:r>
              <a:rPr lang="en-US" dirty="0"/>
              <a:t>NOTES:Let’s start with Isaac’s background. He has experienced many changes and his mum has been struggling emotionally. This means he has not had the steady, responsive care he needs to feel fully safe. That is why Attachment Theory is so useful here.</a:t>
            </a:r>
          </a:p>
        </p:txBody>
      </p:sp>
    </p:spTree>
    <p:extLst>
      <p:ext uri="{BB962C8B-B14F-4D97-AF65-F5344CB8AC3E}">
        <p14:creationId xmlns:p14="http://schemas.microsoft.com/office/powerpoint/2010/main" val="2310686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E5F67-EEC0-38A0-6129-370074AD95B9}"/>
              </a:ext>
            </a:extLst>
          </p:cNvPr>
          <p:cNvSpPr>
            <a:spLocks noGrp="1"/>
          </p:cNvSpPr>
          <p:nvPr>
            <p:ph type="title"/>
          </p:nvPr>
        </p:nvSpPr>
        <p:spPr/>
        <p:txBody>
          <a:bodyPr/>
          <a:lstStyle/>
          <a:p>
            <a:r>
              <a:rPr lang="en-US" dirty="0"/>
              <a:t>SLIDE 3 – WHAT IS ATTACHMENT THEORY?</a:t>
            </a:r>
          </a:p>
        </p:txBody>
      </p:sp>
      <p:sp>
        <p:nvSpPr>
          <p:cNvPr id="3" name="Content Placeholder 2">
            <a:extLst>
              <a:ext uri="{FF2B5EF4-FFF2-40B4-BE49-F238E27FC236}">
                <a16:creationId xmlns:a16="http://schemas.microsoft.com/office/drawing/2014/main" id="{CED23EC4-D481-1B34-48FB-E2F9F3D8848B}"/>
              </a:ext>
            </a:extLst>
          </p:cNvPr>
          <p:cNvSpPr>
            <a:spLocks noGrp="1"/>
          </p:cNvSpPr>
          <p:nvPr>
            <p:ph idx="1"/>
          </p:nvPr>
        </p:nvSpPr>
        <p:spPr>
          <a:xfrm>
            <a:off x="838200" y="1690688"/>
            <a:ext cx="10515600" cy="4351338"/>
          </a:xfrm>
        </p:spPr>
        <p:txBody>
          <a:bodyPr>
            <a:normAutofit fontScale="77500" lnSpcReduction="20000"/>
          </a:bodyPr>
          <a:lstStyle/>
          <a:p>
            <a:r>
              <a:rPr lang="en-US" dirty="0"/>
              <a:t>Key Concepts:</a:t>
            </a:r>
            <a:endParaRPr lang="en-GB" dirty="0"/>
          </a:p>
          <a:p>
            <a:endParaRPr lang="en-GB" dirty="0"/>
          </a:p>
          <a:p>
            <a:r>
              <a:rPr lang="en-US" dirty="0"/>
              <a:t>Attachment: Deep, enduring emotional bond between child &amp; caregiver</a:t>
            </a:r>
            <a:endParaRPr lang="en-GB" dirty="0"/>
          </a:p>
          <a:p>
            <a:r>
              <a:rPr lang="en-US" dirty="0"/>
              <a:t> Secure Base: Safe, predictable relationship allowing confident exploration</a:t>
            </a:r>
            <a:r>
              <a:rPr lang="en-GB" dirty="0"/>
              <a:t> </a:t>
            </a:r>
          </a:p>
          <a:p>
            <a:r>
              <a:rPr lang="en-US" dirty="0"/>
              <a:t>Internal Working Model: Mental blueprint – shapes trust, self-worth &amp; expectations (Howe, 2011)</a:t>
            </a:r>
            <a:r>
              <a:rPr lang="en-GB" dirty="0"/>
              <a:t> </a:t>
            </a:r>
          </a:p>
          <a:p>
            <a:r>
              <a:rPr lang="en-US" dirty="0"/>
              <a:t> Critical Period: First 0–3 years most sensitive for healthy attachment</a:t>
            </a:r>
            <a:r>
              <a:rPr lang="en-GB" dirty="0"/>
              <a:t> </a:t>
            </a:r>
            <a:r>
              <a:rPr lang="en-US" dirty="0"/>
              <a:t>Core Beliefs:</a:t>
            </a:r>
            <a:r>
              <a:rPr lang="en-GB" dirty="0"/>
              <a:t> </a:t>
            </a:r>
          </a:p>
          <a:p>
            <a:r>
              <a:rPr lang="en-US" dirty="0"/>
              <a:t>Infants biologically programmed to attach for survival</a:t>
            </a:r>
            <a:r>
              <a:rPr lang="en-GB" dirty="0"/>
              <a:t> </a:t>
            </a:r>
          </a:p>
          <a:p>
            <a:r>
              <a:rPr lang="en-US" dirty="0"/>
              <a:t>Responsive care → secure attachment</a:t>
            </a:r>
            <a:r>
              <a:rPr lang="en-GB" dirty="0"/>
              <a:t> </a:t>
            </a:r>
          </a:p>
          <a:p>
            <a:r>
              <a:rPr lang="en-US" dirty="0"/>
              <a:t>Inconsistent/unavailable care → insecure attachment (Ainsworth et al., 2015)</a:t>
            </a:r>
            <a:endParaRPr lang="en-GB" dirty="0"/>
          </a:p>
          <a:p>
            <a:r>
              <a:rPr lang="en-US" dirty="0"/>
              <a:t>NOTES:John </a:t>
            </a:r>
            <a:r>
              <a:rPr lang="en-US" dirty="0" err="1"/>
              <a:t>Bowlby</a:t>
            </a:r>
            <a:r>
              <a:rPr lang="en-US" dirty="0"/>
              <a:t> said attachment is not just “love” – it is a survival system. When children know someone is reliably there, they develop confidence. If care is unpredictable, they become anxious or withdrawn.</a:t>
            </a:r>
          </a:p>
        </p:txBody>
      </p:sp>
    </p:spTree>
    <p:extLst>
      <p:ext uri="{BB962C8B-B14F-4D97-AF65-F5344CB8AC3E}">
        <p14:creationId xmlns:p14="http://schemas.microsoft.com/office/powerpoint/2010/main" val="2572903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02D9B-A500-4F70-A1DA-BD474238945E}"/>
              </a:ext>
            </a:extLst>
          </p:cNvPr>
          <p:cNvSpPr>
            <a:spLocks noGrp="1"/>
          </p:cNvSpPr>
          <p:nvPr>
            <p:ph type="title"/>
          </p:nvPr>
        </p:nvSpPr>
        <p:spPr/>
        <p:txBody>
          <a:bodyPr/>
          <a:lstStyle/>
          <a:p>
            <a:r>
              <a:rPr lang="en-US" dirty="0"/>
              <a:t>SLIDE 4 – APPLYING THE THEORY TO ISAAC</a:t>
            </a:r>
          </a:p>
        </p:txBody>
      </p:sp>
      <p:sp>
        <p:nvSpPr>
          <p:cNvPr id="3" name="Content Placeholder 2">
            <a:extLst>
              <a:ext uri="{FF2B5EF4-FFF2-40B4-BE49-F238E27FC236}">
                <a16:creationId xmlns:a16="http://schemas.microsoft.com/office/drawing/2014/main" id="{E65A9F5C-2B46-310E-819F-285BDE2763CB}"/>
              </a:ext>
            </a:extLst>
          </p:cNvPr>
          <p:cNvSpPr>
            <a:spLocks noGrp="1"/>
          </p:cNvSpPr>
          <p:nvPr>
            <p:ph idx="1"/>
          </p:nvPr>
        </p:nvSpPr>
        <p:spPr/>
        <p:txBody>
          <a:bodyPr>
            <a:normAutofit fontScale="85000" lnSpcReduction="10000"/>
          </a:bodyPr>
          <a:lstStyle/>
          <a:p>
            <a:r>
              <a:rPr lang="en-US" dirty="0"/>
              <a:t>Disrupted childcare: No stable figure → insecure-anxious attachment &amp; fear of abandonment</a:t>
            </a:r>
            <a:r>
              <a:rPr lang="en-GB" dirty="0"/>
              <a:t> </a:t>
            </a:r>
          </a:p>
          <a:p>
            <a:r>
              <a:rPr lang="en-US" dirty="0"/>
              <a:t>Maternal mental health: Reduced responsiveness → weakens sense of safety &amp; trust</a:t>
            </a:r>
            <a:r>
              <a:rPr lang="en-GB" dirty="0"/>
              <a:t> </a:t>
            </a:r>
          </a:p>
          <a:p>
            <a:r>
              <a:rPr lang="en-US" dirty="0"/>
              <a:t>Limited social interaction: No secure base → fears exploring or joining peers</a:t>
            </a:r>
            <a:r>
              <a:rPr lang="en-GB" dirty="0"/>
              <a:t> </a:t>
            </a:r>
          </a:p>
          <a:p>
            <a:r>
              <a:rPr lang="en-US" dirty="0"/>
              <a:t>Separation distress: Shows expectation that needs may not be met when apart</a:t>
            </a:r>
            <a:r>
              <a:rPr lang="en-GB" dirty="0"/>
              <a:t> </a:t>
            </a:r>
          </a:p>
          <a:p>
            <a:r>
              <a:rPr lang="en-US" dirty="0"/>
              <a:t>Language delay: Stress reduces confidence; secure bonds encourage communication (Gerhardt, 2015)</a:t>
            </a:r>
            <a:endParaRPr lang="en-GB" dirty="0"/>
          </a:p>
          <a:p>
            <a:r>
              <a:rPr lang="en-US" dirty="0"/>
              <a:t>NOTES:Everything Isaac does makes sense when we look through this lens. His clinginess is not </a:t>
            </a:r>
            <a:r>
              <a:rPr lang="en-GB" dirty="0"/>
              <a:t>misbehaviours</a:t>
            </a:r>
            <a:r>
              <a:rPr lang="en-US" dirty="0"/>
              <a:t> – it is his way of trying to keep his safe person close.</a:t>
            </a:r>
          </a:p>
        </p:txBody>
      </p:sp>
    </p:spTree>
    <p:extLst>
      <p:ext uri="{BB962C8B-B14F-4D97-AF65-F5344CB8AC3E}">
        <p14:creationId xmlns:p14="http://schemas.microsoft.com/office/powerpoint/2010/main" val="780783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99FD-1FDE-264F-3B92-C38688579A36}"/>
              </a:ext>
            </a:extLst>
          </p:cNvPr>
          <p:cNvSpPr>
            <a:spLocks noGrp="1"/>
          </p:cNvSpPr>
          <p:nvPr>
            <p:ph type="title"/>
          </p:nvPr>
        </p:nvSpPr>
        <p:spPr/>
        <p:txBody>
          <a:bodyPr/>
          <a:lstStyle/>
          <a:p>
            <a:r>
              <a:rPr lang="en-US" dirty="0"/>
              <a:t>SLIDE 5 – NATURE VS NURTURE</a:t>
            </a:r>
          </a:p>
        </p:txBody>
      </p:sp>
      <p:sp>
        <p:nvSpPr>
          <p:cNvPr id="3" name="Content Placeholder 2">
            <a:extLst>
              <a:ext uri="{FF2B5EF4-FFF2-40B4-BE49-F238E27FC236}">
                <a16:creationId xmlns:a16="http://schemas.microsoft.com/office/drawing/2014/main" id="{D5EC6B07-B20A-814A-2CD5-65866D8E13F8}"/>
              </a:ext>
            </a:extLst>
          </p:cNvPr>
          <p:cNvSpPr>
            <a:spLocks noGrp="1"/>
          </p:cNvSpPr>
          <p:nvPr>
            <p:ph idx="1"/>
          </p:nvPr>
        </p:nvSpPr>
        <p:spPr>
          <a:xfrm>
            <a:off x="838200" y="2141537"/>
            <a:ext cx="10515600" cy="4351338"/>
          </a:xfrm>
        </p:spPr>
        <p:txBody>
          <a:bodyPr>
            <a:normAutofit fontScale="92500" lnSpcReduction="20000"/>
          </a:bodyPr>
          <a:lstStyle/>
          <a:p>
            <a:r>
              <a:rPr lang="en-US" dirty="0"/>
              <a:t> Nature:</a:t>
            </a:r>
            <a:r>
              <a:rPr lang="en-GB" dirty="0"/>
              <a:t> </a:t>
            </a:r>
            <a:r>
              <a:rPr lang="en-US" dirty="0"/>
              <a:t>Innate drive to seek closeness</a:t>
            </a:r>
            <a:r>
              <a:rPr lang="en-GB" dirty="0"/>
              <a:t> </a:t>
            </a:r>
          </a:p>
          <a:p>
            <a:r>
              <a:rPr lang="en-US" dirty="0"/>
              <a:t>Temperament may be naturally sensitive</a:t>
            </a:r>
            <a:r>
              <a:rPr lang="en-GB" dirty="0"/>
              <a:t> </a:t>
            </a:r>
          </a:p>
          <a:p>
            <a:r>
              <a:rPr lang="en-US" dirty="0"/>
              <a:t> Chronic stress affects brain development &amp; cortisol levels</a:t>
            </a:r>
            <a:r>
              <a:rPr lang="en-GB" dirty="0"/>
              <a:t> </a:t>
            </a:r>
          </a:p>
          <a:p>
            <a:r>
              <a:rPr lang="en-US" dirty="0"/>
              <a:t>Nurture:</a:t>
            </a:r>
            <a:r>
              <a:rPr lang="en-GB" dirty="0"/>
              <a:t> </a:t>
            </a:r>
            <a:r>
              <a:rPr lang="en-US" dirty="0"/>
              <a:t>Warmth, consistency &amp; responsiveness = strongest protective factors</a:t>
            </a:r>
            <a:r>
              <a:rPr lang="en-GB" dirty="0"/>
              <a:t> </a:t>
            </a:r>
          </a:p>
          <a:p>
            <a:r>
              <a:rPr lang="en-US" dirty="0"/>
              <a:t> Frequent transitions increase anxiety Positive interaction builds confidence &amp; </a:t>
            </a:r>
            <a:r>
              <a:rPr lang="en-GB" dirty="0"/>
              <a:t>communication </a:t>
            </a:r>
          </a:p>
          <a:p>
            <a:r>
              <a:rPr lang="en-US" dirty="0"/>
              <a:t>Conclusion: Nature gives potential – nurture determines if it flourishes (Schaffer, 2019)</a:t>
            </a:r>
            <a:endParaRPr lang="en-GB" dirty="0"/>
          </a:p>
          <a:p>
            <a:r>
              <a:rPr lang="en-US" dirty="0"/>
              <a:t>NOTES:Isaac was born needing to attach, but his environment has made it hard. The good news is that nurture can still change things for the better.</a:t>
            </a:r>
          </a:p>
        </p:txBody>
      </p:sp>
    </p:spTree>
    <p:extLst>
      <p:ext uri="{BB962C8B-B14F-4D97-AF65-F5344CB8AC3E}">
        <p14:creationId xmlns:p14="http://schemas.microsoft.com/office/powerpoint/2010/main" val="3962040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6BA59-BC98-9C31-C035-D3BDB09F3B65}"/>
              </a:ext>
            </a:extLst>
          </p:cNvPr>
          <p:cNvSpPr>
            <a:spLocks noGrp="1"/>
          </p:cNvSpPr>
          <p:nvPr>
            <p:ph type="title"/>
          </p:nvPr>
        </p:nvSpPr>
        <p:spPr/>
        <p:txBody>
          <a:bodyPr/>
          <a:lstStyle/>
          <a:p>
            <a:r>
              <a:rPr lang="en-US" dirty="0"/>
              <a:t>SLIDE 6 – SUPPORT STRATEGIES</a:t>
            </a:r>
          </a:p>
        </p:txBody>
      </p:sp>
      <p:sp>
        <p:nvSpPr>
          <p:cNvPr id="3" name="Content Placeholder 2">
            <a:extLst>
              <a:ext uri="{FF2B5EF4-FFF2-40B4-BE49-F238E27FC236}">
                <a16:creationId xmlns:a16="http://schemas.microsoft.com/office/drawing/2014/main" id="{B4E7A1AC-DDF8-C4F9-2943-E24A6B4A73A6}"/>
              </a:ext>
            </a:extLst>
          </p:cNvPr>
          <p:cNvSpPr>
            <a:spLocks noGrp="1"/>
          </p:cNvSpPr>
          <p:nvPr>
            <p:ph idx="1"/>
          </p:nvPr>
        </p:nvSpPr>
        <p:spPr/>
        <p:txBody>
          <a:bodyPr/>
          <a:lstStyle/>
          <a:p>
            <a:r>
              <a:rPr lang="en-US" dirty="0"/>
              <a:t> Assign a dedicated Key Person – builds a new secure base Predictable routines &amp; warm, responsive interactions Child-led play – builds trust without pressure Language-rich environment: narrate activities, repeat words, praise effort Support mother’s wellbeing: access to mental health &amp; parenting help Multi-agency working: connect family to all needed services Teach emotional words &amp; simple calm-down techniques</a:t>
            </a:r>
            <a:endParaRPr lang="en-GB" dirty="0"/>
          </a:p>
          <a:p>
            <a:r>
              <a:rPr lang="en-US" dirty="0"/>
              <a:t>NOTES:All these strategies come directly from Attachment Theory. When we help Isaac feel safe, his confidence, language and </a:t>
            </a:r>
            <a:r>
              <a:rPr lang="en-GB" dirty="0"/>
              <a:t>behaviours </a:t>
            </a:r>
            <a:r>
              <a:rPr lang="en-US" dirty="0"/>
              <a:t>will gradually improve.</a:t>
            </a:r>
          </a:p>
        </p:txBody>
      </p:sp>
    </p:spTree>
    <p:extLst>
      <p:ext uri="{BB962C8B-B14F-4D97-AF65-F5344CB8AC3E}">
        <p14:creationId xmlns:p14="http://schemas.microsoft.com/office/powerpoint/2010/main" val="73838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94076-8D4B-58FD-1216-A7365240C7F7}"/>
              </a:ext>
            </a:extLst>
          </p:cNvPr>
          <p:cNvSpPr>
            <a:spLocks noGrp="1"/>
          </p:cNvSpPr>
          <p:nvPr>
            <p:ph type="title"/>
          </p:nvPr>
        </p:nvSpPr>
        <p:spPr/>
        <p:txBody>
          <a:bodyPr/>
          <a:lstStyle/>
          <a:p>
            <a:r>
              <a:rPr lang="en-US" dirty="0"/>
              <a:t>SLIDE 7 – CRITICAL EVALUATION</a:t>
            </a:r>
          </a:p>
        </p:txBody>
      </p:sp>
      <p:sp>
        <p:nvSpPr>
          <p:cNvPr id="3" name="Content Placeholder 2">
            <a:extLst>
              <a:ext uri="{FF2B5EF4-FFF2-40B4-BE49-F238E27FC236}">
                <a16:creationId xmlns:a16="http://schemas.microsoft.com/office/drawing/2014/main" id="{FDE3A958-BB93-E129-1143-F3089463FAD1}"/>
              </a:ext>
            </a:extLst>
          </p:cNvPr>
          <p:cNvSpPr>
            <a:spLocks noGrp="1"/>
          </p:cNvSpPr>
          <p:nvPr>
            <p:ph idx="1"/>
          </p:nvPr>
        </p:nvSpPr>
        <p:spPr/>
        <p:txBody>
          <a:bodyPr/>
          <a:lstStyle/>
          <a:p>
            <a:r>
              <a:rPr lang="en-US" dirty="0"/>
              <a:t>Strengths: Strong research evidence</a:t>
            </a:r>
            <a:r>
              <a:rPr lang="en-GB" dirty="0"/>
              <a:t> </a:t>
            </a:r>
            <a:r>
              <a:rPr lang="en-US" dirty="0"/>
              <a:t>Widely used in health, social care &amp; early years Focuses on prevention &amp; building positive relationships Limitations: Traditionally </a:t>
            </a:r>
            <a:r>
              <a:rPr lang="en-GB" dirty="0"/>
              <a:t>mother centred</a:t>
            </a:r>
            <a:r>
              <a:rPr lang="en-US" dirty="0"/>
              <a:t> – can overlook fathers/extended family Risk of unintended parent-blaming Can underplay temperament &amp; cultural differences Relevance: Best applied flexibly – respects diverse family structures</a:t>
            </a:r>
            <a:r>
              <a:rPr lang="en-GB" dirty="0"/>
              <a:t> </a:t>
            </a:r>
            <a:r>
              <a:rPr lang="en-US" dirty="0"/>
              <a:t>Focuses on *quality of care*, not just who provides it (Steele &amp; Steele, 2018)</a:t>
            </a:r>
            <a:r>
              <a:rPr lang="en-GB" dirty="0"/>
              <a:t> </a:t>
            </a:r>
          </a:p>
          <a:p>
            <a:r>
              <a:rPr lang="en-US" dirty="0"/>
              <a:t>NOTES:While the theory is very helpful, we must use it carefully – never to judge, but to understand and support every family fairly.</a:t>
            </a:r>
          </a:p>
        </p:txBody>
      </p:sp>
    </p:spTree>
    <p:extLst>
      <p:ext uri="{BB962C8B-B14F-4D97-AF65-F5344CB8AC3E}">
        <p14:creationId xmlns:p14="http://schemas.microsoft.com/office/powerpoint/2010/main" val="1813116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4235-5C71-A45B-F3AB-F892B29A9D25}"/>
              </a:ext>
            </a:extLst>
          </p:cNvPr>
          <p:cNvSpPr>
            <a:spLocks noGrp="1"/>
          </p:cNvSpPr>
          <p:nvPr>
            <p:ph type="title"/>
          </p:nvPr>
        </p:nvSpPr>
        <p:spPr/>
        <p:txBody>
          <a:bodyPr/>
          <a:lstStyle/>
          <a:p>
            <a:r>
              <a:rPr lang="en-US" dirty="0"/>
              <a:t>SLIDE 8 – CONCLUSION</a:t>
            </a:r>
          </a:p>
        </p:txBody>
      </p:sp>
      <p:sp>
        <p:nvSpPr>
          <p:cNvPr id="3" name="Content Placeholder 2">
            <a:extLst>
              <a:ext uri="{FF2B5EF4-FFF2-40B4-BE49-F238E27FC236}">
                <a16:creationId xmlns:a16="http://schemas.microsoft.com/office/drawing/2014/main" id="{D8FF0BA5-F25D-1009-27DD-70729C8EAC4B}"/>
              </a:ext>
            </a:extLst>
          </p:cNvPr>
          <p:cNvSpPr>
            <a:spLocks noGrp="1"/>
          </p:cNvSpPr>
          <p:nvPr>
            <p:ph idx="1"/>
          </p:nvPr>
        </p:nvSpPr>
        <p:spPr/>
        <p:txBody>
          <a:bodyPr/>
          <a:lstStyle/>
          <a:p>
            <a:r>
              <a:rPr lang="en-US" dirty="0"/>
              <a:t> </a:t>
            </a:r>
            <a:r>
              <a:rPr lang="en-US" dirty="0" err="1"/>
              <a:t>Bowlby’s</a:t>
            </a:r>
            <a:r>
              <a:rPr lang="en-US" dirty="0"/>
              <a:t> theory explains Isaac’s </a:t>
            </a:r>
            <a:r>
              <a:rPr lang="en-GB" dirty="0"/>
              <a:t>behaviour’s</a:t>
            </a:r>
            <a:r>
              <a:rPr lang="en-US" dirty="0"/>
              <a:t> as a reaction to inconsistent care It provides a kind, evidence-based plan for support True support means strengthening the whole family</a:t>
            </a:r>
            <a:r>
              <a:rPr lang="en-GB" dirty="0"/>
              <a:t> </a:t>
            </a:r>
          </a:p>
          <a:p>
            <a:r>
              <a:rPr lang="en-US" dirty="0"/>
              <a:t> Early, consistent intervention can change his internal working model for the better</a:t>
            </a:r>
            <a:r>
              <a:rPr lang="en-GB" dirty="0"/>
              <a:t> </a:t>
            </a:r>
            <a:r>
              <a:rPr lang="en-US" dirty="0"/>
              <a:t>Applied sensitively, it remains highly valuable in modern practice</a:t>
            </a:r>
            <a:r>
              <a:rPr lang="en-GB" dirty="0"/>
              <a:t> </a:t>
            </a:r>
          </a:p>
          <a:p>
            <a:r>
              <a:rPr lang="en-US" dirty="0"/>
              <a:t>NOTES:To finish when we give Isaac a secure base again, we give him the courage to explore, speak, play and trust others.</a:t>
            </a:r>
          </a:p>
        </p:txBody>
      </p:sp>
    </p:spTree>
    <p:extLst>
      <p:ext uri="{BB962C8B-B14F-4D97-AF65-F5344CB8AC3E}">
        <p14:creationId xmlns:p14="http://schemas.microsoft.com/office/powerpoint/2010/main" val="2652782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74ABC-83CB-1BB3-7CAA-04663285121B}"/>
              </a:ext>
            </a:extLst>
          </p:cNvPr>
          <p:cNvSpPr>
            <a:spLocks noGrp="1"/>
          </p:cNvSpPr>
          <p:nvPr>
            <p:ph type="title"/>
          </p:nvPr>
        </p:nvSpPr>
        <p:spPr/>
        <p:txBody>
          <a:bodyPr/>
          <a:lstStyle/>
          <a:p>
            <a:r>
              <a:rPr lang="en-US" dirty="0"/>
              <a:t>SLIDE 9 – REFERENCES</a:t>
            </a:r>
          </a:p>
        </p:txBody>
      </p:sp>
      <p:sp>
        <p:nvSpPr>
          <p:cNvPr id="3" name="Content Placeholder 2">
            <a:extLst>
              <a:ext uri="{FF2B5EF4-FFF2-40B4-BE49-F238E27FC236}">
                <a16:creationId xmlns:a16="http://schemas.microsoft.com/office/drawing/2014/main" id="{83BE728E-180F-6697-A155-72C0DA7D75B6}"/>
              </a:ext>
            </a:extLst>
          </p:cNvPr>
          <p:cNvSpPr>
            <a:spLocks noGrp="1"/>
          </p:cNvSpPr>
          <p:nvPr>
            <p:ph idx="1"/>
          </p:nvPr>
        </p:nvSpPr>
        <p:spPr/>
        <p:txBody>
          <a:bodyPr>
            <a:normAutofit lnSpcReduction="10000"/>
          </a:bodyPr>
          <a:lstStyle/>
          <a:p>
            <a:r>
              <a:rPr lang="en-US" dirty="0" err="1"/>
              <a:t>Bowlby</a:t>
            </a:r>
            <a:r>
              <a:rPr lang="en-US" dirty="0"/>
              <a:t>, J. (1969). *Attachment and Loss: Volume 1 – Attachment*. Basic Books.Ainsworth, M.D.S., </a:t>
            </a:r>
            <a:r>
              <a:rPr lang="en-US" dirty="0" err="1"/>
              <a:t>Blehar</a:t>
            </a:r>
            <a:r>
              <a:rPr lang="en-US" dirty="0"/>
              <a:t>, M.C., Waters, E. &amp; Wall, S. (2015). *Patterns of Attachment*. </a:t>
            </a:r>
            <a:r>
              <a:rPr lang="en-US" dirty="0" err="1"/>
              <a:t>Routledge.Howe</a:t>
            </a:r>
            <a:r>
              <a:rPr lang="en-US" dirty="0"/>
              <a:t>, D. (2011). *Attachment Across the </a:t>
            </a:r>
            <a:r>
              <a:rPr lang="en-US" dirty="0" err="1"/>
              <a:t>Lifecourse</a:t>
            </a:r>
            <a:r>
              <a:rPr lang="en-US" dirty="0"/>
              <a:t>*. </a:t>
            </a:r>
            <a:r>
              <a:rPr lang="en-US" dirty="0" err="1"/>
              <a:t>Palgrave</a:t>
            </a:r>
            <a:r>
              <a:rPr lang="en-US" dirty="0"/>
              <a:t> Macmillan.Gerhardt, S. (2015). *Why Love Matters: How Affection Shapes a Baby’s Brain*. </a:t>
            </a:r>
            <a:r>
              <a:rPr lang="en-US" dirty="0" err="1"/>
              <a:t>Routledge.Schaffer</a:t>
            </a:r>
            <a:r>
              <a:rPr lang="en-US" dirty="0"/>
              <a:t>, H.R. (2019). *Introducing Child Psychology*. Wiley-Blackwell.Department for Education. (2021). *Development Matters: EYFS Framework*. DfE.Steele, H. &amp; Steele, M. (2018). *Clinical Applications of Attachment Theory*. Guilford Press.</a:t>
            </a:r>
            <a:endParaRPr lang="en-GB" dirty="0"/>
          </a:p>
          <a:p>
            <a:r>
              <a:rPr lang="en-US" dirty="0"/>
              <a:t>NOTES:Thank you for listening – I am happy to take any questions.</a:t>
            </a:r>
          </a:p>
        </p:txBody>
      </p:sp>
    </p:spTree>
    <p:extLst>
      <p:ext uri="{BB962C8B-B14F-4D97-AF65-F5344CB8AC3E}">
        <p14:creationId xmlns:p14="http://schemas.microsoft.com/office/powerpoint/2010/main" val="2244511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SUPPORTING ISAAC: APPLYING BOWLBY’S ATTACHMENT THEORY</vt:lpstr>
      <vt:lpstr>SLIDE 2 – INTRODUCTION &amp; SCENARIO</vt:lpstr>
      <vt:lpstr>SLIDE 3 – WHAT IS ATTACHMENT THEORY?</vt:lpstr>
      <vt:lpstr>SLIDE 4 – APPLYING THE THEORY TO ISAAC</vt:lpstr>
      <vt:lpstr>SLIDE 5 – NATURE VS NURTURE</vt:lpstr>
      <vt:lpstr>SLIDE 6 – SUPPORT STRATEGIES</vt:lpstr>
      <vt:lpstr>SLIDE 7 – CRITICAL EVALUATION</vt:lpstr>
      <vt:lpstr>SLIDE 8 – CONCLUSION</vt:lpstr>
      <vt:lpstr>SLIDE 9 –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ISAAC: APPLYING BOWLBY’S ATTACHMENT THEORY</dc:title>
  <dc:creator>Shabana Shaheen (2512331)</dc:creator>
  <cp:lastModifiedBy>Shabana Shaheen (2512331)</cp:lastModifiedBy>
  <cp:revision>2</cp:revision>
  <dcterms:created xsi:type="dcterms:W3CDTF">2026-06-21T13:54:07Z</dcterms:created>
  <dcterms:modified xsi:type="dcterms:W3CDTF">2026-06-21T16:44:21Z</dcterms:modified>
</cp:coreProperties>
</file>