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4.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0.xml" ContentType="application/vnd.openxmlformats-officedocument.presentationml.slideLayout+xml"/>
  <Override PartName="/ppt/notesSlides/notesSlide6.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Default Extension="png" ContentType="image/png"/>
  <Override PartName="/ppt/notesSlides/notesSlide1.xml" ContentType="application/vnd.openxmlformats-officedocument.presentationml.notesSlide+xml"/>
  <Override PartName="/ppt/notesSlides/notesSlide3.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6"/>
  </p:notesMasterIdLst>
  <p:sldIdLst>
    <p:sldId id="256" r:id="rId2"/>
    <p:sldId id="257" r:id="rId3"/>
    <p:sldId id="282" r:id="rId4"/>
    <p:sldId id="258" r:id="rId5"/>
    <p:sldId id="283" r:id="rId6"/>
    <p:sldId id="279" r:id="rId7"/>
    <p:sldId id="260" r:id="rId8"/>
    <p:sldId id="262" r:id="rId9"/>
    <p:sldId id="263" r:id="rId10"/>
    <p:sldId id="264" r:id="rId11"/>
    <p:sldId id="265" r:id="rId12"/>
    <p:sldId id="266" r:id="rId13"/>
    <p:sldId id="267" r:id="rId14"/>
    <p:sldId id="268" r:id="rId15"/>
    <p:sldId id="269" r:id="rId16"/>
    <p:sldId id="270" r:id="rId17"/>
    <p:sldId id="271" r:id="rId18"/>
    <p:sldId id="272" r:id="rId19"/>
    <p:sldId id="273" r:id="rId20"/>
    <p:sldId id="274" r:id="rId21"/>
    <p:sldId id="275" r:id="rId22"/>
    <p:sldId id="276" r:id="rId23"/>
    <p:sldId id="277" r:id="rId24"/>
    <p:sldId id="280" r:id="rId2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2" autoAdjust="0"/>
    <p:restoredTop sz="94713" autoAdjust="0"/>
  </p:normalViewPr>
  <p:slideViewPr>
    <p:cSldViewPr>
      <p:cViewPr varScale="1">
        <p:scale>
          <a:sx n="106" d="100"/>
          <a:sy n="106" d="100"/>
        </p:scale>
        <p:origin x="-1086" y="-96"/>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CBC1D987-5ED4-449E-8430-67C26AE85F7D}" type="datetimeFigureOut">
              <a:rPr lang="en-GB" smtClean="0"/>
              <a:pPr/>
              <a:t>05/02/2019</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454A2F3B-2F96-45AC-AD73-8AD07AA3FE4C}"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454A2F3B-2F96-45AC-AD73-8AD07AA3FE4C}" type="slidenum">
              <a:rPr lang="en-GB" smtClean="0"/>
              <a:pPr/>
              <a:t>4</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7"/>
          <p:cNvSpPr>
            <a:spLocks noGrp="1" noChangeArrowheads="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1B44FD47-817C-4715-A648-9CBEAF76BD9A}" type="slidenum">
              <a:rPr lang="en-US" smtClean="0"/>
              <a:pPr fontAlgn="base">
                <a:spcBef>
                  <a:spcPct val="0"/>
                </a:spcBef>
                <a:spcAft>
                  <a:spcPct val="0"/>
                </a:spcAft>
                <a:defRPr/>
              </a:pPr>
              <a:t>11</a:t>
            </a:fld>
            <a:endParaRPr lang="en-US" smtClean="0"/>
          </a:p>
        </p:txBody>
      </p:sp>
      <p:sp>
        <p:nvSpPr>
          <p:cNvPr id="62467"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62468"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US" smtClean="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7"/>
          <p:cNvSpPr>
            <a:spLocks noGrp="1" noChangeArrowheads="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1DCDB4D8-143E-4069-A155-ACF3ADC0D81B}" type="slidenum">
              <a:rPr lang="en-US" smtClean="0"/>
              <a:pPr fontAlgn="base">
                <a:spcBef>
                  <a:spcPct val="0"/>
                </a:spcBef>
                <a:spcAft>
                  <a:spcPct val="0"/>
                </a:spcAft>
                <a:defRPr/>
              </a:pPr>
              <a:t>12</a:t>
            </a:fld>
            <a:endParaRPr lang="en-US" smtClean="0"/>
          </a:p>
        </p:txBody>
      </p:sp>
      <p:sp>
        <p:nvSpPr>
          <p:cNvPr id="63491"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63492"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US" smtClean="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7"/>
          <p:cNvSpPr>
            <a:spLocks noGrp="1" noChangeArrowheads="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5F401116-0985-4C36-84DF-01ECFCCBB9AF}" type="slidenum">
              <a:rPr lang="en-US" smtClean="0"/>
              <a:pPr fontAlgn="base">
                <a:spcBef>
                  <a:spcPct val="0"/>
                </a:spcBef>
                <a:spcAft>
                  <a:spcPct val="0"/>
                </a:spcAft>
                <a:defRPr/>
              </a:pPr>
              <a:t>13</a:t>
            </a:fld>
            <a:endParaRPr lang="en-US" smtClean="0"/>
          </a:p>
        </p:txBody>
      </p:sp>
      <p:sp>
        <p:nvSpPr>
          <p:cNvPr id="64515"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64516"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US" smtClean="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7"/>
          <p:cNvSpPr>
            <a:spLocks noGrp="1" noChangeArrowheads="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35DF1BBD-A9CA-44EA-BCA0-FF2243120DE8}" type="slidenum">
              <a:rPr lang="en-US" smtClean="0"/>
              <a:pPr fontAlgn="base">
                <a:spcBef>
                  <a:spcPct val="0"/>
                </a:spcBef>
                <a:spcAft>
                  <a:spcPct val="0"/>
                </a:spcAft>
                <a:defRPr/>
              </a:pPr>
              <a:t>14</a:t>
            </a:fld>
            <a:endParaRPr lang="en-US" smtClean="0"/>
          </a:p>
        </p:txBody>
      </p:sp>
      <p:sp>
        <p:nvSpPr>
          <p:cNvPr id="65539"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65540"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US" smtClean="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7"/>
          <p:cNvSpPr>
            <a:spLocks noGrp="1" noChangeArrowheads="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B5A77F51-28D4-4D87-BBB0-8CA95EB0EEC2}" type="slidenum">
              <a:rPr lang="en-US" smtClean="0"/>
              <a:pPr fontAlgn="base">
                <a:spcBef>
                  <a:spcPct val="0"/>
                </a:spcBef>
                <a:spcAft>
                  <a:spcPct val="0"/>
                </a:spcAft>
                <a:defRPr/>
              </a:pPr>
              <a:t>15</a:t>
            </a:fld>
            <a:endParaRPr lang="en-US" smtClean="0"/>
          </a:p>
        </p:txBody>
      </p:sp>
      <p:sp>
        <p:nvSpPr>
          <p:cNvPr id="66563"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66564"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US" smtClean="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B3D37007-98C6-4959-9548-3C0C1C16C6BA}" type="datetimeFigureOut">
              <a:rPr lang="en-GB" smtClean="0"/>
              <a:pPr/>
              <a:t>05/02/2019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912F4DF-8C27-4C9B-84F3-80754EFEDF8E}"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3D37007-98C6-4959-9548-3C0C1C16C6BA}" type="datetimeFigureOut">
              <a:rPr lang="en-GB" smtClean="0"/>
              <a:pPr/>
              <a:t>05/02/2019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912F4DF-8C27-4C9B-84F3-80754EFEDF8E}"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3D37007-98C6-4959-9548-3C0C1C16C6BA}" type="datetimeFigureOut">
              <a:rPr lang="en-GB" smtClean="0"/>
              <a:pPr/>
              <a:t>05/02/2019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912F4DF-8C27-4C9B-84F3-80754EFEDF8E}"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B3D37007-98C6-4959-9548-3C0C1C16C6BA}" type="datetimeFigureOut">
              <a:rPr lang="en-GB" smtClean="0"/>
              <a:pPr/>
              <a:t>05/02/2019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912F4DF-8C27-4C9B-84F3-80754EFEDF8E}"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B3D37007-98C6-4959-9548-3C0C1C16C6BA}" type="datetimeFigureOut">
              <a:rPr lang="en-GB" smtClean="0"/>
              <a:pPr/>
              <a:t>05/02/2019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912F4DF-8C27-4C9B-84F3-80754EFEDF8E}"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B3D37007-98C6-4959-9548-3C0C1C16C6BA}" type="datetimeFigureOut">
              <a:rPr lang="en-GB" smtClean="0"/>
              <a:pPr/>
              <a:t>05/02/2019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912F4DF-8C27-4C9B-84F3-80754EFEDF8E}"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3D37007-98C6-4959-9548-3C0C1C16C6BA}" type="datetimeFigureOut">
              <a:rPr lang="en-GB" smtClean="0"/>
              <a:pPr/>
              <a:t>05/02/2019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912F4DF-8C27-4C9B-84F3-80754EFEDF8E}"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3D37007-98C6-4959-9548-3C0C1C16C6BA}" type="datetimeFigureOut">
              <a:rPr lang="en-GB" smtClean="0"/>
              <a:pPr/>
              <a:t>05/02/2019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912F4DF-8C27-4C9B-84F3-80754EFEDF8E}"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3D37007-98C6-4959-9548-3C0C1C16C6BA}" type="datetimeFigureOut">
              <a:rPr lang="en-GB" smtClean="0"/>
              <a:pPr/>
              <a:t>05/02/2019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912F4DF-8C27-4C9B-84F3-80754EFEDF8E}"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3D37007-98C6-4959-9548-3C0C1C16C6BA}" type="datetimeFigureOut">
              <a:rPr lang="en-GB" smtClean="0"/>
              <a:pPr/>
              <a:t>05/02/2019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912F4DF-8C27-4C9B-84F3-80754EFEDF8E}"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B3D37007-98C6-4959-9548-3C0C1C16C6BA}" type="datetimeFigureOut">
              <a:rPr lang="en-GB" smtClean="0"/>
              <a:pPr/>
              <a:t>05/02/2019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912F4DF-8C27-4C9B-84F3-80754EFEDF8E}" type="slidenum">
              <a:rPr lang="en-GB" smtClean="0"/>
              <a:pPr/>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US"/>
          </a:p>
        </p:txBody>
      </p:sp>
      <p:sp>
        <p:nvSpPr>
          <p:cNvPr id="3" name="Text Placeholder 2"/>
          <p:cNvSpPr>
            <a:spLocks noGrp="1"/>
          </p:cNvSpPr>
          <p:nvPr>
            <p:ph type="body" sz="half" idx="1"/>
          </p:nvPr>
        </p:nvSpPr>
        <p:spPr>
          <a:xfrm>
            <a:off x="457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Rectangle 4"/>
          <p:cNvSpPr>
            <a:spLocks noGrp="1" noChangeArrowheads="1"/>
          </p:cNvSpPr>
          <p:nvPr>
            <p:ph type="dt" sz="half" idx="10"/>
          </p:nvPr>
        </p:nvSpPr>
        <p:spPr/>
        <p:txBody>
          <a:bodyPr/>
          <a:lstStyle>
            <a:lvl1pPr>
              <a:defRPr/>
            </a:lvl1pPr>
          </a:lstStyle>
          <a:p>
            <a:pPr>
              <a:defRPr/>
            </a:pPr>
            <a:endParaRPr lang="en-US"/>
          </a:p>
        </p:txBody>
      </p:sp>
      <p:sp>
        <p:nvSpPr>
          <p:cNvPr id="6" name="Rectangle 5"/>
          <p:cNvSpPr>
            <a:spLocks noGrp="1" noChangeArrowheads="1"/>
          </p:cNvSpPr>
          <p:nvPr>
            <p:ph type="ftr" sz="quarter" idx="11"/>
          </p:nvPr>
        </p:nvSpPr>
        <p:spPr/>
        <p:txBody>
          <a:bodyPr/>
          <a:lstStyle>
            <a:lvl1pPr>
              <a:defRPr/>
            </a:lvl1pPr>
          </a:lstStyle>
          <a:p>
            <a:pPr>
              <a:defRPr/>
            </a:pPr>
            <a:endParaRPr lang="en-US"/>
          </a:p>
        </p:txBody>
      </p:sp>
      <p:sp>
        <p:nvSpPr>
          <p:cNvPr id="7" name="Rectangle 6"/>
          <p:cNvSpPr>
            <a:spLocks noGrp="1" noChangeArrowheads="1"/>
          </p:cNvSpPr>
          <p:nvPr>
            <p:ph type="sldNum" sz="quarter" idx="12"/>
          </p:nvPr>
        </p:nvSpPr>
        <p:spPr/>
        <p:txBody>
          <a:bodyPr/>
          <a:lstStyle>
            <a:lvl1pPr>
              <a:defRPr/>
            </a:lvl1pPr>
          </a:lstStyle>
          <a:p>
            <a:pPr>
              <a:defRPr/>
            </a:pPr>
            <a:fld id="{3B23B315-5BF5-48B9-85C5-DA24072DD923}" type="slidenum">
              <a:rPr lang="en-US"/>
              <a:pPr>
                <a:defRPr/>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3D37007-98C6-4959-9548-3C0C1C16C6BA}" type="datetimeFigureOut">
              <a:rPr lang="en-GB" smtClean="0"/>
              <a:pPr/>
              <a:t>05/02/2019</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912F4DF-8C27-4C9B-84F3-80754EFEDF8E}"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www.nytimes.com/by/amanda-hess"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hyperlink" Target="https://www.nytimes.com/2018/01/01/arts/how-astrology-took-over-the-internet.html" TargetMode="Externa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jpeg"/><Relationship Id="rId1" Type="http://schemas.openxmlformats.org/officeDocument/2006/relationships/slideLayout" Target="../slideLayouts/slideLayout4.xml"/><Relationship Id="rId6" Type="http://schemas.openxmlformats.org/officeDocument/2006/relationships/image" Target="../media/image3.jpeg"/><Relationship Id="rId5" Type="http://schemas.openxmlformats.org/officeDocument/2006/relationships/image" Target="../media/image10.jpeg"/><Relationship Id="rId4" Type="http://schemas.openxmlformats.org/officeDocument/2006/relationships/image" Target="../media/image9.jpeg"/></Relationships>
</file>

<file path=ppt/slides/_rels/slide7.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png"/><Relationship Id="rId1" Type="http://schemas.openxmlformats.org/officeDocument/2006/relationships/slideLayout" Target="../slideLayouts/slideLayout4.xml"/><Relationship Id="rId4" Type="http://schemas.openxmlformats.org/officeDocument/2006/relationships/image" Target="../media/image13.jpeg"/></Relationships>
</file>

<file path=ppt/slides/_rels/slide8.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5.jpe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jpeg"/><Relationship Id="rId1" Type="http://schemas.openxmlformats.org/officeDocument/2006/relationships/slideLayout" Target="../slideLayouts/slideLayout4.xml"/><Relationship Id="rId4" Type="http://schemas.openxmlformats.org/officeDocument/2006/relationships/image" Target="../media/image18.jpeg"/></Relationships>
</file>

<file path=ppt/slides/_rels/slide1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19.jpeg"/></Relationships>
</file>

<file path=ppt/slides/_rels/slide1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20.jpeg"/></Relationships>
</file>

<file path=ppt/slides/_rels/slide1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21.jpeg"/></Relationships>
</file>

<file path=ppt/slides/_rels/slide1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23.jpeg"/><Relationship Id="rId1" Type="http://schemas.openxmlformats.org/officeDocument/2006/relationships/slideLayout" Target="../slideLayouts/slideLayout2.xml"/><Relationship Id="rId4" Type="http://schemas.openxmlformats.org/officeDocument/2006/relationships/image" Target="../media/image25.jpeg"/></Relationships>
</file>

<file path=ppt/slides/_rels/slide18.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hyperlink" Target="https://theconversation.com/how-many-people-actually-believe-in-astrology-71192" TargetMode="Externa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en.wikipedia.org/wiki/Wanderer_above_the_Sea_of_Fog" TargetMode="External"/><Relationship Id="rId2" Type="http://schemas.openxmlformats.org/officeDocument/2006/relationships/hyperlink" Target="https://www.jwtintelligence.com/trend-reports/unreality/" TargetMode="External"/><Relationship Id="rId1" Type="http://schemas.openxmlformats.org/officeDocument/2006/relationships/slideLayout" Target="../slideLayouts/slideLayout2.xml"/><Relationship Id="rId5" Type="http://schemas.openxmlformats.org/officeDocument/2006/relationships/image" Target="../media/image29.png"/><Relationship Id="rId4" Type="http://schemas.openxmlformats.org/officeDocument/2006/relationships/hyperlink" Target="http://nymag.com/selectall/2016/09/andrew-sullivan-my-distraction-sickness-and-yours.html" TargetMode="External"/></Relationships>
</file>

<file path=ppt/slides/_rels/slide23.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8" Type="http://schemas.openxmlformats.org/officeDocument/2006/relationships/image" Target="../media/image17.png"/><Relationship Id="rId3" Type="http://schemas.openxmlformats.org/officeDocument/2006/relationships/image" Target="../media/image32.jpeg"/><Relationship Id="rId7" Type="http://schemas.openxmlformats.org/officeDocument/2006/relationships/image" Target="../media/image36.png"/><Relationship Id="rId2" Type="http://schemas.openxmlformats.org/officeDocument/2006/relationships/image" Target="../media/image31.jpeg"/><Relationship Id="rId1" Type="http://schemas.openxmlformats.org/officeDocument/2006/relationships/slideLayout" Target="../slideLayouts/slideLayout12.xml"/><Relationship Id="rId6" Type="http://schemas.openxmlformats.org/officeDocument/2006/relationships/image" Target="../media/image35.png"/><Relationship Id="rId5" Type="http://schemas.openxmlformats.org/officeDocument/2006/relationships/image" Target="../media/image34.jpeg"/><Relationship Id="rId4" Type="http://schemas.openxmlformats.org/officeDocument/2006/relationships/image" Target="../media/image33.jpeg"/><Relationship Id="rId9" Type="http://schemas.openxmlformats.org/officeDocument/2006/relationships/image" Target="../media/image28.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i="1" dirty="0" smtClean="0"/>
              <a:t/>
            </a:r>
            <a:br>
              <a:rPr lang="en-GB" i="1" dirty="0" smtClean="0"/>
            </a:br>
            <a:r>
              <a:rPr lang="en-GB" i="1" dirty="0" smtClean="0"/>
              <a:t>The </a:t>
            </a:r>
            <a:r>
              <a:rPr lang="en-GB" i="1" dirty="0"/>
              <a:t>Case of Modern Astrology: how many people believe in it, is it a </a:t>
            </a:r>
            <a:r>
              <a:rPr lang="en-GB" i="1" dirty="0" err="1"/>
              <a:t>hyperobject</a:t>
            </a:r>
            <a:r>
              <a:rPr lang="en-GB" i="1" dirty="0"/>
              <a:t>, and what about </a:t>
            </a:r>
            <a:r>
              <a:rPr lang="en-GB" i="1" dirty="0" err="1"/>
              <a:t>millennials</a:t>
            </a:r>
            <a:r>
              <a:rPr lang="en-GB" i="1" dirty="0"/>
              <a:t>?</a:t>
            </a:r>
          </a:p>
        </p:txBody>
      </p:sp>
      <p:sp>
        <p:nvSpPr>
          <p:cNvPr id="3" name="Subtitle 2"/>
          <p:cNvSpPr>
            <a:spLocks noGrp="1"/>
          </p:cNvSpPr>
          <p:nvPr>
            <p:ph type="subTitle" idx="1"/>
          </p:nvPr>
        </p:nvSpPr>
        <p:spPr/>
        <p:txBody>
          <a:bodyPr/>
          <a:lstStyle/>
          <a:p>
            <a:endParaRPr lang="en-GB" dirty="0" smtClean="0"/>
          </a:p>
          <a:p>
            <a:r>
              <a:rPr lang="en-GB" dirty="0" smtClean="0"/>
              <a:t>Nick Campion</a:t>
            </a:r>
            <a:endParaRPr lang="en-GB" dirty="0"/>
          </a:p>
        </p:txBody>
      </p:sp>
      <p:pic>
        <p:nvPicPr>
          <p:cNvPr id="4" name="Picture 2"/>
          <p:cNvPicPr>
            <a:picLocks noChangeAspect="1" noChangeArrowheads="1"/>
          </p:cNvPicPr>
          <p:nvPr/>
        </p:nvPicPr>
        <p:blipFill>
          <a:blip r:embed="rId2" cstate="print"/>
          <a:srcRect l="68374" t="9087" r="11501" b="36470"/>
          <a:stretch>
            <a:fillRect/>
          </a:stretch>
        </p:blipFill>
        <p:spPr bwMode="auto">
          <a:xfrm>
            <a:off x="3707904" y="0"/>
            <a:ext cx="1872208" cy="1628007"/>
          </a:xfrm>
          <a:prstGeom prst="rect">
            <a:avLst/>
          </a:prstGeom>
          <a:noFill/>
          <a:ln w="9525">
            <a:noFill/>
            <a:miter lim="800000"/>
            <a:headEnd/>
            <a:tailEnd/>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p:cNvSpPr>
            <a:spLocks noGrp="1"/>
          </p:cNvSpPr>
          <p:nvPr>
            <p:ph type="title"/>
          </p:nvPr>
        </p:nvSpPr>
        <p:spPr/>
        <p:txBody>
          <a:bodyPr/>
          <a:lstStyle/>
          <a:p>
            <a:pPr eaLnBrk="1" hangingPunct="1"/>
            <a:r>
              <a:rPr lang="en-GB" dirty="0" smtClean="0"/>
              <a:t>A matter of definition</a:t>
            </a:r>
            <a:endParaRPr lang="en-US" dirty="0" smtClean="0"/>
          </a:p>
        </p:txBody>
      </p:sp>
      <p:sp>
        <p:nvSpPr>
          <p:cNvPr id="8195" name="Text Placeholder 2"/>
          <p:cNvSpPr>
            <a:spLocks noGrp="1"/>
          </p:cNvSpPr>
          <p:nvPr>
            <p:ph type="body" sz="half" idx="1"/>
          </p:nvPr>
        </p:nvSpPr>
        <p:spPr/>
        <p:txBody>
          <a:bodyPr/>
          <a:lstStyle/>
          <a:p>
            <a:pPr eaLnBrk="1" hangingPunct="1"/>
            <a:r>
              <a:rPr lang="en-GB" sz="2800" dirty="0" smtClean="0"/>
              <a:t>‘Astrology is the practice of relating the heavenly bodies to lives and events on earth, and the tradition that has thus been generated’. </a:t>
            </a:r>
            <a:endParaRPr lang="en-US" sz="2800" dirty="0" smtClean="0"/>
          </a:p>
          <a:p>
            <a:pPr eaLnBrk="1" hangingPunct="1"/>
            <a:endParaRPr lang="en-US" dirty="0" smtClean="0"/>
          </a:p>
        </p:txBody>
      </p:sp>
      <p:sp>
        <p:nvSpPr>
          <p:cNvPr id="8196" name="Content Placeholder 3"/>
          <p:cNvSpPr>
            <a:spLocks noGrp="1"/>
          </p:cNvSpPr>
          <p:nvPr>
            <p:ph sz="half" idx="2"/>
          </p:nvPr>
        </p:nvSpPr>
        <p:spPr/>
        <p:txBody>
          <a:bodyPr/>
          <a:lstStyle/>
          <a:p>
            <a:pPr eaLnBrk="1" hangingPunct="1"/>
            <a:r>
              <a:rPr lang="en-GB" sz="2400" smtClean="0"/>
              <a:t>Patrick Curry, Patrick, ‘Astrology’, in Boyd, Kelly (ed.) </a:t>
            </a:r>
            <a:r>
              <a:rPr lang="en-GB" sz="2400" i="1" smtClean="0"/>
              <a:t>The Encyclopaedia of Historians and Historical Writing</a:t>
            </a:r>
            <a:r>
              <a:rPr lang="en-GB" sz="2400" smtClean="0"/>
              <a:t>, 2 Vols. London: Fitzroy Dearborn 1999, Vol. 1, pp 55-7 (p. 55)</a:t>
            </a:r>
            <a:endParaRPr lang="en-US" sz="2400" smtClean="0"/>
          </a:p>
          <a:p>
            <a:pPr eaLnBrk="1" hangingPunct="1"/>
            <a:endParaRPr lang="en-US" sz="4000" smtClean="0"/>
          </a:p>
        </p:txBody>
      </p:sp>
      <p:pic>
        <p:nvPicPr>
          <p:cNvPr id="8197" name="Picture 4" descr="patrick.jpeg"/>
          <p:cNvPicPr>
            <a:picLocks noChangeAspect="1"/>
          </p:cNvPicPr>
          <p:nvPr/>
        </p:nvPicPr>
        <p:blipFill>
          <a:blip r:embed="rId2" cstate="print"/>
          <a:srcRect/>
          <a:stretch>
            <a:fillRect/>
          </a:stretch>
        </p:blipFill>
        <p:spPr bwMode="auto">
          <a:xfrm>
            <a:off x="7000875" y="4519613"/>
            <a:ext cx="2143125" cy="2338387"/>
          </a:xfrm>
          <a:prstGeom prst="rect">
            <a:avLst/>
          </a:prstGeom>
          <a:noFill/>
          <a:ln w="9525">
            <a:noFill/>
            <a:miter lim="800000"/>
            <a:headEnd/>
            <a:tailEnd/>
          </a:ln>
        </p:spPr>
      </p:pic>
      <p:pic>
        <p:nvPicPr>
          <p:cNvPr id="6" name="Picture 3" descr="TSD_logo high res.jpg"/>
          <p:cNvPicPr>
            <a:picLocks noChangeAspect="1"/>
          </p:cNvPicPr>
          <p:nvPr/>
        </p:nvPicPr>
        <p:blipFill>
          <a:blip r:embed="rId3" cstate="print"/>
          <a:srcRect/>
          <a:stretch>
            <a:fillRect/>
          </a:stretch>
        </p:blipFill>
        <p:spPr bwMode="auto">
          <a:xfrm>
            <a:off x="1" y="0"/>
            <a:ext cx="1500165" cy="618412"/>
          </a:xfrm>
          <a:prstGeom prst="rect">
            <a:avLst/>
          </a:prstGeom>
          <a:noFill/>
          <a:ln w="9525">
            <a:noFill/>
            <a:miter lim="800000"/>
            <a:headEnd/>
            <a:tailEnd/>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normAutofit fontScale="90000"/>
          </a:bodyPr>
          <a:lstStyle/>
          <a:p>
            <a:pPr eaLnBrk="1" hangingPunct="1"/>
            <a:r>
              <a:rPr lang="en-GB" sz="4000" smtClean="0">
                <a:latin typeface="Cambria" pitchFamily="18" charset="0"/>
              </a:rPr>
              <a:t>Social and Political Contexts - The Problem</a:t>
            </a:r>
            <a:endParaRPr lang="en-US" sz="4000" smtClean="0">
              <a:latin typeface="Cambria" pitchFamily="18" charset="0"/>
            </a:endParaRPr>
          </a:p>
        </p:txBody>
      </p:sp>
      <p:sp>
        <p:nvSpPr>
          <p:cNvPr id="17411" name="Rectangle 3"/>
          <p:cNvSpPr>
            <a:spLocks noGrp="1" noChangeArrowheads="1"/>
          </p:cNvSpPr>
          <p:nvPr>
            <p:ph idx="1"/>
          </p:nvPr>
        </p:nvSpPr>
        <p:spPr/>
        <p:txBody>
          <a:bodyPr>
            <a:normAutofit/>
          </a:bodyPr>
          <a:lstStyle/>
          <a:p>
            <a:pPr eaLnBrk="1" hangingPunct="1">
              <a:buFont typeface="Arial" charset="0"/>
              <a:buNone/>
            </a:pPr>
            <a:r>
              <a:rPr lang="en-GB" sz="2800" smtClean="0">
                <a:latin typeface="Cambria" pitchFamily="18" charset="0"/>
              </a:rPr>
              <a:t>The claim:</a:t>
            </a:r>
          </a:p>
          <a:p>
            <a:pPr eaLnBrk="1" hangingPunct="1">
              <a:buFont typeface="Arial" charset="0"/>
              <a:buNone/>
            </a:pPr>
            <a:r>
              <a:rPr lang="en-GB" sz="2800" smtClean="0">
                <a:latin typeface="Cambria" pitchFamily="18" charset="0"/>
              </a:rPr>
              <a:t>Theodor Adorno:</a:t>
            </a:r>
          </a:p>
          <a:p>
            <a:pPr eaLnBrk="1" hangingPunct="1">
              <a:buFont typeface="Arial" charset="0"/>
              <a:buNone/>
            </a:pPr>
            <a:r>
              <a:rPr lang="en-GB" sz="2800" smtClean="0">
                <a:latin typeface="Cambria" pitchFamily="18" charset="0"/>
              </a:rPr>
              <a:t>ASTROLOGY is</a:t>
            </a:r>
          </a:p>
          <a:p>
            <a:pPr eaLnBrk="1" hangingPunct="1">
              <a:buFont typeface="Arial" charset="0"/>
              <a:buNone/>
            </a:pPr>
            <a:r>
              <a:rPr lang="en-GB" sz="2800" smtClean="0">
                <a:latin typeface="Cambria" pitchFamily="18" charset="0"/>
              </a:rPr>
              <a:t>‘basically discordant with today’s universal state of enlightenment’.</a:t>
            </a:r>
          </a:p>
          <a:p>
            <a:pPr eaLnBrk="1" hangingPunct="1">
              <a:buFont typeface="Arial" charset="0"/>
              <a:buNone/>
            </a:pPr>
            <a:r>
              <a:rPr lang="en-GB" sz="2800" smtClean="0">
                <a:latin typeface="Cambria" pitchFamily="18" charset="0"/>
              </a:rPr>
              <a:t>The question: Is he correct?</a:t>
            </a:r>
            <a:r>
              <a:rPr lang="en-US" sz="2800" smtClean="0">
                <a:latin typeface="Cambria" pitchFamily="18" charset="0"/>
              </a:rPr>
              <a:t> </a:t>
            </a:r>
          </a:p>
          <a:p>
            <a:pPr eaLnBrk="1" hangingPunct="1"/>
            <a:endParaRPr lang="en-US" sz="1400" smtClean="0"/>
          </a:p>
          <a:p>
            <a:pPr eaLnBrk="1" hangingPunct="1"/>
            <a:r>
              <a:rPr lang="en-GB" sz="1400" smtClean="0"/>
              <a:t>Adorno, Theodor, </a:t>
            </a:r>
            <a:r>
              <a:rPr lang="en-GB" sz="1400" i="1" smtClean="0"/>
              <a:t>The Stars Down to Earth</a:t>
            </a:r>
            <a:r>
              <a:rPr lang="en-GB" sz="1400" smtClean="0"/>
              <a:t> (London: Routledge, 1994[1953]), p. 36.</a:t>
            </a:r>
            <a:endParaRPr lang="en-US" sz="1400" smtClean="0"/>
          </a:p>
          <a:p>
            <a:pPr eaLnBrk="1" hangingPunct="1"/>
            <a:r>
              <a:rPr lang="en-GB" sz="1400" smtClean="0"/>
              <a:t> </a:t>
            </a:r>
            <a:endParaRPr lang="en-US" sz="1400" smtClean="0"/>
          </a:p>
          <a:p>
            <a:pPr eaLnBrk="1" hangingPunct="1">
              <a:lnSpc>
                <a:spcPct val="80000"/>
              </a:lnSpc>
            </a:pPr>
            <a:endParaRPr lang="en-US" sz="1400" smtClean="0"/>
          </a:p>
        </p:txBody>
      </p:sp>
      <p:pic>
        <p:nvPicPr>
          <p:cNvPr id="17412" name="Content Placeholder 5" descr="Adorno.jpg"/>
          <p:cNvPicPr>
            <a:picLocks noChangeAspect="1"/>
          </p:cNvPicPr>
          <p:nvPr/>
        </p:nvPicPr>
        <p:blipFill>
          <a:blip r:embed="rId2" cstate="print"/>
          <a:srcRect/>
          <a:stretch>
            <a:fillRect/>
          </a:stretch>
        </p:blipFill>
        <p:spPr bwMode="auto">
          <a:xfrm>
            <a:off x="0" y="5082480"/>
            <a:ext cx="1331640" cy="1775520"/>
          </a:xfrm>
          <a:prstGeom prst="rect">
            <a:avLst/>
          </a:prstGeom>
          <a:noFill/>
          <a:ln w="9525">
            <a:noFill/>
            <a:miter lim="800000"/>
            <a:headEnd/>
            <a:tailEnd/>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pPr algn="l"/>
            <a:r>
              <a:rPr lang="en-GB" dirty="0" smtClean="0"/>
              <a:t>Enter the </a:t>
            </a:r>
            <a:r>
              <a:rPr lang="en-GB" dirty="0" err="1" smtClean="0"/>
              <a:t>Millennials</a:t>
            </a:r>
            <a:endParaRPr lang="en-GB" dirty="0"/>
          </a:p>
        </p:txBody>
      </p:sp>
      <p:sp>
        <p:nvSpPr>
          <p:cNvPr id="6" name="Content Placeholder 5"/>
          <p:cNvSpPr>
            <a:spLocks noGrp="1"/>
          </p:cNvSpPr>
          <p:nvPr>
            <p:ph idx="1"/>
          </p:nvPr>
        </p:nvSpPr>
        <p:spPr/>
        <p:txBody>
          <a:bodyPr>
            <a:normAutofit fontScale="70000" lnSpcReduction="20000"/>
          </a:bodyPr>
          <a:lstStyle/>
          <a:p>
            <a:pPr hangingPunct="0"/>
            <a:endParaRPr lang="en-GB" dirty="0" smtClean="0"/>
          </a:p>
          <a:p>
            <a:pPr hangingPunct="0"/>
            <a:endParaRPr lang="en-GB" dirty="0"/>
          </a:p>
          <a:p>
            <a:pPr hangingPunct="0"/>
            <a:r>
              <a:rPr lang="en-GB" i="1" dirty="0" smtClean="0"/>
              <a:t>‘I </a:t>
            </a:r>
            <a:r>
              <a:rPr lang="en-GB" i="1" dirty="0"/>
              <a:t>think the astrology </a:t>
            </a:r>
            <a:r>
              <a:rPr lang="en-GB" i="1" dirty="0" err="1"/>
              <a:t>boomlet</a:t>
            </a:r>
            <a:r>
              <a:rPr lang="en-GB" i="1" dirty="0"/>
              <a:t> owes as much to the dynamics of the modern internet as it does to any sort of cosmic significance about the </a:t>
            </a:r>
            <a:r>
              <a:rPr lang="en-GB" i="1" dirty="0" err="1"/>
              <a:t>millennial’s</a:t>
            </a:r>
            <a:r>
              <a:rPr lang="en-GB" i="1" dirty="0"/>
              <a:t> place in the universe. Astrology checks several boxes for viral-happy content: It provides an easy framework for endlessly personalized material, targets women and accesses ’90s nostalgia. It’s the cosmic </a:t>
            </a:r>
            <a:r>
              <a:rPr lang="en-GB" i="1" dirty="0" err="1"/>
              <a:t>BuzzFeed</a:t>
            </a:r>
            <a:r>
              <a:rPr lang="en-GB" i="1" dirty="0"/>
              <a:t> </a:t>
            </a:r>
            <a:r>
              <a:rPr lang="en-GB" i="1" dirty="0" smtClean="0"/>
              <a:t>quiz’.</a:t>
            </a:r>
            <a:endParaRPr lang="en-GB" i="1" dirty="0"/>
          </a:p>
          <a:p>
            <a:endParaRPr lang="en-GB" dirty="0" smtClean="0">
              <a:hlinkClick r:id="rId3"/>
            </a:endParaRPr>
          </a:p>
          <a:p>
            <a:r>
              <a:rPr lang="en-GB" dirty="0" smtClean="0">
                <a:hlinkClick r:id="rId3"/>
              </a:rPr>
              <a:t>Amanda </a:t>
            </a:r>
            <a:r>
              <a:rPr lang="en-GB" dirty="0">
                <a:hlinkClick r:id="rId3"/>
              </a:rPr>
              <a:t>Hess</a:t>
            </a:r>
            <a:r>
              <a:rPr lang="en-GB" dirty="0"/>
              <a:t> ‘How Astrology Took Over the Internet’, </a:t>
            </a:r>
            <a:r>
              <a:rPr lang="en-GB" i="1" dirty="0"/>
              <a:t>New York Times</a:t>
            </a:r>
            <a:r>
              <a:rPr lang="en-GB" dirty="0"/>
              <a:t>,</a:t>
            </a:r>
            <a:r>
              <a:rPr lang="en-GB" dirty="0" smtClean="0"/>
              <a:t> Jan. 1, 2018, </a:t>
            </a:r>
          </a:p>
          <a:p>
            <a:r>
              <a:rPr lang="en-GB" u="sng" dirty="0">
                <a:hlinkClick r:id="rId4"/>
              </a:rPr>
              <a:t>https://www.nytimes.com/2018/01/01/arts/how-astrology-took-over-the-internet.html</a:t>
            </a:r>
            <a:r>
              <a:rPr lang="en-GB" dirty="0" smtClean="0"/>
              <a:t> [Accessed 26 Feb 2018].</a:t>
            </a:r>
          </a:p>
          <a:p>
            <a:endParaRPr lang="en-GB" dirty="0"/>
          </a:p>
        </p:txBody>
      </p:sp>
      <p:pic>
        <p:nvPicPr>
          <p:cNvPr id="7" name="Picture 2"/>
          <p:cNvPicPr>
            <a:picLocks noGrp="1" noChangeAspect="1" noChangeArrowheads="1"/>
          </p:cNvPicPr>
          <p:nvPr>
            <p:ph idx="1"/>
          </p:nvPr>
        </p:nvPicPr>
        <p:blipFill>
          <a:blip r:embed="rId5" cstate="print"/>
          <a:srcRect l="68374" t="9087" r="11501" b="36470"/>
          <a:stretch>
            <a:fillRect/>
          </a:stretch>
        </p:blipFill>
        <p:spPr bwMode="auto">
          <a:xfrm>
            <a:off x="6804248" y="-171400"/>
            <a:ext cx="2484276" cy="2160240"/>
          </a:xfrm>
          <a:prstGeom prst="rect">
            <a:avLst/>
          </a:prstGeom>
          <a:noFill/>
          <a:ln w="9525">
            <a:noFill/>
            <a:miter lim="800000"/>
            <a:headEnd/>
            <a:tailEnd/>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endParaRPr lang="en-GB"/>
          </a:p>
        </p:txBody>
      </p:sp>
      <p:sp>
        <p:nvSpPr>
          <p:cNvPr id="3" name="Content Placeholder 2"/>
          <p:cNvSpPr>
            <a:spLocks noGrp="1"/>
          </p:cNvSpPr>
          <p:nvPr>
            <p:ph sz="half" idx="1"/>
          </p:nvPr>
        </p:nvSpPr>
        <p:spPr/>
        <p:txBody>
          <a:bodyPr>
            <a:normAutofit fontScale="70000" lnSpcReduction="20000"/>
          </a:bodyPr>
          <a:lstStyle/>
          <a:p>
            <a:pPr>
              <a:buNone/>
            </a:pPr>
            <a:r>
              <a:rPr lang="en-GB" dirty="0" smtClean="0"/>
              <a:t>‘However</a:t>
            </a:r>
            <a:r>
              <a:rPr lang="en-GB" dirty="0" smtClean="0"/>
              <a:t>, the assumption that interest in astrology has recently undergone a major increase is not confined to the 1970s to 1990s. It was remarked on by the astronomer Bart Bok in 1941 (1941: 233</a:t>
            </a:r>
            <a:r>
              <a:rPr lang="en-GB" dirty="0" smtClean="0"/>
              <a:t>)… </a:t>
            </a:r>
          </a:p>
          <a:p>
            <a:pPr>
              <a:buNone/>
            </a:pPr>
            <a:r>
              <a:rPr lang="en-GB" dirty="0" smtClean="0"/>
              <a:t/>
            </a:r>
            <a:br>
              <a:rPr lang="en-GB" dirty="0" smtClean="0"/>
            </a:br>
            <a:r>
              <a:rPr lang="en-GB" dirty="0" smtClean="0"/>
              <a:t>Yet</a:t>
            </a:r>
            <a:r>
              <a:rPr lang="en-GB" dirty="0" smtClean="0"/>
              <a:t>, as long ago as 1911 Alan Leo (1911: 265) identified a 'revolution in astrologic thought' since 1891, using very much the same evidence, the increasing publication of astrological periodicals, as did Bok in 1941 (see also Howe 1967: 67</a:t>
            </a:r>
            <a:r>
              <a:rPr lang="en-GB" dirty="0" smtClean="0"/>
              <a:t>)’. </a:t>
            </a:r>
            <a:endParaRPr lang="en-GB" dirty="0" smtClean="0"/>
          </a:p>
          <a:p>
            <a:endParaRPr lang="en-GB" dirty="0"/>
          </a:p>
        </p:txBody>
      </p:sp>
      <p:pic>
        <p:nvPicPr>
          <p:cNvPr id="6" name="Content Placeholder 5" descr="Astrology and Popular Religion.jpg"/>
          <p:cNvPicPr>
            <a:picLocks noGrp="1" noChangeAspect="1"/>
          </p:cNvPicPr>
          <p:nvPr>
            <p:ph sz="half" idx="2"/>
          </p:nvPr>
        </p:nvPicPr>
        <p:blipFill>
          <a:blip r:embed="rId2" cstate="print"/>
          <a:stretch>
            <a:fillRect/>
          </a:stretch>
        </p:blipFill>
        <p:spPr>
          <a:xfrm>
            <a:off x="5158845" y="1600200"/>
            <a:ext cx="3017309" cy="4525963"/>
          </a:xfr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p:txBody>
          <a:bodyPr/>
          <a:lstStyle/>
          <a:p>
            <a:pPr eaLnBrk="1" hangingPunct="1"/>
            <a:r>
              <a:rPr lang="en-GB" smtClean="0"/>
              <a:t>Current academic views:</a:t>
            </a:r>
            <a:endParaRPr lang="en-US" smtClean="0"/>
          </a:p>
        </p:txBody>
      </p:sp>
      <p:sp>
        <p:nvSpPr>
          <p:cNvPr id="3" name="Content Placeholder 2"/>
          <p:cNvSpPr>
            <a:spLocks noGrp="1"/>
          </p:cNvSpPr>
          <p:nvPr>
            <p:ph sz="half" idx="1"/>
          </p:nvPr>
        </p:nvSpPr>
        <p:spPr/>
        <p:txBody>
          <a:bodyPr rtlCol="0">
            <a:normAutofit fontScale="92500" lnSpcReduction="10000"/>
          </a:bodyPr>
          <a:lstStyle/>
          <a:p>
            <a:pPr eaLnBrk="1" fontAlgn="auto" hangingPunct="1">
              <a:spcAft>
                <a:spcPts val="0"/>
              </a:spcAft>
              <a:buNone/>
              <a:defRPr/>
            </a:pPr>
            <a:r>
              <a:rPr lang="en-GB" dirty="0" smtClean="0"/>
              <a:t>a New Age belief or practice (York 1995), </a:t>
            </a:r>
          </a:p>
          <a:p>
            <a:pPr eaLnBrk="1" fontAlgn="auto" hangingPunct="1">
              <a:spcAft>
                <a:spcPts val="0"/>
              </a:spcAft>
              <a:buNone/>
              <a:defRPr/>
            </a:pPr>
            <a:r>
              <a:rPr lang="en-GB" dirty="0" smtClean="0"/>
              <a:t>paranormal (Rice 2003: 100)</a:t>
            </a:r>
          </a:p>
          <a:p>
            <a:pPr eaLnBrk="1" fontAlgn="auto" hangingPunct="1">
              <a:spcAft>
                <a:spcPts val="0"/>
              </a:spcAft>
              <a:buNone/>
              <a:defRPr/>
            </a:pPr>
            <a:r>
              <a:rPr lang="en-GB" dirty="0" smtClean="0"/>
              <a:t>an 'alternative religion' (Hunt 2003: 171-3), </a:t>
            </a:r>
          </a:p>
          <a:p>
            <a:pPr eaLnBrk="1" fontAlgn="auto" hangingPunct="1">
              <a:spcAft>
                <a:spcPts val="0"/>
              </a:spcAft>
              <a:buNone/>
              <a:defRPr/>
            </a:pPr>
            <a:r>
              <a:rPr lang="en-GB" dirty="0" smtClean="0"/>
              <a:t>a potential contributor to the decline of the mainstream churches in Britain (Gill 1999) (and therefore implicitly </a:t>
            </a:r>
            <a:r>
              <a:rPr lang="en-GB" dirty="0" err="1" smtClean="0"/>
              <a:t>religous</a:t>
            </a:r>
            <a:r>
              <a:rPr lang="en-GB" dirty="0" smtClean="0"/>
              <a:t>)</a:t>
            </a:r>
            <a:endParaRPr lang="en-US" dirty="0"/>
          </a:p>
        </p:txBody>
      </p:sp>
      <p:pic>
        <p:nvPicPr>
          <p:cNvPr id="18436" name="Content Placeholder 4" descr="michael_york.jpeg"/>
          <p:cNvPicPr>
            <a:picLocks noGrp="1" noChangeAspect="1"/>
          </p:cNvPicPr>
          <p:nvPr>
            <p:ph sz="half" idx="2"/>
          </p:nvPr>
        </p:nvPicPr>
        <p:blipFill>
          <a:blip r:embed="rId2" cstate="print"/>
          <a:srcRect/>
          <a:stretch>
            <a:fillRect/>
          </a:stretch>
        </p:blipFill>
        <p:spPr>
          <a:xfrm>
            <a:off x="5072063" y="1428750"/>
            <a:ext cx="1117600" cy="1285875"/>
          </a:xfrm>
        </p:spPr>
      </p:pic>
      <p:pic>
        <p:nvPicPr>
          <p:cNvPr id="18437" name="Picture 5" descr="Steve Hunt.gif"/>
          <p:cNvPicPr>
            <a:picLocks noChangeAspect="1"/>
          </p:cNvPicPr>
          <p:nvPr/>
        </p:nvPicPr>
        <p:blipFill>
          <a:blip r:embed="rId3" cstate="print"/>
          <a:srcRect/>
          <a:stretch>
            <a:fillRect/>
          </a:stretch>
        </p:blipFill>
        <p:spPr bwMode="auto">
          <a:xfrm>
            <a:off x="5072063" y="3143250"/>
            <a:ext cx="996950" cy="1457325"/>
          </a:xfrm>
          <a:prstGeom prst="rect">
            <a:avLst/>
          </a:prstGeom>
          <a:noFill/>
          <a:ln w="9525">
            <a:noFill/>
            <a:miter lim="800000"/>
            <a:headEnd/>
            <a:tailEnd/>
          </a:ln>
        </p:spPr>
      </p:pic>
      <p:pic>
        <p:nvPicPr>
          <p:cNvPr id="18438" name="Picture 6" descr="Gill.jpeg"/>
          <p:cNvPicPr>
            <a:picLocks noChangeAspect="1"/>
          </p:cNvPicPr>
          <p:nvPr/>
        </p:nvPicPr>
        <p:blipFill>
          <a:blip r:embed="rId4" cstate="print"/>
          <a:srcRect/>
          <a:stretch>
            <a:fillRect/>
          </a:stretch>
        </p:blipFill>
        <p:spPr bwMode="auto">
          <a:xfrm>
            <a:off x="6659563" y="4724400"/>
            <a:ext cx="1014412" cy="1593850"/>
          </a:xfrm>
          <a:prstGeom prst="rect">
            <a:avLst/>
          </a:prstGeom>
          <a:noFill/>
          <a:ln w="9525">
            <a:noFill/>
            <a:miter lim="800000"/>
            <a:headEnd/>
            <a:tailEnd/>
          </a:ln>
        </p:spPr>
      </p:pic>
      <p:pic>
        <p:nvPicPr>
          <p:cNvPr id="18439" name="Picture 7" descr="alternative-religions-sociological-introduction-stephen-hunt-paperback-cover-art.jpeg"/>
          <p:cNvPicPr>
            <a:picLocks noChangeAspect="1"/>
          </p:cNvPicPr>
          <p:nvPr/>
        </p:nvPicPr>
        <p:blipFill>
          <a:blip r:embed="rId5" cstate="print"/>
          <a:srcRect/>
          <a:stretch>
            <a:fillRect/>
          </a:stretch>
        </p:blipFill>
        <p:spPr bwMode="auto">
          <a:xfrm>
            <a:off x="6659563" y="3213100"/>
            <a:ext cx="973137" cy="1400175"/>
          </a:xfrm>
          <a:prstGeom prst="rect">
            <a:avLst/>
          </a:prstGeom>
          <a:noFill/>
          <a:ln w="9525">
            <a:noFill/>
            <a:miter lim="800000"/>
            <a:headEnd/>
            <a:tailEnd/>
          </a:ln>
        </p:spPr>
      </p:pic>
      <p:pic>
        <p:nvPicPr>
          <p:cNvPr id="8" name="Picture 7" descr="TSD_logo high res.jpg"/>
          <p:cNvPicPr>
            <a:picLocks noChangeAspect="1"/>
          </p:cNvPicPr>
          <p:nvPr/>
        </p:nvPicPr>
        <p:blipFill>
          <a:blip r:embed="rId6" cstate="print"/>
          <a:srcRect/>
          <a:stretch>
            <a:fillRect/>
          </a:stretch>
        </p:blipFill>
        <p:spPr bwMode="auto">
          <a:xfrm>
            <a:off x="1" y="0"/>
            <a:ext cx="1500165" cy="618412"/>
          </a:xfrm>
          <a:prstGeom prst="rect">
            <a:avLst/>
          </a:prstGeom>
          <a:noFill/>
          <a:ln w="9525">
            <a:noFill/>
            <a:miter lim="800000"/>
            <a:headEnd/>
            <a:tailEnd/>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ormAutofit fontScale="90000"/>
          </a:bodyPr>
          <a:lstStyle/>
          <a:p>
            <a:pPr eaLnBrk="1" fontAlgn="auto" hangingPunct="1">
              <a:spcAft>
                <a:spcPts val="0"/>
              </a:spcAft>
              <a:defRPr/>
            </a:pPr>
            <a:r>
              <a:rPr lang="en-GB" dirty="0" smtClean="0"/>
              <a:t>Cultural comment - Astrology as a ‘substitute’ religion</a:t>
            </a:r>
            <a:endParaRPr lang="en-US" dirty="0"/>
          </a:p>
        </p:txBody>
      </p:sp>
      <p:sp>
        <p:nvSpPr>
          <p:cNvPr id="3" name="Content Placeholder 2"/>
          <p:cNvSpPr>
            <a:spLocks noGrp="1"/>
          </p:cNvSpPr>
          <p:nvPr>
            <p:ph sz="half" idx="1"/>
          </p:nvPr>
        </p:nvSpPr>
        <p:spPr/>
        <p:txBody>
          <a:bodyPr rtlCol="0">
            <a:normAutofit fontScale="70000" lnSpcReduction="20000"/>
          </a:bodyPr>
          <a:lstStyle/>
          <a:p>
            <a:pPr eaLnBrk="1" fontAlgn="auto" hangingPunct="1">
              <a:spcAft>
                <a:spcPts val="0"/>
              </a:spcAft>
              <a:buFont typeface="Arial" pitchFamily="34" charset="0"/>
              <a:buChar char="•"/>
              <a:defRPr/>
            </a:pPr>
            <a:r>
              <a:rPr lang="en-GB" dirty="0"/>
              <a:t>Derek Draper in </a:t>
            </a:r>
            <a:r>
              <a:rPr lang="en-GB" i="1" dirty="0"/>
              <a:t>The </a:t>
            </a:r>
            <a:r>
              <a:rPr lang="en-GB" i="1" dirty="0" smtClean="0"/>
              <a:t>Times</a:t>
            </a:r>
            <a:r>
              <a:rPr lang="en-GB" dirty="0" smtClean="0"/>
              <a:t>: </a:t>
            </a:r>
            <a:r>
              <a:rPr lang="en-GB" dirty="0"/>
              <a:t>‘As religious belief dies in Britain, is it being replaced with a tendency towards superstition, magic or obscure cults?’ </a:t>
            </a:r>
            <a:endParaRPr lang="en-GB" dirty="0" smtClean="0"/>
          </a:p>
          <a:p>
            <a:pPr eaLnBrk="1" fontAlgn="auto" hangingPunct="1">
              <a:spcAft>
                <a:spcPts val="0"/>
              </a:spcAft>
              <a:buFont typeface="Arial" pitchFamily="34" charset="0"/>
              <a:buChar char="•"/>
              <a:defRPr/>
            </a:pPr>
            <a:endParaRPr lang="en-GB" dirty="0" smtClean="0"/>
          </a:p>
          <a:p>
            <a:pPr eaLnBrk="1" fontAlgn="auto" hangingPunct="1">
              <a:spcAft>
                <a:spcPts val="0"/>
              </a:spcAft>
              <a:buFont typeface="Arial" pitchFamily="34" charset="0"/>
              <a:buChar char="•"/>
              <a:defRPr/>
            </a:pPr>
            <a:r>
              <a:rPr lang="en-GB" dirty="0" smtClean="0"/>
              <a:t>Nigella </a:t>
            </a:r>
            <a:r>
              <a:rPr lang="en-GB" dirty="0"/>
              <a:t>Lawson, citing the 1996 Church of England report, </a:t>
            </a:r>
            <a:r>
              <a:rPr lang="en-GB" i="1" dirty="0"/>
              <a:t>The Search for </a:t>
            </a:r>
            <a:r>
              <a:rPr lang="en-GB" i="1" dirty="0" smtClean="0"/>
              <a:t>Faith: </a:t>
            </a:r>
            <a:r>
              <a:rPr lang="en-GB" dirty="0" smtClean="0"/>
              <a:t>‘star-signs</a:t>
            </a:r>
            <a:r>
              <a:rPr lang="en-GB" dirty="0"/>
              <a:t>’ and ‘the cult of the clairvoyant’ are replacing the Church as ‘the new religion’. </a:t>
            </a:r>
            <a:endParaRPr lang="en-GB" dirty="0" smtClean="0"/>
          </a:p>
          <a:p>
            <a:pPr eaLnBrk="1" fontAlgn="auto" hangingPunct="1">
              <a:spcAft>
                <a:spcPts val="0"/>
              </a:spcAft>
              <a:buFont typeface="Arial" pitchFamily="34" charset="0"/>
              <a:buChar char="•"/>
              <a:defRPr/>
            </a:pPr>
            <a:endParaRPr lang="en-GB" dirty="0"/>
          </a:p>
          <a:p>
            <a:pPr eaLnBrk="1" fontAlgn="auto" hangingPunct="1">
              <a:spcAft>
                <a:spcPts val="0"/>
              </a:spcAft>
              <a:buFont typeface="Arial" pitchFamily="34" charset="0"/>
              <a:buChar char="•"/>
              <a:defRPr/>
            </a:pPr>
            <a:r>
              <a:rPr lang="en-GB" sz="1800" dirty="0" smtClean="0"/>
              <a:t>Derek </a:t>
            </a:r>
            <a:r>
              <a:rPr lang="en-GB" sz="1800" dirty="0"/>
              <a:t>Draper, ‘I used to live a shallow life’, </a:t>
            </a:r>
            <a:r>
              <a:rPr lang="en-GB" sz="1800" i="1" dirty="0"/>
              <a:t>Times</a:t>
            </a:r>
            <a:r>
              <a:rPr lang="en-GB" sz="1800" dirty="0"/>
              <a:t>, 21 February 2001, p. 3.</a:t>
            </a:r>
            <a:endParaRPr lang="en-US" sz="1800" dirty="0"/>
          </a:p>
          <a:p>
            <a:pPr eaLnBrk="1" fontAlgn="auto" hangingPunct="1">
              <a:spcAft>
                <a:spcPts val="0"/>
              </a:spcAft>
              <a:buFont typeface="Arial" pitchFamily="34" charset="0"/>
              <a:buChar char="•"/>
              <a:defRPr/>
            </a:pPr>
            <a:r>
              <a:rPr lang="en-GB" sz="1800" dirty="0"/>
              <a:t>Nigella Lawson, ‘Astrology and the need to believe: Why are we going to New Age cranks for old-style cures?’, </a:t>
            </a:r>
            <a:r>
              <a:rPr lang="en-GB" sz="1800" i="1" dirty="0"/>
              <a:t>Times</a:t>
            </a:r>
            <a:r>
              <a:rPr lang="en-GB" sz="1800" dirty="0"/>
              <a:t>, 13 November 1996, p. 17.</a:t>
            </a:r>
            <a:endParaRPr lang="en-US" sz="1800" dirty="0"/>
          </a:p>
          <a:p>
            <a:pPr eaLnBrk="1" fontAlgn="auto" hangingPunct="1">
              <a:spcAft>
                <a:spcPts val="0"/>
              </a:spcAft>
              <a:buFont typeface="Arial" pitchFamily="34" charset="0"/>
              <a:buChar char="•"/>
              <a:defRPr/>
            </a:pPr>
            <a:endParaRPr lang="en-US" dirty="0"/>
          </a:p>
        </p:txBody>
      </p:sp>
      <p:pic>
        <p:nvPicPr>
          <p:cNvPr id="19460" name="Content Placeholder 4" descr="Derek Draper.bmp"/>
          <p:cNvPicPr>
            <a:picLocks noGrp="1" noChangeAspect="1"/>
          </p:cNvPicPr>
          <p:nvPr>
            <p:ph sz="half" idx="2"/>
          </p:nvPr>
        </p:nvPicPr>
        <p:blipFill>
          <a:blip r:embed="rId2" cstate="print"/>
          <a:srcRect/>
          <a:stretch>
            <a:fillRect/>
          </a:stretch>
        </p:blipFill>
        <p:spPr>
          <a:xfrm>
            <a:off x="5357813" y="1571625"/>
            <a:ext cx="1714500" cy="1714500"/>
          </a:xfrm>
        </p:spPr>
      </p:pic>
      <p:pic>
        <p:nvPicPr>
          <p:cNvPr id="19461" name="Picture 5" descr="Nigella Lawson.jpeg"/>
          <p:cNvPicPr>
            <a:picLocks noChangeAspect="1"/>
          </p:cNvPicPr>
          <p:nvPr/>
        </p:nvPicPr>
        <p:blipFill>
          <a:blip r:embed="rId3" cstate="print"/>
          <a:srcRect/>
          <a:stretch>
            <a:fillRect/>
          </a:stretch>
        </p:blipFill>
        <p:spPr bwMode="auto">
          <a:xfrm>
            <a:off x="5286375" y="3714750"/>
            <a:ext cx="2714625" cy="1527175"/>
          </a:xfrm>
          <a:prstGeom prst="rect">
            <a:avLst/>
          </a:prstGeom>
          <a:noFill/>
          <a:ln w="9525">
            <a:noFill/>
            <a:miter lim="800000"/>
            <a:headEnd/>
            <a:tailEnd/>
          </a:ln>
        </p:spPr>
      </p:pic>
      <p:pic>
        <p:nvPicPr>
          <p:cNvPr id="19462" name="Picture 6" descr="TSD_logo high res.jpg"/>
          <p:cNvPicPr>
            <a:picLocks noChangeAspect="1"/>
          </p:cNvPicPr>
          <p:nvPr/>
        </p:nvPicPr>
        <p:blipFill>
          <a:blip r:embed="rId4" cstate="print"/>
          <a:srcRect/>
          <a:stretch>
            <a:fillRect/>
          </a:stretch>
        </p:blipFill>
        <p:spPr bwMode="auto">
          <a:xfrm>
            <a:off x="0" y="6215063"/>
            <a:ext cx="1558925" cy="642937"/>
          </a:xfrm>
          <a:prstGeom prst="rect">
            <a:avLst/>
          </a:prstGeom>
          <a:noFill/>
          <a:ln w="9525">
            <a:noFill/>
            <a:miter lim="800000"/>
            <a:headEnd/>
            <a:tailEnd/>
          </a:ln>
        </p:spPr>
      </p:pic>
      <p:pic>
        <p:nvPicPr>
          <p:cNvPr id="19463" name="Picture 7" descr="TSD_logo high res.jpg"/>
          <p:cNvPicPr>
            <a:picLocks noChangeAspect="1"/>
          </p:cNvPicPr>
          <p:nvPr/>
        </p:nvPicPr>
        <p:blipFill>
          <a:blip r:embed="rId4" cstate="print"/>
          <a:srcRect/>
          <a:stretch>
            <a:fillRect/>
          </a:stretch>
        </p:blipFill>
        <p:spPr bwMode="auto">
          <a:xfrm>
            <a:off x="152400" y="6367463"/>
            <a:ext cx="1558925" cy="642937"/>
          </a:xfrm>
          <a:prstGeom prst="rect">
            <a:avLst/>
          </a:prstGeom>
          <a:noFill/>
          <a:ln w="9525">
            <a:noFill/>
            <a:miter lim="800000"/>
            <a:headEnd/>
            <a:tailEnd/>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p:cNvSpPr>
            <a:spLocks noGrp="1"/>
          </p:cNvSpPr>
          <p:nvPr>
            <p:ph type="title"/>
          </p:nvPr>
        </p:nvSpPr>
        <p:spPr/>
        <p:txBody>
          <a:bodyPr/>
          <a:lstStyle/>
          <a:p>
            <a:pPr eaLnBrk="1" hangingPunct="1"/>
            <a:r>
              <a:rPr lang="en-GB" smtClean="0"/>
              <a:t>Outsiders: Astrology as demonic</a:t>
            </a:r>
            <a:endParaRPr lang="en-US" smtClean="0"/>
          </a:p>
        </p:txBody>
      </p:sp>
      <p:sp>
        <p:nvSpPr>
          <p:cNvPr id="27651" name="Content Placeholder 2"/>
          <p:cNvSpPr>
            <a:spLocks noGrp="1"/>
          </p:cNvSpPr>
          <p:nvPr>
            <p:ph sz="half" idx="1"/>
          </p:nvPr>
        </p:nvSpPr>
        <p:spPr/>
        <p:txBody>
          <a:bodyPr/>
          <a:lstStyle/>
          <a:p>
            <a:pPr eaLnBrk="1" hangingPunct="1"/>
            <a:r>
              <a:rPr lang="en-GB" smtClean="0"/>
              <a:t>‘If God condemns astrology then we are left with no alternative but to conclude that this power is from the demonic realm’. </a:t>
            </a:r>
            <a:r>
              <a:rPr lang="en-GB" i="1" smtClean="0"/>
              <a:t>Astrology</a:t>
            </a:r>
            <a:r>
              <a:rPr lang="en-GB" smtClean="0"/>
              <a:t> (Richmond, n.d.), p. 5.</a:t>
            </a:r>
            <a:endParaRPr lang="en-US" smtClean="0"/>
          </a:p>
          <a:p>
            <a:pPr eaLnBrk="1" hangingPunct="1"/>
            <a:endParaRPr lang="en-US" smtClean="0"/>
          </a:p>
        </p:txBody>
      </p:sp>
      <p:pic>
        <p:nvPicPr>
          <p:cNvPr id="27652" name="Content Placeholder 4"/>
          <p:cNvPicPr>
            <a:picLocks noGrp="1"/>
          </p:cNvPicPr>
          <p:nvPr>
            <p:ph sz="half" idx="2"/>
          </p:nvPr>
        </p:nvPicPr>
        <p:blipFill>
          <a:blip r:embed="rId2" cstate="print"/>
          <a:srcRect l="11940" t="21855" r="17910"/>
          <a:stretch>
            <a:fillRect/>
          </a:stretch>
        </p:blipFill>
        <p:spPr>
          <a:xfrm>
            <a:off x="4714876" y="2214554"/>
            <a:ext cx="4214842" cy="3197234"/>
          </a:xfrm>
        </p:spPr>
      </p:pic>
      <p:pic>
        <p:nvPicPr>
          <p:cNvPr id="27653" name="Picture 5" descr="TSD_logo high res.jpg"/>
          <p:cNvPicPr>
            <a:picLocks noChangeAspect="1"/>
          </p:cNvPicPr>
          <p:nvPr/>
        </p:nvPicPr>
        <p:blipFill>
          <a:blip r:embed="rId3" cstate="print"/>
          <a:srcRect/>
          <a:stretch>
            <a:fillRect/>
          </a:stretch>
        </p:blipFill>
        <p:spPr bwMode="auto">
          <a:xfrm>
            <a:off x="0" y="6215063"/>
            <a:ext cx="1558925" cy="642937"/>
          </a:xfrm>
          <a:prstGeom prst="rect">
            <a:avLst/>
          </a:prstGeom>
          <a:noFill/>
          <a:ln w="9525">
            <a:noFill/>
            <a:miter lim="800000"/>
            <a:headEnd/>
            <a:tailEnd/>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p:cNvSpPr>
            <a:spLocks noGrp="1"/>
          </p:cNvSpPr>
          <p:nvPr>
            <p:ph type="title"/>
          </p:nvPr>
        </p:nvSpPr>
        <p:spPr/>
        <p:txBody>
          <a:bodyPr/>
          <a:lstStyle/>
          <a:p>
            <a:pPr eaLnBrk="1" hangingPunct="1"/>
            <a:r>
              <a:rPr lang="en-GB" smtClean="0"/>
              <a:t>Outsiders: Astrology as forbidden</a:t>
            </a:r>
            <a:endParaRPr lang="en-US" smtClean="0"/>
          </a:p>
        </p:txBody>
      </p:sp>
      <p:sp>
        <p:nvSpPr>
          <p:cNvPr id="3" name="Content Placeholder 2"/>
          <p:cNvSpPr>
            <a:spLocks noGrp="1"/>
          </p:cNvSpPr>
          <p:nvPr>
            <p:ph sz="half" idx="1"/>
          </p:nvPr>
        </p:nvSpPr>
        <p:spPr/>
        <p:txBody>
          <a:bodyPr rtlCol="0">
            <a:normAutofit fontScale="92500"/>
          </a:bodyPr>
          <a:lstStyle/>
          <a:p>
            <a:pPr eaLnBrk="1" fontAlgn="auto" hangingPunct="1">
              <a:spcAft>
                <a:spcPts val="0"/>
              </a:spcAft>
              <a:buNone/>
              <a:defRPr/>
            </a:pPr>
            <a:r>
              <a:rPr lang="en-GB" dirty="0"/>
              <a:t>The Roman Catholic catechism of </a:t>
            </a:r>
            <a:r>
              <a:rPr lang="en-GB" dirty="0" smtClean="0"/>
              <a:t>1994:</a:t>
            </a:r>
          </a:p>
          <a:p>
            <a:pPr eaLnBrk="1" fontAlgn="auto" hangingPunct="1">
              <a:spcAft>
                <a:spcPts val="0"/>
              </a:spcAft>
              <a:buNone/>
              <a:defRPr/>
            </a:pPr>
            <a:endParaRPr lang="en-GB" dirty="0"/>
          </a:p>
          <a:p>
            <a:pPr eaLnBrk="1" fontAlgn="auto" hangingPunct="1">
              <a:spcAft>
                <a:spcPts val="0"/>
              </a:spcAft>
              <a:buNone/>
              <a:defRPr/>
            </a:pPr>
            <a:r>
              <a:rPr lang="en-GB" dirty="0" smtClean="0"/>
              <a:t>Astrology contradicts </a:t>
            </a:r>
            <a:r>
              <a:rPr lang="en-GB" dirty="0"/>
              <a:t>‘the </a:t>
            </a:r>
            <a:r>
              <a:rPr lang="en-GB" dirty="0" err="1"/>
              <a:t>honor</a:t>
            </a:r>
            <a:r>
              <a:rPr lang="en-GB" dirty="0"/>
              <a:t>, respect, and loving fear that we owe to God alone’. </a:t>
            </a:r>
            <a:endParaRPr lang="en-GB" dirty="0" smtClean="0"/>
          </a:p>
          <a:p>
            <a:pPr eaLnBrk="1" fontAlgn="auto" hangingPunct="1">
              <a:spcAft>
                <a:spcPts val="0"/>
              </a:spcAft>
              <a:buNone/>
              <a:defRPr/>
            </a:pPr>
            <a:endParaRPr lang="en-GB" dirty="0"/>
          </a:p>
          <a:p>
            <a:pPr eaLnBrk="1" fontAlgn="auto" hangingPunct="1">
              <a:spcAft>
                <a:spcPts val="0"/>
              </a:spcAft>
              <a:buNone/>
              <a:defRPr/>
            </a:pPr>
            <a:r>
              <a:rPr lang="en-GB" i="1" dirty="0" smtClean="0"/>
              <a:t>Catechism </a:t>
            </a:r>
            <a:r>
              <a:rPr lang="en-GB" i="1" dirty="0"/>
              <a:t>of the Catholic Church </a:t>
            </a:r>
            <a:r>
              <a:rPr lang="en-GB" dirty="0"/>
              <a:t>1994, </a:t>
            </a:r>
            <a:r>
              <a:rPr lang="en-GB" dirty="0" err="1"/>
              <a:t>para</a:t>
            </a:r>
            <a:r>
              <a:rPr lang="en-GB" dirty="0"/>
              <a:t>. 2116.</a:t>
            </a:r>
            <a:endParaRPr lang="en-US" dirty="0"/>
          </a:p>
          <a:p>
            <a:pPr eaLnBrk="1" fontAlgn="auto" hangingPunct="1">
              <a:spcAft>
                <a:spcPts val="0"/>
              </a:spcAft>
              <a:buFont typeface="Arial" pitchFamily="34" charset="0"/>
              <a:buChar char="•"/>
              <a:defRPr/>
            </a:pPr>
            <a:endParaRPr lang="en-US" dirty="0"/>
          </a:p>
        </p:txBody>
      </p:sp>
      <p:pic>
        <p:nvPicPr>
          <p:cNvPr id="28676" name="Content Placeholder 4" descr="Pope John Paul II and the Eucharist.jpeg"/>
          <p:cNvPicPr>
            <a:picLocks noGrp="1" noChangeAspect="1"/>
          </p:cNvPicPr>
          <p:nvPr>
            <p:ph sz="half" idx="2"/>
          </p:nvPr>
        </p:nvPicPr>
        <p:blipFill>
          <a:blip r:embed="rId2" cstate="print"/>
          <a:srcRect/>
          <a:stretch>
            <a:fillRect/>
          </a:stretch>
        </p:blipFill>
        <p:spPr>
          <a:xfrm>
            <a:off x="5143500" y="1643063"/>
            <a:ext cx="3333750" cy="4125912"/>
          </a:xfrm>
        </p:spPr>
      </p:pic>
      <p:pic>
        <p:nvPicPr>
          <p:cNvPr id="28677" name="Picture 5" descr="TSD_logo high res.jpg"/>
          <p:cNvPicPr>
            <a:picLocks noChangeAspect="1"/>
          </p:cNvPicPr>
          <p:nvPr/>
        </p:nvPicPr>
        <p:blipFill>
          <a:blip r:embed="rId3" cstate="print"/>
          <a:srcRect/>
          <a:stretch>
            <a:fillRect/>
          </a:stretch>
        </p:blipFill>
        <p:spPr bwMode="auto">
          <a:xfrm>
            <a:off x="0" y="6215063"/>
            <a:ext cx="1558925" cy="642937"/>
          </a:xfrm>
          <a:prstGeom prst="rect">
            <a:avLst/>
          </a:prstGeom>
          <a:noFill/>
          <a:ln w="9525">
            <a:noFill/>
            <a:miter lim="800000"/>
            <a:headEnd/>
            <a:tailEnd/>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p:cNvSpPr>
            <a:spLocks noGrp="1"/>
          </p:cNvSpPr>
          <p:nvPr>
            <p:ph type="title"/>
          </p:nvPr>
        </p:nvSpPr>
        <p:spPr/>
        <p:txBody>
          <a:bodyPr/>
          <a:lstStyle/>
          <a:p>
            <a:pPr eaLnBrk="1" hangingPunct="1"/>
            <a:r>
              <a:rPr lang="en-GB" smtClean="0"/>
              <a:t>What about India? </a:t>
            </a:r>
            <a:endParaRPr lang="en-US" smtClean="0"/>
          </a:p>
        </p:txBody>
      </p:sp>
      <p:sp>
        <p:nvSpPr>
          <p:cNvPr id="29699" name="Content Placeholder 2"/>
          <p:cNvSpPr>
            <a:spLocks noGrp="1"/>
          </p:cNvSpPr>
          <p:nvPr>
            <p:ph sz="half" idx="1"/>
          </p:nvPr>
        </p:nvSpPr>
        <p:spPr/>
        <p:txBody>
          <a:bodyPr/>
          <a:lstStyle/>
          <a:p>
            <a:pPr eaLnBrk="1" hangingPunct="1">
              <a:buNone/>
            </a:pPr>
            <a:r>
              <a:rPr lang="en-GB" dirty="0" smtClean="0"/>
              <a:t>Astrology is considered a purely western phenomenon.</a:t>
            </a:r>
          </a:p>
          <a:p>
            <a:pPr eaLnBrk="1" hangingPunct="1">
              <a:buNone/>
            </a:pPr>
            <a:endParaRPr lang="en-GB" dirty="0" smtClean="0"/>
          </a:p>
          <a:p>
            <a:pPr eaLnBrk="1" hangingPunct="1">
              <a:buNone/>
            </a:pPr>
            <a:r>
              <a:rPr lang="en-GB" dirty="0" smtClean="0"/>
              <a:t>In India it is a </a:t>
            </a:r>
            <a:r>
              <a:rPr lang="en-GB" dirty="0" err="1" smtClean="0"/>
              <a:t>vedanga</a:t>
            </a:r>
            <a:r>
              <a:rPr lang="en-GB" dirty="0" smtClean="0"/>
              <a:t> and it is impossible to understand Hindu practice without it.</a:t>
            </a:r>
            <a:endParaRPr lang="en-US" dirty="0" smtClean="0"/>
          </a:p>
        </p:txBody>
      </p:sp>
      <p:pic>
        <p:nvPicPr>
          <p:cNvPr id="29700" name="Content Placeholder 4" descr="navagraha remple inaugurated.jpeg"/>
          <p:cNvPicPr>
            <a:picLocks noGrp="1" noChangeAspect="1"/>
          </p:cNvPicPr>
          <p:nvPr>
            <p:ph sz="half" idx="2"/>
          </p:nvPr>
        </p:nvPicPr>
        <p:blipFill>
          <a:blip r:embed="rId2" cstate="print"/>
          <a:srcRect/>
          <a:stretch>
            <a:fillRect/>
          </a:stretch>
        </p:blipFill>
        <p:spPr>
          <a:xfrm>
            <a:off x="5000625" y="1357313"/>
            <a:ext cx="2101850" cy="2803525"/>
          </a:xfrm>
        </p:spPr>
      </p:pic>
      <p:pic>
        <p:nvPicPr>
          <p:cNvPr id="29701" name="Content Placeholder 5" descr="navagraha.jpeg"/>
          <p:cNvPicPr>
            <a:picLocks noChangeAspect="1"/>
          </p:cNvPicPr>
          <p:nvPr/>
        </p:nvPicPr>
        <p:blipFill>
          <a:blip r:embed="rId3" cstate="print"/>
          <a:srcRect/>
          <a:stretch>
            <a:fillRect/>
          </a:stretch>
        </p:blipFill>
        <p:spPr bwMode="auto">
          <a:xfrm>
            <a:off x="7072313" y="3714750"/>
            <a:ext cx="1905000" cy="2619375"/>
          </a:xfrm>
          <a:prstGeom prst="rect">
            <a:avLst/>
          </a:prstGeom>
          <a:noFill/>
          <a:ln w="9525">
            <a:noFill/>
            <a:miter lim="800000"/>
            <a:headEnd/>
            <a:tailEnd/>
          </a:ln>
        </p:spPr>
      </p:pic>
      <p:pic>
        <p:nvPicPr>
          <p:cNvPr id="29702" name="Content Placeholder 4" descr="navagraha-temples-5.jpeg"/>
          <p:cNvPicPr>
            <a:picLocks noChangeAspect="1"/>
          </p:cNvPicPr>
          <p:nvPr/>
        </p:nvPicPr>
        <p:blipFill>
          <a:blip r:embed="rId4" cstate="print"/>
          <a:srcRect/>
          <a:stretch>
            <a:fillRect/>
          </a:stretch>
        </p:blipFill>
        <p:spPr bwMode="auto">
          <a:xfrm>
            <a:off x="4929188" y="4714875"/>
            <a:ext cx="2324100" cy="1743075"/>
          </a:xfrm>
          <a:prstGeom prst="rect">
            <a:avLst/>
          </a:prstGeom>
          <a:noFill/>
          <a:ln w="9525">
            <a:noFill/>
            <a:miter lim="800000"/>
            <a:headEnd/>
            <a:tailEnd/>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p:txBody>
          <a:bodyPr/>
          <a:lstStyle/>
          <a:p>
            <a:pPr eaLnBrk="1" hangingPunct="1"/>
            <a:r>
              <a:rPr lang="en-GB" smtClean="0"/>
              <a:t>The Figures: Gallup Polls</a:t>
            </a:r>
            <a:endParaRPr lang="en-US" smtClean="0"/>
          </a:p>
        </p:txBody>
      </p:sp>
      <p:sp>
        <p:nvSpPr>
          <p:cNvPr id="31747" name="Rectangle 3"/>
          <p:cNvSpPr>
            <a:spLocks noGrp="1" noChangeArrowheads="1"/>
          </p:cNvSpPr>
          <p:nvPr>
            <p:ph type="body" idx="1"/>
          </p:nvPr>
        </p:nvSpPr>
        <p:spPr/>
        <p:txBody>
          <a:bodyPr/>
          <a:lstStyle/>
          <a:p>
            <a:pPr eaLnBrk="1" hangingPunct="1">
              <a:lnSpc>
                <a:spcPct val="90000"/>
              </a:lnSpc>
            </a:pPr>
            <a:r>
              <a:rPr lang="en-GB" sz="2800" smtClean="0"/>
              <a:t>'Do you </a:t>
            </a:r>
            <a:r>
              <a:rPr lang="en-GB" sz="2800" b="1" smtClean="0"/>
              <a:t>believe in Horoscopes</a:t>
            </a:r>
            <a:r>
              <a:rPr lang="en-GB" sz="2800" smtClean="0"/>
              <a:t>?' British adults of 14% in 1975 (Gallup 1976a: 2.1417) and 20% in 1978 (Gallup 1980: 329). </a:t>
            </a:r>
          </a:p>
          <a:p>
            <a:pPr eaLnBrk="1" hangingPunct="1">
              <a:lnSpc>
                <a:spcPct val="90000"/>
              </a:lnSpc>
            </a:pPr>
            <a:r>
              <a:rPr lang="en-GB" sz="2800" smtClean="0"/>
              <a:t>1975 'Do you believe in astrology </a:t>
            </a:r>
            <a:r>
              <a:rPr lang="en-GB" sz="2800" b="1" smtClean="0"/>
              <a:t>or not</a:t>
            </a:r>
            <a:r>
              <a:rPr lang="en-GB" sz="2800" smtClean="0"/>
              <a:t>?'  22% of American adults (Gallup 1978: 573).</a:t>
            </a:r>
          </a:p>
          <a:p>
            <a:pPr eaLnBrk="1" hangingPunct="1">
              <a:lnSpc>
                <a:spcPct val="90000"/>
              </a:lnSpc>
            </a:pPr>
            <a:r>
              <a:rPr lang="en-GB" sz="2800" smtClean="0"/>
              <a:t>'do you believe in astrology, or that the positions of the stars and planets </a:t>
            </a:r>
            <a:r>
              <a:rPr lang="en-GB" sz="2800" b="1" smtClean="0"/>
              <a:t>can affect</a:t>
            </a:r>
            <a:r>
              <a:rPr lang="en-GB" sz="2800" smtClean="0"/>
              <a:t> people's lives?'  23% 1995,  25% 1996 USA. </a:t>
            </a:r>
          </a:p>
          <a:p>
            <a:pPr eaLnBrk="1" hangingPunct="1">
              <a:lnSpc>
                <a:spcPct val="90000"/>
              </a:lnSpc>
            </a:pPr>
            <a:r>
              <a:rPr lang="en-GB" sz="2800" smtClean="0"/>
              <a:t>(Note the conceptual problems with all these questions)</a:t>
            </a:r>
            <a:endParaRPr lang="en-US" sz="2800" smtClean="0"/>
          </a:p>
        </p:txBody>
      </p:sp>
      <p:pic>
        <p:nvPicPr>
          <p:cNvPr id="4" name="Picture 3" descr="TSD_logo high res.jpg"/>
          <p:cNvPicPr>
            <a:picLocks noChangeAspect="1"/>
          </p:cNvPicPr>
          <p:nvPr/>
        </p:nvPicPr>
        <p:blipFill>
          <a:blip r:embed="rId3" cstate="print"/>
          <a:srcRect/>
          <a:stretch>
            <a:fillRect/>
          </a:stretch>
        </p:blipFill>
        <p:spPr bwMode="auto">
          <a:xfrm>
            <a:off x="1" y="0"/>
            <a:ext cx="1500165" cy="618412"/>
          </a:xfrm>
          <a:prstGeom prst="rect">
            <a:avLst/>
          </a:prstGeom>
          <a:noFill/>
          <a:ln w="9525">
            <a:noFill/>
            <a:miter lim="800000"/>
            <a:headEnd/>
            <a:tailEnd/>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p:txBody>
          <a:bodyPr/>
          <a:lstStyle/>
          <a:p>
            <a:pPr eaLnBrk="1" hangingPunct="1"/>
            <a:r>
              <a:rPr lang="en-GB" dirty="0" smtClean="0"/>
              <a:t>The Belief-Gap (Campion)</a:t>
            </a:r>
            <a:endParaRPr lang="en-US" dirty="0" smtClean="0"/>
          </a:p>
        </p:txBody>
      </p:sp>
      <p:sp>
        <p:nvSpPr>
          <p:cNvPr id="32771" name="Rectangle 3"/>
          <p:cNvSpPr>
            <a:spLocks noGrp="1" noChangeArrowheads="1"/>
          </p:cNvSpPr>
          <p:nvPr>
            <p:ph type="body" idx="1"/>
          </p:nvPr>
        </p:nvSpPr>
        <p:spPr/>
        <p:txBody>
          <a:bodyPr/>
          <a:lstStyle/>
          <a:p>
            <a:pPr eaLnBrk="1" hangingPunct="1">
              <a:buNone/>
            </a:pPr>
            <a:r>
              <a:rPr lang="en-GB" dirty="0" smtClean="0"/>
              <a:t>In 1977 Dean and Mather summarised previous surveys in the UK, Germany, France and the USA. </a:t>
            </a:r>
          </a:p>
          <a:p>
            <a:pPr eaLnBrk="1" hangingPunct="1">
              <a:buNone/>
            </a:pPr>
            <a:r>
              <a:rPr lang="en-GB" dirty="0" smtClean="0"/>
              <a:t>They estimated that 70% of the adult population read horoscopes, while only 20% 'believe that there is something in it' (Dean and Mather 1977: 79, 83). </a:t>
            </a:r>
            <a:endParaRPr lang="en-US" dirty="0" smtClean="0"/>
          </a:p>
        </p:txBody>
      </p:sp>
      <p:pic>
        <p:nvPicPr>
          <p:cNvPr id="4" name="Picture 3" descr="TSD_logo high res.jpg"/>
          <p:cNvPicPr>
            <a:picLocks noChangeAspect="1"/>
          </p:cNvPicPr>
          <p:nvPr/>
        </p:nvPicPr>
        <p:blipFill>
          <a:blip r:embed="rId3" cstate="print"/>
          <a:srcRect/>
          <a:stretch>
            <a:fillRect/>
          </a:stretch>
        </p:blipFill>
        <p:spPr bwMode="auto">
          <a:xfrm>
            <a:off x="1" y="0"/>
            <a:ext cx="1500165" cy="618412"/>
          </a:xfrm>
          <a:prstGeom prst="rect">
            <a:avLst/>
          </a:prstGeom>
          <a:noFill/>
          <a:ln w="9525">
            <a:noFill/>
            <a:miter lim="800000"/>
            <a:headEnd/>
            <a:tailEnd/>
          </a:ln>
        </p:spPr>
      </p:pic>
      <p:pic>
        <p:nvPicPr>
          <p:cNvPr id="5" name="Picture 4" descr="Geoffrey Dean.jpg"/>
          <p:cNvPicPr>
            <a:picLocks noChangeAspect="1"/>
          </p:cNvPicPr>
          <p:nvPr/>
        </p:nvPicPr>
        <p:blipFill>
          <a:blip r:embed="rId4" cstate="print"/>
          <a:stretch>
            <a:fillRect/>
          </a:stretch>
        </p:blipFill>
        <p:spPr>
          <a:xfrm>
            <a:off x="7591245" y="4797152"/>
            <a:ext cx="1552755" cy="1940943"/>
          </a:xfrm>
          <a:prstGeom prst="rect">
            <a:avLst/>
          </a:prstGeo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p:txBody>
          <a:bodyPr/>
          <a:lstStyle/>
          <a:p>
            <a:pPr eaLnBrk="1" hangingPunct="1"/>
            <a:r>
              <a:rPr lang="en-GB" smtClean="0"/>
              <a:t>Belief as Shame</a:t>
            </a:r>
            <a:endParaRPr lang="en-US" smtClean="0"/>
          </a:p>
        </p:txBody>
      </p:sp>
      <p:sp>
        <p:nvSpPr>
          <p:cNvPr id="33795" name="Rectangle 3"/>
          <p:cNvSpPr>
            <a:spLocks noGrp="1" noChangeArrowheads="1"/>
          </p:cNvSpPr>
          <p:nvPr>
            <p:ph type="body" idx="1"/>
          </p:nvPr>
        </p:nvSpPr>
        <p:spPr/>
        <p:txBody>
          <a:bodyPr/>
          <a:lstStyle/>
          <a:p>
            <a:pPr eaLnBrk="1" hangingPunct="1">
              <a:buNone/>
            </a:pPr>
            <a:r>
              <a:rPr lang="en-GB" dirty="0" smtClean="0"/>
              <a:t>Gustav </a:t>
            </a:r>
            <a:r>
              <a:rPr lang="en-GB" dirty="0" err="1" smtClean="0"/>
              <a:t>Jahoda</a:t>
            </a:r>
            <a:r>
              <a:rPr lang="en-GB" dirty="0" smtClean="0"/>
              <a:t>. </a:t>
            </a:r>
            <a:endParaRPr lang="en-GB" dirty="0"/>
          </a:p>
          <a:p>
            <a:pPr eaLnBrk="1" hangingPunct="1">
              <a:buNone/>
            </a:pPr>
            <a:r>
              <a:rPr lang="en-GB" dirty="0" smtClean="0"/>
              <a:t>When he considered the problems arising from direct questions concerning belief he observed that adherents of 'superstitious beliefs' in England 'are apt to be somewhat shamefaced about superstition and liable to deny holding any such beliefs when faced with a strange interviewer' (</a:t>
            </a:r>
            <a:r>
              <a:rPr lang="en-GB" dirty="0" err="1" smtClean="0"/>
              <a:t>Jahoda</a:t>
            </a:r>
            <a:r>
              <a:rPr lang="en-GB" dirty="0" smtClean="0"/>
              <a:t> 1969: 25-6). </a:t>
            </a:r>
            <a:endParaRPr lang="en-US" dirty="0" smtClean="0"/>
          </a:p>
        </p:txBody>
      </p:sp>
      <p:pic>
        <p:nvPicPr>
          <p:cNvPr id="4" name="Picture 3" descr="TSD_logo high res.jpg"/>
          <p:cNvPicPr>
            <a:picLocks noChangeAspect="1"/>
          </p:cNvPicPr>
          <p:nvPr/>
        </p:nvPicPr>
        <p:blipFill>
          <a:blip r:embed="rId3" cstate="print"/>
          <a:srcRect/>
          <a:stretch>
            <a:fillRect/>
          </a:stretch>
        </p:blipFill>
        <p:spPr bwMode="auto">
          <a:xfrm>
            <a:off x="1" y="0"/>
            <a:ext cx="1500165" cy="618412"/>
          </a:xfrm>
          <a:prstGeom prst="rect">
            <a:avLst/>
          </a:prstGeom>
          <a:noFill/>
          <a:ln w="9525">
            <a:noFill/>
            <a:miter lim="800000"/>
            <a:headEnd/>
            <a:tailEnd/>
          </a:ln>
        </p:spPr>
      </p:pic>
      <p:pic>
        <p:nvPicPr>
          <p:cNvPr id="5" name="Picture 4" descr="Gustav Jahoda.jpg"/>
          <p:cNvPicPr>
            <a:picLocks noChangeAspect="1"/>
          </p:cNvPicPr>
          <p:nvPr/>
        </p:nvPicPr>
        <p:blipFill>
          <a:blip r:embed="rId4" cstate="print"/>
          <a:stretch>
            <a:fillRect/>
          </a:stretch>
        </p:blipFill>
        <p:spPr>
          <a:xfrm>
            <a:off x="6804248" y="241698"/>
            <a:ext cx="1440160" cy="1758974"/>
          </a:xfrm>
          <a:prstGeom prst="rect">
            <a:avLst/>
          </a:prstGeom>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p:txBody>
          <a:bodyPr/>
          <a:lstStyle/>
          <a:p>
            <a:pPr eaLnBrk="1" hangingPunct="1"/>
            <a:r>
              <a:rPr lang="en-GB" smtClean="0"/>
              <a:t>Belief as Embarassment</a:t>
            </a:r>
            <a:endParaRPr lang="en-US" smtClean="0"/>
          </a:p>
        </p:txBody>
      </p:sp>
      <p:sp>
        <p:nvSpPr>
          <p:cNvPr id="34819" name="Rectangle 3"/>
          <p:cNvSpPr>
            <a:spLocks noGrp="1" noChangeArrowheads="1"/>
          </p:cNvSpPr>
          <p:nvPr>
            <p:ph type="body" idx="1"/>
          </p:nvPr>
        </p:nvSpPr>
        <p:spPr/>
        <p:txBody>
          <a:bodyPr/>
          <a:lstStyle/>
          <a:p>
            <a:pPr eaLnBrk="1" hangingPunct="1">
              <a:buNone/>
            </a:pPr>
            <a:r>
              <a:rPr lang="en-GB" sz="2800" dirty="0" smtClean="0"/>
              <a:t>Gillian Bennett on  yes/no answers to questions of belief: </a:t>
            </a:r>
          </a:p>
          <a:p>
            <a:pPr eaLnBrk="1" hangingPunct="1">
              <a:buNone/>
            </a:pPr>
            <a:r>
              <a:rPr lang="en-GB" sz="2800" dirty="0" smtClean="0"/>
              <a:t>respondents very often like to phrase their answers with a little face-saving ambiguity. In these circumstances, if they are pushed to say whether "I think there may be something in it" means "definitely yes" or "definitely no", they will probably say "no", even though that is far from their real opinion' (Bennett 1987: 27). </a:t>
            </a:r>
            <a:endParaRPr lang="en-US" sz="2800" dirty="0" smtClean="0"/>
          </a:p>
        </p:txBody>
      </p:sp>
      <p:pic>
        <p:nvPicPr>
          <p:cNvPr id="4" name="Picture 3" descr="TSD_logo high res.jpg"/>
          <p:cNvPicPr>
            <a:picLocks noChangeAspect="1"/>
          </p:cNvPicPr>
          <p:nvPr/>
        </p:nvPicPr>
        <p:blipFill>
          <a:blip r:embed="rId3" cstate="print"/>
          <a:srcRect/>
          <a:stretch>
            <a:fillRect/>
          </a:stretch>
        </p:blipFill>
        <p:spPr bwMode="auto">
          <a:xfrm>
            <a:off x="1" y="0"/>
            <a:ext cx="1500165" cy="618412"/>
          </a:xfrm>
          <a:prstGeom prst="rect">
            <a:avLst/>
          </a:prstGeom>
          <a:noFill/>
          <a:ln w="9525">
            <a:noFill/>
            <a:miter lim="800000"/>
            <a:headEnd/>
            <a:tailEnd/>
          </a:ln>
        </p:spPr>
      </p:pic>
      <p:pic>
        <p:nvPicPr>
          <p:cNvPr id="5" name="Picture 4" descr="gillian-bennett.jpg"/>
          <p:cNvPicPr>
            <a:picLocks noChangeAspect="1"/>
          </p:cNvPicPr>
          <p:nvPr/>
        </p:nvPicPr>
        <p:blipFill>
          <a:blip r:embed="rId4" cstate="print"/>
          <a:stretch>
            <a:fillRect/>
          </a:stretch>
        </p:blipFill>
        <p:spPr>
          <a:xfrm>
            <a:off x="7891264" y="0"/>
            <a:ext cx="1252736" cy="1879104"/>
          </a:xfrm>
          <a:prstGeom prst="rect">
            <a:avLst/>
          </a:prstGeom>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p:txBody>
          <a:bodyPr/>
          <a:lstStyle/>
          <a:p>
            <a:pPr eaLnBrk="1" hangingPunct="1"/>
            <a:r>
              <a:rPr lang="en-GB" smtClean="0"/>
              <a:t>Serious and Non Serious Belief</a:t>
            </a:r>
            <a:endParaRPr lang="en-US" smtClean="0"/>
          </a:p>
        </p:txBody>
      </p:sp>
      <p:sp>
        <p:nvSpPr>
          <p:cNvPr id="35843" name="Rectangle 3"/>
          <p:cNvSpPr>
            <a:spLocks noGrp="1" noChangeArrowheads="1"/>
          </p:cNvSpPr>
          <p:nvPr>
            <p:ph type="body" idx="1"/>
          </p:nvPr>
        </p:nvSpPr>
        <p:spPr/>
        <p:txBody>
          <a:bodyPr/>
          <a:lstStyle/>
          <a:p>
            <a:pPr eaLnBrk="1" hangingPunct="1">
              <a:lnSpc>
                <a:spcPct val="90000"/>
              </a:lnSpc>
            </a:pPr>
            <a:r>
              <a:rPr lang="en-GB" sz="2400" dirty="0" smtClean="0"/>
              <a:t>John Bauer and Martin Durant (1997) inferred levels of belief from the frequency with which their subjects read newspaper and magazine horoscopes:</a:t>
            </a:r>
          </a:p>
          <a:p>
            <a:pPr eaLnBrk="1" hangingPunct="1">
              <a:lnSpc>
                <a:spcPct val="90000"/>
              </a:lnSpc>
            </a:pPr>
            <a:r>
              <a:rPr lang="en-GB" sz="2400" dirty="0" smtClean="0"/>
              <a:t>'Serious believers' (read horoscopes often or fairly often and take them seriously or fairly seriously) 5%.</a:t>
            </a:r>
          </a:p>
          <a:p>
            <a:pPr eaLnBrk="1" hangingPunct="1">
              <a:lnSpc>
                <a:spcPct val="90000"/>
              </a:lnSpc>
            </a:pPr>
            <a:r>
              <a:rPr lang="en-GB" sz="2400" dirty="0" smtClean="0"/>
              <a:t>'Non serious believers' (read horoscopes often but take them not very seriously) 18%.</a:t>
            </a:r>
          </a:p>
          <a:p>
            <a:pPr eaLnBrk="1" hangingPunct="1">
              <a:lnSpc>
                <a:spcPct val="90000"/>
              </a:lnSpc>
            </a:pPr>
            <a:r>
              <a:rPr lang="en-GB" sz="2400" dirty="0" smtClean="0"/>
              <a:t>'Non serious believers' (read horoscopes fairly often but take them not very seriously) 21%.</a:t>
            </a:r>
          </a:p>
          <a:p>
            <a:pPr eaLnBrk="1" hangingPunct="1">
              <a:lnSpc>
                <a:spcPct val="90000"/>
              </a:lnSpc>
            </a:pPr>
            <a:r>
              <a:rPr lang="en-GB" sz="2400" dirty="0" smtClean="0"/>
              <a:t>'Non serious believers' (read horoscopes not very often and take them not very seriously) 29%</a:t>
            </a:r>
            <a:endParaRPr lang="en-US" sz="2400" dirty="0" smtClean="0"/>
          </a:p>
        </p:txBody>
      </p:sp>
      <p:pic>
        <p:nvPicPr>
          <p:cNvPr id="4" name="Picture 3" descr="TSD_logo high res.jpg"/>
          <p:cNvPicPr>
            <a:picLocks noChangeAspect="1"/>
          </p:cNvPicPr>
          <p:nvPr/>
        </p:nvPicPr>
        <p:blipFill>
          <a:blip r:embed="rId3" cstate="print"/>
          <a:srcRect/>
          <a:stretch>
            <a:fillRect/>
          </a:stretch>
        </p:blipFill>
        <p:spPr bwMode="auto">
          <a:xfrm>
            <a:off x="1" y="0"/>
            <a:ext cx="1500165" cy="618412"/>
          </a:xfrm>
          <a:prstGeom prst="rect">
            <a:avLst/>
          </a:prstGeom>
          <a:noFill/>
          <a:ln w="9525">
            <a:noFill/>
            <a:miter lim="800000"/>
            <a:headEnd/>
            <a:tailEnd/>
          </a:ln>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2050" name="Picture 2"/>
          <p:cNvPicPr>
            <a:picLocks noGrp="1" noChangeAspect="1" noChangeArrowheads="1"/>
          </p:cNvPicPr>
          <p:nvPr>
            <p:ph idx="1"/>
          </p:nvPr>
        </p:nvPicPr>
        <p:blipFill>
          <a:blip r:embed="rId2" cstate="print"/>
          <a:srcRect l="20897" t="41320" r="66433" b="3803"/>
          <a:stretch>
            <a:fillRect/>
          </a:stretch>
        </p:blipFill>
        <p:spPr bwMode="auto">
          <a:xfrm>
            <a:off x="2131033" y="404664"/>
            <a:ext cx="4241167" cy="5904656"/>
          </a:xfrm>
          <a:prstGeom prst="rect">
            <a:avLst/>
          </a:prstGeom>
          <a:noFill/>
          <a:ln w="9525">
            <a:noFill/>
            <a:miter lim="800000"/>
            <a:headEnd/>
            <a:tailEnd/>
          </a:ln>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ormAutofit fontScale="90000"/>
          </a:bodyPr>
          <a:lstStyle/>
          <a:p>
            <a:pPr eaLnBrk="1" fontAlgn="auto" hangingPunct="1">
              <a:spcAft>
                <a:spcPts val="0"/>
              </a:spcAft>
              <a:defRPr/>
            </a:pPr>
            <a:r>
              <a:rPr lang="en-GB" dirty="0" smtClean="0"/>
              <a:t>Astrologers’ Religious affiliation</a:t>
            </a:r>
            <a:br>
              <a:rPr lang="en-GB" dirty="0" smtClean="0"/>
            </a:br>
            <a:r>
              <a:rPr lang="en-GB" dirty="0" smtClean="0"/>
              <a:t>Privatisation and Spirituality</a:t>
            </a:r>
            <a:endParaRPr lang="en-US" dirty="0"/>
          </a:p>
        </p:txBody>
      </p:sp>
      <p:pic>
        <p:nvPicPr>
          <p:cNvPr id="52227" name="Content Placeholder 3" descr="Table 12 1 annotated.jpeg"/>
          <p:cNvPicPr>
            <a:picLocks noGrp="1" noChangeAspect="1"/>
          </p:cNvPicPr>
          <p:nvPr>
            <p:ph idx="1"/>
          </p:nvPr>
        </p:nvPicPr>
        <p:blipFill>
          <a:blip r:embed="rId2" cstate="print"/>
          <a:srcRect/>
          <a:stretch>
            <a:fillRect/>
          </a:stretch>
        </p:blipFill>
        <p:spPr>
          <a:xfrm>
            <a:off x="285750" y="1857375"/>
            <a:ext cx="4322763" cy="4668838"/>
          </a:xfrm>
        </p:spPr>
      </p:pic>
      <p:pic>
        <p:nvPicPr>
          <p:cNvPr id="52228" name="Picture 4" descr="Table 12 2 annotated.jpeg"/>
          <p:cNvPicPr>
            <a:picLocks noChangeAspect="1"/>
          </p:cNvPicPr>
          <p:nvPr/>
        </p:nvPicPr>
        <p:blipFill>
          <a:blip r:embed="rId3" cstate="print"/>
          <a:srcRect/>
          <a:stretch>
            <a:fillRect/>
          </a:stretch>
        </p:blipFill>
        <p:spPr bwMode="auto">
          <a:xfrm>
            <a:off x="5000625" y="1785938"/>
            <a:ext cx="3933825" cy="4857750"/>
          </a:xfrm>
          <a:prstGeom prst="rect">
            <a:avLst/>
          </a:prstGeom>
          <a:noFill/>
          <a:ln w="9525">
            <a:noFill/>
            <a:miter lim="800000"/>
            <a:headEnd/>
            <a:tailEnd/>
          </a:ln>
        </p:spPr>
      </p:pic>
      <p:pic>
        <p:nvPicPr>
          <p:cNvPr id="52229" name="Picture 5" descr="TSD_logo high res.jpg"/>
          <p:cNvPicPr>
            <a:picLocks noChangeAspect="1"/>
          </p:cNvPicPr>
          <p:nvPr/>
        </p:nvPicPr>
        <p:blipFill>
          <a:blip r:embed="rId4" cstate="print"/>
          <a:srcRect/>
          <a:stretch>
            <a:fillRect/>
          </a:stretch>
        </p:blipFill>
        <p:spPr bwMode="auto">
          <a:xfrm>
            <a:off x="0" y="0"/>
            <a:ext cx="1071563" cy="441325"/>
          </a:xfrm>
          <a:prstGeom prst="rect">
            <a:avLst/>
          </a:prstGeom>
          <a:noFill/>
          <a:ln w="9525">
            <a:noFill/>
            <a:miter lim="800000"/>
            <a:headEnd/>
            <a:tailEnd/>
          </a:ln>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ormAutofit fontScale="90000"/>
          </a:bodyPr>
          <a:lstStyle/>
          <a:p>
            <a:pPr algn="l" eaLnBrk="1" fontAlgn="auto" hangingPunct="1">
              <a:spcAft>
                <a:spcPts val="0"/>
              </a:spcAft>
              <a:defRPr/>
            </a:pPr>
            <a:r>
              <a:rPr lang="en-GB" dirty="0" smtClean="0"/>
              <a:t>God, Prayer</a:t>
            </a:r>
            <a:br>
              <a:rPr lang="en-GB" dirty="0" smtClean="0"/>
            </a:br>
            <a:r>
              <a:rPr lang="en-GB" dirty="0" smtClean="0"/>
              <a:t>and the Goddess</a:t>
            </a:r>
            <a:endParaRPr lang="en-US" dirty="0"/>
          </a:p>
        </p:txBody>
      </p:sp>
      <p:pic>
        <p:nvPicPr>
          <p:cNvPr id="53251" name="Content Placeholder 3" descr="Table 12 3 and 12 4 annotated.jpeg"/>
          <p:cNvPicPr>
            <a:picLocks noGrp="1" noChangeAspect="1"/>
          </p:cNvPicPr>
          <p:nvPr>
            <p:ph idx="1"/>
          </p:nvPr>
        </p:nvPicPr>
        <p:blipFill>
          <a:blip r:embed="rId2" cstate="print"/>
          <a:srcRect/>
          <a:stretch>
            <a:fillRect/>
          </a:stretch>
        </p:blipFill>
        <p:spPr>
          <a:xfrm>
            <a:off x="4286250" y="0"/>
            <a:ext cx="4214813" cy="6907213"/>
          </a:xfrm>
        </p:spPr>
      </p:pic>
      <p:pic>
        <p:nvPicPr>
          <p:cNvPr id="53252" name="Picture 4" descr="TSD_logo high res.jpg"/>
          <p:cNvPicPr>
            <a:picLocks noChangeAspect="1"/>
          </p:cNvPicPr>
          <p:nvPr/>
        </p:nvPicPr>
        <p:blipFill>
          <a:blip r:embed="rId3" cstate="print"/>
          <a:srcRect/>
          <a:stretch>
            <a:fillRect/>
          </a:stretch>
        </p:blipFill>
        <p:spPr bwMode="auto">
          <a:xfrm>
            <a:off x="0" y="6143625"/>
            <a:ext cx="1733550" cy="714375"/>
          </a:xfrm>
          <a:prstGeom prst="rect">
            <a:avLst/>
          </a:prstGeom>
          <a:noFill/>
          <a:ln w="9525">
            <a:noFill/>
            <a:miter lim="800000"/>
            <a:headEnd/>
            <a:tailEnd/>
          </a:ln>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ormAutofit fontScale="90000"/>
          </a:bodyPr>
          <a:lstStyle/>
          <a:p>
            <a:pPr algn="l" eaLnBrk="1" fontAlgn="auto" hangingPunct="1">
              <a:spcAft>
                <a:spcPts val="0"/>
              </a:spcAft>
              <a:defRPr/>
            </a:pPr>
            <a:r>
              <a:rPr lang="en-GB" dirty="0" smtClean="0"/>
              <a:t>Religion</a:t>
            </a:r>
            <a:br>
              <a:rPr lang="en-GB" dirty="0" smtClean="0"/>
            </a:br>
            <a:r>
              <a:rPr lang="en-GB" dirty="0" smtClean="0"/>
              <a:t>v </a:t>
            </a:r>
            <a:br>
              <a:rPr lang="en-GB" dirty="0" smtClean="0"/>
            </a:br>
            <a:r>
              <a:rPr lang="en-GB" dirty="0" smtClean="0"/>
              <a:t>Spirituality</a:t>
            </a:r>
            <a:endParaRPr lang="en-US" dirty="0"/>
          </a:p>
        </p:txBody>
      </p:sp>
      <p:pic>
        <p:nvPicPr>
          <p:cNvPr id="54275" name="Content Placeholder 3" descr="Table 12 5 and 12 5 annotated.jpeg"/>
          <p:cNvPicPr>
            <a:picLocks noGrp="1" noChangeAspect="1"/>
          </p:cNvPicPr>
          <p:nvPr>
            <p:ph idx="1"/>
          </p:nvPr>
        </p:nvPicPr>
        <p:blipFill>
          <a:blip r:embed="rId2" cstate="print"/>
          <a:srcRect/>
          <a:stretch>
            <a:fillRect/>
          </a:stretch>
        </p:blipFill>
        <p:spPr>
          <a:xfrm>
            <a:off x="3786188" y="0"/>
            <a:ext cx="3929062" cy="6511925"/>
          </a:xfrm>
        </p:spPr>
      </p:pic>
      <p:pic>
        <p:nvPicPr>
          <p:cNvPr id="54276" name="Picture 4" descr="TSD_logo high res.jpg"/>
          <p:cNvPicPr>
            <a:picLocks noChangeAspect="1"/>
          </p:cNvPicPr>
          <p:nvPr/>
        </p:nvPicPr>
        <p:blipFill>
          <a:blip r:embed="rId3" cstate="print"/>
          <a:srcRect/>
          <a:stretch>
            <a:fillRect/>
          </a:stretch>
        </p:blipFill>
        <p:spPr bwMode="auto">
          <a:xfrm>
            <a:off x="0" y="6143625"/>
            <a:ext cx="1733550" cy="714375"/>
          </a:xfrm>
          <a:prstGeom prst="rect">
            <a:avLst/>
          </a:prstGeom>
          <a:noFill/>
          <a:ln w="9525">
            <a:noFill/>
            <a:miter lim="800000"/>
            <a:headEnd/>
            <a:tailEnd/>
          </a:ln>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endParaRPr lang="en-GB"/>
          </a:p>
        </p:txBody>
      </p:sp>
      <p:sp>
        <p:nvSpPr>
          <p:cNvPr id="5" name="Content Placeholder 4"/>
          <p:cNvSpPr>
            <a:spLocks noGrp="1"/>
          </p:cNvSpPr>
          <p:nvPr>
            <p:ph sz="half" idx="2"/>
          </p:nvPr>
        </p:nvSpPr>
        <p:spPr/>
        <p:txBody>
          <a:bodyPr>
            <a:normAutofit fontScale="70000" lnSpcReduction="20000"/>
          </a:bodyPr>
          <a:lstStyle/>
          <a:p>
            <a:r>
              <a:rPr lang="en-GB" i="1" dirty="0" smtClean="0"/>
              <a:t>‘But </a:t>
            </a:r>
            <a:r>
              <a:rPr lang="en-GB" i="1" dirty="0"/>
              <a:t>a sincere burgeoning interest in astrology doesn’t mean people are wholesale abandoning rationality for more mystical beliefs. Nicholas Campion, a historian of astrology, </a:t>
            </a:r>
            <a:r>
              <a:rPr lang="en-GB" i="1" dirty="0">
                <a:hlinkClick r:id="rId2"/>
              </a:rPr>
              <a:t>points out</a:t>
            </a:r>
            <a:r>
              <a:rPr lang="en-GB" i="1" dirty="0"/>
              <a:t> that the question of whether people “believe” in astrology is both impossible to answer, and not really a useful question to ask. People might say they don’t “believe” in astrology, but still identify with their zodiac sign. They may like to read their horoscope, but don’t change their </a:t>
            </a:r>
            <a:r>
              <a:rPr lang="en-GB" i="1" dirty="0" err="1"/>
              <a:t>behavior</a:t>
            </a:r>
            <a:r>
              <a:rPr lang="en-GB" i="1" dirty="0"/>
              <a:t> based on what it says. There is more nuance than this statistic allows for.</a:t>
            </a:r>
          </a:p>
        </p:txBody>
      </p:sp>
      <p:sp>
        <p:nvSpPr>
          <p:cNvPr id="6" name="Content Placeholder 5"/>
          <p:cNvSpPr>
            <a:spLocks noGrp="1"/>
          </p:cNvSpPr>
          <p:nvPr>
            <p:ph sz="half" idx="1"/>
          </p:nvPr>
        </p:nvSpPr>
        <p:spPr/>
        <p:txBody>
          <a:bodyPr>
            <a:normAutofit fontScale="70000" lnSpcReduction="20000"/>
          </a:bodyPr>
          <a:lstStyle/>
          <a:p>
            <a:r>
              <a:rPr lang="en-GB" dirty="0" smtClean="0"/>
              <a:t>Julie Beck, ‘The New Age of Astrology’, </a:t>
            </a:r>
            <a:r>
              <a:rPr lang="en-GB" i="1" dirty="0" smtClean="0"/>
              <a:t>The Atlantic</a:t>
            </a:r>
            <a:r>
              <a:rPr lang="en-GB" dirty="0" smtClean="0"/>
              <a:t>, 16 January 2018, https://www.theatlantic.com/health/archive/2018/01/the-new-age-of-astrology/550034/[Accessed 26 Feb 2018]; </a:t>
            </a:r>
            <a:endParaRPr lang="en-GB" dirty="0"/>
          </a:p>
        </p:txBody>
      </p:sp>
      <p:pic>
        <p:nvPicPr>
          <p:cNvPr id="7" name="Picture 2"/>
          <p:cNvPicPr>
            <a:picLocks noChangeAspect="1" noChangeArrowheads="1"/>
          </p:cNvPicPr>
          <p:nvPr/>
        </p:nvPicPr>
        <p:blipFill>
          <a:blip r:embed="rId3" cstate="print"/>
          <a:srcRect t="9087" r="43000" b="11970"/>
          <a:stretch>
            <a:fillRect/>
          </a:stretch>
        </p:blipFill>
        <p:spPr bwMode="auto">
          <a:xfrm>
            <a:off x="323528" y="4293096"/>
            <a:ext cx="4525942" cy="2014813"/>
          </a:xfrm>
          <a:prstGeom prst="rect">
            <a:avLst/>
          </a:prstGeom>
          <a:noFill/>
          <a:ln w="9525">
            <a:noFill/>
            <a:miter lim="800000"/>
            <a:headEnd/>
            <a:tailEnd/>
          </a:ln>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3074" name="Picture 2"/>
          <p:cNvPicPr>
            <a:picLocks noGrp="1" noChangeAspect="1" noChangeArrowheads="1"/>
          </p:cNvPicPr>
          <p:nvPr>
            <p:ph idx="1"/>
          </p:nvPr>
        </p:nvPicPr>
        <p:blipFill>
          <a:blip r:embed="rId2" cstate="print"/>
          <a:srcRect l="12375" t="6364" r="56125" b="11970"/>
          <a:stretch>
            <a:fillRect/>
          </a:stretch>
        </p:blipFill>
        <p:spPr bwMode="auto">
          <a:xfrm>
            <a:off x="1259631" y="764704"/>
            <a:ext cx="6653539" cy="5544616"/>
          </a:xfrm>
          <a:prstGeom prst="rect">
            <a:avLst/>
          </a:prstGeom>
          <a:noFill/>
          <a:ln w="9525">
            <a:noFill/>
            <a:miter lim="800000"/>
            <a:headEnd/>
            <a:tailEnd/>
          </a:ln>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normAutofit fontScale="70000" lnSpcReduction="20000"/>
          </a:bodyPr>
          <a:lstStyle/>
          <a:p>
            <a:endParaRPr lang="en-GB" dirty="0" smtClean="0"/>
          </a:p>
          <a:p>
            <a:pPr>
              <a:buNone/>
            </a:pPr>
            <a:r>
              <a:rPr lang="en-GB" i="1" dirty="0" smtClean="0"/>
              <a:t>J</a:t>
            </a:r>
            <a:r>
              <a:rPr lang="en-GB" i="1" dirty="0"/>
              <a:t>. Walter Thompson’s intelligence group released a trend report in 2016 called “</a:t>
            </a:r>
            <a:r>
              <a:rPr lang="en-GB" i="1" dirty="0">
                <a:hlinkClick r:id="rId2"/>
              </a:rPr>
              <a:t>Unreality</a:t>
            </a:r>
            <a:r>
              <a:rPr lang="en-GB" i="1" dirty="0"/>
              <a:t>” that says much the same thing: “We are increasingly turning to unreality as a form of escape and a way to search for other kinds of freedom, truth and meaning,” it reads. “What emerges is an appreciation for magic and spirituality, the knowingly unreal, and the intangible aspects of our lives that defy big data and the ultra-transparency of the web.” This sort of reactionary cultural 180 has happened before—after the Enlightenment’s emphasis on rationality and the scientific method in the 17th and 18th centuries, the Romantic movement found people turning toward intuition, nature, and the supernatural. It seems we may be at a similar turning point. New York magazine even used the seminal Romantic painting </a:t>
            </a:r>
            <a:r>
              <a:rPr lang="en-GB" i="1" dirty="0">
                <a:hlinkClick r:id="rId3"/>
              </a:rPr>
              <a:t>Wanderer Above the Sea of Fog</a:t>
            </a:r>
            <a:r>
              <a:rPr lang="en-GB" i="1" dirty="0"/>
              <a:t> to illustrate Andrew Sullivan’s recent anti-technology essay, </a:t>
            </a:r>
            <a:r>
              <a:rPr lang="en-GB" i="1" dirty="0">
                <a:hlinkClick r:id="rId4"/>
              </a:rPr>
              <a:t>“I Used to Be a Human Being.”</a:t>
            </a:r>
            <a:endParaRPr lang="en-GB" i="1" dirty="0"/>
          </a:p>
        </p:txBody>
      </p:sp>
      <p:pic>
        <p:nvPicPr>
          <p:cNvPr id="4" name="Picture 2"/>
          <p:cNvPicPr>
            <a:picLocks noGrp="1" noChangeAspect="1" noChangeArrowheads="1"/>
          </p:cNvPicPr>
          <p:nvPr>
            <p:ph idx="1"/>
          </p:nvPr>
        </p:nvPicPr>
        <p:blipFill>
          <a:blip r:embed="rId5" cstate="print"/>
          <a:srcRect l="19355" t="20656" r="63105" b="45046"/>
          <a:stretch>
            <a:fillRect/>
          </a:stretch>
        </p:blipFill>
        <p:spPr bwMode="auto">
          <a:xfrm>
            <a:off x="6119664" y="0"/>
            <a:ext cx="3024336" cy="1900808"/>
          </a:xfrm>
          <a:prstGeom prst="rect">
            <a:avLst/>
          </a:prstGeom>
          <a:noFill/>
          <a:ln w="9525">
            <a:noFill/>
            <a:miter lim="800000"/>
            <a:headEnd/>
            <a:tailEnd/>
          </a:ln>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Hyperobjects</a:t>
            </a:r>
            <a:endParaRPr lang="en-GB" dirty="0"/>
          </a:p>
        </p:txBody>
      </p:sp>
      <p:sp>
        <p:nvSpPr>
          <p:cNvPr id="3" name="Content Placeholder 2"/>
          <p:cNvSpPr>
            <a:spLocks noGrp="1"/>
          </p:cNvSpPr>
          <p:nvPr>
            <p:ph idx="1"/>
          </p:nvPr>
        </p:nvSpPr>
        <p:spPr/>
        <p:txBody>
          <a:bodyPr>
            <a:normAutofit/>
          </a:bodyPr>
          <a:lstStyle/>
          <a:p>
            <a:pPr>
              <a:buNone/>
            </a:pPr>
            <a:r>
              <a:rPr lang="en-US" dirty="0"/>
              <a:t>Timothy Morton </a:t>
            </a:r>
            <a:r>
              <a:rPr lang="en-US" dirty="0" smtClean="0"/>
              <a:t>a </a:t>
            </a:r>
            <a:r>
              <a:rPr lang="en-US" dirty="0" err="1"/>
              <a:t>hyperobject</a:t>
            </a:r>
            <a:r>
              <a:rPr lang="en-US" dirty="0"/>
              <a:t>, </a:t>
            </a:r>
            <a:r>
              <a:rPr lang="en-US" dirty="0" smtClean="0"/>
              <a:t>is a </a:t>
            </a:r>
            <a:r>
              <a:rPr lang="en-US" dirty="0"/>
              <a:t>‘thing so vast in both temporal and spatial terms that we can only see slices of it at a time’ </a:t>
            </a:r>
            <a:endParaRPr lang="en-US" dirty="0" smtClean="0"/>
          </a:p>
          <a:p>
            <a:pPr>
              <a:buNone/>
            </a:pPr>
            <a:r>
              <a:rPr lang="en-US" sz="1900" dirty="0" smtClean="0"/>
              <a:t>(Morton</a:t>
            </a:r>
            <a:r>
              <a:rPr lang="en-US" sz="1900" dirty="0"/>
              <a:t>, Timothy, </a:t>
            </a:r>
            <a:r>
              <a:rPr lang="en-US" sz="1900" i="1" dirty="0"/>
              <a:t>Being Ecological</a:t>
            </a:r>
            <a:r>
              <a:rPr lang="en-US" sz="1900" dirty="0"/>
              <a:t> (London: Pelican, </a:t>
            </a:r>
            <a:r>
              <a:rPr lang="en-US" sz="1900" dirty="0" smtClean="0"/>
              <a:t>2018, p. 125</a:t>
            </a:r>
            <a:r>
              <a:rPr lang="en-US" sz="1900" dirty="0"/>
              <a:t>). </a:t>
            </a:r>
            <a:endParaRPr lang="en-US" sz="1900" dirty="0" smtClean="0"/>
          </a:p>
          <a:p>
            <a:pPr>
              <a:buNone/>
            </a:pPr>
            <a:r>
              <a:rPr lang="en-US" dirty="0" smtClean="0"/>
              <a:t>Plastic bags are a </a:t>
            </a:r>
            <a:r>
              <a:rPr lang="en-US" dirty="0" err="1" smtClean="0"/>
              <a:t>hyperobject</a:t>
            </a:r>
            <a:r>
              <a:rPr lang="en-US" dirty="0" smtClean="0"/>
              <a:t> (others – mobile pones? Water (Luci))</a:t>
            </a:r>
          </a:p>
          <a:p>
            <a:pPr>
              <a:buNone/>
            </a:pPr>
            <a:r>
              <a:rPr lang="en-US" dirty="0" smtClean="0"/>
              <a:t>The </a:t>
            </a:r>
            <a:r>
              <a:rPr lang="en-US" dirty="0"/>
              <a:t>solar system itself is a </a:t>
            </a:r>
            <a:r>
              <a:rPr lang="en-US" dirty="0" err="1"/>
              <a:t>hyperobject</a:t>
            </a:r>
            <a:r>
              <a:rPr lang="en-US" dirty="0"/>
              <a:t> </a:t>
            </a:r>
            <a:endParaRPr lang="en-US" dirty="0" smtClean="0"/>
          </a:p>
          <a:p>
            <a:pPr>
              <a:buNone/>
            </a:pPr>
            <a:r>
              <a:rPr lang="en-US" sz="1800" dirty="0" smtClean="0"/>
              <a:t>(</a:t>
            </a:r>
            <a:r>
              <a:rPr lang="en-US" sz="1800" dirty="0"/>
              <a:t>Morton, Timothy, </a:t>
            </a:r>
            <a:r>
              <a:rPr lang="en-US" sz="1800" i="1" dirty="0" err="1"/>
              <a:t>Hyperobjects</a:t>
            </a:r>
            <a:r>
              <a:rPr lang="en-US" sz="1800" i="1" dirty="0"/>
              <a:t>: </a:t>
            </a:r>
            <a:r>
              <a:rPr lang="en-US" sz="1800" i="1" dirty="0" err="1"/>
              <a:t>Philosoophy</a:t>
            </a:r>
            <a:r>
              <a:rPr lang="en-US" sz="1800" i="1" dirty="0"/>
              <a:t> and Ecology after the End of the World</a:t>
            </a:r>
            <a:r>
              <a:rPr lang="en-US" sz="1800" dirty="0"/>
              <a:t> (London and Minneapolis: University of </a:t>
            </a:r>
            <a:r>
              <a:rPr lang="en-US" sz="1800" dirty="0" err="1"/>
              <a:t>Minnestoa</a:t>
            </a:r>
            <a:r>
              <a:rPr lang="en-US" sz="1800" dirty="0"/>
              <a:t> Press, </a:t>
            </a:r>
            <a:r>
              <a:rPr lang="en-US" sz="1800" dirty="0" smtClean="0"/>
              <a:t>2013, p </a:t>
            </a:r>
            <a:r>
              <a:rPr lang="en-US" sz="1800" dirty="0"/>
              <a:t>1). </a:t>
            </a:r>
            <a:endParaRPr lang="en-GB" sz="1800" dirty="0"/>
          </a:p>
        </p:txBody>
      </p:sp>
      <p:pic>
        <p:nvPicPr>
          <p:cNvPr id="4" name="Picture 3" descr="Timothy Morton.jpg"/>
          <p:cNvPicPr>
            <a:picLocks noChangeAspect="1"/>
          </p:cNvPicPr>
          <p:nvPr/>
        </p:nvPicPr>
        <p:blipFill>
          <a:blip r:embed="rId2" cstate="print"/>
          <a:stretch>
            <a:fillRect/>
          </a:stretch>
        </p:blipFill>
        <p:spPr>
          <a:xfrm>
            <a:off x="7452320" y="5589240"/>
            <a:ext cx="1691680" cy="1268760"/>
          </a:xfrm>
          <a:prstGeom prst="rect">
            <a:avLst/>
          </a:prstGeom>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p:cNvSpPr>
            <a:spLocks noGrp="1"/>
          </p:cNvSpPr>
          <p:nvPr>
            <p:ph type="title"/>
          </p:nvPr>
        </p:nvSpPr>
        <p:spPr/>
        <p:txBody>
          <a:bodyPr/>
          <a:lstStyle/>
          <a:p>
            <a:pPr eaLnBrk="1" hangingPunct="1"/>
            <a:r>
              <a:rPr lang="en-GB" dirty="0" smtClean="0">
                <a:latin typeface="Cambria" pitchFamily="18" charset="0"/>
              </a:rPr>
              <a:t>Astrology: a </a:t>
            </a:r>
            <a:r>
              <a:rPr lang="en-GB" dirty="0" err="1" smtClean="0">
                <a:latin typeface="Cambria" pitchFamily="18" charset="0"/>
              </a:rPr>
              <a:t>hyperobject</a:t>
            </a:r>
            <a:r>
              <a:rPr lang="en-GB" dirty="0" smtClean="0">
                <a:latin typeface="Cambria" pitchFamily="18" charset="0"/>
              </a:rPr>
              <a:t>?</a:t>
            </a:r>
            <a:endParaRPr lang="en-US" dirty="0" smtClean="0">
              <a:latin typeface="Cambria" pitchFamily="18" charset="0"/>
            </a:endParaRPr>
          </a:p>
        </p:txBody>
      </p:sp>
      <p:sp>
        <p:nvSpPr>
          <p:cNvPr id="8195" name="Text Placeholder 2"/>
          <p:cNvSpPr>
            <a:spLocks noGrp="1"/>
          </p:cNvSpPr>
          <p:nvPr>
            <p:ph type="body" sz="half" idx="1"/>
          </p:nvPr>
        </p:nvSpPr>
        <p:spPr/>
        <p:txBody>
          <a:bodyPr/>
          <a:lstStyle/>
          <a:p>
            <a:pPr eaLnBrk="1" hangingPunct="1"/>
            <a:endParaRPr lang="en-US" dirty="0" smtClean="0"/>
          </a:p>
        </p:txBody>
      </p:sp>
      <p:pic>
        <p:nvPicPr>
          <p:cNvPr id="8196" name="Content Placeholder 4" descr="Egypt Priest 18 dynasty 1550-1292.jpg"/>
          <p:cNvPicPr>
            <a:picLocks noGrp="1" noChangeAspect="1"/>
          </p:cNvPicPr>
          <p:nvPr>
            <p:ph sz="half" idx="2"/>
          </p:nvPr>
        </p:nvPicPr>
        <p:blipFill>
          <a:blip r:embed="rId2" cstate="print"/>
          <a:srcRect/>
          <a:stretch>
            <a:fillRect/>
          </a:stretch>
        </p:blipFill>
        <p:spPr>
          <a:xfrm>
            <a:off x="467544" y="2924944"/>
            <a:ext cx="1883682" cy="3561259"/>
          </a:xfrm>
        </p:spPr>
      </p:pic>
      <p:pic>
        <p:nvPicPr>
          <p:cNvPr id="8197" name="Picture 5" descr="Inca Astrologer Bauer Dearborn p 57.jpg"/>
          <p:cNvPicPr>
            <a:picLocks noChangeAspect="1"/>
          </p:cNvPicPr>
          <p:nvPr/>
        </p:nvPicPr>
        <p:blipFill>
          <a:blip r:embed="rId3" cstate="print"/>
          <a:srcRect/>
          <a:stretch>
            <a:fillRect/>
          </a:stretch>
        </p:blipFill>
        <p:spPr bwMode="auto">
          <a:xfrm>
            <a:off x="251520" y="1412776"/>
            <a:ext cx="2268726" cy="3554338"/>
          </a:xfrm>
          <a:prstGeom prst="rect">
            <a:avLst/>
          </a:prstGeom>
          <a:noFill/>
          <a:ln w="9525">
            <a:noFill/>
            <a:miter lim="800000"/>
            <a:headEnd/>
            <a:tailEnd/>
          </a:ln>
        </p:spPr>
      </p:pic>
      <p:pic>
        <p:nvPicPr>
          <p:cNvPr id="8198" name="Picture 6" descr="India astrologer Parkers p. 181 Hotel in Agra.jpg"/>
          <p:cNvPicPr>
            <a:picLocks noChangeAspect="1"/>
          </p:cNvPicPr>
          <p:nvPr/>
        </p:nvPicPr>
        <p:blipFill>
          <a:blip r:embed="rId4" cstate="print"/>
          <a:srcRect/>
          <a:stretch>
            <a:fillRect/>
          </a:stretch>
        </p:blipFill>
        <p:spPr bwMode="auto">
          <a:xfrm>
            <a:off x="1907704" y="4402138"/>
            <a:ext cx="3067050" cy="2455862"/>
          </a:xfrm>
          <a:prstGeom prst="rect">
            <a:avLst/>
          </a:prstGeom>
          <a:noFill/>
          <a:ln w="9525">
            <a:noFill/>
            <a:miter lim="800000"/>
            <a:headEnd/>
            <a:tailEnd/>
          </a:ln>
        </p:spPr>
      </p:pic>
      <p:pic>
        <p:nvPicPr>
          <p:cNvPr id="8199" name="Picture 7" descr="Patrick Walker.jpg"/>
          <p:cNvPicPr>
            <a:picLocks noChangeAspect="1"/>
          </p:cNvPicPr>
          <p:nvPr/>
        </p:nvPicPr>
        <p:blipFill>
          <a:blip r:embed="rId5" cstate="print"/>
          <a:srcRect/>
          <a:stretch>
            <a:fillRect/>
          </a:stretch>
        </p:blipFill>
        <p:spPr bwMode="auto">
          <a:xfrm>
            <a:off x="2555776" y="1628800"/>
            <a:ext cx="1817688" cy="2762250"/>
          </a:xfrm>
          <a:prstGeom prst="rect">
            <a:avLst/>
          </a:prstGeom>
          <a:noFill/>
          <a:ln w="9525">
            <a:noFill/>
            <a:miter lim="800000"/>
            <a:headEnd/>
            <a:tailEnd/>
          </a:ln>
        </p:spPr>
      </p:pic>
      <p:pic>
        <p:nvPicPr>
          <p:cNvPr id="8" name="Picture 2"/>
          <p:cNvPicPr>
            <a:picLocks noChangeAspect="1" noChangeArrowheads="1"/>
          </p:cNvPicPr>
          <p:nvPr/>
        </p:nvPicPr>
        <p:blipFill>
          <a:blip r:embed="rId6" cstate="print"/>
          <a:srcRect t="16438" r="15282"/>
          <a:stretch>
            <a:fillRect/>
          </a:stretch>
        </p:blipFill>
        <p:spPr>
          <a:xfrm>
            <a:off x="4572000" y="1700808"/>
            <a:ext cx="4189982" cy="2323151"/>
          </a:xfrm>
          <a:prstGeom prst="rect">
            <a:avLst/>
          </a:prstGeom>
          <a:noFill/>
        </p:spPr>
      </p:pic>
      <p:pic>
        <p:nvPicPr>
          <p:cNvPr id="9" name="Content Placeholder 3"/>
          <p:cNvPicPr>
            <a:picLocks/>
          </p:cNvPicPr>
          <p:nvPr/>
        </p:nvPicPr>
        <p:blipFill>
          <a:blip r:embed="rId7" cstate="print"/>
          <a:srcRect l="10088" t="19888" r="21085"/>
          <a:stretch>
            <a:fillRect/>
          </a:stretch>
        </p:blipFill>
        <p:spPr>
          <a:xfrm>
            <a:off x="5214937" y="4149080"/>
            <a:ext cx="3929063" cy="2982912"/>
          </a:xfrm>
          <a:prstGeom prst="rect">
            <a:avLst/>
          </a:prstGeom>
        </p:spPr>
      </p:pic>
      <p:pic>
        <p:nvPicPr>
          <p:cNvPr id="10" name="Content Placeholder 4" descr="Egypt Priest 18 dynasty 1550-1292.jpg"/>
          <p:cNvPicPr>
            <a:picLocks noChangeAspect="1"/>
          </p:cNvPicPr>
          <p:nvPr/>
        </p:nvPicPr>
        <p:blipFill>
          <a:blip r:embed="rId2" cstate="print"/>
          <a:srcRect/>
          <a:stretch>
            <a:fillRect/>
          </a:stretch>
        </p:blipFill>
        <p:spPr>
          <a:xfrm>
            <a:off x="0" y="3296741"/>
            <a:ext cx="1883682" cy="3561259"/>
          </a:xfrm>
          <a:prstGeom prst="rect">
            <a:avLst/>
          </a:prstGeom>
        </p:spPr>
      </p:pic>
      <p:pic>
        <p:nvPicPr>
          <p:cNvPr id="11" name="Content Placeholder 5" descr="navagraha.jpeg"/>
          <p:cNvPicPr>
            <a:picLocks noChangeAspect="1"/>
          </p:cNvPicPr>
          <p:nvPr/>
        </p:nvPicPr>
        <p:blipFill>
          <a:blip r:embed="rId8" cstate="print"/>
          <a:srcRect/>
          <a:stretch>
            <a:fillRect/>
          </a:stretch>
        </p:blipFill>
        <p:spPr bwMode="auto">
          <a:xfrm>
            <a:off x="7683873" y="5013176"/>
            <a:ext cx="1460127" cy="2007675"/>
          </a:xfrm>
          <a:prstGeom prst="rect">
            <a:avLst/>
          </a:prstGeom>
          <a:noFill/>
          <a:ln w="9525">
            <a:noFill/>
            <a:miter lim="800000"/>
            <a:headEnd/>
            <a:tailEnd/>
          </a:ln>
        </p:spPr>
      </p:pic>
      <p:pic>
        <p:nvPicPr>
          <p:cNvPr id="12" name="Picture 2"/>
          <p:cNvPicPr>
            <a:picLocks noChangeAspect="1" noChangeArrowheads="1"/>
          </p:cNvPicPr>
          <p:nvPr/>
        </p:nvPicPr>
        <p:blipFill>
          <a:blip r:embed="rId9" cstate="print"/>
          <a:srcRect t="9087" r="43000" b="11970"/>
          <a:stretch>
            <a:fillRect/>
          </a:stretch>
        </p:blipFill>
        <p:spPr bwMode="auto">
          <a:xfrm>
            <a:off x="1619672" y="5949280"/>
            <a:ext cx="2041288" cy="908720"/>
          </a:xfrm>
          <a:prstGeom prst="rect">
            <a:avLst/>
          </a:prstGeom>
          <a:noFill/>
          <a:ln w="9525">
            <a:noFill/>
            <a:miter lim="800000"/>
            <a:headEnd/>
            <a:tailEnd/>
          </a:ln>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189</TotalTime>
  <Words>1260</Words>
  <Application>Microsoft Office PowerPoint</Application>
  <PresentationFormat>On-screen Show (4:3)</PresentationFormat>
  <Paragraphs>88</Paragraphs>
  <Slides>24</Slides>
  <Notes>6</Notes>
  <HiddenSlides>0</HiddenSlides>
  <MMClips>0</MMClips>
  <ScaleCrop>false</ScaleCrop>
  <HeadingPairs>
    <vt:vector size="4" baseType="variant">
      <vt:variant>
        <vt:lpstr>Theme</vt:lpstr>
      </vt:variant>
      <vt:variant>
        <vt:i4>1</vt:i4>
      </vt:variant>
      <vt:variant>
        <vt:lpstr>Slide Titles</vt:lpstr>
      </vt:variant>
      <vt:variant>
        <vt:i4>24</vt:i4>
      </vt:variant>
    </vt:vector>
  </HeadingPairs>
  <TitlesOfParts>
    <vt:vector size="25" baseType="lpstr">
      <vt:lpstr>Office Theme</vt:lpstr>
      <vt:lpstr> The Case of Modern Astrology: how many people believe in it, is it a hyperobject, and what about millennials?</vt:lpstr>
      <vt:lpstr>A matter of definition</vt:lpstr>
      <vt:lpstr>Social and Political Contexts - The Problem</vt:lpstr>
      <vt:lpstr>Enter the Millennials</vt:lpstr>
      <vt:lpstr>Slide 5</vt:lpstr>
      <vt:lpstr>Current academic views:</vt:lpstr>
      <vt:lpstr>Cultural comment - Astrology as a ‘substitute’ religion</vt:lpstr>
      <vt:lpstr>Outsiders: Astrology as demonic</vt:lpstr>
      <vt:lpstr>Outsiders: Astrology as forbidden</vt:lpstr>
      <vt:lpstr>What about India? </vt:lpstr>
      <vt:lpstr>The Figures: Gallup Polls</vt:lpstr>
      <vt:lpstr>The Belief-Gap (Campion)</vt:lpstr>
      <vt:lpstr>Belief as Shame</vt:lpstr>
      <vt:lpstr>Belief as Embarassment</vt:lpstr>
      <vt:lpstr>Serious and Non Serious Belief</vt:lpstr>
      <vt:lpstr>Slide 16</vt:lpstr>
      <vt:lpstr>Astrologers’ Religious affiliation Privatisation and Spirituality</vt:lpstr>
      <vt:lpstr>God, Prayer and the Goddess</vt:lpstr>
      <vt:lpstr>Religion v  Spirituality</vt:lpstr>
      <vt:lpstr>Slide 20</vt:lpstr>
      <vt:lpstr>Slide 21</vt:lpstr>
      <vt:lpstr>Slide 22</vt:lpstr>
      <vt:lpstr>Hyperobjects</vt:lpstr>
      <vt:lpstr>Astrology: a hyperobject?</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Nick</dc:creator>
  <cp:lastModifiedBy>Nick</cp:lastModifiedBy>
  <cp:revision>27</cp:revision>
  <dcterms:created xsi:type="dcterms:W3CDTF">2019-02-05T15:37:01Z</dcterms:created>
  <dcterms:modified xsi:type="dcterms:W3CDTF">2019-02-05T18:47:15Z</dcterms:modified>
</cp:coreProperties>
</file>