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</p:sldIdLst>
  <p:sldSz cx="15113000" cy="21374100"/>
  <p:notesSz cx="6858000" cy="9144000"/>
  <p:embeddedFontLst>
    <p:embeddedFont>
      <p:font typeface="Bricolage Grotesque Bold" charset="1" panose="020B0605040402000204"/>
      <p:regular r:id="rId7"/>
    </p:embeddedFont>
    <p:embeddedFont>
      <p:font typeface="Bricolage Grotesque" charset="1" panose="020B0605040402000204"/>
      <p:regular r:id="rId8"/>
    </p:embeddedFont>
    <p:embeddedFont>
      <p:font typeface="Montserrat Semi-Bold" charset="1" panose="00000700000000000000"/>
      <p:regular r:id="rId9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2" Target="presProps.xml" Type="http://schemas.openxmlformats.org/officeDocument/2006/relationships/presProps"/><Relationship Id="rId3" Target="viewProps.xml" Type="http://schemas.openxmlformats.org/officeDocument/2006/relationships/viewProps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fonts/font7.fntdata" Type="http://schemas.openxmlformats.org/officeDocument/2006/relationships/font"/><Relationship Id="rId8" Target="fonts/font8.fntdata" Type="http://schemas.openxmlformats.org/officeDocument/2006/relationships/font"/><Relationship Id="rId9" Target="fonts/font9.fntdata" Type="http://schemas.openxmlformats.org/officeDocument/2006/relationships/font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png" Type="http://schemas.openxmlformats.org/officeDocument/2006/relationships/image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E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5896225" y="1843803"/>
            <a:ext cx="9223775" cy="5857097"/>
          </a:xfrm>
          <a:custGeom>
            <a:avLst/>
            <a:gdLst/>
            <a:ahLst/>
            <a:cxnLst/>
            <a:rect r="r" b="b" t="t" l="l"/>
            <a:pathLst>
              <a:path h="5857097" w="9223775">
                <a:moveTo>
                  <a:pt x="0" y="0"/>
                </a:moveTo>
                <a:lnTo>
                  <a:pt x="9223775" y="0"/>
                </a:lnTo>
                <a:lnTo>
                  <a:pt x="9223775" y="5857097"/>
                </a:lnTo>
                <a:lnTo>
                  <a:pt x="0" y="5857097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1294050" y="7855250"/>
            <a:ext cx="720000" cy="720000"/>
            <a:chOff x="0" y="0"/>
            <a:chExt cx="812800" cy="812800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17F54"/>
            </a:solidFill>
          </p:spPr>
        </p:sp>
        <p:sp>
          <p:nvSpPr>
            <p:cNvPr name="TextBox 5" id="5"/>
            <p:cNvSpPr txBox="true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4479"/>
                </a:lnSpc>
              </a:pPr>
            </a:p>
          </p:txBody>
        </p:sp>
      </p:grpSp>
      <p:grpSp>
        <p:nvGrpSpPr>
          <p:cNvPr name="Group 6" id="6"/>
          <p:cNvGrpSpPr/>
          <p:nvPr/>
        </p:nvGrpSpPr>
        <p:grpSpPr>
          <a:xfrm rot="0">
            <a:off x="7776000" y="7881875"/>
            <a:ext cx="720000" cy="720000"/>
            <a:chOff x="0" y="0"/>
            <a:chExt cx="812800" cy="812800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17F54"/>
            </a:solidFill>
          </p:spPr>
        </p:sp>
        <p:sp>
          <p:nvSpPr>
            <p:cNvPr name="TextBox 8" id="8"/>
            <p:cNvSpPr txBox="true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4479"/>
                </a:lnSpc>
              </a:pPr>
            </a:p>
          </p:txBody>
        </p:sp>
      </p:grpSp>
      <p:grpSp>
        <p:nvGrpSpPr>
          <p:cNvPr name="Group 9" id="9"/>
          <p:cNvGrpSpPr/>
          <p:nvPr/>
        </p:nvGrpSpPr>
        <p:grpSpPr>
          <a:xfrm rot="0">
            <a:off x="1294050" y="12227959"/>
            <a:ext cx="720000" cy="720000"/>
            <a:chOff x="0" y="0"/>
            <a:chExt cx="812800" cy="812800"/>
          </a:xfrm>
        </p:grpSpPr>
        <p:sp>
          <p:nvSpPr>
            <p:cNvPr name="Freeform 10" id="10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17F54"/>
            </a:solidFill>
          </p:spPr>
        </p:sp>
        <p:sp>
          <p:nvSpPr>
            <p:cNvPr name="TextBox 11" id="11"/>
            <p:cNvSpPr txBox="true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4479"/>
                </a:lnSpc>
              </a:pPr>
            </a:p>
          </p:txBody>
        </p:sp>
      </p:grpSp>
      <p:grpSp>
        <p:nvGrpSpPr>
          <p:cNvPr name="Group 12" id="12"/>
          <p:cNvGrpSpPr/>
          <p:nvPr/>
        </p:nvGrpSpPr>
        <p:grpSpPr>
          <a:xfrm rot="0">
            <a:off x="7776000" y="12254584"/>
            <a:ext cx="720000" cy="720000"/>
            <a:chOff x="0" y="0"/>
            <a:chExt cx="812800" cy="812800"/>
          </a:xfrm>
        </p:grpSpPr>
        <p:sp>
          <p:nvSpPr>
            <p:cNvPr name="Freeform 13" id="13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17F54"/>
            </a:solidFill>
          </p:spPr>
        </p:sp>
        <p:sp>
          <p:nvSpPr>
            <p:cNvPr name="TextBox 14" id="14"/>
            <p:cNvSpPr txBox="true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4479"/>
                </a:lnSpc>
              </a:pPr>
            </a:p>
          </p:txBody>
        </p:sp>
      </p:grpSp>
      <p:grpSp>
        <p:nvGrpSpPr>
          <p:cNvPr name="Group 15" id="15"/>
          <p:cNvGrpSpPr/>
          <p:nvPr/>
        </p:nvGrpSpPr>
        <p:grpSpPr>
          <a:xfrm rot="0">
            <a:off x="1294050" y="16573854"/>
            <a:ext cx="720000" cy="720000"/>
            <a:chOff x="0" y="0"/>
            <a:chExt cx="812800" cy="812800"/>
          </a:xfrm>
        </p:grpSpPr>
        <p:sp>
          <p:nvSpPr>
            <p:cNvPr name="Freeform 16" id="16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17F54"/>
            </a:solidFill>
          </p:spPr>
        </p:sp>
        <p:sp>
          <p:nvSpPr>
            <p:cNvPr name="TextBox 17" id="17"/>
            <p:cNvSpPr txBox="true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4479"/>
                </a:lnSpc>
              </a:pPr>
            </a:p>
          </p:txBody>
        </p:sp>
      </p:grpSp>
      <p:grpSp>
        <p:nvGrpSpPr>
          <p:cNvPr name="Group 18" id="18"/>
          <p:cNvGrpSpPr/>
          <p:nvPr/>
        </p:nvGrpSpPr>
        <p:grpSpPr>
          <a:xfrm rot="0">
            <a:off x="7776000" y="16600479"/>
            <a:ext cx="720000" cy="720000"/>
            <a:chOff x="0" y="0"/>
            <a:chExt cx="812800" cy="812800"/>
          </a:xfrm>
        </p:grpSpPr>
        <p:sp>
          <p:nvSpPr>
            <p:cNvPr name="Freeform 19" id="19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17F54"/>
            </a:solidFill>
          </p:spPr>
        </p:sp>
        <p:sp>
          <p:nvSpPr>
            <p:cNvPr name="TextBox 20" id="20"/>
            <p:cNvSpPr txBox="true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4479"/>
                </a:lnSpc>
              </a:pPr>
            </a:p>
          </p:txBody>
        </p:sp>
      </p:grpSp>
      <p:sp>
        <p:nvSpPr>
          <p:cNvPr name="TextBox 21" id="21"/>
          <p:cNvSpPr txBox="true"/>
          <p:nvPr/>
        </p:nvSpPr>
        <p:spPr>
          <a:xfrm rot="0">
            <a:off x="2302050" y="7872350"/>
            <a:ext cx="5040000" cy="11715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4640"/>
              </a:lnSpc>
            </a:pPr>
            <a:r>
              <a:rPr lang="en-US" b="true" sz="3867">
                <a:solidFill>
                  <a:srgbClr val="317F54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Company Introduction</a:t>
            </a:r>
          </a:p>
        </p:txBody>
      </p:sp>
      <p:sp>
        <p:nvSpPr>
          <p:cNvPr name="TextBox 22" id="22"/>
          <p:cNvSpPr txBox="true"/>
          <p:nvPr/>
        </p:nvSpPr>
        <p:spPr>
          <a:xfrm rot="0">
            <a:off x="2302050" y="9537275"/>
            <a:ext cx="5040000" cy="20456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749"/>
              </a:lnSpc>
              <a:spcBef>
                <a:spcPct val="0"/>
              </a:spcBef>
            </a:pPr>
            <a:r>
              <a:rPr lang="en-US" sz="1963">
                <a:solidFill>
                  <a:srgbClr val="494646"/>
                </a:solidFill>
                <a:latin typeface="Bricolage Grotesque"/>
                <a:ea typeface="Bricolage Grotesque"/>
                <a:cs typeface="Bricolage Grotesque"/>
                <a:sym typeface="Bricolage Grotesque"/>
              </a:rPr>
              <a:t>Adidas is a global leader in athletic footwear and apparel. With a strong brand heritage in performance and innovation, Adidas has committed to sustainability through its "End Plastic Waste" and circular economy initiatives.</a:t>
            </a:r>
          </a:p>
        </p:txBody>
      </p:sp>
      <p:sp>
        <p:nvSpPr>
          <p:cNvPr name="TextBox 23" id="23"/>
          <p:cNvSpPr txBox="true"/>
          <p:nvPr/>
        </p:nvSpPr>
        <p:spPr>
          <a:xfrm rot="0">
            <a:off x="1294050" y="7872350"/>
            <a:ext cx="720000" cy="5905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4640"/>
              </a:lnSpc>
            </a:pPr>
            <a:r>
              <a:rPr lang="en-US" b="true" sz="3867">
                <a:solidFill>
                  <a:srgbClr val="FFFFFF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1</a:t>
            </a:r>
          </a:p>
        </p:txBody>
      </p:sp>
      <p:sp>
        <p:nvSpPr>
          <p:cNvPr name="TextBox 24" id="24"/>
          <p:cNvSpPr txBox="true"/>
          <p:nvPr/>
        </p:nvSpPr>
        <p:spPr>
          <a:xfrm rot="0">
            <a:off x="8785950" y="7872350"/>
            <a:ext cx="5040000" cy="11715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4640"/>
              </a:lnSpc>
            </a:pPr>
            <a:r>
              <a:rPr lang="en-US" b="true" sz="3867">
                <a:solidFill>
                  <a:srgbClr val="317F54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The Sustainable Requirement</a:t>
            </a:r>
          </a:p>
        </p:txBody>
      </p:sp>
      <p:sp>
        <p:nvSpPr>
          <p:cNvPr name="TextBox 25" id="25"/>
          <p:cNvSpPr txBox="true"/>
          <p:nvPr/>
        </p:nvSpPr>
        <p:spPr>
          <a:xfrm rot="0">
            <a:off x="8785950" y="9537275"/>
            <a:ext cx="5040000" cy="20456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749"/>
              </a:lnSpc>
              <a:spcBef>
                <a:spcPct val="0"/>
              </a:spcBef>
            </a:pPr>
            <a:r>
              <a:rPr lang="en-US" sz="1963">
                <a:solidFill>
                  <a:srgbClr val="494646"/>
                </a:solidFill>
                <a:latin typeface="Bricolage Grotesque"/>
                <a:ea typeface="Bricolage Grotesque"/>
                <a:cs typeface="Bricolage Grotesque"/>
                <a:sym typeface="Bricolage Grotesque"/>
              </a:rPr>
              <a:t>Fashion contributes 10% of global carbon emissions. 67% of consumers consider sustainability when purchasing. Adidas must lead this transition to remain competitive. (Ellen MacArthur Foundation, 2023; McKinsey, 2023)</a:t>
            </a:r>
          </a:p>
        </p:txBody>
      </p:sp>
      <p:sp>
        <p:nvSpPr>
          <p:cNvPr name="TextBox 26" id="26"/>
          <p:cNvSpPr txBox="true"/>
          <p:nvPr/>
        </p:nvSpPr>
        <p:spPr>
          <a:xfrm rot="0">
            <a:off x="2302050" y="12218434"/>
            <a:ext cx="5040000" cy="11715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4640"/>
              </a:lnSpc>
            </a:pPr>
            <a:r>
              <a:rPr lang="en-US" b="true" sz="3867">
                <a:solidFill>
                  <a:srgbClr val="317F54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The Brand Extension: Adidas Eco-Motion</a:t>
            </a:r>
          </a:p>
        </p:txBody>
      </p:sp>
      <p:sp>
        <p:nvSpPr>
          <p:cNvPr name="TextBox 27" id="27"/>
          <p:cNvSpPr txBox="true"/>
          <p:nvPr/>
        </p:nvSpPr>
        <p:spPr>
          <a:xfrm rot="0">
            <a:off x="2302050" y="13883359"/>
            <a:ext cx="5040000" cy="23885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749"/>
              </a:lnSpc>
              <a:spcBef>
                <a:spcPct val="0"/>
              </a:spcBef>
            </a:pPr>
            <a:r>
              <a:rPr lang="en-US" sz="1963">
                <a:solidFill>
                  <a:srgbClr val="494646"/>
                </a:solidFill>
                <a:latin typeface="Bricolage Grotesque"/>
                <a:ea typeface="Bricolage Grotesque"/>
                <a:cs typeface="Bricolage Grotesque"/>
                <a:sym typeface="Bricolage Grotesque"/>
              </a:rPr>
              <a:t>A premium, fully circular running shoe line: 100% Recycled Materials, "Return &amp; Remake" Recycling Program, Carbon Neutral Shipping, Digital Sustainability Passport (QR Code). Captures the growing sustainable sportswear market and drives growth through innovation.</a:t>
            </a:r>
          </a:p>
        </p:txBody>
      </p:sp>
      <p:sp>
        <p:nvSpPr>
          <p:cNvPr name="TextBox 28" id="28"/>
          <p:cNvSpPr txBox="true"/>
          <p:nvPr/>
        </p:nvSpPr>
        <p:spPr>
          <a:xfrm rot="0">
            <a:off x="8785950" y="12218434"/>
            <a:ext cx="5040000" cy="11715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4640"/>
              </a:lnSpc>
            </a:pPr>
            <a:r>
              <a:rPr lang="en-US" b="true" sz="3867">
                <a:solidFill>
                  <a:srgbClr val="317F54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Why It Appeals to the Market</a:t>
            </a:r>
          </a:p>
        </p:txBody>
      </p:sp>
      <p:sp>
        <p:nvSpPr>
          <p:cNvPr name="TextBox 29" id="29"/>
          <p:cNvSpPr txBox="true"/>
          <p:nvPr/>
        </p:nvSpPr>
        <p:spPr>
          <a:xfrm rot="0">
            <a:off x="8785950" y="13711909"/>
            <a:ext cx="5040000" cy="27314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749"/>
              </a:lnSpc>
              <a:spcBef>
                <a:spcPct val="0"/>
              </a:spcBef>
            </a:pPr>
            <a:r>
              <a:rPr lang="en-US" sz="1963">
                <a:solidFill>
                  <a:srgbClr val="494646"/>
                </a:solidFill>
                <a:latin typeface="Bricolage Grotesque"/>
                <a:ea typeface="Bricolage Grotesque"/>
                <a:cs typeface="Bricolage Grotesque"/>
                <a:sym typeface="Bricolage Grotesque"/>
              </a:rPr>
              <a:t>Target: "Eco-Conscious Athlete" (18-40, urban, performance-driven). Performance + Sustainability = No Compromise. Transparency via Digital Passport. Investors: $100B+ sustainable fashion market, premium pricing, enhanced brand equity and alignment with future regulations.</a:t>
            </a:r>
          </a:p>
        </p:txBody>
      </p:sp>
      <p:sp>
        <p:nvSpPr>
          <p:cNvPr name="TextBox 30" id="30"/>
          <p:cNvSpPr txBox="true"/>
          <p:nvPr/>
        </p:nvSpPr>
        <p:spPr>
          <a:xfrm rot="0">
            <a:off x="2300100" y="16564329"/>
            <a:ext cx="5040000" cy="11715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4640"/>
              </a:lnSpc>
            </a:pPr>
            <a:r>
              <a:rPr lang="en-US" b="true" sz="3867">
                <a:solidFill>
                  <a:srgbClr val="317F54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Sustainability Alignment</a:t>
            </a:r>
          </a:p>
        </p:txBody>
      </p:sp>
      <p:sp>
        <p:nvSpPr>
          <p:cNvPr name="TextBox 31" id="31"/>
          <p:cNvSpPr txBox="true"/>
          <p:nvPr/>
        </p:nvSpPr>
        <p:spPr>
          <a:xfrm rot="0">
            <a:off x="2300100" y="17946855"/>
            <a:ext cx="5041950" cy="128616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609"/>
              </a:lnSpc>
              <a:spcBef>
                <a:spcPct val="0"/>
              </a:spcBef>
            </a:pPr>
            <a:r>
              <a:rPr lang="en-US" sz="1863">
                <a:solidFill>
                  <a:srgbClr val="494646"/>
                </a:solidFill>
                <a:latin typeface="Bricolage Grotesque"/>
                <a:ea typeface="Bricolage Grotesque"/>
                <a:cs typeface="Bricolage Grotesque"/>
                <a:sym typeface="Bricolage Grotesque"/>
              </a:rPr>
              <a:t>Circular Economy: "Designed to be Remade". 70% Reduction in Carbon Footprint.  Responsible Consumption and Production. Zero Waste Manufacturing Process.</a:t>
            </a:r>
          </a:p>
        </p:txBody>
      </p:sp>
      <p:sp>
        <p:nvSpPr>
          <p:cNvPr name="TextBox 32" id="32"/>
          <p:cNvSpPr txBox="true"/>
          <p:nvPr/>
        </p:nvSpPr>
        <p:spPr>
          <a:xfrm rot="0">
            <a:off x="8784000" y="16564329"/>
            <a:ext cx="5040000" cy="5905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4640"/>
              </a:lnSpc>
            </a:pPr>
            <a:r>
              <a:rPr lang="en-US" b="true" sz="3867">
                <a:solidFill>
                  <a:srgbClr val="317F54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References </a:t>
            </a:r>
          </a:p>
        </p:txBody>
      </p:sp>
      <p:sp>
        <p:nvSpPr>
          <p:cNvPr name="TextBox 33" id="33"/>
          <p:cNvSpPr txBox="true"/>
          <p:nvPr/>
        </p:nvSpPr>
        <p:spPr>
          <a:xfrm rot="0">
            <a:off x="8568000" y="17394110"/>
            <a:ext cx="5040000" cy="193386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609"/>
              </a:lnSpc>
              <a:spcBef>
                <a:spcPct val="0"/>
              </a:spcBef>
            </a:pPr>
            <a:r>
              <a:rPr lang="en-US" sz="1863">
                <a:solidFill>
                  <a:srgbClr val="494646"/>
                </a:solidFill>
                <a:latin typeface="Bricolage Grotesque"/>
                <a:ea typeface="Bricolage Grotesque"/>
                <a:cs typeface="Bricolage Grotesque"/>
                <a:sym typeface="Bricolage Grotesque"/>
              </a:rPr>
              <a:t>Marketing Management -Kotler, Keller &amp; Chernev (2024).</a:t>
            </a:r>
          </a:p>
          <a:p>
            <a:pPr algn="l" marL="0" indent="0" lvl="0">
              <a:lnSpc>
                <a:spcPts val="2609"/>
              </a:lnSpc>
              <a:spcBef>
                <a:spcPct val="0"/>
              </a:spcBef>
            </a:pPr>
            <a:r>
              <a:rPr lang="en-US" sz="1863">
                <a:solidFill>
                  <a:srgbClr val="494646"/>
                </a:solidFill>
                <a:latin typeface="Bricolage Grotesque"/>
                <a:ea typeface="Bricolage Grotesque"/>
                <a:cs typeface="Bricolage Grotesque"/>
                <a:sym typeface="Bricolage Grotesque"/>
              </a:rPr>
              <a:t>Towards a Circular Economy-Ellen MacArthur Foundation (2023).</a:t>
            </a:r>
          </a:p>
          <a:p>
            <a:pPr algn="l" marL="0" indent="0" lvl="0">
              <a:lnSpc>
                <a:spcPts val="2609"/>
              </a:lnSpc>
              <a:spcBef>
                <a:spcPct val="0"/>
              </a:spcBef>
            </a:pPr>
            <a:r>
              <a:rPr lang="en-US" sz="1863">
                <a:solidFill>
                  <a:srgbClr val="494646"/>
                </a:solidFill>
                <a:latin typeface="Bricolage Grotesque"/>
                <a:ea typeface="Bricolage Grotesque"/>
                <a:cs typeface="Bricolage Grotesque"/>
                <a:sym typeface="Bricolage Grotesque"/>
              </a:rPr>
              <a:t>The State of Fashion-McKinsey (2023).</a:t>
            </a:r>
          </a:p>
          <a:p>
            <a:pPr algn="l" marL="0" indent="0" lvl="0">
              <a:lnSpc>
                <a:spcPts val="2609"/>
              </a:lnSpc>
              <a:spcBef>
                <a:spcPct val="0"/>
              </a:spcBef>
            </a:pPr>
            <a:r>
              <a:rPr lang="en-US" sz="1863">
                <a:solidFill>
                  <a:srgbClr val="494646"/>
                </a:solidFill>
                <a:latin typeface="Bricolage Grotesque"/>
                <a:ea typeface="Bricolage Grotesque"/>
                <a:cs typeface="Bricolage Grotesque"/>
                <a:sym typeface="Bricolage Grotesque"/>
              </a:rPr>
              <a:t>  </a:t>
            </a:r>
          </a:p>
        </p:txBody>
      </p:sp>
      <p:sp>
        <p:nvSpPr>
          <p:cNvPr name="TextBox 34" id="34"/>
          <p:cNvSpPr txBox="true"/>
          <p:nvPr/>
        </p:nvSpPr>
        <p:spPr>
          <a:xfrm rot="0">
            <a:off x="7776000" y="7898975"/>
            <a:ext cx="720000" cy="5905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4640"/>
              </a:lnSpc>
            </a:pPr>
            <a:r>
              <a:rPr lang="en-US" b="true" sz="3867">
                <a:solidFill>
                  <a:srgbClr val="FFFFFF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2</a:t>
            </a:r>
          </a:p>
        </p:txBody>
      </p:sp>
      <p:sp>
        <p:nvSpPr>
          <p:cNvPr name="TextBox 35" id="35"/>
          <p:cNvSpPr txBox="true"/>
          <p:nvPr/>
        </p:nvSpPr>
        <p:spPr>
          <a:xfrm rot="0">
            <a:off x="1294050" y="12245059"/>
            <a:ext cx="720000" cy="5905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4640"/>
              </a:lnSpc>
            </a:pPr>
            <a:r>
              <a:rPr lang="en-US" b="true" sz="3867">
                <a:solidFill>
                  <a:srgbClr val="FFFFFF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3</a:t>
            </a:r>
          </a:p>
        </p:txBody>
      </p:sp>
      <p:sp>
        <p:nvSpPr>
          <p:cNvPr name="TextBox 36" id="36"/>
          <p:cNvSpPr txBox="true"/>
          <p:nvPr/>
        </p:nvSpPr>
        <p:spPr>
          <a:xfrm rot="0">
            <a:off x="7776000" y="12271684"/>
            <a:ext cx="720000" cy="5905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4640"/>
              </a:lnSpc>
            </a:pPr>
            <a:r>
              <a:rPr lang="en-US" b="true" sz="3867">
                <a:solidFill>
                  <a:srgbClr val="FFFFFF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4</a:t>
            </a:r>
          </a:p>
        </p:txBody>
      </p:sp>
      <p:sp>
        <p:nvSpPr>
          <p:cNvPr name="TextBox 37" id="37"/>
          <p:cNvSpPr txBox="true"/>
          <p:nvPr/>
        </p:nvSpPr>
        <p:spPr>
          <a:xfrm rot="0">
            <a:off x="1294050" y="16590954"/>
            <a:ext cx="720000" cy="5905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4640"/>
              </a:lnSpc>
            </a:pPr>
            <a:r>
              <a:rPr lang="en-US" b="true" sz="3867">
                <a:solidFill>
                  <a:srgbClr val="FFFFFF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5</a:t>
            </a:r>
          </a:p>
        </p:txBody>
      </p:sp>
      <p:sp>
        <p:nvSpPr>
          <p:cNvPr name="TextBox 38" id="38"/>
          <p:cNvSpPr txBox="true"/>
          <p:nvPr/>
        </p:nvSpPr>
        <p:spPr>
          <a:xfrm rot="0">
            <a:off x="7776000" y="16617579"/>
            <a:ext cx="720000" cy="5905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4640"/>
              </a:lnSpc>
            </a:pPr>
            <a:r>
              <a:rPr lang="en-US" b="true" sz="3867">
                <a:solidFill>
                  <a:srgbClr val="FFFFFF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6</a:t>
            </a:r>
          </a:p>
        </p:txBody>
      </p:sp>
      <p:sp>
        <p:nvSpPr>
          <p:cNvPr name="TextBox 39" id="39"/>
          <p:cNvSpPr txBox="true"/>
          <p:nvPr/>
        </p:nvSpPr>
        <p:spPr>
          <a:xfrm rot="0">
            <a:off x="1050040" y="2421927"/>
            <a:ext cx="7200000" cy="65841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4921"/>
              </a:lnSpc>
            </a:pPr>
            <a:r>
              <a:rPr lang="en-US" sz="4921">
                <a:solidFill>
                  <a:srgbClr val="317F54"/>
                </a:solidFill>
                <a:latin typeface="Bricolage Grotesque"/>
                <a:ea typeface="Bricolage Grotesque"/>
                <a:cs typeface="Bricolage Grotesque"/>
                <a:sym typeface="Bricolage Grotesque"/>
              </a:rPr>
              <a:t>ADIDAS ECO-MOTION</a:t>
            </a:r>
          </a:p>
        </p:txBody>
      </p:sp>
      <p:sp>
        <p:nvSpPr>
          <p:cNvPr name="TextBox 40" id="40"/>
          <p:cNvSpPr txBox="true"/>
          <p:nvPr/>
        </p:nvSpPr>
        <p:spPr>
          <a:xfrm rot="0">
            <a:off x="1050040" y="3297592"/>
            <a:ext cx="7200000" cy="235517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6098"/>
              </a:lnSpc>
            </a:pPr>
            <a:r>
              <a:rPr lang="en-US" b="true" sz="6098">
                <a:solidFill>
                  <a:srgbClr val="317F54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RUNNING TOWARDS A CIRCULAR FUTURE</a:t>
            </a:r>
          </a:p>
        </p:txBody>
      </p:sp>
      <p:sp>
        <p:nvSpPr>
          <p:cNvPr name="TextBox 41" id="41"/>
          <p:cNvSpPr txBox="true"/>
          <p:nvPr/>
        </p:nvSpPr>
        <p:spPr>
          <a:xfrm rot="0">
            <a:off x="4856516" y="19595775"/>
            <a:ext cx="4967168" cy="3429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639"/>
              </a:lnSpc>
              <a:spcBef>
                <a:spcPct val="0"/>
              </a:spcBef>
            </a:pPr>
            <a:r>
              <a:rPr lang="en-US" b="true" sz="2199">
                <a:solidFill>
                  <a:srgbClr val="317F54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”Run Better. Run Cleaner. Run Again.”</a:t>
            </a:r>
          </a:p>
        </p:txBody>
      </p:sp>
      <p:sp>
        <p:nvSpPr>
          <p:cNvPr name="TextBox 42" id="42"/>
          <p:cNvSpPr txBox="true"/>
          <p:nvPr/>
        </p:nvSpPr>
        <p:spPr>
          <a:xfrm rot="0">
            <a:off x="1050040" y="20329208"/>
            <a:ext cx="13355794" cy="2857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181"/>
              </a:lnSpc>
              <a:spcBef>
                <a:spcPct val="0"/>
              </a:spcBef>
            </a:pPr>
            <a:r>
              <a:rPr lang="en-US" b="true" sz="1818">
                <a:solidFill>
                  <a:srgbClr val="000000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Marketing Management (LCMB7024) </a:t>
            </a:r>
          </a:p>
        </p:txBody>
      </p:sp>
      <p:sp>
        <p:nvSpPr>
          <p:cNvPr name="TextBox 43" id="43"/>
          <p:cNvSpPr txBox="true"/>
          <p:nvPr/>
        </p:nvSpPr>
        <p:spPr>
          <a:xfrm rot="0">
            <a:off x="1050040" y="20329208"/>
            <a:ext cx="7310298" cy="2857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2182"/>
              </a:lnSpc>
              <a:spcBef>
                <a:spcPct val="0"/>
              </a:spcBef>
            </a:pPr>
            <a:r>
              <a:rPr lang="en-US" b="true" sz="1818">
                <a:solidFill>
                  <a:srgbClr val="000000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Lecturer: Sinan He</a:t>
            </a:r>
          </a:p>
        </p:txBody>
      </p:sp>
      <p:sp>
        <p:nvSpPr>
          <p:cNvPr name="TextBox 44" id="44"/>
          <p:cNvSpPr txBox="true"/>
          <p:nvPr/>
        </p:nvSpPr>
        <p:spPr>
          <a:xfrm rot="0">
            <a:off x="9021539" y="20333100"/>
            <a:ext cx="5114894" cy="2762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>
              <a:lnSpc>
                <a:spcPts val="2166"/>
              </a:lnSpc>
              <a:spcBef>
                <a:spcPct val="0"/>
              </a:spcBef>
            </a:pPr>
            <a:r>
              <a:rPr lang="en-US" b="true" sz="1805">
                <a:solidFill>
                  <a:srgbClr val="000000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Harshil Beladiya(2543506)</a:t>
            </a:r>
          </a:p>
        </p:txBody>
      </p:sp>
      <p:sp>
        <p:nvSpPr>
          <p:cNvPr name="Freeform 45" id="45"/>
          <p:cNvSpPr/>
          <p:nvPr/>
        </p:nvSpPr>
        <p:spPr>
          <a:xfrm flipH="false" flipV="false" rot="0">
            <a:off x="1078812" y="691372"/>
            <a:ext cx="1870475" cy="1064498"/>
          </a:xfrm>
          <a:custGeom>
            <a:avLst/>
            <a:gdLst/>
            <a:ahLst/>
            <a:cxnLst/>
            <a:rect r="r" b="b" t="t" l="l"/>
            <a:pathLst>
              <a:path h="1064498" w="1870475">
                <a:moveTo>
                  <a:pt x="0" y="0"/>
                </a:moveTo>
                <a:lnTo>
                  <a:pt x="1870476" y="0"/>
                </a:lnTo>
                <a:lnTo>
                  <a:pt x="1870476" y="1064499"/>
                </a:lnTo>
                <a:lnTo>
                  <a:pt x="0" y="106449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TextBox 46" id="46"/>
          <p:cNvSpPr txBox="true"/>
          <p:nvPr/>
        </p:nvSpPr>
        <p:spPr>
          <a:xfrm rot="0">
            <a:off x="1275513" y="1666222"/>
            <a:ext cx="1673775" cy="56520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292"/>
              </a:lnSpc>
            </a:pPr>
            <a:r>
              <a:rPr lang="en-US" b="true" sz="4292" spc="-300">
                <a:solidFill>
                  <a:srgbClr val="000000"/>
                </a:solidFill>
                <a:latin typeface="Montserrat Semi-Bold"/>
                <a:ea typeface="Montserrat Semi-Bold"/>
                <a:cs typeface="Montserrat Semi-Bold"/>
                <a:sym typeface="Montserrat Semi-Bold"/>
              </a:rPr>
              <a:t>adidas</a:t>
            </a:r>
          </a:p>
        </p:txBody>
      </p:sp>
      <p:sp>
        <p:nvSpPr>
          <p:cNvPr name="TextBox 47" id="47"/>
          <p:cNvSpPr txBox="true"/>
          <p:nvPr/>
        </p:nvSpPr>
        <p:spPr>
          <a:xfrm rot="0">
            <a:off x="2949288" y="1782705"/>
            <a:ext cx="196510" cy="14124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060"/>
              </a:lnSpc>
            </a:pPr>
            <a:r>
              <a:rPr lang="en-US" b="true" sz="1060" spc="-74">
                <a:solidFill>
                  <a:srgbClr val="000000"/>
                </a:solidFill>
                <a:latin typeface="Montserrat Semi-Bold"/>
                <a:ea typeface="Montserrat Semi-Bold"/>
                <a:cs typeface="Montserrat Semi-Bold"/>
                <a:sym typeface="Montserrat Semi-Bold"/>
              </a:rPr>
              <a:t>TM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DAHQ-mENjPY</dc:identifier>
  <dcterms:modified xsi:type="dcterms:W3CDTF">2011-08-01T06:04:30Z</dcterms:modified>
  <cp:revision>1</cp:revision>
  <dc:title>Adidas Eco-Motion: Circular Running
</dc:title>
</cp:coreProperties>
</file>