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comments/modernComment_18B_9C699393.xml" ContentType="application/vnd.ms-powerpoint.comments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  <p:sldMasterId id="2147483788" r:id="rId2"/>
  </p:sldMasterIdLst>
  <p:notesMasterIdLst>
    <p:notesMasterId r:id="rId35"/>
  </p:notesMasterIdLst>
  <p:handoutMasterIdLst>
    <p:handoutMasterId r:id="rId36"/>
  </p:handoutMasterIdLst>
  <p:sldIdLst>
    <p:sldId id="277" r:id="rId3"/>
    <p:sldId id="332" r:id="rId4"/>
    <p:sldId id="384" r:id="rId5"/>
    <p:sldId id="382" r:id="rId6"/>
    <p:sldId id="342" r:id="rId7"/>
    <p:sldId id="345" r:id="rId8"/>
    <p:sldId id="284" r:id="rId9"/>
    <p:sldId id="387" r:id="rId10"/>
    <p:sldId id="407" r:id="rId11"/>
    <p:sldId id="389" r:id="rId12"/>
    <p:sldId id="390" r:id="rId13"/>
    <p:sldId id="391" r:id="rId14"/>
    <p:sldId id="410" r:id="rId15"/>
    <p:sldId id="392" r:id="rId16"/>
    <p:sldId id="393" r:id="rId17"/>
    <p:sldId id="412" r:id="rId18"/>
    <p:sldId id="395" r:id="rId19"/>
    <p:sldId id="397" r:id="rId20"/>
    <p:sldId id="414" r:id="rId21"/>
    <p:sldId id="416" r:id="rId22"/>
    <p:sldId id="417" r:id="rId23"/>
    <p:sldId id="418" r:id="rId24"/>
    <p:sldId id="333" r:id="rId25"/>
    <p:sldId id="408" r:id="rId26"/>
    <p:sldId id="381" r:id="rId27"/>
    <p:sldId id="409" r:id="rId28"/>
    <p:sldId id="346" r:id="rId29"/>
    <p:sldId id="371" r:id="rId30"/>
    <p:sldId id="405" r:id="rId31"/>
    <p:sldId id="396" r:id="rId32"/>
    <p:sldId id="364" r:id="rId33"/>
    <p:sldId id="377" r:id="rId3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822031-79EC-4574-D291-F4DD5DE11864}" name="Naomi Doerge" initials="" userId="S::Naomi.Doerge@aspectworld.com::444bfebc-eca3-49ad-9de5-3ba10759dbec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73AFF"/>
    <a:srgbClr val="FAF7DC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2CBD0F1-D1E5-38A4-1045-535EEBD4F80A}" v="132" dt="2025-10-25T11:18:49.08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70"/>
    <p:restoredTop sz="94626"/>
  </p:normalViewPr>
  <p:slideViewPr>
    <p:cSldViewPr snapToGrid="0">
      <p:cViewPr varScale="1">
        <p:scale>
          <a:sx n="105" d="100"/>
          <a:sy n="105" d="100"/>
        </p:scale>
        <p:origin x="1600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072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theme" Target="theme/them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microsoft.com/office/2015/10/relationships/revisionInfo" Target="revisionInfo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notesMaster" Target="notesMasters/notesMaster1.xml"/><Relationship Id="rId43" Type="http://schemas.microsoft.com/office/2018/10/relationships/authors" Target="authors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omi Doerge" userId="S::n.doerge@uwtsd.ac.uk::c2ba5b26-9392-4f76-82ca-966719aba79f" providerId="AD" clId="Web-{62CBD0F1-D1E5-38A4-1045-535EEBD4F80A}"/>
    <pc:docChg chg="modSld">
      <pc:chgData name="Naomi Doerge" userId="S::n.doerge@uwtsd.ac.uk::c2ba5b26-9392-4f76-82ca-966719aba79f" providerId="AD" clId="Web-{62CBD0F1-D1E5-38A4-1045-535EEBD4F80A}" dt="2025-10-25T11:18:49.084" v="128" actId="20577"/>
      <pc:docMkLst>
        <pc:docMk/>
      </pc:docMkLst>
      <pc:sldChg chg="modSp mod setBg">
        <pc:chgData name="Naomi Doerge" userId="S::n.doerge@uwtsd.ac.uk::c2ba5b26-9392-4f76-82ca-966719aba79f" providerId="AD" clId="Web-{62CBD0F1-D1E5-38A4-1045-535EEBD4F80A}" dt="2025-10-25T11:12:02.210" v="60" actId="20577"/>
        <pc:sldMkLst>
          <pc:docMk/>
          <pc:sldMk cId="1840949210" sldId="284"/>
        </pc:sldMkLst>
        <pc:spChg chg="mod">
          <ac:chgData name="Naomi Doerge" userId="S::n.doerge@uwtsd.ac.uk::c2ba5b26-9392-4f76-82ca-966719aba79f" providerId="AD" clId="Web-{62CBD0F1-D1E5-38A4-1045-535EEBD4F80A}" dt="2025-10-25T11:11:45.553" v="55" actId="20577"/>
          <ac:spMkLst>
            <pc:docMk/>
            <pc:sldMk cId="1840949210" sldId="284"/>
            <ac:spMk id="3" creationId="{90BE8F3F-92ED-4597-A7EE-088AF23DB212}"/>
          </ac:spMkLst>
        </pc:spChg>
        <pc:spChg chg="mod">
          <ac:chgData name="Naomi Doerge" userId="S::n.doerge@uwtsd.ac.uk::c2ba5b26-9392-4f76-82ca-966719aba79f" providerId="AD" clId="Web-{62CBD0F1-D1E5-38A4-1045-535EEBD4F80A}" dt="2025-10-25T11:11:48.569" v="57" actId="20577"/>
          <ac:spMkLst>
            <pc:docMk/>
            <pc:sldMk cId="1840949210" sldId="284"/>
            <ac:spMk id="4" creationId="{E711960E-C379-5F62-3260-491E5D025E7A}"/>
          </ac:spMkLst>
        </pc:spChg>
        <pc:spChg chg="mod">
          <ac:chgData name="Naomi Doerge" userId="S::n.doerge@uwtsd.ac.uk::c2ba5b26-9392-4f76-82ca-966719aba79f" providerId="AD" clId="Web-{62CBD0F1-D1E5-38A4-1045-535EEBD4F80A}" dt="2025-10-25T11:11:58.975" v="59" actId="20577"/>
          <ac:spMkLst>
            <pc:docMk/>
            <pc:sldMk cId="1840949210" sldId="284"/>
            <ac:spMk id="5" creationId="{E6337EC8-AE85-4CA5-80F9-C203A80A9F41}"/>
          </ac:spMkLst>
        </pc:spChg>
        <pc:spChg chg="mod">
          <ac:chgData name="Naomi Doerge" userId="S::n.doerge@uwtsd.ac.uk::c2ba5b26-9392-4f76-82ca-966719aba79f" providerId="AD" clId="Web-{62CBD0F1-D1E5-38A4-1045-535EEBD4F80A}" dt="2025-10-25T11:12:02.210" v="60" actId="20577"/>
          <ac:spMkLst>
            <pc:docMk/>
            <pc:sldMk cId="1840949210" sldId="284"/>
            <ac:spMk id="9" creationId="{932ECDC6-0BF1-4EDE-AD90-B53D9A4FF112}"/>
          </ac:spMkLst>
        </pc:spChg>
      </pc:sldChg>
      <pc:sldChg chg="modSp mod setBg">
        <pc:chgData name="Naomi Doerge" userId="S::n.doerge@uwtsd.ac.uk::c2ba5b26-9392-4f76-82ca-966719aba79f" providerId="AD" clId="Web-{62CBD0F1-D1E5-38A4-1045-535EEBD4F80A}" dt="2025-10-25T11:10:07.583" v="34" actId="20577"/>
        <pc:sldMkLst>
          <pc:docMk/>
          <pc:sldMk cId="0" sldId="332"/>
        </pc:sldMkLst>
        <pc:spChg chg="mod">
          <ac:chgData name="Naomi Doerge" userId="S::n.doerge@uwtsd.ac.uk::c2ba5b26-9392-4f76-82ca-966719aba79f" providerId="AD" clId="Web-{62CBD0F1-D1E5-38A4-1045-535EEBD4F80A}" dt="2025-10-25T11:09:58.849" v="32" actId="20577"/>
          <ac:spMkLst>
            <pc:docMk/>
            <pc:sldMk cId="0" sldId="332"/>
            <ac:spMk id="2" creationId="{00000000-0000-0000-0000-000000000000}"/>
          </ac:spMkLst>
        </pc:spChg>
        <pc:spChg chg="mod">
          <ac:chgData name="Naomi Doerge" userId="S::n.doerge@uwtsd.ac.uk::c2ba5b26-9392-4f76-82ca-966719aba79f" providerId="AD" clId="Web-{62CBD0F1-D1E5-38A4-1045-535EEBD4F80A}" dt="2025-10-25T11:10:07.583" v="34" actId="20577"/>
          <ac:spMkLst>
            <pc:docMk/>
            <pc:sldMk cId="0" sldId="332"/>
            <ac:spMk id="3" creationId="{00000000-0000-0000-0000-000000000000}"/>
          </ac:spMkLst>
        </pc:spChg>
      </pc:sldChg>
      <pc:sldChg chg="modSp mod setBg">
        <pc:chgData name="Naomi Doerge" userId="S::n.doerge@uwtsd.ac.uk::c2ba5b26-9392-4f76-82ca-966719aba79f" providerId="AD" clId="Web-{62CBD0F1-D1E5-38A4-1045-535EEBD4F80A}" dt="2025-10-25T11:17:43.785" v="117" actId="14100"/>
        <pc:sldMkLst>
          <pc:docMk/>
          <pc:sldMk cId="0" sldId="333"/>
        </pc:sldMkLst>
        <pc:spChg chg="mod">
          <ac:chgData name="Naomi Doerge" userId="S::n.doerge@uwtsd.ac.uk::c2ba5b26-9392-4f76-82ca-966719aba79f" providerId="AD" clId="Web-{62CBD0F1-D1E5-38A4-1045-535EEBD4F80A}" dt="2025-10-25T11:17:43.785" v="117" actId="14100"/>
          <ac:spMkLst>
            <pc:docMk/>
            <pc:sldMk cId="0" sldId="333"/>
            <ac:spMk id="8195" creationId="{00000000-0000-0000-0000-000000000000}"/>
          </ac:spMkLst>
        </pc:spChg>
      </pc:sldChg>
      <pc:sldChg chg="modSp mod setBg">
        <pc:chgData name="Naomi Doerge" userId="S::n.doerge@uwtsd.ac.uk::c2ba5b26-9392-4f76-82ca-966719aba79f" providerId="AD" clId="Web-{62CBD0F1-D1E5-38A4-1045-535EEBD4F80A}" dt="2025-10-25T11:11:28.115" v="53" actId="20577"/>
        <pc:sldMkLst>
          <pc:docMk/>
          <pc:sldMk cId="3228457030" sldId="342"/>
        </pc:sldMkLst>
        <pc:spChg chg="mod">
          <ac:chgData name="Naomi Doerge" userId="S::n.doerge@uwtsd.ac.uk::c2ba5b26-9392-4f76-82ca-966719aba79f" providerId="AD" clId="Web-{62CBD0F1-D1E5-38A4-1045-535EEBD4F80A}" dt="2025-10-25T11:11:28.115" v="53" actId="20577"/>
          <ac:spMkLst>
            <pc:docMk/>
            <pc:sldMk cId="3228457030" sldId="342"/>
            <ac:spMk id="2" creationId="{00000000-0000-0000-0000-000000000000}"/>
          </ac:spMkLst>
        </pc:spChg>
        <pc:spChg chg="mod">
          <ac:chgData name="Naomi Doerge" userId="S::n.doerge@uwtsd.ac.uk::c2ba5b26-9392-4f76-82ca-966719aba79f" providerId="AD" clId="Web-{62CBD0F1-D1E5-38A4-1045-535EEBD4F80A}" dt="2025-10-25T11:11:04.552" v="48" actId="20577"/>
          <ac:spMkLst>
            <pc:docMk/>
            <pc:sldMk cId="3228457030" sldId="342"/>
            <ac:spMk id="3" creationId="{00000000-0000-0000-0000-000000000000}"/>
          </ac:spMkLst>
        </pc:spChg>
      </pc:sldChg>
      <pc:sldChg chg="modSp mod setBg">
        <pc:chgData name="Naomi Doerge" userId="S::n.doerge@uwtsd.ac.uk::c2ba5b26-9392-4f76-82ca-966719aba79f" providerId="AD" clId="Web-{62CBD0F1-D1E5-38A4-1045-535EEBD4F80A}" dt="2025-10-25T11:11:23.287" v="52" actId="20577"/>
        <pc:sldMkLst>
          <pc:docMk/>
          <pc:sldMk cId="644056381" sldId="345"/>
        </pc:sldMkLst>
        <pc:spChg chg="mod">
          <ac:chgData name="Naomi Doerge" userId="S::n.doerge@uwtsd.ac.uk::c2ba5b26-9392-4f76-82ca-966719aba79f" providerId="AD" clId="Web-{62CBD0F1-D1E5-38A4-1045-535EEBD4F80A}" dt="2025-10-25T11:11:23.287" v="52" actId="20577"/>
          <ac:spMkLst>
            <pc:docMk/>
            <pc:sldMk cId="644056381" sldId="345"/>
            <ac:spMk id="2" creationId="{00000000-0000-0000-0000-000000000000}"/>
          </ac:spMkLst>
        </pc:spChg>
        <pc:spChg chg="mod">
          <ac:chgData name="Naomi Doerge" userId="S::n.doerge@uwtsd.ac.uk::c2ba5b26-9392-4f76-82ca-966719aba79f" providerId="AD" clId="Web-{62CBD0F1-D1E5-38A4-1045-535EEBD4F80A}" dt="2025-10-25T11:11:19.115" v="51" actId="20577"/>
          <ac:spMkLst>
            <pc:docMk/>
            <pc:sldMk cId="644056381" sldId="345"/>
            <ac:spMk id="3" creationId="{00000000-0000-0000-0000-000000000000}"/>
          </ac:spMkLst>
        </pc:spChg>
      </pc:sldChg>
      <pc:sldChg chg="modSp mod setBg">
        <pc:chgData name="Naomi Doerge" userId="S::n.doerge@uwtsd.ac.uk::c2ba5b26-9392-4f76-82ca-966719aba79f" providerId="AD" clId="Web-{62CBD0F1-D1E5-38A4-1045-535EEBD4F80A}" dt="2025-10-25T11:18:30.818" v="124" actId="20577"/>
        <pc:sldMkLst>
          <pc:docMk/>
          <pc:sldMk cId="69471567" sldId="346"/>
        </pc:sldMkLst>
        <pc:spChg chg="mod">
          <ac:chgData name="Naomi Doerge" userId="S::n.doerge@uwtsd.ac.uk::c2ba5b26-9392-4f76-82ca-966719aba79f" providerId="AD" clId="Web-{62CBD0F1-D1E5-38A4-1045-535EEBD4F80A}" dt="2025-10-25T11:18:26.802" v="123" actId="20577"/>
          <ac:spMkLst>
            <pc:docMk/>
            <pc:sldMk cId="69471567" sldId="346"/>
            <ac:spMk id="2" creationId="{00000000-0000-0000-0000-000000000000}"/>
          </ac:spMkLst>
        </pc:spChg>
        <pc:spChg chg="mod">
          <ac:chgData name="Naomi Doerge" userId="S::n.doerge@uwtsd.ac.uk::c2ba5b26-9392-4f76-82ca-966719aba79f" providerId="AD" clId="Web-{62CBD0F1-D1E5-38A4-1045-535EEBD4F80A}" dt="2025-10-25T11:18:30.818" v="124" actId="20577"/>
          <ac:spMkLst>
            <pc:docMk/>
            <pc:sldMk cId="69471567" sldId="346"/>
            <ac:spMk id="3" creationId="{00000000-0000-0000-0000-000000000000}"/>
          </ac:spMkLst>
        </pc:spChg>
      </pc:sldChg>
      <pc:sldChg chg="modSp mod setBg">
        <pc:chgData name="Naomi Doerge" userId="S::n.doerge@uwtsd.ac.uk::c2ba5b26-9392-4f76-82ca-966719aba79f" providerId="AD" clId="Web-{62CBD0F1-D1E5-38A4-1045-535EEBD4F80A}" dt="2025-10-25T11:18:40.052" v="126" actId="20577"/>
        <pc:sldMkLst>
          <pc:docMk/>
          <pc:sldMk cId="1467865237" sldId="371"/>
        </pc:sldMkLst>
        <pc:spChg chg="mod">
          <ac:chgData name="Naomi Doerge" userId="S::n.doerge@uwtsd.ac.uk::c2ba5b26-9392-4f76-82ca-966719aba79f" providerId="AD" clId="Web-{62CBD0F1-D1E5-38A4-1045-535EEBD4F80A}" dt="2025-10-25T11:18:40.052" v="126" actId="20577"/>
          <ac:spMkLst>
            <pc:docMk/>
            <pc:sldMk cId="1467865237" sldId="371"/>
            <ac:spMk id="2" creationId="{00000000-0000-0000-0000-000000000000}"/>
          </ac:spMkLst>
        </pc:spChg>
        <pc:spChg chg="mod">
          <ac:chgData name="Naomi Doerge" userId="S::n.doerge@uwtsd.ac.uk::c2ba5b26-9392-4f76-82ca-966719aba79f" providerId="AD" clId="Web-{62CBD0F1-D1E5-38A4-1045-535EEBD4F80A}" dt="2025-10-25T11:18:36.646" v="125" actId="20577"/>
          <ac:spMkLst>
            <pc:docMk/>
            <pc:sldMk cId="1467865237" sldId="371"/>
            <ac:spMk id="3" creationId="{00000000-0000-0000-0000-000000000000}"/>
          </ac:spMkLst>
        </pc:spChg>
      </pc:sldChg>
      <pc:sldChg chg="modSp mod setBg">
        <pc:chgData name="Naomi Doerge" userId="S::n.doerge@uwtsd.ac.uk::c2ba5b26-9392-4f76-82ca-966719aba79f" providerId="AD" clId="Web-{62CBD0F1-D1E5-38A4-1045-535EEBD4F80A}" dt="2025-10-25T11:18:07.551" v="120" actId="20577"/>
        <pc:sldMkLst>
          <pc:docMk/>
          <pc:sldMk cId="2982380072" sldId="381"/>
        </pc:sldMkLst>
        <pc:spChg chg="mod">
          <ac:chgData name="Naomi Doerge" userId="S::n.doerge@uwtsd.ac.uk::c2ba5b26-9392-4f76-82ca-966719aba79f" providerId="AD" clId="Web-{62CBD0F1-D1E5-38A4-1045-535EEBD4F80A}" dt="2025-10-25T11:18:02.692" v="119" actId="20577"/>
          <ac:spMkLst>
            <pc:docMk/>
            <pc:sldMk cId="2982380072" sldId="381"/>
            <ac:spMk id="2" creationId="{00000000-0000-0000-0000-000000000000}"/>
          </ac:spMkLst>
        </pc:spChg>
        <pc:spChg chg="mod">
          <ac:chgData name="Naomi Doerge" userId="S::n.doerge@uwtsd.ac.uk::c2ba5b26-9392-4f76-82ca-966719aba79f" providerId="AD" clId="Web-{62CBD0F1-D1E5-38A4-1045-535EEBD4F80A}" dt="2025-10-25T11:18:07.551" v="120" actId="20577"/>
          <ac:spMkLst>
            <pc:docMk/>
            <pc:sldMk cId="2982380072" sldId="381"/>
            <ac:spMk id="3" creationId="{00000000-0000-0000-0000-000000000000}"/>
          </ac:spMkLst>
        </pc:spChg>
      </pc:sldChg>
      <pc:sldChg chg="mod setBg">
        <pc:chgData name="Naomi Doerge" userId="S::n.doerge@uwtsd.ac.uk::c2ba5b26-9392-4f76-82ca-966719aba79f" providerId="AD" clId="Web-{62CBD0F1-D1E5-38A4-1045-535EEBD4F80A}" dt="2025-10-25T11:09:11.332" v="2"/>
        <pc:sldMkLst>
          <pc:docMk/>
          <pc:sldMk cId="4263134175" sldId="382"/>
        </pc:sldMkLst>
      </pc:sldChg>
      <pc:sldChg chg="modSp mod setBg">
        <pc:chgData name="Naomi Doerge" userId="S::n.doerge@uwtsd.ac.uk::c2ba5b26-9392-4f76-82ca-966719aba79f" providerId="AD" clId="Web-{62CBD0F1-D1E5-38A4-1045-535EEBD4F80A}" dt="2025-10-25T11:10:24.255" v="39" actId="20577"/>
        <pc:sldMkLst>
          <pc:docMk/>
          <pc:sldMk cId="3529700173" sldId="384"/>
        </pc:sldMkLst>
        <pc:spChg chg="mod">
          <ac:chgData name="Naomi Doerge" userId="S::n.doerge@uwtsd.ac.uk::c2ba5b26-9392-4f76-82ca-966719aba79f" providerId="AD" clId="Web-{62CBD0F1-D1E5-38A4-1045-535EEBD4F80A}" dt="2025-10-25T11:10:24.255" v="39" actId="20577"/>
          <ac:spMkLst>
            <pc:docMk/>
            <pc:sldMk cId="3529700173" sldId="384"/>
            <ac:spMk id="3" creationId="{918D4A3A-2B37-56B3-0450-76E908D0C487}"/>
          </ac:spMkLst>
        </pc:spChg>
      </pc:sldChg>
      <pc:sldChg chg="modSp mod setBg">
        <pc:chgData name="Naomi Doerge" userId="S::n.doerge@uwtsd.ac.uk::c2ba5b26-9392-4f76-82ca-966719aba79f" providerId="AD" clId="Web-{62CBD0F1-D1E5-38A4-1045-535EEBD4F80A}" dt="2025-10-25T11:12:12.882" v="62" actId="20577"/>
        <pc:sldMkLst>
          <pc:docMk/>
          <pc:sldMk cId="1944368986" sldId="387"/>
        </pc:sldMkLst>
        <pc:spChg chg="mod">
          <ac:chgData name="Naomi Doerge" userId="S::n.doerge@uwtsd.ac.uk::c2ba5b26-9392-4f76-82ca-966719aba79f" providerId="AD" clId="Web-{62CBD0F1-D1E5-38A4-1045-535EEBD4F80A}" dt="2025-10-25T11:12:09.007" v="61" actId="20577"/>
          <ac:spMkLst>
            <pc:docMk/>
            <pc:sldMk cId="1944368986" sldId="387"/>
            <ac:spMk id="2" creationId="{29B30EEB-A715-937B-E5CD-BCDD85136B4E}"/>
          </ac:spMkLst>
        </pc:spChg>
        <pc:spChg chg="mod">
          <ac:chgData name="Naomi Doerge" userId="S::n.doerge@uwtsd.ac.uk::c2ba5b26-9392-4f76-82ca-966719aba79f" providerId="AD" clId="Web-{62CBD0F1-D1E5-38A4-1045-535EEBD4F80A}" dt="2025-10-25T11:12:12.882" v="62" actId="20577"/>
          <ac:spMkLst>
            <pc:docMk/>
            <pc:sldMk cId="1944368986" sldId="387"/>
            <ac:spMk id="3" creationId="{23154BCF-40E0-D965-4841-15376FD67EF2}"/>
          </ac:spMkLst>
        </pc:spChg>
      </pc:sldChg>
      <pc:sldChg chg="modSp mod setBg">
        <pc:chgData name="Naomi Doerge" userId="S::n.doerge@uwtsd.ac.uk::c2ba5b26-9392-4f76-82ca-966719aba79f" providerId="AD" clId="Web-{62CBD0F1-D1E5-38A4-1045-535EEBD4F80A}" dt="2025-10-25T11:12:54.258" v="66" actId="20577"/>
        <pc:sldMkLst>
          <pc:docMk/>
          <pc:sldMk cId="3420877703" sldId="389"/>
        </pc:sldMkLst>
        <pc:spChg chg="mod">
          <ac:chgData name="Naomi Doerge" userId="S::n.doerge@uwtsd.ac.uk::c2ba5b26-9392-4f76-82ca-966719aba79f" providerId="AD" clId="Web-{62CBD0F1-D1E5-38A4-1045-535EEBD4F80A}" dt="2025-10-25T11:12:42.617" v="64" actId="20577"/>
          <ac:spMkLst>
            <pc:docMk/>
            <pc:sldMk cId="3420877703" sldId="389"/>
            <ac:spMk id="2" creationId="{9464FF88-4EF9-4F51-D897-8E489FCD94F7}"/>
          </ac:spMkLst>
        </pc:spChg>
        <pc:spChg chg="mod">
          <ac:chgData name="Naomi Doerge" userId="S::n.doerge@uwtsd.ac.uk::c2ba5b26-9392-4f76-82ca-966719aba79f" providerId="AD" clId="Web-{62CBD0F1-D1E5-38A4-1045-535EEBD4F80A}" dt="2025-10-25T11:12:54.258" v="66" actId="20577"/>
          <ac:spMkLst>
            <pc:docMk/>
            <pc:sldMk cId="3420877703" sldId="389"/>
            <ac:spMk id="3" creationId="{A6C8EE2B-9916-7E29-8E24-4994AA69E7C1}"/>
          </ac:spMkLst>
        </pc:spChg>
      </pc:sldChg>
      <pc:sldChg chg="modSp mod setBg">
        <pc:chgData name="Naomi Doerge" userId="S::n.doerge@uwtsd.ac.uk::c2ba5b26-9392-4f76-82ca-966719aba79f" providerId="AD" clId="Web-{62CBD0F1-D1E5-38A4-1045-535EEBD4F80A}" dt="2025-10-25T11:13:22.508" v="71" actId="20577"/>
        <pc:sldMkLst>
          <pc:docMk/>
          <pc:sldMk cId="3481205236" sldId="390"/>
        </pc:sldMkLst>
        <pc:spChg chg="mod">
          <ac:chgData name="Naomi Doerge" userId="S::n.doerge@uwtsd.ac.uk::c2ba5b26-9392-4f76-82ca-966719aba79f" providerId="AD" clId="Web-{62CBD0F1-D1E5-38A4-1045-535EEBD4F80A}" dt="2025-10-25T11:13:03.086" v="67" actId="20577"/>
          <ac:spMkLst>
            <pc:docMk/>
            <pc:sldMk cId="3481205236" sldId="390"/>
            <ac:spMk id="2" creationId="{EF87894E-F3BF-BCC4-F3B1-3A698CEBD193}"/>
          </ac:spMkLst>
        </pc:spChg>
        <pc:spChg chg="mod">
          <ac:chgData name="Naomi Doerge" userId="S::n.doerge@uwtsd.ac.uk::c2ba5b26-9392-4f76-82ca-966719aba79f" providerId="AD" clId="Web-{62CBD0F1-D1E5-38A4-1045-535EEBD4F80A}" dt="2025-10-25T11:13:22.508" v="71" actId="20577"/>
          <ac:spMkLst>
            <pc:docMk/>
            <pc:sldMk cId="3481205236" sldId="390"/>
            <ac:spMk id="3" creationId="{F77224E6-5EED-B888-F425-4CBF28AD7826}"/>
          </ac:spMkLst>
        </pc:spChg>
      </pc:sldChg>
      <pc:sldChg chg="modSp mod setBg">
        <pc:chgData name="Naomi Doerge" userId="S::n.doerge@uwtsd.ac.uk::c2ba5b26-9392-4f76-82ca-966719aba79f" providerId="AD" clId="Web-{62CBD0F1-D1E5-38A4-1045-535EEBD4F80A}" dt="2025-10-25T11:13:51.758" v="77" actId="20577"/>
        <pc:sldMkLst>
          <pc:docMk/>
          <pc:sldMk cId="3080621856" sldId="391"/>
        </pc:sldMkLst>
        <pc:spChg chg="mod">
          <ac:chgData name="Naomi Doerge" userId="S::n.doerge@uwtsd.ac.uk::c2ba5b26-9392-4f76-82ca-966719aba79f" providerId="AD" clId="Web-{62CBD0F1-D1E5-38A4-1045-535EEBD4F80A}" dt="2025-10-25T11:13:51.758" v="77" actId="20577"/>
          <ac:spMkLst>
            <pc:docMk/>
            <pc:sldMk cId="3080621856" sldId="391"/>
            <ac:spMk id="2" creationId="{D3C22637-D981-C682-5FDB-FB36218DDEBA}"/>
          </ac:spMkLst>
        </pc:spChg>
        <pc:spChg chg="mod">
          <ac:chgData name="Naomi Doerge" userId="S::n.doerge@uwtsd.ac.uk::c2ba5b26-9392-4f76-82ca-966719aba79f" providerId="AD" clId="Web-{62CBD0F1-D1E5-38A4-1045-535EEBD4F80A}" dt="2025-10-25T11:13:47.649" v="76" actId="20577"/>
          <ac:spMkLst>
            <pc:docMk/>
            <pc:sldMk cId="3080621856" sldId="391"/>
            <ac:spMk id="3" creationId="{7DB54120-F78F-6C65-3E1A-0F701B263453}"/>
          </ac:spMkLst>
        </pc:spChg>
      </pc:sldChg>
      <pc:sldChg chg="modSp mod setBg">
        <pc:chgData name="Naomi Doerge" userId="S::n.doerge@uwtsd.ac.uk::c2ba5b26-9392-4f76-82ca-966719aba79f" providerId="AD" clId="Web-{62CBD0F1-D1E5-38A4-1045-535EEBD4F80A}" dt="2025-10-25T11:14:24.384" v="83" actId="20577"/>
        <pc:sldMkLst>
          <pc:docMk/>
          <pc:sldMk cId="1935392563" sldId="392"/>
        </pc:sldMkLst>
        <pc:spChg chg="mod">
          <ac:chgData name="Naomi Doerge" userId="S::n.doerge@uwtsd.ac.uk::c2ba5b26-9392-4f76-82ca-966719aba79f" providerId="AD" clId="Web-{62CBD0F1-D1E5-38A4-1045-535EEBD4F80A}" dt="2025-10-25T11:14:24.384" v="83" actId="20577"/>
          <ac:spMkLst>
            <pc:docMk/>
            <pc:sldMk cId="1935392563" sldId="392"/>
            <ac:spMk id="2" creationId="{6B65545F-7286-0357-D170-2B26EB02B707}"/>
          </ac:spMkLst>
        </pc:spChg>
        <pc:spChg chg="mod">
          <ac:chgData name="Naomi Doerge" userId="S::n.doerge@uwtsd.ac.uk::c2ba5b26-9392-4f76-82ca-966719aba79f" providerId="AD" clId="Web-{62CBD0F1-D1E5-38A4-1045-535EEBD4F80A}" dt="2025-10-25T11:14:14.415" v="81" actId="20577"/>
          <ac:spMkLst>
            <pc:docMk/>
            <pc:sldMk cId="1935392563" sldId="392"/>
            <ac:spMk id="3" creationId="{CA67A8C7-2FA6-8F6D-E18B-2C953B2223BC}"/>
          </ac:spMkLst>
        </pc:spChg>
      </pc:sldChg>
      <pc:sldChg chg="modSp mod setBg">
        <pc:chgData name="Naomi Doerge" userId="S::n.doerge@uwtsd.ac.uk::c2ba5b26-9392-4f76-82ca-966719aba79f" providerId="AD" clId="Web-{62CBD0F1-D1E5-38A4-1045-535EEBD4F80A}" dt="2025-10-25T11:14:37.339" v="86" actId="20577"/>
        <pc:sldMkLst>
          <pc:docMk/>
          <pc:sldMk cId="1501484090" sldId="393"/>
        </pc:sldMkLst>
        <pc:spChg chg="mod">
          <ac:chgData name="Naomi Doerge" userId="S::n.doerge@uwtsd.ac.uk::c2ba5b26-9392-4f76-82ca-966719aba79f" providerId="AD" clId="Web-{62CBD0F1-D1E5-38A4-1045-535EEBD4F80A}" dt="2025-10-25T11:14:27.368" v="84" actId="20577"/>
          <ac:spMkLst>
            <pc:docMk/>
            <pc:sldMk cId="1501484090" sldId="393"/>
            <ac:spMk id="2" creationId="{A61C487D-794F-38A1-7FB7-CB5E0DF5C3FD}"/>
          </ac:spMkLst>
        </pc:spChg>
        <pc:spChg chg="mod">
          <ac:chgData name="Naomi Doerge" userId="S::n.doerge@uwtsd.ac.uk::c2ba5b26-9392-4f76-82ca-966719aba79f" providerId="AD" clId="Web-{62CBD0F1-D1E5-38A4-1045-535EEBD4F80A}" dt="2025-10-25T11:14:37.339" v="86" actId="20577"/>
          <ac:spMkLst>
            <pc:docMk/>
            <pc:sldMk cId="1501484090" sldId="393"/>
            <ac:spMk id="3" creationId="{03FA39C3-A0DE-A57B-37F9-492C9A6BD83A}"/>
          </ac:spMkLst>
        </pc:spChg>
      </pc:sldChg>
      <pc:sldChg chg="modSp mod setBg">
        <pc:chgData name="Naomi Doerge" userId="S::n.doerge@uwtsd.ac.uk::c2ba5b26-9392-4f76-82ca-966719aba79f" providerId="AD" clId="Web-{62CBD0F1-D1E5-38A4-1045-535EEBD4F80A}" dt="2025-10-25T11:15:03.011" v="91" actId="20577"/>
        <pc:sldMkLst>
          <pc:docMk/>
          <pc:sldMk cId="2624164755" sldId="395"/>
        </pc:sldMkLst>
        <pc:spChg chg="mod">
          <ac:chgData name="Naomi Doerge" userId="S::n.doerge@uwtsd.ac.uk::c2ba5b26-9392-4f76-82ca-966719aba79f" providerId="AD" clId="Web-{62CBD0F1-D1E5-38A4-1045-535EEBD4F80A}" dt="2025-10-25T11:15:03.011" v="91" actId="20577"/>
          <ac:spMkLst>
            <pc:docMk/>
            <pc:sldMk cId="2624164755" sldId="395"/>
            <ac:spMk id="2" creationId="{427AD19B-C958-D156-2D1A-7E3D56AA7111}"/>
          </ac:spMkLst>
        </pc:spChg>
        <pc:spChg chg="mod">
          <ac:chgData name="Naomi Doerge" userId="S::n.doerge@uwtsd.ac.uk::c2ba5b26-9392-4f76-82ca-966719aba79f" providerId="AD" clId="Web-{62CBD0F1-D1E5-38A4-1045-535EEBD4F80A}" dt="2025-10-25T11:14:59.730" v="90" actId="20577"/>
          <ac:spMkLst>
            <pc:docMk/>
            <pc:sldMk cId="2624164755" sldId="395"/>
            <ac:spMk id="3" creationId="{F9945D81-2E21-EF5C-6322-5E1F675462B1}"/>
          </ac:spMkLst>
        </pc:spChg>
      </pc:sldChg>
      <pc:sldChg chg="modSp mod setBg">
        <pc:chgData name="Naomi Doerge" userId="S::n.doerge@uwtsd.ac.uk::c2ba5b26-9392-4f76-82ca-966719aba79f" providerId="AD" clId="Web-{62CBD0F1-D1E5-38A4-1045-535EEBD4F80A}" dt="2025-10-25T11:09:34.989" v="30"/>
        <pc:sldMkLst>
          <pc:docMk/>
          <pc:sldMk cId="3148400077" sldId="396"/>
        </pc:sldMkLst>
        <pc:spChg chg="mod">
          <ac:chgData name="Naomi Doerge" userId="S::n.doerge@uwtsd.ac.uk::c2ba5b26-9392-4f76-82ca-966719aba79f" providerId="AD" clId="Web-{62CBD0F1-D1E5-38A4-1045-535EEBD4F80A}" dt="2025-10-25T11:09:34.989" v="30"/>
          <ac:spMkLst>
            <pc:docMk/>
            <pc:sldMk cId="3148400077" sldId="396"/>
            <ac:spMk id="2" creationId="{A3AAC282-CB88-8988-4C15-1E2DB3B05B2E}"/>
          </ac:spMkLst>
        </pc:spChg>
        <pc:spChg chg="mod">
          <ac:chgData name="Naomi Doerge" userId="S::n.doerge@uwtsd.ac.uk::c2ba5b26-9392-4f76-82ca-966719aba79f" providerId="AD" clId="Web-{62CBD0F1-D1E5-38A4-1045-535EEBD4F80A}" dt="2025-10-25T11:09:26.348" v="29"/>
          <ac:spMkLst>
            <pc:docMk/>
            <pc:sldMk cId="3148400077" sldId="396"/>
            <ac:spMk id="3" creationId="{A5322E86-4E3B-1B90-695C-1DE4CF0DA752}"/>
          </ac:spMkLst>
        </pc:spChg>
      </pc:sldChg>
      <pc:sldChg chg="modSp mod setBg">
        <pc:chgData name="Naomi Doerge" userId="S::n.doerge@uwtsd.ac.uk::c2ba5b26-9392-4f76-82ca-966719aba79f" providerId="AD" clId="Web-{62CBD0F1-D1E5-38A4-1045-535EEBD4F80A}" dt="2025-10-25T11:15:16.949" v="95" actId="20577"/>
        <pc:sldMkLst>
          <pc:docMk/>
          <pc:sldMk cId="1824401072" sldId="397"/>
        </pc:sldMkLst>
        <pc:spChg chg="mod">
          <ac:chgData name="Naomi Doerge" userId="S::n.doerge@uwtsd.ac.uk::c2ba5b26-9392-4f76-82ca-966719aba79f" providerId="AD" clId="Web-{62CBD0F1-D1E5-38A4-1045-535EEBD4F80A}" dt="2025-10-25T11:15:06.558" v="92" actId="20577"/>
          <ac:spMkLst>
            <pc:docMk/>
            <pc:sldMk cId="1824401072" sldId="397"/>
            <ac:spMk id="2" creationId="{E6CE2CC5-D99D-244B-AD60-8B4958B5A3CC}"/>
          </ac:spMkLst>
        </pc:spChg>
        <pc:spChg chg="mod">
          <ac:chgData name="Naomi Doerge" userId="S::n.doerge@uwtsd.ac.uk::c2ba5b26-9392-4f76-82ca-966719aba79f" providerId="AD" clId="Web-{62CBD0F1-D1E5-38A4-1045-535EEBD4F80A}" dt="2025-10-25T11:15:16.949" v="95" actId="20577"/>
          <ac:spMkLst>
            <pc:docMk/>
            <pc:sldMk cId="1824401072" sldId="397"/>
            <ac:spMk id="3" creationId="{A31CADF4-3F64-D64E-9A58-08FA517C05D7}"/>
          </ac:spMkLst>
        </pc:spChg>
      </pc:sldChg>
      <pc:sldChg chg="modSp mod setBg">
        <pc:chgData name="Naomi Doerge" userId="S::n.doerge@uwtsd.ac.uk::c2ba5b26-9392-4f76-82ca-966719aba79f" providerId="AD" clId="Web-{62CBD0F1-D1E5-38A4-1045-535EEBD4F80A}" dt="2025-10-25T11:18:49.084" v="128" actId="20577"/>
        <pc:sldMkLst>
          <pc:docMk/>
          <pc:sldMk cId="436208895" sldId="405"/>
        </pc:sldMkLst>
        <pc:spChg chg="mod">
          <ac:chgData name="Naomi Doerge" userId="S::n.doerge@uwtsd.ac.uk::c2ba5b26-9392-4f76-82ca-966719aba79f" providerId="AD" clId="Web-{62CBD0F1-D1E5-38A4-1045-535EEBD4F80A}" dt="2025-10-25T11:18:49.084" v="128" actId="20577"/>
          <ac:spMkLst>
            <pc:docMk/>
            <pc:sldMk cId="436208895" sldId="405"/>
            <ac:spMk id="2" creationId="{1A4A1F39-9C84-6582-1DB7-3915537EC741}"/>
          </ac:spMkLst>
        </pc:spChg>
        <pc:spChg chg="mod">
          <ac:chgData name="Naomi Doerge" userId="S::n.doerge@uwtsd.ac.uk::c2ba5b26-9392-4f76-82ca-966719aba79f" providerId="AD" clId="Web-{62CBD0F1-D1E5-38A4-1045-535EEBD4F80A}" dt="2025-10-25T11:18:45.584" v="127" actId="20577"/>
          <ac:spMkLst>
            <pc:docMk/>
            <pc:sldMk cId="436208895" sldId="405"/>
            <ac:spMk id="8" creationId="{32C82D8D-D181-AEA2-F21E-60975E34135B}"/>
          </ac:spMkLst>
        </pc:spChg>
      </pc:sldChg>
      <pc:sldChg chg="modSp mod setBg">
        <pc:chgData name="Naomi Doerge" userId="S::n.doerge@uwtsd.ac.uk::c2ba5b26-9392-4f76-82ca-966719aba79f" providerId="AD" clId="Web-{62CBD0F1-D1E5-38A4-1045-535EEBD4F80A}" dt="2025-10-25T11:12:17.241" v="63" actId="20577"/>
        <pc:sldMkLst>
          <pc:docMk/>
          <pc:sldMk cId="3208217160" sldId="407"/>
        </pc:sldMkLst>
        <pc:spChg chg="mod">
          <ac:chgData name="Naomi Doerge" userId="S::n.doerge@uwtsd.ac.uk::c2ba5b26-9392-4f76-82ca-966719aba79f" providerId="AD" clId="Web-{62CBD0F1-D1E5-38A4-1045-535EEBD4F80A}" dt="2025-10-25T11:12:17.241" v="63" actId="20577"/>
          <ac:spMkLst>
            <pc:docMk/>
            <pc:sldMk cId="3208217160" sldId="407"/>
            <ac:spMk id="3" creationId="{78218123-8120-CD36-60D8-FC97F568C4C8}"/>
          </ac:spMkLst>
        </pc:spChg>
      </pc:sldChg>
      <pc:sldChg chg="modSp mod setBg">
        <pc:chgData name="Naomi Doerge" userId="S::n.doerge@uwtsd.ac.uk::c2ba5b26-9392-4f76-82ca-966719aba79f" providerId="AD" clId="Web-{62CBD0F1-D1E5-38A4-1045-535EEBD4F80A}" dt="2025-10-25T11:17:54.738" v="118" actId="20577"/>
        <pc:sldMkLst>
          <pc:docMk/>
          <pc:sldMk cId="2786915497" sldId="408"/>
        </pc:sldMkLst>
        <pc:spChg chg="mod">
          <ac:chgData name="Naomi Doerge" userId="S::n.doerge@uwtsd.ac.uk::c2ba5b26-9392-4f76-82ca-966719aba79f" providerId="AD" clId="Web-{62CBD0F1-D1E5-38A4-1045-535EEBD4F80A}" dt="2025-10-25T11:17:54.738" v="118" actId="20577"/>
          <ac:spMkLst>
            <pc:docMk/>
            <pc:sldMk cId="2786915497" sldId="408"/>
            <ac:spMk id="3" creationId="{7D113D50-1B23-0893-E767-CBA532D032C0}"/>
          </ac:spMkLst>
        </pc:spChg>
      </pc:sldChg>
      <pc:sldChg chg="modSp mod setBg">
        <pc:chgData name="Naomi Doerge" userId="S::n.doerge@uwtsd.ac.uk::c2ba5b26-9392-4f76-82ca-966719aba79f" providerId="AD" clId="Web-{62CBD0F1-D1E5-38A4-1045-535EEBD4F80A}" dt="2025-10-25T11:18:15.380" v="122" actId="20577"/>
        <pc:sldMkLst>
          <pc:docMk/>
          <pc:sldMk cId="1261904751" sldId="409"/>
        </pc:sldMkLst>
        <pc:spChg chg="mod">
          <ac:chgData name="Naomi Doerge" userId="S::n.doerge@uwtsd.ac.uk::c2ba5b26-9392-4f76-82ca-966719aba79f" providerId="AD" clId="Web-{62CBD0F1-D1E5-38A4-1045-535EEBD4F80A}" dt="2025-10-25T11:18:15.380" v="122" actId="20577"/>
          <ac:spMkLst>
            <pc:docMk/>
            <pc:sldMk cId="1261904751" sldId="409"/>
            <ac:spMk id="3" creationId="{C69FE3DF-CBD8-E64B-9ADE-AC0CA521E0A4}"/>
          </ac:spMkLst>
        </pc:spChg>
      </pc:sldChg>
      <pc:sldChg chg="modSp mod setBg">
        <pc:chgData name="Naomi Doerge" userId="S::n.doerge@uwtsd.ac.uk::c2ba5b26-9392-4f76-82ca-966719aba79f" providerId="AD" clId="Web-{62CBD0F1-D1E5-38A4-1045-535EEBD4F80A}" dt="2025-10-25T11:13:57.946" v="78" actId="20577"/>
        <pc:sldMkLst>
          <pc:docMk/>
          <pc:sldMk cId="3097884413" sldId="410"/>
        </pc:sldMkLst>
        <pc:spChg chg="mod">
          <ac:chgData name="Naomi Doerge" userId="S::n.doerge@uwtsd.ac.uk::c2ba5b26-9392-4f76-82ca-966719aba79f" providerId="AD" clId="Web-{62CBD0F1-D1E5-38A4-1045-535EEBD4F80A}" dt="2025-10-25T11:13:57.946" v="78" actId="20577"/>
          <ac:spMkLst>
            <pc:docMk/>
            <pc:sldMk cId="3097884413" sldId="410"/>
            <ac:spMk id="3" creationId="{CD38D656-983B-DDF2-0253-CBAC0FADF490}"/>
          </ac:spMkLst>
        </pc:spChg>
      </pc:sldChg>
      <pc:sldChg chg="modSp mod setBg">
        <pc:chgData name="Naomi Doerge" userId="S::n.doerge@uwtsd.ac.uk::c2ba5b26-9392-4f76-82ca-966719aba79f" providerId="AD" clId="Web-{62CBD0F1-D1E5-38A4-1045-535EEBD4F80A}" dt="2025-10-25T11:15:36.231" v="97" actId="20577"/>
        <pc:sldMkLst>
          <pc:docMk/>
          <pc:sldMk cId="1672251955" sldId="412"/>
        </pc:sldMkLst>
        <pc:spChg chg="mod">
          <ac:chgData name="Naomi Doerge" userId="S::n.doerge@uwtsd.ac.uk::c2ba5b26-9392-4f76-82ca-966719aba79f" providerId="AD" clId="Web-{62CBD0F1-D1E5-38A4-1045-535EEBD4F80A}" dt="2025-10-25T11:15:36.231" v="97" actId="20577"/>
          <ac:spMkLst>
            <pc:docMk/>
            <pc:sldMk cId="1672251955" sldId="412"/>
            <ac:spMk id="3" creationId="{40125FB4-9E01-97D3-1D16-DBE1F20D4CCB}"/>
          </ac:spMkLst>
        </pc:spChg>
      </pc:sldChg>
      <pc:sldChg chg="modSp mod setBg">
        <pc:chgData name="Naomi Doerge" userId="S::n.doerge@uwtsd.ac.uk::c2ba5b26-9392-4f76-82ca-966719aba79f" providerId="AD" clId="Web-{62CBD0F1-D1E5-38A4-1045-535EEBD4F80A}" dt="2025-10-25T11:15:50.794" v="99" actId="20577"/>
        <pc:sldMkLst>
          <pc:docMk/>
          <pc:sldMk cId="3096424329" sldId="414"/>
        </pc:sldMkLst>
        <pc:spChg chg="mod">
          <ac:chgData name="Naomi Doerge" userId="S::n.doerge@uwtsd.ac.uk::c2ba5b26-9392-4f76-82ca-966719aba79f" providerId="AD" clId="Web-{62CBD0F1-D1E5-38A4-1045-535EEBD4F80A}" dt="2025-10-25T11:15:50.794" v="99" actId="20577"/>
          <ac:spMkLst>
            <pc:docMk/>
            <pc:sldMk cId="3096424329" sldId="414"/>
            <ac:spMk id="3" creationId="{BC76D4AA-897C-8A47-7EF0-040E1B8C7745}"/>
          </ac:spMkLst>
        </pc:spChg>
      </pc:sldChg>
      <pc:sldChg chg="modSp mod setBg">
        <pc:chgData name="Naomi Doerge" userId="S::n.doerge@uwtsd.ac.uk::c2ba5b26-9392-4f76-82ca-966719aba79f" providerId="AD" clId="Web-{62CBD0F1-D1E5-38A4-1045-535EEBD4F80A}" dt="2025-10-25T11:16:50.563" v="103" actId="20577"/>
        <pc:sldMkLst>
          <pc:docMk/>
          <pc:sldMk cId="1453736197" sldId="416"/>
        </pc:sldMkLst>
        <pc:spChg chg="mod">
          <ac:chgData name="Naomi Doerge" userId="S::n.doerge@uwtsd.ac.uk::c2ba5b26-9392-4f76-82ca-966719aba79f" providerId="AD" clId="Web-{62CBD0F1-D1E5-38A4-1045-535EEBD4F80A}" dt="2025-10-25T11:16:38.266" v="100" actId="20577"/>
          <ac:spMkLst>
            <pc:docMk/>
            <pc:sldMk cId="1453736197" sldId="416"/>
            <ac:spMk id="2" creationId="{A668FB2B-9449-13D4-3120-C463C314C5DA}"/>
          </ac:spMkLst>
        </pc:spChg>
        <pc:spChg chg="mod">
          <ac:chgData name="Naomi Doerge" userId="S::n.doerge@uwtsd.ac.uk::c2ba5b26-9392-4f76-82ca-966719aba79f" providerId="AD" clId="Web-{62CBD0F1-D1E5-38A4-1045-535EEBD4F80A}" dt="2025-10-25T11:16:50.563" v="103" actId="20577"/>
          <ac:spMkLst>
            <pc:docMk/>
            <pc:sldMk cId="1453736197" sldId="416"/>
            <ac:spMk id="3" creationId="{2B4381A9-6968-7F4E-CFFF-2FE85226DC20}"/>
          </ac:spMkLst>
        </pc:spChg>
      </pc:sldChg>
      <pc:sldChg chg="modSp mod setBg">
        <pc:chgData name="Naomi Doerge" userId="S::n.doerge@uwtsd.ac.uk::c2ba5b26-9392-4f76-82ca-966719aba79f" providerId="AD" clId="Web-{62CBD0F1-D1E5-38A4-1045-535EEBD4F80A}" dt="2025-10-25T11:17:11.080" v="107" actId="20577"/>
        <pc:sldMkLst>
          <pc:docMk/>
          <pc:sldMk cId="728311542" sldId="417"/>
        </pc:sldMkLst>
        <pc:spChg chg="mod">
          <ac:chgData name="Naomi Doerge" userId="S::n.doerge@uwtsd.ac.uk::c2ba5b26-9392-4f76-82ca-966719aba79f" providerId="AD" clId="Web-{62CBD0F1-D1E5-38A4-1045-535EEBD4F80A}" dt="2025-10-25T11:17:11.080" v="107" actId="20577"/>
          <ac:spMkLst>
            <pc:docMk/>
            <pc:sldMk cId="728311542" sldId="417"/>
            <ac:spMk id="2" creationId="{AB53018C-78E5-363A-965D-77B8BE2120EE}"/>
          </ac:spMkLst>
        </pc:spChg>
        <pc:spChg chg="mod">
          <ac:chgData name="Naomi Doerge" userId="S::n.doerge@uwtsd.ac.uk::c2ba5b26-9392-4f76-82ca-966719aba79f" providerId="AD" clId="Web-{62CBD0F1-D1E5-38A4-1045-535EEBD4F80A}" dt="2025-10-25T11:17:06.564" v="106" actId="20577"/>
          <ac:spMkLst>
            <pc:docMk/>
            <pc:sldMk cId="728311542" sldId="417"/>
            <ac:spMk id="3" creationId="{06FF8A8C-DCF5-FCB0-664D-23D41BB5CAEC}"/>
          </ac:spMkLst>
        </pc:spChg>
      </pc:sldChg>
      <pc:sldChg chg="modSp mod setBg">
        <pc:chgData name="Naomi Doerge" userId="S::n.doerge@uwtsd.ac.uk::c2ba5b26-9392-4f76-82ca-966719aba79f" providerId="AD" clId="Web-{62CBD0F1-D1E5-38A4-1045-535EEBD4F80A}" dt="2025-10-25T11:17:18.596" v="110" actId="20577"/>
        <pc:sldMkLst>
          <pc:docMk/>
          <pc:sldMk cId="1499590431" sldId="418"/>
        </pc:sldMkLst>
        <pc:spChg chg="mod">
          <ac:chgData name="Naomi Doerge" userId="S::n.doerge@uwtsd.ac.uk::c2ba5b26-9392-4f76-82ca-966719aba79f" providerId="AD" clId="Web-{62CBD0F1-D1E5-38A4-1045-535EEBD4F80A}" dt="2025-10-25T11:17:18.596" v="110" actId="20577"/>
          <ac:spMkLst>
            <pc:docMk/>
            <pc:sldMk cId="1499590431" sldId="418"/>
            <ac:spMk id="3" creationId="{F1D3C4E6-608F-A0F0-0ACD-D47128CDBCF1}"/>
          </ac:spMkLst>
        </pc:spChg>
      </pc:sldChg>
    </pc:docChg>
  </pc:docChgLst>
</pc:chgInfo>
</file>

<file path=ppt/comments/modernComment_18B_9C699393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A6DBF1E1-A993-0B46-8E6C-1CBA12AF0DAB}" authorId="{00822031-79EC-4574-D291-F4DD5DE11864}" created="2024-05-21T12:21:44.612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624164755" sldId="395"/>
      <ac:picMk id="7" creationId="{E818F92B-7A0D-42A6-4E33-8EED4B105E92}"/>
    </ac:deMkLst>
    <p188:txBody>
      <a:bodyPr/>
      <a:lstStyle/>
      <a:p>
        <a:r>
          <a:rPr lang="en-US"/>
          <a:t>Lecturers, remember to remind students that a feature of academic writing is to use the passive voice anyway.
</a:t>
        </a:r>
      </a:p>
    </p188:txBody>
  </p188:cm>
</p188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CDACA39D-F0C3-4A4F-90AF-B04EBADA23AA}" type="slidenum">
              <a:rPr lang="en-GB" altLang="en-US" sz="1300"/>
              <a:pPr>
                <a:spcBef>
                  <a:spcPct val="0"/>
                </a:spcBef>
              </a:pPr>
              <a:t>7</a:t>
            </a:fld>
            <a:endParaRPr lang="en-GB" altLang="en-US" sz="1300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81067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885419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25/10/2025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9329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7531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6412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5887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25/10/2025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4849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25/10/2025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5148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25/10/2025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817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95039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0515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6128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4829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25/10/2025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043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saurus.com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microsoft.com/office/2018/10/relationships/comments" Target="../comments/modernComment_18B_9C69939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sv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efap.net/writing/writing-reporting/writing-reporting-paraphrase" TargetMode="External"/><Relationship Id="rId2" Type="http://schemas.openxmlformats.org/officeDocument/2006/relationships/hyperlink" Target="https://www.britishcouncil.vn/en/adults/tips/top-five-paraphrasing-techniques-video-included" TargetMode="Externa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stol.ac.uk/arts/exercises/referencing/page_05.htm" TargetMode="External"/><Relationship Id="rId2" Type="http://schemas.openxmlformats.org/officeDocument/2006/relationships/hyperlink" Target="https://www.ucl.ac.uk/ioe-writing-centre/reference-effectively-avoid-plagiarism/paraphrasi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uturelearn.com/info/courses/english-for-study-intermediate/0/steps/3524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sz="4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LCHS4001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684213" y="2276872"/>
            <a:ext cx="7786742" cy="3573610"/>
          </a:xfrm>
        </p:spPr>
        <p:txBody>
          <a:bodyPr/>
          <a:lstStyle/>
          <a:p>
            <a:pPr eaLnBrk="1" hangingPunct="1"/>
            <a:r>
              <a:rPr lang="en-GB" alt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Academic and Employability Skills</a:t>
            </a:r>
            <a:endParaRPr lang="en-GB" altLang="en-US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/>
            <a:r>
              <a:rPr lang="en-GB" altLang="en-US" sz="4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Paraphrasing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021" y="0"/>
            <a:ext cx="8229600" cy="1143000"/>
          </a:xfrm>
        </p:spPr>
        <p:txBody>
          <a:bodyPr/>
          <a:lstStyle/>
          <a:p>
            <a:r>
              <a:rPr lang="en-GB" b="1" dirty="0">
                <a:solidFill>
                  <a:srgbClr val="002060"/>
                </a:solidFill>
                <a:latin typeface="+mn-lt"/>
                <a:cs typeface="Calibri"/>
              </a:rPr>
              <a:t>Aims of the session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2060"/>
                </a:solidFill>
                <a:cs typeface="Calibri"/>
              </a:rPr>
              <a:t>To understand what paraphrasing is and why it is important for academic success. </a:t>
            </a:r>
          </a:p>
          <a:p>
            <a:r>
              <a:rPr lang="en-GB" dirty="0">
                <a:solidFill>
                  <a:srgbClr val="002060"/>
                </a:solidFill>
                <a:cs typeface="Calibri"/>
              </a:rPr>
              <a:t>To learn the main steps to effective paraphrasing.</a:t>
            </a:r>
          </a:p>
          <a:p>
            <a:r>
              <a:rPr lang="en-GB" dirty="0">
                <a:solidFill>
                  <a:srgbClr val="002060"/>
                </a:solidFill>
                <a:cs typeface="Calibri"/>
              </a:rPr>
              <a:t>To practice paraphrasing a range of sources.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2D470-9E83-E081-C683-AD19331AE9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cs typeface="Calibri" panose="020F0502020204030204" pitchFamily="34" charset="0"/>
              </a:rPr>
              <a:t>REMINDER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D4A3A-2B37-56B3-0450-76E908D0C4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176464"/>
          </a:xfrm>
        </p:spPr>
        <p:txBody>
          <a:bodyPr/>
          <a:lstStyle/>
          <a:p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REMINDER: 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To write an assignment, you will have to read a range of sources (e.g., </a:t>
            </a:r>
            <a:r>
              <a:rPr lang="en-US" sz="2400" u="sng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books, journal articles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). This will allow you to understand a topic better. </a:t>
            </a:r>
          </a:p>
          <a:p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There are three ways in which you can use ideas from external sources in your assignment: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b="1" dirty="0">
                <a:solidFill>
                  <a:srgbClr val="173AFF"/>
                </a:solidFill>
                <a:latin typeface="Calibri"/>
                <a:ea typeface="Calibri"/>
                <a:cs typeface="Calibri"/>
              </a:rPr>
              <a:t>Paraphrasing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Summarising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Quoting/Direct Citing</a:t>
            </a:r>
          </a:p>
          <a:p>
            <a:pPr marL="514350" indent="-514350">
              <a:buFont typeface="+mj-lt"/>
              <a:buAutoNum type="arabicPeriod"/>
            </a:pPr>
            <a:endParaRPr lang="en-US" sz="2400" b="1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sz="2400" b="1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A15375-B88E-0C18-BFBF-F9DAA9FCD3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CA7E7A-7CCA-FEAF-FA36-DA11C76F88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700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BC698C-69DD-A1D5-B32A-0235155B5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274638"/>
            <a:ext cx="8641655" cy="1143000"/>
          </a:xfrm>
        </p:spPr>
        <p:txBody>
          <a:bodyPr/>
          <a:lstStyle/>
          <a:p>
            <a:r>
              <a:rPr lang="en-GB" sz="3600" b="1" dirty="0">
                <a:solidFill>
                  <a:srgbClr val="173AFF"/>
                </a:solidFill>
                <a:latin typeface="+mn-lt"/>
                <a:cs typeface="Calibri" panose="020F0502020204030204" pitchFamily="34" charset="0"/>
              </a:rPr>
              <a:t>In groups, discuss the following questions: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879D2-2FC8-9C7A-3B5C-9DB1CF9E22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rgbClr val="173AFF"/>
                </a:solidFill>
                <a:latin typeface="+mj-lt"/>
                <a:cs typeface="Calibri" panose="020F0502020204030204" pitchFamily="34" charset="0"/>
              </a:rPr>
              <a:t>What is paraphrasing?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rgbClr val="173AFF"/>
                </a:solidFill>
                <a:latin typeface="+mj-lt"/>
                <a:cs typeface="Calibri" panose="020F0502020204030204" pitchFamily="34" charset="0"/>
              </a:rPr>
              <a:t>When do we use paraphrasing?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rgbClr val="173AFF"/>
                </a:solidFill>
                <a:latin typeface="+mj-lt"/>
                <a:cs typeface="Calibri" panose="020F0502020204030204" pitchFamily="34" charset="0"/>
              </a:rPr>
              <a:t>Why is paraphrasing important for academic success? 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rgbClr val="173AFF"/>
                </a:solidFill>
                <a:latin typeface="+mj-lt"/>
                <a:cs typeface="Calibri" panose="020F0502020204030204" pitchFamily="34" charset="0"/>
              </a:rPr>
              <a:t>How can I paraphrase a text?</a:t>
            </a:r>
          </a:p>
          <a:p>
            <a:endParaRPr lang="en-GB" dirty="0">
              <a:latin typeface="+mj-lt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>
              <a:latin typeface="+mj-lt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62AB43-1C6D-545C-377C-96C133270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072109-9E03-4298-D1E5-313C5F7B7B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63134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b="1" dirty="0">
                <a:solidFill>
                  <a:srgbClr val="002060"/>
                </a:solidFill>
                <a:cs typeface="Calibri"/>
              </a:rPr>
              <a:t>What is paraphrasing?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003110"/>
            <a:ext cx="8712968" cy="4099594"/>
          </a:xfrm>
        </p:spPr>
        <p:txBody>
          <a:bodyPr/>
          <a:lstStyle/>
          <a:p>
            <a:pPr algn="just"/>
            <a:r>
              <a:rPr lang="en-GB" sz="2400" b="0" dirty="0">
                <a:solidFill>
                  <a:srgbClr val="002060"/>
                </a:solidFill>
                <a:cs typeface="Calibri"/>
              </a:rPr>
              <a:t>Paraphrasing is using the ideas of another person (or organisation) in </a:t>
            </a:r>
            <a:r>
              <a:rPr lang="en-GB" sz="2400" b="1" i="1" dirty="0">
                <a:solidFill>
                  <a:srgbClr val="002060"/>
                </a:solidFill>
                <a:cs typeface="Calibri"/>
              </a:rPr>
              <a:t>your own words</a:t>
            </a:r>
            <a:r>
              <a:rPr lang="en-GB" sz="2400" b="0" dirty="0">
                <a:solidFill>
                  <a:srgbClr val="002060"/>
                </a:solidFill>
                <a:cs typeface="Calibri"/>
              </a:rPr>
              <a:t>. Paraphrasing is useful when you are using the </a:t>
            </a:r>
            <a:r>
              <a:rPr lang="en-GB" sz="2400" b="0" u="sng" dirty="0">
                <a:solidFill>
                  <a:srgbClr val="002060"/>
                </a:solidFill>
                <a:cs typeface="Calibri"/>
              </a:rPr>
              <a:t>work of others to support your own view. </a:t>
            </a:r>
          </a:p>
          <a:p>
            <a:pPr marL="0" indent="0" algn="just">
              <a:buNone/>
            </a:pPr>
            <a:endParaRPr lang="en-GB" sz="2400" b="0" u="sng" dirty="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 algn="just"/>
            <a:r>
              <a:rPr lang="en-GB" sz="2400" b="0" dirty="0">
                <a:solidFill>
                  <a:srgbClr val="002060"/>
                </a:solidFill>
                <a:cs typeface="Calibri"/>
              </a:rPr>
              <a:t>When paraphrasing, you need to change the 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words</a:t>
            </a:r>
            <a:r>
              <a:rPr lang="en-GB" sz="2400" b="0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i="1" dirty="0">
                <a:solidFill>
                  <a:srgbClr val="002060"/>
                </a:solidFill>
                <a:cs typeface="Calibri"/>
              </a:rPr>
              <a:t>and</a:t>
            </a:r>
            <a:r>
              <a:rPr lang="en-GB" sz="2400" b="0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the structure </a:t>
            </a:r>
            <a:r>
              <a:rPr lang="en-GB" sz="2400" b="0" dirty="0">
                <a:solidFill>
                  <a:srgbClr val="002060"/>
                </a:solidFill>
                <a:cs typeface="Calibri"/>
              </a:rPr>
              <a:t>but </a:t>
            </a:r>
            <a:r>
              <a:rPr lang="en-GB" sz="3600" b="1" dirty="0">
                <a:solidFill>
                  <a:srgbClr val="173AFF"/>
                </a:solidFill>
                <a:cs typeface="Calibri"/>
              </a:rPr>
              <a:t>keep the meaning the same.</a:t>
            </a:r>
            <a:r>
              <a:rPr lang="en-GB" sz="3600" b="1" dirty="0">
                <a:solidFill>
                  <a:srgbClr val="002060"/>
                </a:solidFill>
                <a:cs typeface="Calibri"/>
              </a:rPr>
              <a:t> </a:t>
            </a:r>
          </a:p>
          <a:p>
            <a:pPr marL="0" indent="0" algn="just">
              <a:buNone/>
            </a:pPr>
            <a:endParaRPr lang="en-GB" sz="2400" b="1" dirty="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 algn="just"/>
            <a:r>
              <a:rPr lang="en-GB" sz="2400" b="0" dirty="0">
                <a:solidFill>
                  <a:srgbClr val="002060"/>
                </a:solidFill>
                <a:cs typeface="Calibri"/>
              </a:rPr>
              <a:t>Please remember that even when you paraphrase someone's work, you </a:t>
            </a:r>
            <a:r>
              <a:rPr lang="en-GB" sz="4000" b="1" dirty="0">
                <a:solidFill>
                  <a:srgbClr val="173AFF"/>
                </a:solidFill>
                <a:cs typeface="Calibri"/>
              </a:rPr>
              <a:t>must</a:t>
            </a:r>
            <a:r>
              <a:rPr lang="en-GB" sz="2400" b="0" dirty="0">
                <a:solidFill>
                  <a:srgbClr val="002060"/>
                </a:solidFill>
                <a:cs typeface="Calibri"/>
              </a:rPr>
              <a:t> always acknowledge it by providing an in-text citation and a full reference in your reference list. </a:t>
            </a: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8457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43000"/>
          </a:xfrm>
        </p:spPr>
        <p:txBody>
          <a:bodyPr/>
          <a:lstStyle/>
          <a:p>
            <a:r>
              <a:rPr lang="en-GB" b="1" dirty="0">
                <a:solidFill>
                  <a:srgbClr val="002060"/>
                </a:solidFill>
                <a:cs typeface="Calibri"/>
              </a:rPr>
              <a:t>Example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3917032"/>
          </a:xfrm>
        </p:spPr>
        <p:txBody>
          <a:bodyPr/>
          <a:lstStyle/>
          <a:p>
            <a:pPr algn="just"/>
            <a:r>
              <a:rPr lang="en-GB" sz="2400" b="1" dirty="0">
                <a:solidFill>
                  <a:srgbClr val="0070C0"/>
                </a:solidFill>
                <a:latin typeface="+mj-lt"/>
                <a:cs typeface="Calibri" panose="020F0502020204030204" pitchFamily="34" charset="0"/>
              </a:rPr>
              <a:t>Source</a:t>
            </a:r>
          </a:p>
          <a:p>
            <a:pPr marL="0" indent="0" algn="just">
              <a:buNone/>
            </a:pPr>
            <a:r>
              <a:rPr lang="en-GB" sz="2400" b="0" dirty="0">
                <a:solidFill>
                  <a:srgbClr val="002060"/>
                </a:solidFill>
                <a:latin typeface="+mj-lt"/>
                <a:cs typeface="Calibri"/>
              </a:rPr>
              <a:t>“It has long been known that </a:t>
            </a:r>
            <a:r>
              <a:rPr lang="en-GB" sz="2400" dirty="0">
                <a:solidFill>
                  <a:srgbClr val="002060"/>
                </a:solidFill>
                <a:latin typeface="+mj-lt"/>
                <a:cs typeface="Calibri"/>
              </a:rPr>
              <a:t>Tokyo </a:t>
            </a:r>
            <a:r>
              <a:rPr lang="en-GB" sz="2400" b="0" dirty="0">
                <a:solidFill>
                  <a:srgbClr val="002060"/>
                </a:solidFill>
                <a:latin typeface="+mj-lt"/>
                <a:cs typeface="Calibri"/>
              </a:rPr>
              <a:t>is the most populous city on earth, but no-one knew exactly how populous it was until last month” (Smith, 2018, p.8)</a:t>
            </a:r>
          </a:p>
          <a:p>
            <a:pPr algn="just"/>
            <a:endParaRPr lang="en-GB" sz="2400" dirty="0">
              <a:latin typeface="+mj-lt"/>
              <a:cs typeface="Calibri" panose="020F0502020204030204" pitchFamily="34" charset="0"/>
            </a:endParaRPr>
          </a:p>
          <a:p>
            <a:pPr algn="just"/>
            <a:r>
              <a:rPr lang="en-GB" sz="2400" b="1" dirty="0">
                <a:solidFill>
                  <a:srgbClr val="173AFF"/>
                </a:solidFill>
                <a:latin typeface="+mj-lt"/>
                <a:cs typeface="Calibri"/>
              </a:rPr>
              <a:t>Paraphrase</a:t>
            </a:r>
          </a:p>
          <a:p>
            <a:pPr marL="0" indent="0" algn="just">
              <a:buNone/>
            </a:pPr>
            <a:r>
              <a:rPr lang="en-GB" sz="2400" b="0" dirty="0">
                <a:solidFill>
                  <a:srgbClr val="002060"/>
                </a:solidFill>
                <a:latin typeface="+mj-lt"/>
                <a:cs typeface="Calibri"/>
              </a:rPr>
              <a:t>Although Tokyo has been the world's most heavily populated city for many years, the precise population was not known until four weeks ago (Smith, 2018).</a:t>
            </a:r>
          </a:p>
          <a:p>
            <a:endParaRPr lang="en-GB" dirty="0">
              <a:latin typeface="+mj-lt"/>
            </a:endParaRPr>
          </a:p>
          <a:p>
            <a:endParaRPr lang="en-GB" dirty="0">
              <a:latin typeface="+mj-lt"/>
            </a:endParaRPr>
          </a:p>
          <a:p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644056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E6337EC8-AE85-4CA5-80F9-C203A80A9F41}"/>
              </a:ext>
            </a:extLst>
          </p:cNvPr>
          <p:cNvSpPr/>
          <p:nvPr/>
        </p:nvSpPr>
        <p:spPr>
          <a:xfrm>
            <a:off x="391446" y="1815916"/>
            <a:ext cx="8136904" cy="161308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eaLnBrk="1" fontAlgn="auto" hangingPunct="1">
              <a:lnSpc>
                <a:spcPct val="90000"/>
              </a:lnSpc>
              <a:spcBef>
                <a:spcPct val="50000"/>
              </a:spcBef>
              <a:buClrTx/>
              <a:defRPr/>
            </a:pPr>
            <a:r>
              <a:rPr lang="en-GB" sz="2000" b="1" dirty="0">
                <a:solidFill>
                  <a:srgbClr val="002060"/>
                </a:solidFill>
                <a:cs typeface="Calibri"/>
              </a:rPr>
              <a:t>Paraphrase:</a:t>
            </a:r>
            <a:r>
              <a:rPr lang="en-GB" sz="2000" dirty="0">
                <a:solidFill>
                  <a:srgbClr val="002060"/>
                </a:solidFill>
                <a:cs typeface="Calibri"/>
              </a:rPr>
              <a:t> </a:t>
            </a:r>
          </a:p>
          <a:p>
            <a:pPr marL="838200" lvl="1" indent="-381000" eaLnBrk="1" fontAlgn="auto" hangingPunct="1">
              <a:lnSpc>
                <a:spcPct val="90000"/>
              </a:lnSpc>
              <a:spcBef>
                <a:spcPct val="50000"/>
              </a:spcBef>
              <a:buClrTx/>
              <a:buFontTx/>
              <a:buAutoNum type="alphaLcParenR"/>
              <a:defRPr/>
            </a:pPr>
            <a:r>
              <a:rPr lang="en-GB" sz="2000" dirty="0">
                <a:solidFill>
                  <a:srgbClr val="002060"/>
                </a:solidFill>
                <a:cs typeface="Calibri"/>
              </a:rPr>
              <a:t>Brown (2020) is a keen advocate of recognising different learning styles.</a:t>
            </a:r>
          </a:p>
          <a:p>
            <a:pPr marL="838200" lvl="1" indent="-381000" eaLnBrk="1" fontAlgn="auto" hangingPunct="1">
              <a:lnSpc>
                <a:spcPct val="90000"/>
              </a:lnSpc>
              <a:spcBef>
                <a:spcPct val="50000"/>
              </a:spcBef>
              <a:buClrTx/>
              <a:buFontTx/>
              <a:buAutoNum type="alphaLcParenR"/>
              <a:defRPr/>
            </a:pPr>
            <a:r>
              <a:rPr lang="en-GB" sz="2000" dirty="0">
                <a:solidFill>
                  <a:srgbClr val="002060"/>
                </a:solidFill>
                <a:cs typeface="Calibri"/>
              </a:rPr>
              <a:t>Learning styles are critical to reaching learners (Brown, 2020).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0BE8F3F-92ED-4597-A7EE-088AF23DB212}"/>
              </a:ext>
            </a:extLst>
          </p:cNvPr>
          <p:cNvSpPr/>
          <p:nvPr/>
        </p:nvSpPr>
        <p:spPr>
          <a:xfrm>
            <a:off x="391446" y="720081"/>
            <a:ext cx="8136904" cy="83671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eaLnBrk="1" fontAlgn="auto" hangingPunct="1">
              <a:lnSpc>
                <a:spcPct val="90000"/>
              </a:lnSpc>
              <a:spcBef>
                <a:spcPct val="50000"/>
              </a:spcBef>
              <a:buClrTx/>
              <a:defRPr/>
            </a:pPr>
            <a:r>
              <a:rPr lang="en-GB" sz="2000" b="1" dirty="0">
                <a:solidFill>
                  <a:srgbClr val="002060"/>
                </a:solidFill>
                <a:effectLst/>
                <a:cs typeface="Calibri"/>
              </a:rPr>
              <a:t>Direct quote:</a:t>
            </a:r>
            <a:r>
              <a:rPr lang="en-GB" sz="2000" dirty="0">
                <a:solidFill>
                  <a:srgbClr val="002060"/>
                </a:solidFill>
                <a:effectLst/>
                <a:cs typeface="Calibri"/>
              </a:rPr>
              <a:t>  Brown (2020, p.72) argues that “</a:t>
            </a:r>
            <a:r>
              <a:rPr lang="en-GB" sz="2000" dirty="0">
                <a:solidFill>
                  <a:srgbClr val="002060"/>
                </a:solidFill>
                <a:cs typeface="Calibri"/>
              </a:rPr>
              <a:t>Understanding how people learn best is important to help them learn more easily</a:t>
            </a:r>
            <a:r>
              <a:rPr lang="en-GB" sz="2000" dirty="0">
                <a:solidFill>
                  <a:srgbClr val="002060"/>
                </a:solidFill>
                <a:effectLst/>
                <a:cs typeface="Calibri"/>
              </a:rPr>
              <a:t>”.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32ECDC6-0BF1-4EDE-AD90-B53D9A4FF112}"/>
              </a:ext>
            </a:extLst>
          </p:cNvPr>
          <p:cNvSpPr txBox="1"/>
          <p:nvPr/>
        </p:nvSpPr>
        <p:spPr>
          <a:xfrm>
            <a:off x="391446" y="3637324"/>
            <a:ext cx="8136904" cy="195438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342900" indent="-342900" algn="just" eaLnBrk="1" fontAlgn="auto" hangingPunct="1">
              <a:spcBef>
                <a:spcPct val="50000"/>
              </a:spcBef>
              <a:buClrTx/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solidFill>
                  <a:srgbClr val="002060"/>
                </a:solidFill>
                <a:latin typeface="+mj-lt"/>
                <a:cs typeface="Calibri"/>
              </a:rPr>
              <a:t>Note that the brackets depend upon whether the emphasis is on the author (a) or the information (b)</a:t>
            </a:r>
          </a:p>
          <a:p>
            <a:pPr marL="342900" indent="-342900" algn="just" eaLnBrk="1" fontAlgn="auto" hangingPunct="1">
              <a:spcBef>
                <a:spcPct val="50000"/>
              </a:spcBef>
              <a:buClrTx/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solidFill>
                  <a:srgbClr val="002060"/>
                </a:solidFill>
                <a:latin typeface="+mj-lt"/>
                <a:cs typeface="Calibri"/>
              </a:rPr>
              <a:t>Note that in (b) the full stop comes after the citation – the citation is always part of the sentence. </a:t>
            </a:r>
            <a:r>
              <a:rPr lang="en-GB" sz="2200" b="1" u="sng" dirty="0">
                <a:solidFill>
                  <a:srgbClr val="002060"/>
                </a:solidFill>
                <a:latin typeface="+mj-lt"/>
                <a:cs typeface="Calibri"/>
              </a:rPr>
              <a:t>No page number </a:t>
            </a:r>
            <a:r>
              <a:rPr lang="en-GB" sz="2200" dirty="0">
                <a:solidFill>
                  <a:srgbClr val="002060"/>
                </a:solidFill>
                <a:latin typeface="+mj-lt"/>
                <a:cs typeface="Calibri"/>
              </a:rPr>
              <a:t>or quotation marks are needed with a paraphrase.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711960E-C379-5F62-3260-491E5D025E7A}"/>
              </a:ext>
            </a:extLst>
          </p:cNvPr>
          <p:cNvSpPr txBox="1">
            <a:spLocks/>
          </p:cNvSpPr>
          <p:nvPr/>
        </p:nvSpPr>
        <p:spPr>
          <a:xfrm>
            <a:off x="1979712" y="0"/>
            <a:ext cx="4726002" cy="72008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rgbClr val="002060"/>
                </a:solidFill>
                <a:cs typeface="Calibri"/>
              </a:rPr>
              <a:t>Example 2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64205144-BEEE-8B49-6CD8-F69E4742D3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94565"/>
            <a:ext cx="184731" cy="646331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Söhne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40949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30EEB-A715-937B-E5CD-BCDD85136B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0424" y="159836"/>
            <a:ext cx="7283152" cy="706090"/>
          </a:xfrm>
        </p:spPr>
        <p:txBody>
          <a:bodyPr/>
          <a:lstStyle/>
          <a:p>
            <a:r>
              <a:rPr lang="en-GB" sz="3600" b="1" dirty="0">
                <a:solidFill>
                  <a:srgbClr val="002060"/>
                </a:solidFill>
                <a:cs typeface="Calibri"/>
              </a:rPr>
              <a:t>Why should you paraphrase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154BCF-40E0-D965-4841-15376FD67E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716" y="980728"/>
            <a:ext cx="8229600" cy="4363634"/>
          </a:xfrm>
        </p:spPr>
        <p:txBody>
          <a:bodyPr/>
          <a:lstStyle/>
          <a:p>
            <a:r>
              <a:rPr lang="en-GB" sz="2600" dirty="0">
                <a:solidFill>
                  <a:srgbClr val="002060"/>
                </a:solidFill>
                <a:cs typeface="Calibri"/>
              </a:rPr>
              <a:t>Paraphrasing provides support for your claims and adds credibility to your writing.</a:t>
            </a:r>
          </a:p>
          <a:p>
            <a:r>
              <a:rPr lang="en-GB" sz="2600" dirty="0">
                <a:solidFill>
                  <a:srgbClr val="002060"/>
                </a:solidFill>
                <a:cs typeface="Calibri"/>
              </a:rPr>
              <a:t>It is a way of showing your understanding of the information you have read in a source. </a:t>
            </a:r>
          </a:p>
          <a:p>
            <a:r>
              <a:rPr lang="en-GB" sz="2600" dirty="0">
                <a:solidFill>
                  <a:srgbClr val="002060"/>
                </a:solidFill>
                <a:cs typeface="Calibri"/>
              </a:rPr>
              <a:t>To avoid plagiarism. </a:t>
            </a:r>
          </a:p>
          <a:p>
            <a:r>
              <a:rPr lang="en-GB" sz="2600" dirty="0">
                <a:solidFill>
                  <a:srgbClr val="002060"/>
                </a:solidFill>
                <a:cs typeface="Calibri"/>
              </a:rPr>
              <a:t>Please remember that in your assignments you </a:t>
            </a:r>
            <a:r>
              <a:rPr lang="en-GB" sz="2600" b="1" dirty="0">
                <a:solidFill>
                  <a:srgbClr val="002060"/>
                </a:solidFill>
                <a:cs typeface="Calibri"/>
              </a:rPr>
              <a:t>cannot </a:t>
            </a:r>
            <a:r>
              <a:rPr lang="en-GB" sz="2600" dirty="0">
                <a:solidFill>
                  <a:srgbClr val="002060"/>
                </a:solidFill>
                <a:cs typeface="Calibri"/>
              </a:rPr>
              <a:t>simply provide a list of quotations (copy of the exact words). Instead, you should explain ideas in your own words (paraphrasing). </a:t>
            </a:r>
          </a:p>
          <a:p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4DC7DD-E446-CB02-6C46-2FFB619016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457A4F-B887-CC23-11F9-5AB8B5643B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pic>
        <p:nvPicPr>
          <p:cNvPr id="7" name="Graphic 6" descr="Woman with thumbs up">
            <a:extLst>
              <a:ext uri="{FF2B5EF4-FFF2-40B4-BE49-F238E27FC236}">
                <a16:creationId xmlns:a16="http://schemas.microsoft.com/office/drawing/2014/main" id="{3C31F793-9DC4-8E3E-9606-17BFA0ECB1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6916" y="4581128"/>
            <a:ext cx="986969" cy="979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368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64035-85BD-D76D-F913-FD91992A7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solidFill>
                  <a:srgbClr val="173AFF"/>
                </a:solidFill>
              </a:rPr>
              <a:t>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18123-8120-CD36-60D8-FC97F568C4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olidFill>
                  <a:srgbClr val="002060"/>
                </a:solidFill>
              </a:rPr>
              <a:t>Go to the Paraphrasing Worksheet and complete </a:t>
            </a:r>
            <a:r>
              <a:rPr lang="en-US" b="1" dirty="0">
                <a:solidFill>
                  <a:srgbClr val="002060"/>
                </a:solidFill>
              </a:rPr>
              <a:t>Activity 1 </a:t>
            </a:r>
            <a:r>
              <a:rPr lang="en-US" dirty="0">
                <a:solidFill>
                  <a:srgbClr val="002060"/>
                </a:solidFill>
              </a:rPr>
              <a:t>on the sheet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3A263B-256C-4BC2-8CF0-20AAE4614E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E22D19-7FB2-8BA8-9B50-5D6C27F821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82171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4FF88-4EF9-4F51-D897-8E489FCD94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0076" y="95548"/>
            <a:ext cx="7283152" cy="649720"/>
          </a:xfrm>
        </p:spPr>
        <p:txBody>
          <a:bodyPr/>
          <a:lstStyle/>
          <a:p>
            <a:r>
              <a:rPr lang="en-GB" sz="3600" b="1" dirty="0">
                <a:solidFill>
                  <a:srgbClr val="002060"/>
                </a:solidFill>
                <a:latin typeface="+mn-lt"/>
                <a:cs typeface="Calibri"/>
              </a:rPr>
              <a:t>The Use of Synonyms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C8EE2B-9916-7E29-8E24-4994AA69E7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4" y="836712"/>
            <a:ext cx="8641655" cy="4176465"/>
          </a:xfrm>
        </p:spPr>
        <p:txBody>
          <a:bodyPr/>
          <a:lstStyle/>
          <a:p>
            <a:pPr algn="just"/>
            <a:r>
              <a:rPr lang="en-GB" sz="2600" dirty="0">
                <a:cs typeface="Calibri"/>
              </a:rPr>
              <a:t>T</a:t>
            </a:r>
            <a:r>
              <a:rPr lang="en-GB" sz="2600" dirty="0">
                <a:solidFill>
                  <a:srgbClr val="002060"/>
                </a:solidFill>
                <a:cs typeface="Calibri"/>
              </a:rPr>
              <a:t>he most common technique is the use of synonyms.</a:t>
            </a:r>
          </a:p>
          <a:p>
            <a:pPr algn="just"/>
            <a:r>
              <a:rPr lang="en-GB" sz="1000" dirty="0">
                <a:solidFill>
                  <a:srgbClr val="002060"/>
                </a:solidFill>
                <a:cs typeface="Calibri"/>
              </a:rPr>
              <a:t> </a:t>
            </a:r>
          </a:p>
          <a:p>
            <a:pPr algn="just"/>
            <a:r>
              <a:rPr lang="en-GB" sz="2600" dirty="0">
                <a:solidFill>
                  <a:srgbClr val="002060"/>
                </a:solidFill>
                <a:cs typeface="Calibri"/>
              </a:rPr>
              <a:t>Students highlight important nouns, verbs or adjectives and provide a synonym.</a:t>
            </a:r>
            <a:endParaRPr lang="en-GB" sz="1000" dirty="0">
              <a:solidFill>
                <a:srgbClr val="002060"/>
              </a:solidFill>
              <a:cs typeface="Calibri"/>
            </a:endParaRPr>
          </a:p>
          <a:p>
            <a:pPr algn="just"/>
            <a:endParaRPr lang="en-GB" sz="1000" dirty="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 algn="just"/>
            <a:r>
              <a:rPr lang="en-GB" sz="2600" dirty="0">
                <a:solidFill>
                  <a:srgbClr val="002060"/>
                </a:solidFill>
                <a:cs typeface="Calibri"/>
              </a:rPr>
              <a:t>The use of thesaurus can help you find synonyms:</a:t>
            </a:r>
          </a:p>
          <a:p>
            <a:pPr marL="0" indent="0" algn="just">
              <a:buNone/>
            </a:pPr>
            <a:r>
              <a:rPr lang="en-GB" sz="2600" dirty="0">
                <a:solidFill>
                  <a:srgbClr val="002060"/>
                </a:solidFill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Synonyms and Antonyms of Words | Thesaurus.com</a:t>
            </a:r>
          </a:p>
          <a:p>
            <a:pPr marL="0" indent="0" algn="just">
              <a:buNone/>
            </a:pPr>
            <a:endParaRPr lang="en-GB" sz="1000" b="1" dirty="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 algn="just"/>
            <a:endParaRPr lang="en-GB" sz="2600" b="1" dirty="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en-GB" sz="2600" b="1" dirty="0">
                <a:solidFill>
                  <a:srgbClr val="002060"/>
                </a:solidFill>
                <a:cs typeface="Calibri"/>
              </a:rPr>
              <a:t>Please remember that you </a:t>
            </a:r>
            <a:r>
              <a:rPr lang="en-GB" sz="2600" b="1" dirty="0">
                <a:solidFill>
                  <a:srgbClr val="173AFF"/>
                </a:solidFill>
                <a:cs typeface="Calibri"/>
              </a:rPr>
              <a:t>cannot use synonyms as the only technique when paraphrasing.</a:t>
            </a:r>
            <a:r>
              <a:rPr lang="en-GB" sz="2600" b="1" dirty="0">
                <a:solidFill>
                  <a:srgbClr val="002060"/>
                </a:solidFill>
                <a:cs typeface="Calibri"/>
              </a:rPr>
              <a:t> You should also change the structure of the original text.</a:t>
            </a:r>
          </a:p>
          <a:p>
            <a:pPr marL="0" indent="0" algn="just">
              <a:buNone/>
            </a:pPr>
            <a:endParaRPr lang="en-GB" sz="2400">
              <a:cs typeface="Calibri" panose="020F0502020204030204" pitchFamily="34" charset="0"/>
            </a:endParaRPr>
          </a:p>
          <a:p>
            <a:pPr algn="just"/>
            <a:endParaRPr lang="en-GB" sz="2400"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20F9AD-77F0-C8B2-9FC8-7F49225353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6D7B44-6317-57F6-F3AC-C03BA257DD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20877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7894E-F3BF-BCC4-F3B1-3A698CEBD1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0759" y="116632"/>
            <a:ext cx="6419056" cy="782290"/>
          </a:xfrm>
        </p:spPr>
        <p:txBody>
          <a:bodyPr/>
          <a:lstStyle/>
          <a:p>
            <a:r>
              <a:rPr lang="en-GB" sz="3600" b="1" dirty="0">
                <a:solidFill>
                  <a:srgbClr val="002060"/>
                </a:solidFill>
                <a:latin typeface="+mn-lt"/>
                <a:cs typeface="Calibri"/>
              </a:rPr>
              <a:t>Example - Synonyms</a:t>
            </a:r>
            <a:r>
              <a:rPr lang="en-GB" sz="3600" dirty="0">
                <a:solidFill>
                  <a:srgbClr val="002060"/>
                </a:solidFill>
                <a:latin typeface="+mn-lt"/>
                <a:cs typeface="Calibri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224E6-5EED-B888-F425-4CBF28AD78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417638"/>
            <a:ext cx="8713663" cy="3955578"/>
          </a:xfrm>
        </p:spPr>
        <p:txBody>
          <a:bodyPr/>
          <a:lstStyle/>
          <a:p>
            <a:r>
              <a:rPr lang="en-GB" sz="2800" b="1" dirty="0">
                <a:solidFill>
                  <a:schemeClr val="accent1"/>
                </a:solidFill>
                <a:latin typeface="+mj-lt"/>
                <a:cs typeface="Calibri" panose="020F0502020204030204" pitchFamily="34" charset="0"/>
              </a:rPr>
              <a:t>Source</a:t>
            </a:r>
            <a:r>
              <a:rPr lang="en-GB" sz="2800" dirty="0">
                <a:latin typeface="+mj-lt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800" dirty="0">
                <a:solidFill>
                  <a:srgbClr val="002060"/>
                </a:solidFill>
                <a:latin typeface="+mj-lt"/>
                <a:cs typeface="Calibri"/>
              </a:rPr>
              <a:t>“Many </a:t>
            </a:r>
            <a:r>
              <a:rPr lang="en-GB" sz="2800" u="sng" dirty="0">
                <a:solidFill>
                  <a:srgbClr val="002060"/>
                </a:solidFill>
                <a:latin typeface="+mj-lt"/>
                <a:cs typeface="Calibri"/>
              </a:rPr>
              <a:t>well-known </a:t>
            </a:r>
            <a:r>
              <a:rPr lang="en-GB" sz="2800" dirty="0">
                <a:solidFill>
                  <a:srgbClr val="002060"/>
                </a:solidFill>
                <a:latin typeface="+mj-lt"/>
                <a:cs typeface="Calibri"/>
              </a:rPr>
              <a:t>multinational companies are </a:t>
            </a:r>
            <a:r>
              <a:rPr lang="en-GB" sz="2800" u="sng" dirty="0">
                <a:solidFill>
                  <a:srgbClr val="002060"/>
                </a:solidFill>
                <a:latin typeface="+mj-lt"/>
                <a:cs typeface="Calibri"/>
              </a:rPr>
              <a:t>located</a:t>
            </a:r>
            <a:r>
              <a:rPr lang="en-GB" sz="2800" dirty="0">
                <a:solidFill>
                  <a:srgbClr val="002060"/>
                </a:solidFill>
                <a:latin typeface="+mj-lt"/>
                <a:cs typeface="Calibri"/>
              </a:rPr>
              <a:t> in London” (Akton, 2022, p.29). </a:t>
            </a:r>
          </a:p>
          <a:p>
            <a:pPr marL="0" indent="0">
              <a:buNone/>
            </a:pPr>
            <a:endParaRPr lang="en-GB" sz="2800" dirty="0">
              <a:solidFill>
                <a:srgbClr val="002060"/>
              </a:solidFill>
              <a:latin typeface="+mj-lt"/>
              <a:cs typeface="Calibri" panose="020F0502020204030204" pitchFamily="34" charset="0"/>
            </a:endParaRPr>
          </a:p>
          <a:p>
            <a:r>
              <a:rPr lang="en-GB" sz="2800" b="1" dirty="0">
                <a:solidFill>
                  <a:srgbClr val="173AFF"/>
                </a:solidFill>
                <a:latin typeface="+mj-lt"/>
                <a:cs typeface="Calibri"/>
              </a:rPr>
              <a:t>Suggested Paraphrase</a:t>
            </a:r>
          </a:p>
          <a:p>
            <a:pPr marL="0" indent="0">
              <a:buNone/>
            </a:pPr>
            <a:r>
              <a:rPr lang="en-GB" sz="2800" dirty="0">
                <a:solidFill>
                  <a:srgbClr val="002060"/>
                </a:solidFill>
                <a:latin typeface="+mj-lt"/>
                <a:cs typeface="Calibri"/>
              </a:rPr>
              <a:t>Many </a:t>
            </a:r>
            <a:r>
              <a:rPr lang="en-GB" sz="2800" b="1" dirty="0">
                <a:solidFill>
                  <a:srgbClr val="173AFF"/>
                </a:solidFill>
                <a:latin typeface="+mj-lt"/>
                <a:cs typeface="Calibri"/>
              </a:rPr>
              <a:t>famous</a:t>
            </a:r>
            <a:r>
              <a:rPr lang="en-GB" sz="2800" dirty="0">
                <a:solidFill>
                  <a:srgbClr val="173AFF"/>
                </a:solidFill>
                <a:latin typeface="+mj-lt"/>
                <a:cs typeface="Calibri"/>
              </a:rPr>
              <a:t> </a:t>
            </a:r>
            <a:r>
              <a:rPr lang="en-GB" sz="2800" dirty="0">
                <a:solidFill>
                  <a:srgbClr val="002060"/>
                </a:solidFill>
                <a:latin typeface="+mj-lt"/>
                <a:cs typeface="Calibri"/>
              </a:rPr>
              <a:t>multinational companies are </a:t>
            </a:r>
            <a:r>
              <a:rPr lang="en-GB" sz="2800" b="1" dirty="0">
                <a:solidFill>
                  <a:srgbClr val="173AFF"/>
                </a:solidFill>
                <a:latin typeface="+mj-lt"/>
                <a:cs typeface="Calibri"/>
              </a:rPr>
              <a:t>situated</a:t>
            </a:r>
            <a:r>
              <a:rPr lang="en-GB" sz="2800" dirty="0">
                <a:solidFill>
                  <a:srgbClr val="173AFF"/>
                </a:solidFill>
                <a:latin typeface="+mj-lt"/>
                <a:cs typeface="Calibri"/>
              </a:rPr>
              <a:t> </a:t>
            </a:r>
            <a:r>
              <a:rPr lang="en-GB" sz="2800" dirty="0">
                <a:solidFill>
                  <a:srgbClr val="002060"/>
                </a:solidFill>
                <a:latin typeface="+mj-lt"/>
                <a:cs typeface="Calibri"/>
              </a:rPr>
              <a:t>in London (Akton, 2022)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8E1681-97AE-F884-5DBD-9E369917CF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5CB8EB-F913-F09E-798B-1C40C2B30F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1205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C22637-D981-C682-5FDB-FB36218DDE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95250"/>
            <a:ext cx="8229600" cy="1143000"/>
          </a:xfrm>
        </p:spPr>
        <p:txBody>
          <a:bodyPr/>
          <a:lstStyle/>
          <a:p>
            <a:r>
              <a:rPr lang="en-GB" b="1" dirty="0">
                <a:solidFill>
                  <a:srgbClr val="002060"/>
                </a:solidFill>
                <a:latin typeface="+mn-lt"/>
                <a:cs typeface="Calibri"/>
              </a:rPr>
              <a:t>Another Synonym Example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B54120-F78F-6C65-3E1A-0F701B2634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201" y="1080418"/>
            <a:ext cx="8435975" cy="4243610"/>
          </a:xfrm>
        </p:spPr>
        <p:txBody>
          <a:bodyPr/>
          <a:lstStyle/>
          <a:p>
            <a:r>
              <a:rPr lang="en-GB" sz="2600" b="1" dirty="0">
                <a:solidFill>
                  <a:srgbClr val="00B0F0"/>
                </a:solidFill>
                <a:cs typeface="Calibri"/>
              </a:rPr>
              <a:t>Source</a:t>
            </a:r>
            <a:r>
              <a:rPr lang="en-GB" sz="2600" dirty="0">
                <a:solidFill>
                  <a:srgbClr val="00B0F0"/>
                </a:solidFill>
                <a:cs typeface="Calibri"/>
              </a:rPr>
              <a:t> 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2060"/>
                </a:solidFill>
                <a:cs typeface="Calibri"/>
              </a:rPr>
              <a:t>“One </a:t>
            </a:r>
            <a:r>
              <a:rPr lang="en-GB" sz="2600" u="sng" dirty="0">
                <a:solidFill>
                  <a:srgbClr val="002060"/>
                </a:solidFill>
                <a:cs typeface="Calibri"/>
              </a:rPr>
              <a:t>major</a:t>
            </a:r>
            <a:r>
              <a:rPr lang="en-GB" sz="2600" dirty="0">
                <a:solidFill>
                  <a:srgbClr val="002060"/>
                </a:solidFill>
                <a:cs typeface="Calibri"/>
              </a:rPr>
              <a:t> problem confronting </a:t>
            </a:r>
            <a:r>
              <a:rPr lang="en-GB" sz="2600" u="sng" dirty="0">
                <a:solidFill>
                  <a:srgbClr val="002060"/>
                </a:solidFill>
                <a:cs typeface="Calibri"/>
              </a:rPr>
              <a:t>coursebook</a:t>
            </a:r>
            <a:r>
              <a:rPr lang="en-GB" sz="2600" dirty="0">
                <a:solidFill>
                  <a:srgbClr val="002060"/>
                </a:solidFill>
                <a:cs typeface="Calibri"/>
              </a:rPr>
              <a:t> writers, is the </a:t>
            </a:r>
            <a:r>
              <a:rPr lang="en-GB" sz="2600" u="sng" dirty="0">
                <a:solidFill>
                  <a:srgbClr val="002060"/>
                </a:solidFill>
                <a:cs typeface="Calibri"/>
              </a:rPr>
              <a:t>enormous</a:t>
            </a:r>
            <a:r>
              <a:rPr lang="en-GB" sz="2600" dirty="0">
                <a:solidFill>
                  <a:srgbClr val="002060"/>
                </a:solidFill>
                <a:cs typeface="Calibri"/>
              </a:rPr>
              <a:t> number of phrasal verbs in the language” </a:t>
            </a:r>
            <a:r>
              <a:rPr lang="en-GB" sz="2600" b="1" dirty="0">
                <a:solidFill>
                  <a:srgbClr val="002060"/>
                </a:solidFill>
                <a:cs typeface="Calibri"/>
              </a:rPr>
              <a:t>(Koprowski, 2005, p.322). </a:t>
            </a:r>
          </a:p>
          <a:p>
            <a:pPr marL="0" indent="0">
              <a:buNone/>
            </a:pPr>
            <a:endParaRPr lang="en-GB" sz="2600">
              <a:cs typeface="Calibri" panose="020F0502020204030204" pitchFamily="34" charset="0"/>
            </a:endParaRPr>
          </a:p>
          <a:p>
            <a:r>
              <a:rPr lang="en-GB" sz="2600" b="1" dirty="0">
                <a:solidFill>
                  <a:srgbClr val="00B0F0"/>
                </a:solidFill>
                <a:cs typeface="Calibri"/>
              </a:rPr>
              <a:t>Paraphrased Example </a:t>
            </a:r>
            <a:endParaRPr lang="en-GB" sz="2600" dirty="0">
              <a:solidFill>
                <a:srgbClr val="00B0F0"/>
              </a:solidFill>
              <a:cs typeface="Calibri"/>
            </a:endParaRPr>
          </a:p>
          <a:p>
            <a:pPr marL="0" indent="0">
              <a:buNone/>
            </a:pPr>
            <a:r>
              <a:rPr lang="en-GB" sz="2600" dirty="0">
                <a:solidFill>
                  <a:srgbClr val="002060"/>
                </a:solidFill>
                <a:cs typeface="Calibri"/>
              </a:rPr>
              <a:t>According to </a:t>
            </a:r>
            <a:r>
              <a:rPr lang="en-GB" sz="2600" b="1" dirty="0">
                <a:solidFill>
                  <a:srgbClr val="002060"/>
                </a:solidFill>
                <a:cs typeface="Calibri"/>
              </a:rPr>
              <a:t>Koprowski (2005) </a:t>
            </a:r>
            <a:r>
              <a:rPr lang="en-GB" sz="2600" dirty="0">
                <a:solidFill>
                  <a:srgbClr val="002060"/>
                </a:solidFill>
                <a:cs typeface="Calibri"/>
              </a:rPr>
              <a:t>a significant problem confronting textbook writers, is the great number of phrasal verbs in the language.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DF47A0-25B0-6EAD-CE98-4497D7ABEB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62579F-A9D5-62D7-A06A-4F227D85FD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80621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373B0-8226-CEFF-BD38-CB8A85ECC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8280" y="227683"/>
            <a:ext cx="6187440" cy="283782"/>
          </a:xfrm>
        </p:spPr>
        <p:txBody>
          <a:bodyPr/>
          <a:lstStyle/>
          <a:p>
            <a:r>
              <a:rPr lang="en-US" b="1" dirty="0">
                <a:solidFill>
                  <a:srgbClr val="173AFF"/>
                </a:solidFill>
              </a:rPr>
              <a:t>Practice!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38D656-983B-DDF2-0253-CBAC0FADF4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722694"/>
            <a:ext cx="8229600" cy="3917032"/>
          </a:xfrm>
        </p:spPr>
        <p:txBody>
          <a:bodyPr/>
          <a:lstStyle/>
          <a:p>
            <a:r>
              <a:rPr lang="en-US" b="1" dirty="0">
                <a:solidFill>
                  <a:srgbClr val="173AFF"/>
                </a:solidFill>
              </a:rPr>
              <a:t>Work with a partner and change </a:t>
            </a:r>
            <a:r>
              <a:rPr lang="en-US" b="1" u="sng" dirty="0">
                <a:solidFill>
                  <a:srgbClr val="173AFF"/>
                </a:solidFill>
              </a:rPr>
              <a:t>only</a:t>
            </a:r>
            <a:r>
              <a:rPr lang="en-US" b="1" dirty="0">
                <a:solidFill>
                  <a:srgbClr val="173AFF"/>
                </a:solidFill>
              </a:rPr>
              <a:t> the synonyms for these examples:</a:t>
            </a:r>
          </a:p>
          <a:p>
            <a:pPr marL="0" indent="0">
              <a:buNone/>
            </a:pPr>
            <a:endParaRPr lang="en-US" sz="900" b="1" dirty="0">
              <a:solidFill>
                <a:srgbClr val="173AFF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The scientist conducted an experiment to investigate the effects of temperature on water levels.</a:t>
            </a:r>
          </a:p>
          <a:p>
            <a:pPr marL="0" indent="0">
              <a:buNone/>
            </a:pPr>
            <a:endParaRPr lang="en-GB" sz="24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The teacher gave the students a worksheet to complete in class.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498D2B-D242-EC3D-8FFA-3E09954BA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7BD8AA-6386-EA11-28EB-CC0EB0839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978844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5545F-7286-0357-D170-2B26EB02B7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  <a:latin typeface="+mn-lt"/>
                <a:cs typeface="Calibri"/>
              </a:rPr>
              <a:t>Changing word class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67A8C7-2FA6-8F6D-E18B-2C953B2223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52790"/>
            <a:ext cx="8229600" cy="4099595"/>
          </a:xfrm>
        </p:spPr>
        <p:txBody>
          <a:bodyPr/>
          <a:lstStyle/>
          <a:p>
            <a:pPr marL="0" indent="0">
              <a:buNone/>
            </a:pPr>
            <a:r>
              <a:rPr lang="en-GB" sz="2800" b="1" dirty="0">
                <a:solidFill>
                  <a:srgbClr val="173AFF"/>
                </a:solidFill>
                <a:cs typeface="Calibri" panose="020F0502020204030204" pitchFamily="34" charset="0"/>
              </a:rPr>
              <a:t>What do we mean by “word class”?</a:t>
            </a:r>
          </a:p>
          <a:p>
            <a:r>
              <a:rPr lang="en-GB" sz="2800" b="1" dirty="0">
                <a:solidFill>
                  <a:schemeClr val="accent1"/>
                </a:solidFill>
                <a:cs typeface="Calibri" panose="020F0502020204030204" pitchFamily="34" charset="0"/>
              </a:rPr>
              <a:t>Source</a:t>
            </a:r>
            <a:r>
              <a:rPr lang="en-GB" sz="2800" dirty="0"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800" dirty="0">
                <a:solidFill>
                  <a:srgbClr val="002060"/>
                </a:solidFill>
                <a:cs typeface="Calibri"/>
              </a:rPr>
              <a:t>You are required to </a:t>
            </a:r>
            <a:r>
              <a:rPr lang="en-GB" sz="2800" b="1" i="1" dirty="0">
                <a:solidFill>
                  <a:srgbClr val="002060"/>
                </a:solidFill>
                <a:cs typeface="Calibri"/>
              </a:rPr>
              <a:t>complete</a:t>
            </a:r>
            <a:r>
              <a:rPr lang="en-GB" sz="2800" dirty="0">
                <a:solidFill>
                  <a:srgbClr val="002060"/>
                </a:solidFill>
                <a:cs typeface="Calibri"/>
              </a:rPr>
              <a:t> your coursework before the end of the term (Banks, 2018, par.1). </a:t>
            </a:r>
          </a:p>
          <a:p>
            <a:pPr marL="0" indent="0">
              <a:buNone/>
            </a:pPr>
            <a:endParaRPr lang="en-GB" sz="2800" dirty="0">
              <a:cs typeface="Calibri" panose="020F0502020204030204" pitchFamily="34" charset="0"/>
            </a:endParaRPr>
          </a:p>
          <a:p>
            <a:r>
              <a:rPr lang="en-GB" sz="2800" b="1" dirty="0">
                <a:solidFill>
                  <a:srgbClr val="00B0F0"/>
                </a:solidFill>
                <a:cs typeface="Calibri"/>
              </a:rPr>
              <a:t>Paraphrased Example </a:t>
            </a:r>
          </a:p>
          <a:p>
            <a:pPr marL="0" indent="0">
              <a:buNone/>
            </a:pPr>
            <a:r>
              <a:rPr lang="en-GB" sz="2800" b="1" i="1" dirty="0">
                <a:solidFill>
                  <a:srgbClr val="002060"/>
                </a:solidFill>
                <a:cs typeface="Calibri"/>
              </a:rPr>
              <a:t>The completion </a:t>
            </a:r>
            <a:r>
              <a:rPr lang="en-GB" sz="2800" dirty="0">
                <a:solidFill>
                  <a:srgbClr val="002060"/>
                </a:solidFill>
                <a:cs typeface="Calibri"/>
              </a:rPr>
              <a:t>of your coursework is required before the end of the term (Banks, 2018).</a:t>
            </a:r>
            <a:r>
              <a:rPr lang="en-GB" sz="2800" dirty="0">
                <a:cs typeface="Calibri"/>
              </a:rPr>
              <a:t> </a:t>
            </a:r>
          </a:p>
          <a:p>
            <a:pPr marL="0" indent="0">
              <a:buNone/>
            </a:pPr>
            <a:endParaRPr lang="en-GB" sz="2800" dirty="0"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800" dirty="0"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DF3359-843C-EF11-B014-47D17F6135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134975-C8BB-0A02-AF39-FEFE65C813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5392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C487D-794F-38A1-7FB7-CB5E0DF5C3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264" y="-85613"/>
            <a:ext cx="8229600" cy="1143000"/>
          </a:xfrm>
        </p:spPr>
        <p:txBody>
          <a:bodyPr/>
          <a:lstStyle/>
          <a:p>
            <a:r>
              <a:rPr lang="en-GB" b="1" dirty="0">
                <a:solidFill>
                  <a:srgbClr val="002060"/>
                </a:solidFill>
                <a:latin typeface="+mn-lt"/>
                <a:cs typeface="Calibri"/>
              </a:rPr>
              <a:t>Another Word Class Example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FA39C3-A0DE-A57B-37F9-492C9A6BD8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60" y="1057387"/>
            <a:ext cx="8229600" cy="4243610"/>
          </a:xfrm>
        </p:spPr>
        <p:txBody>
          <a:bodyPr/>
          <a:lstStyle/>
          <a:p>
            <a:r>
              <a:rPr lang="en-GB" sz="2800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Source</a:t>
            </a:r>
          </a:p>
          <a:p>
            <a:pPr marL="0" indent="0">
              <a:buNone/>
            </a:pP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“Approximately 80% of low-income families </a:t>
            </a:r>
            <a:r>
              <a:rPr lang="en-GB" sz="2800" b="1" i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will be assisted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by the proposed ‘free lunch’ program” (Health Canada, 2015, p.7).</a:t>
            </a:r>
          </a:p>
          <a:p>
            <a:pPr marL="0" indent="0">
              <a:buNone/>
            </a:pP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 b="1" dirty="0">
                <a:solidFill>
                  <a:srgbClr val="00B0F0"/>
                </a:solidFill>
                <a:latin typeface="Calibri"/>
                <a:ea typeface="Calibri"/>
                <a:cs typeface="Calibri"/>
              </a:rPr>
              <a:t>Paraphrased Example</a:t>
            </a:r>
            <a:r>
              <a:rPr lang="en-GB" sz="2800" b="1" dirty="0">
                <a:solidFill>
                  <a:schemeClr val="accent6"/>
                </a:solidFill>
                <a:latin typeface="Calibri"/>
                <a:ea typeface="Calibri"/>
                <a:cs typeface="Calibri"/>
              </a:rPr>
              <a:t> </a:t>
            </a:r>
          </a:p>
          <a:p>
            <a:pPr marL="0" indent="0">
              <a:buNone/>
            </a:pP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According to Health Canada (2015), the suggested ‘free lunch’ campaign </a:t>
            </a:r>
            <a:r>
              <a:rPr lang="en-GB" sz="2800" b="1" i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will provide assistance 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to roughly 80% of poor families. </a:t>
            </a:r>
          </a:p>
          <a:p>
            <a:pPr marL="0" indent="0">
              <a:buNone/>
            </a:pPr>
            <a:endParaRPr lang="en-GB" sz="2800" b="1" dirty="0">
              <a:solidFill>
                <a:schemeClr val="accent6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93B751-80D7-AC32-F8A6-14E132DC26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4FC55B-1E23-A813-A71E-A75F1E75C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1484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9BECD-4CE5-0426-0917-F0E13DD75E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9992" y="138339"/>
            <a:ext cx="6224016" cy="454470"/>
          </a:xfrm>
        </p:spPr>
        <p:txBody>
          <a:bodyPr/>
          <a:lstStyle/>
          <a:p>
            <a:r>
              <a:rPr lang="en-US" b="1" dirty="0">
                <a:solidFill>
                  <a:srgbClr val="173AFF"/>
                </a:solidFill>
              </a:rPr>
              <a:t>Practice!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125FB4-9E01-97D3-1D16-DBE1F20D4C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1312" y="685801"/>
            <a:ext cx="8229600" cy="3917032"/>
          </a:xfrm>
        </p:spPr>
        <p:txBody>
          <a:bodyPr/>
          <a:lstStyle/>
          <a:p>
            <a:r>
              <a:rPr lang="en-US" b="1" dirty="0">
                <a:solidFill>
                  <a:srgbClr val="173AFF"/>
                </a:solidFill>
              </a:rPr>
              <a:t>Work with a partner and change </a:t>
            </a:r>
            <a:r>
              <a:rPr lang="en-US" b="1" u="sng" dirty="0">
                <a:solidFill>
                  <a:srgbClr val="173AFF"/>
                </a:solidFill>
              </a:rPr>
              <a:t>only</a:t>
            </a:r>
            <a:r>
              <a:rPr lang="en-US" b="1" dirty="0">
                <a:solidFill>
                  <a:srgbClr val="173AFF"/>
                </a:solidFill>
              </a:rPr>
              <a:t> the word class for these examples: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The teacher gave a quick explanation of the topic</a:t>
            </a:r>
            <a:endParaRPr lang="en-US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US" sz="12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Observation is important when monitoring patients.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EF2E2D-FD83-D2EE-96B5-9545306EDC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CDCE43-0137-20D5-1B21-75CA31FA0C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22519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AD19B-C958-D156-2D1A-7E3D56AA7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  <a:cs typeface="Calibri"/>
              </a:rPr>
              <a:t>Active and Passive voice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45D81-2E21-EF5C-6322-5E1F675462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9463"/>
            <a:ext cx="8229600" cy="4027585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  <a:cs typeface="Calibri" panose="020F0502020204030204" pitchFamily="34" charset="0"/>
              </a:rPr>
              <a:t>Source</a:t>
            </a:r>
            <a:r>
              <a:rPr lang="en-GB" b="1" dirty="0">
                <a:solidFill>
                  <a:schemeClr val="accent6"/>
                </a:solidFill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  <a:cs typeface="Calibri"/>
              </a:rPr>
              <a:t>A lot of people do not know </a:t>
            </a:r>
            <a:r>
              <a:rPr lang="en-GB" u="sng" dirty="0">
                <a:solidFill>
                  <a:srgbClr val="002060"/>
                </a:solidFill>
                <a:cs typeface="Calibri"/>
              </a:rPr>
              <a:t>the effect of antibiotics. </a:t>
            </a:r>
          </a:p>
          <a:p>
            <a:pPr marL="0" indent="0">
              <a:buNone/>
            </a:pPr>
            <a:endParaRPr lang="en-GB" b="1" dirty="0">
              <a:solidFill>
                <a:schemeClr val="accent6"/>
              </a:solidFill>
              <a:cs typeface="Calibri" panose="020F0502020204030204" pitchFamily="34" charset="0"/>
            </a:endParaRPr>
          </a:p>
          <a:p>
            <a:r>
              <a:rPr lang="en-GB" b="1" dirty="0">
                <a:solidFill>
                  <a:srgbClr val="00B0F0"/>
                </a:solidFill>
                <a:cs typeface="Calibri"/>
              </a:rPr>
              <a:t>Paraphrased Example</a:t>
            </a:r>
            <a:r>
              <a:rPr lang="en-GB" b="1" dirty="0">
                <a:solidFill>
                  <a:schemeClr val="accent6"/>
                </a:solidFill>
                <a:cs typeface="Calibri"/>
              </a:rPr>
              <a:t> </a:t>
            </a:r>
          </a:p>
          <a:p>
            <a:pPr marL="0" indent="0">
              <a:buNone/>
            </a:pPr>
            <a:r>
              <a:rPr lang="en-GB" u="sng" dirty="0">
                <a:solidFill>
                  <a:srgbClr val="002060"/>
                </a:solidFill>
                <a:cs typeface="Calibri"/>
              </a:rPr>
              <a:t>The effect of antibiotics </a:t>
            </a:r>
            <a:r>
              <a:rPr lang="en-GB" dirty="0">
                <a:solidFill>
                  <a:srgbClr val="002060"/>
                </a:solidFill>
                <a:cs typeface="Calibri"/>
              </a:rPr>
              <a:t>is not known by a lot of people.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4E4FCC-44F5-6333-D330-4BCBCBCCB1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9884B1-7FFC-A729-86AA-5CD6EBF6B5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  <p:pic>
        <p:nvPicPr>
          <p:cNvPr id="7" name="Graphic 6" descr="Woman with thumbs up">
            <a:extLst>
              <a:ext uri="{FF2B5EF4-FFF2-40B4-BE49-F238E27FC236}">
                <a16:creationId xmlns:a16="http://schemas.microsoft.com/office/drawing/2014/main" id="{E818F92B-7A0D-42A6-4E33-8EED4B105E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737350" y="2708920"/>
            <a:ext cx="1219200" cy="1209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4164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  <p:extLst>
    <p:ext uri="{6950BFC3-D8DA-4A85-94F7-54DA5524770B}">
      <p188:commentRel xmlns:p188="http://schemas.microsoft.com/office/powerpoint/2018/8/main" r:id="rId2"/>
    </p:ext>
  </p:extLs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E2CC5-D99D-244B-AD60-8B4958B5A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2060"/>
                </a:solidFill>
                <a:cs typeface="Calibri"/>
              </a:rPr>
              <a:t>Active / Passive voice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CADF4-3F64-D64E-9A58-08FA517C0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2484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600" b="1" dirty="0">
                <a:solidFill>
                  <a:schemeClr val="accent1"/>
                </a:solidFill>
                <a:effectLst/>
                <a:latin typeface="+mj-lt"/>
                <a:cs typeface="Calibri" panose="020F0502020204030204" pitchFamily="34" charset="0"/>
              </a:rPr>
              <a:t>Source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2060"/>
                </a:solidFill>
                <a:effectLst/>
                <a:latin typeface="+mj-lt"/>
                <a:cs typeface="Calibri"/>
              </a:rPr>
              <a:t>“Approximately 80% of low-income families </a:t>
            </a:r>
            <a:r>
              <a:rPr lang="en-GB" sz="2600" u="sng" dirty="0">
                <a:solidFill>
                  <a:srgbClr val="002060"/>
                </a:solidFill>
                <a:effectLst/>
                <a:latin typeface="+mj-lt"/>
                <a:cs typeface="Calibri"/>
              </a:rPr>
              <a:t>will be assisted by </a:t>
            </a:r>
            <a:r>
              <a:rPr lang="en-GB" sz="2600" dirty="0">
                <a:solidFill>
                  <a:srgbClr val="002060"/>
                </a:solidFill>
                <a:effectLst/>
                <a:latin typeface="+mj-lt"/>
                <a:cs typeface="Calibri"/>
              </a:rPr>
              <a:t>the proposed ‘free lunch’ program” (Health Canada, 2015, p.7).</a:t>
            </a:r>
          </a:p>
          <a:p>
            <a:pPr marL="0" indent="0">
              <a:buNone/>
            </a:pPr>
            <a:endParaRPr lang="en-GB" sz="2600" dirty="0">
              <a:latin typeface="+mj-lt"/>
              <a:cs typeface="Calibri" panose="020F0502020204030204" pitchFamily="34" charset="0"/>
            </a:endParaRPr>
          </a:p>
          <a:p>
            <a:r>
              <a:rPr lang="en-GB" sz="2600" b="1" dirty="0">
                <a:solidFill>
                  <a:srgbClr val="00B0F0"/>
                </a:solidFill>
                <a:latin typeface="+mj-lt"/>
                <a:cs typeface="Calibri"/>
              </a:rPr>
              <a:t>Paraphrased Example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2060"/>
                </a:solidFill>
                <a:effectLst/>
                <a:latin typeface="+mj-lt"/>
                <a:cs typeface="Calibri"/>
              </a:rPr>
              <a:t>According to Health Canada (2015), the suggested ‘free lunch’ campaign </a:t>
            </a:r>
            <a:r>
              <a:rPr lang="en-GB" sz="2600" b="1" dirty="0">
                <a:solidFill>
                  <a:srgbClr val="002060"/>
                </a:solidFill>
                <a:effectLst/>
                <a:latin typeface="+mj-lt"/>
                <a:cs typeface="Calibri"/>
              </a:rPr>
              <a:t>will assist / help </a:t>
            </a:r>
            <a:r>
              <a:rPr lang="en-GB" sz="2600" dirty="0">
                <a:solidFill>
                  <a:srgbClr val="002060"/>
                </a:solidFill>
                <a:effectLst/>
                <a:latin typeface="+mj-lt"/>
                <a:cs typeface="Calibri"/>
              </a:rPr>
              <a:t>roughly 80% of poor families. </a:t>
            </a:r>
          </a:p>
          <a:p>
            <a:endParaRPr lang="en-US" sz="2600" dirty="0">
              <a:latin typeface="+mj-lt"/>
              <a:cs typeface="Calibri" panose="020F0502020204030204" pitchFamily="34" charset="0"/>
            </a:endParaRPr>
          </a:p>
          <a:p>
            <a:endParaRPr lang="en-US" sz="2600" dirty="0">
              <a:latin typeface="+mj-lt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4401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7E259-9F03-7408-29FB-053C853CCE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6360" y="170688"/>
            <a:ext cx="6431280" cy="454470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173AFF"/>
                </a:solidFill>
              </a:rPr>
              <a:t>Practice!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76D4AA-897C-8A47-7EF0-040E1B8C77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29641"/>
            <a:ext cx="8229600" cy="391703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b="1" dirty="0">
                <a:solidFill>
                  <a:srgbClr val="173AFF"/>
                </a:solidFill>
              </a:rPr>
              <a:t>Work with a partner and change </a:t>
            </a:r>
            <a:r>
              <a:rPr lang="en-US" b="1" u="sng" dirty="0">
                <a:solidFill>
                  <a:srgbClr val="173AFF"/>
                </a:solidFill>
              </a:rPr>
              <a:t>only</a:t>
            </a:r>
            <a:r>
              <a:rPr lang="en-US" b="1" dirty="0">
                <a:solidFill>
                  <a:srgbClr val="173AFF"/>
                </a:solidFill>
              </a:rPr>
              <a:t> the subject for these examples: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The researchers conducted a survey on consumer preferences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The new policy was implemented by the government last year.</a:t>
            </a:r>
            <a:endParaRPr lang="en-US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64243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8FB2B-9449-13D4-3120-C463C314C5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002060"/>
                </a:solidFill>
              </a:rPr>
              <a:t>Sentence Construction/Word Order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4381A9-6968-7F4E-CFFF-2FE85226DC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solidFill>
                  <a:schemeClr val="accent1"/>
                </a:solidFill>
                <a:cs typeface="Calibri" panose="020F0502020204030204" pitchFamily="34" charset="0"/>
              </a:rPr>
              <a:t>Source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Researchers have identified several factors that contribute to climate change</a:t>
            </a:r>
          </a:p>
          <a:p>
            <a:pPr marL="0" indent="0">
              <a:buNone/>
            </a:pPr>
            <a:r>
              <a:rPr lang="en-GB" sz="3200" b="1" dirty="0">
                <a:solidFill>
                  <a:srgbClr val="00B0F0"/>
                </a:solidFill>
                <a:latin typeface="+mj-lt"/>
                <a:cs typeface="Calibri"/>
              </a:rPr>
              <a:t>Paraphrased Example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Several factors that contribute to climate change have been identified by researchers</a:t>
            </a:r>
            <a:endParaRPr lang="en-US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37361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3018C-78E5-363A-965D-77B8BE2120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002060"/>
                </a:solidFill>
              </a:rPr>
              <a:t>Sentence Construction/Word Order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FF8A8C-DCF5-FCB0-664D-23D41BB5CA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b="1" dirty="0">
                <a:solidFill>
                  <a:schemeClr val="accent1"/>
                </a:solidFill>
                <a:cs typeface="Calibri" panose="020F0502020204030204" pitchFamily="34" charset="0"/>
              </a:rPr>
              <a:t>Source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The study (Barns, 2020) highlights “the importance of regular exercise for maintaining good health” (p.6).</a:t>
            </a:r>
          </a:p>
          <a:p>
            <a:r>
              <a:rPr lang="en-GB" sz="3200" b="1" dirty="0">
                <a:solidFill>
                  <a:srgbClr val="00B0F0"/>
                </a:solidFill>
                <a:latin typeface="+mj-lt"/>
                <a:cs typeface="Calibri"/>
              </a:rPr>
              <a:t>Paraphrased Example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The importance of regular exercise for maintaining good health is highlighted in the study (Barns, 2020).</a:t>
            </a:r>
            <a:endParaRPr lang="en-GB" sz="3200" b="1" dirty="0">
              <a:solidFill>
                <a:srgbClr val="002060"/>
              </a:solidFill>
              <a:latin typeface="+mj-lt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83115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44B72-D6EA-A534-1E34-8FD15BD380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76466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rgbClr val="173AFF"/>
                </a:solidFill>
              </a:rPr>
              <a:t>Practice!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D3C4E6-608F-A0F0-0ACD-D47128CDBC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856" y="1006476"/>
            <a:ext cx="8229600" cy="3917032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algn="just"/>
            <a:r>
              <a:rPr lang="en-US" b="1" dirty="0">
                <a:solidFill>
                  <a:srgbClr val="173AFF"/>
                </a:solidFill>
              </a:rPr>
              <a:t>Work with a partner and change </a:t>
            </a:r>
            <a:r>
              <a:rPr lang="en-US" b="1" u="sng" dirty="0">
                <a:solidFill>
                  <a:srgbClr val="173AFF"/>
                </a:solidFill>
              </a:rPr>
              <a:t>only</a:t>
            </a:r>
            <a:r>
              <a:rPr lang="en-US" b="1" dirty="0">
                <a:solidFill>
                  <a:srgbClr val="173AFF"/>
                </a:solidFill>
              </a:rPr>
              <a:t> the word order/sentence construction for these examples:</a:t>
            </a:r>
          </a:p>
          <a:p>
            <a:pPr algn="just"/>
            <a:endParaRPr lang="en-US" b="1" dirty="0">
              <a:solidFill>
                <a:srgbClr val="173AFF"/>
              </a:solidFill>
            </a:endParaRPr>
          </a:p>
          <a:p>
            <a:pPr marL="0" indent="0" algn="just">
              <a:buNone/>
            </a:pPr>
            <a:r>
              <a:rPr lang="en-GB" dirty="0">
                <a:solidFill>
                  <a:srgbClr val="002060"/>
                </a:solidFill>
              </a:rPr>
              <a:t>Healthcare workers need good communication skills to support patients.</a:t>
            </a:r>
          </a:p>
          <a:p>
            <a:pPr marL="0" indent="0" algn="just">
              <a:buNone/>
            </a:pPr>
            <a:endParaRPr lang="en-GB" dirty="0">
              <a:solidFill>
                <a:srgbClr val="002060"/>
              </a:solidFill>
            </a:endParaRPr>
          </a:p>
          <a:p>
            <a:pPr marL="0" indent="0" algn="just">
              <a:buNone/>
            </a:pPr>
            <a:r>
              <a:rPr lang="en-GB" dirty="0">
                <a:solidFill>
                  <a:srgbClr val="002060"/>
                </a:solidFill>
              </a:rPr>
              <a:t>Researchers are studying how lack of sleep affects the brain..</a:t>
            </a:r>
          </a:p>
          <a:p>
            <a:pPr marL="0" indent="0" algn="just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95904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404664"/>
            <a:ext cx="8229600" cy="418058"/>
          </a:xfrm>
        </p:spPr>
        <p:txBody>
          <a:bodyPr/>
          <a:lstStyle/>
          <a:p>
            <a:r>
              <a:rPr lang="en-GB" altLang="en-US" b="1">
                <a:cs typeface="Calibri" panose="020F0502020204030204" pitchFamily="34" charset="0"/>
              </a:rPr>
              <a:t>Paraphrasing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43844" y="1268760"/>
            <a:ext cx="9088540" cy="3917032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800" b="0" dirty="0">
                <a:solidFill>
                  <a:srgbClr val="002060"/>
                </a:solidFill>
                <a:latin typeface="+mj-lt"/>
                <a:cs typeface="Calibri"/>
              </a:rPr>
              <a:t>Whichever techniques you use, remember that your sentences must: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sz="4400" b="1" dirty="0">
                <a:solidFill>
                  <a:srgbClr val="173AFF"/>
                </a:solidFill>
                <a:latin typeface="+mj-lt"/>
                <a:cs typeface="Calibri"/>
              </a:rPr>
              <a:t>Retain the meaning of the original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solidFill>
                  <a:srgbClr val="002060"/>
                </a:solidFill>
                <a:latin typeface="+mj-lt"/>
                <a:cs typeface="Calibri"/>
              </a:rPr>
              <a:t>H</a:t>
            </a:r>
            <a:r>
              <a:rPr lang="en-GB" altLang="en-US" b="0" dirty="0">
                <a:solidFill>
                  <a:srgbClr val="002060"/>
                </a:solidFill>
                <a:latin typeface="+mj-lt"/>
                <a:cs typeface="Calibri"/>
              </a:rPr>
              <a:t>ave a different structure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solidFill>
                  <a:srgbClr val="002060"/>
                </a:solidFill>
                <a:latin typeface="+mj-lt"/>
                <a:cs typeface="Calibri"/>
              </a:rPr>
              <a:t>B</a:t>
            </a:r>
            <a:r>
              <a:rPr lang="en-GB" altLang="en-US" b="0" dirty="0">
                <a:solidFill>
                  <a:srgbClr val="002060"/>
                </a:solidFill>
                <a:latin typeface="+mj-lt"/>
                <a:cs typeface="Calibri"/>
              </a:rPr>
              <a:t>e grammatically correct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solidFill>
                  <a:srgbClr val="002060"/>
                </a:solidFill>
                <a:latin typeface="+mj-lt"/>
                <a:cs typeface="Calibri"/>
              </a:rPr>
              <a:t>H</a:t>
            </a:r>
            <a:r>
              <a:rPr lang="en-GB" altLang="en-US" b="0" dirty="0">
                <a:solidFill>
                  <a:srgbClr val="002060"/>
                </a:solidFill>
                <a:latin typeface="+mj-lt"/>
                <a:cs typeface="Calibri"/>
              </a:rPr>
              <a:t>ave correct spelling 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solidFill>
                  <a:srgbClr val="002060"/>
                </a:solidFill>
                <a:latin typeface="+mj-lt"/>
                <a:cs typeface="Calibri"/>
              </a:rPr>
              <a:t>Include a reference</a:t>
            </a:r>
            <a:endParaRPr lang="en-GB" altLang="en-US" b="0" dirty="0">
              <a:solidFill>
                <a:srgbClr val="002060"/>
              </a:solidFill>
              <a:latin typeface="+mj-lt"/>
              <a:cs typeface="Calibri"/>
            </a:endParaRPr>
          </a:p>
          <a:p>
            <a:endParaRPr lang="en-GB" altLang="en-US">
              <a:latin typeface="+mj-lt"/>
            </a:endParaRPr>
          </a:p>
          <a:p>
            <a:endParaRPr lang="en-GB" altLang="en-US">
              <a:latin typeface="+mj-lt"/>
            </a:endParaRPr>
          </a:p>
          <a:p>
            <a:endParaRPr lang="en-GB" altLang="en-US">
              <a:latin typeface="+mj-lt"/>
            </a:endParaRPr>
          </a:p>
          <a:p>
            <a:endParaRPr lang="en-GB" altLang="en-US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04029-D7B6-380A-6B02-0BFFF3D777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solidFill>
                  <a:srgbClr val="173AFF"/>
                </a:solidFill>
              </a:rPr>
              <a:t>Activity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113D50-1B23-0893-E767-CBA532D032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olidFill>
                  <a:srgbClr val="002060"/>
                </a:solidFill>
              </a:rPr>
              <a:t>Go to the worksheet and work with your group to complete the activity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355C5B-9CEE-6D5A-7CE9-360617FADB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88EFC8-A8F9-4E3C-166E-9FF396CB49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8691549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490066"/>
          </a:xfrm>
        </p:spPr>
        <p:txBody>
          <a:bodyPr/>
          <a:lstStyle/>
          <a:p>
            <a:r>
              <a:rPr lang="en-GB" b="1" dirty="0">
                <a:solidFill>
                  <a:srgbClr val="002060"/>
                </a:solidFill>
                <a:latin typeface="+mn-lt"/>
                <a:cs typeface="Calibri"/>
              </a:rPr>
              <a:t>Steps to paraphrasing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340768"/>
            <a:ext cx="8568952" cy="4046748"/>
          </a:xfrm>
        </p:spPr>
        <p:txBody>
          <a:bodyPr/>
          <a:lstStyle/>
          <a:p>
            <a:r>
              <a:rPr lang="en-GB" sz="2800" b="1" dirty="0">
                <a:solidFill>
                  <a:srgbClr val="002060"/>
                </a:solidFill>
                <a:latin typeface="+mj-lt"/>
                <a:cs typeface="Calibri"/>
              </a:rPr>
              <a:t>Read and understand the text.</a:t>
            </a:r>
          </a:p>
          <a:p>
            <a:r>
              <a:rPr lang="en-GB" sz="2800" b="0" dirty="0">
                <a:solidFill>
                  <a:srgbClr val="002060"/>
                </a:solidFill>
                <a:latin typeface="+mj-lt"/>
                <a:cs typeface="Calibri"/>
              </a:rPr>
              <a:t>Make a list of the main ideas.</a:t>
            </a:r>
          </a:p>
          <a:p>
            <a:pPr lvl="1"/>
            <a:r>
              <a:rPr lang="en-GB" b="0" dirty="0">
                <a:solidFill>
                  <a:srgbClr val="002060"/>
                </a:solidFill>
                <a:latin typeface="+mj-lt"/>
                <a:cs typeface="Calibri"/>
              </a:rPr>
              <a:t>Find the important ideas/the important words/phrases. In some way mark them - write them down, underline or highlight them.</a:t>
            </a:r>
          </a:p>
          <a:p>
            <a:pPr lvl="1"/>
            <a:r>
              <a:rPr lang="en-GB" b="0" dirty="0">
                <a:solidFill>
                  <a:srgbClr val="002060"/>
                </a:solidFill>
                <a:latin typeface="+mj-lt"/>
                <a:cs typeface="Calibri"/>
              </a:rPr>
              <a:t>Find alternative words/synonyms for these words/phrases - do not change specialised vocabulary and common words.</a:t>
            </a:r>
          </a:p>
          <a:p>
            <a:endParaRPr lang="en-GB" b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82380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F9AB1-7DF2-804D-D083-3009871E3A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6284" y="188640"/>
            <a:ext cx="5369768" cy="461046"/>
          </a:xfrm>
        </p:spPr>
        <p:txBody>
          <a:bodyPr/>
          <a:lstStyle/>
          <a:p>
            <a:r>
              <a:rPr lang="en-GB" sz="3200" b="1">
                <a:solidFill>
                  <a:srgbClr val="173AFF"/>
                </a:solidFill>
              </a:rPr>
              <a:t>Activity 3: Now You Try!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607AF4-5900-6344-2145-E4ED7DC708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49F121-8D76-D732-E76B-88D19A1434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9FE3DF-CBD8-E64B-9ADE-AC0CA521E0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052736"/>
            <a:ext cx="8291264" cy="3917032"/>
          </a:xfrm>
        </p:spPr>
        <p:txBody>
          <a:bodyPr/>
          <a:lstStyle/>
          <a:p>
            <a:pPr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Go to the worksheet and work with your partner to complete Activity 3.</a:t>
            </a:r>
            <a:r>
              <a:rPr lang="en-US" dirty="0">
                <a:solidFill>
                  <a:srgbClr val="002060"/>
                </a:solidFill>
                <a:latin typeface="Myriad Pro"/>
              </a:rPr>
              <a:t> </a:t>
            </a:r>
            <a:endParaRPr lang="en-US">
              <a:solidFill>
                <a:srgbClr val="002060"/>
              </a:solidFill>
            </a:endParaRPr>
          </a:p>
          <a:p>
            <a:pPr>
              <a:defRPr/>
            </a:pPr>
            <a:r>
              <a:rPr lang="en-US" dirty="0">
                <a:solidFill>
                  <a:srgbClr val="002060"/>
                </a:solidFill>
                <a:latin typeface="Myriad Pro"/>
              </a:rPr>
              <a:t>You can use the next four slides (Steps to Paraphrasing, Top Tips, What Not to Do </a:t>
            </a:r>
            <a:r>
              <a:rPr lang="en-US" err="1">
                <a:solidFill>
                  <a:srgbClr val="002060"/>
                </a:solidFill>
                <a:latin typeface="Myriad Pro"/>
              </a:rPr>
              <a:t>WHen</a:t>
            </a:r>
            <a:r>
              <a:rPr lang="en-US" dirty="0">
                <a:solidFill>
                  <a:srgbClr val="002060"/>
                </a:solidFill>
                <a:latin typeface="Myriad Pro"/>
              </a:rPr>
              <a:t> Paraphrasing) to help you complete this activity!</a:t>
            </a:r>
            <a:endParaRPr lang="en-US" dirty="0">
              <a:solidFill>
                <a:srgbClr val="002060"/>
              </a:solidFill>
              <a:ea typeface="+mn-ea"/>
              <a:cs typeface="+mn-cs"/>
            </a:endParaRPr>
          </a:p>
          <a:p>
            <a:pPr marL="0" indent="0">
              <a:buNone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26190475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4000" b="1" dirty="0">
                <a:solidFill>
                  <a:srgbClr val="002060"/>
                </a:solidFill>
                <a:latin typeface="+mn-lt"/>
                <a:cs typeface="Calibri"/>
              </a:rPr>
              <a:t>Steps to paraphrasing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96752"/>
            <a:ext cx="8640960" cy="4104456"/>
          </a:xfrm>
        </p:spPr>
        <p:txBody>
          <a:bodyPr/>
          <a:lstStyle/>
          <a:p>
            <a:r>
              <a:rPr lang="en-GB" sz="2800" b="0" dirty="0">
                <a:solidFill>
                  <a:srgbClr val="002060"/>
                </a:solidFill>
                <a:cs typeface="Calibri"/>
              </a:rPr>
              <a:t>Change the structure of the text.</a:t>
            </a:r>
          </a:p>
          <a:p>
            <a:pPr lvl="1"/>
            <a:r>
              <a:rPr lang="en-GB" b="0" dirty="0">
                <a:solidFill>
                  <a:srgbClr val="002060"/>
                </a:solidFill>
                <a:cs typeface="Calibri"/>
              </a:rPr>
              <a:t>Identify the meaning relationships between the words/ideas - e.g. cause/effect, generalisation, contrast. </a:t>
            </a:r>
          </a:p>
          <a:p>
            <a:pPr lvl="1"/>
            <a:r>
              <a:rPr lang="en-GB" b="0" dirty="0">
                <a:solidFill>
                  <a:srgbClr val="002060"/>
                </a:solidFill>
                <a:cs typeface="Calibri"/>
              </a:rPr>
              <a:t>Express these relationships in a different way.</a:t>
            </a:r>
          </a:p>
          <a:p>
            <a:pPr lvl="1"/>
            <a:r>
              <a:rPr lang="en-GB" b="0" dirty="0">
                <a:solidFill>
                  <a:srgbClr val="002060"/>
                </a:solidFill>
                <a:cs typeface="Calibri"/>
              </a:rPr>
              <a:t>Change the grammar of the text: change nouns to verbs, adjectives to adverbs, etc., break up long sentences, combine short sentences.</a:t>
            </a:r>
          </a:p>
          <a:p>
            <a:endParaRPr lang="en-GB" b="0"/>
          </a:p>
        </p:txBody>
      </p:sp>
    </p:spTree>
    <p:extLst>
      <p:ext uri="{BB962C8B-B14F-4D97-AF65-F5344CB8AC3E}">
        <p14:creationId xmlns:p14="http://schemas.microsoft.com/office/powerpoint/2010/main" val="69471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r>
              <a:rPr lang="en-GB" b="1" dirty="0">
                <a:solidFill>
                  <a:srgbClr val="002060"/>
                </a:solidFill>
                <a:latin typeface="+mn-lt"/>
                <a:cs typeface="Calibri"/>
              </a:rPr>
              <a:t>Steps to paraphrasing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4176464"/>
          </a:xfrm>
        </p:spPr>
        <p:txBody>
          <a:bodyPr/>
          <a:lstStyle/>
          <a:p>
            <a:r>
              <a:rPr lang="en-GB" sz="2800" dirty="0">
                <a:solidFill>
                  <a:srgbClr val="002060"/>
                </a:solidFill>
                <a:cs typeface="Calibri"/>
              </a:rPr>
              <a:t>Rewrite the main ideas in complete sentences. Combine your notes into a piece of continuous writing.</a:t>
            </a:r>
          </a:p>
          <a:p>
            <a:r>
              <a:rPr lang="en-GB" sz="2800" dirty="0">
                <a:solidFill>
                  <a:srgbClr val="002060"/>
                </a:solidFill>
                <a:cs typeface="Calibri"/>
              </a:rPr>
              <a:t>Check your work.</a:t>
            </a:r>
          </a:p>
          <a:p>
            <a:pPr lvl="1"/>
            <a:r>
              <a:rPr lang="en-GB" dirty="0">
                <a:solidFill>
                  <a:srgbClr val="002060"/>
                </a:solidFill>
                <a:cs typeface="Calibri"/>
              </a:rPr>
              <a:t>Make sure the meaning is the same.</a:t>
            </a:r>
          </a:p>
          <a:p>
            <a:pPr lvl="1"/>
            <a:r>
              <a:rPr lang="en-GB" dirty="0">
                <a:solidFill>
                  <a:srgbClr val="002060"/>
                </a:solidFill>
                <a:cs typeface="Calibri"/>
              </a:rPr>
              <a:t>Make sure the length is the same.</a:t>
            </a:r>
          </a:p>
          <a:p>
            <a:pPr lvl="1"/>
            <a:r>
              <a:rPr lang="en-GB" dirty="0">
                <a:solidFill>
                  <a:srgbClr val="002060"/>
                </a:solidFill>
                <a:cs typeface="Calibri"/>
              </a:rPr>
              <a:t>Make sure the style is your own.</a:t>
            </a:r>
          </a:p>
          <a:p>
            <a:pPr lvl="1"/>
            <a:r>
              <a:rPr lang="en-GB" dirty="0">
                <a:solidFill>
                  <a:srgbClr val="002060"/>
                </a:solidFill>
                <a:cs typeface="Calibri"/>
              </a:rPr>
              <a:t>Remember to acknowledge other people's work.</a:t>
            </a:r>
          </a:p>
          <a:p>
            <a:pPr marL="0" indent="0">
              <a:buNone/>
            </a:pPr>
            <a:endParaRPr lang="en-GB" b="0"/>
          </a:p>
        </p:txBody>
      </p:sp>
    </p:spTree>
    <p:extLst>
      <p:ext uri="{BB962C8B-B14F-4D97-AF65-F5344CB8AC3E}">
        <p14:creationId xmlns:p14="http://schemas.microsoft.com/office/powerpoint/2010/main" val="1467865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A1F39-9C84-6582-1DB7-3915537EC7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8256"/>
            <a:ext cx="8229600" cy="1143000"/>
          </a:xfrm>
        </p:spPr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TOP TIPS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C7D16C-2B59-D398-6569-473B2C979B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919F89-2282-BA3D-1374-299339032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29</a:t>
            </a:fld>
            <a:endParaRPr lang="en-GB" altLang="en-US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32C82D8D-D181-AEA2-F21E-60975E34135B}"/>
              </a:ext>
            </a:extLst>
          </p:cNvPr>
          <p:cNvSpPr txBox="1">
            <a:spLocks/>
          </p:cNvSpPr>
          <p:nvPr/>
        </p:nvSpPr>
        <p:spPr>
          <a:xfrm>
            <a:off x="576031" y="1124744"/>
            <a:ext cx="7991938" cy="446449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Use your notes as the basis for your paraphrases. Don’t paraphrase directly from your source!</a:t>
            </a:r>
            <a:endParaRPr lang="en-GB" sz="2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Use your own words and style so as not to lose your voice.</a:t>
            </a:r>
            <a:endParaRPr lang="en-GB" sz="2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Make sure that the paraphrase supports the point that 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you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want to make, not someone else’s.</a:t>
            </a:r>
            <a:endParaRPr lang="en-GB" sz="2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Make it clear to your reader how the paraphrase you are using supports your overall point.</a:t>
            </a:r>
            <a:endParaRPr lang="en-GB" sz="2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Don’t forget to add an in-text citation. </a:t>
            </a:r>
            <a:endParaRPr lang="en-GB" sz="2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Use pronouns (he, she, they) or nouns (researchers, scientists, authors) if paraphrase consists of more than one sentence. </a:t>
            </a:r>
            <a:endParaRPr lang="en-GB" sz="2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3620889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AC282-CB88-8988-4C15-1E2DB3B05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21220"/>
            <a:ext cx="8229600" cy="1143000"/>
          </a:xfrm>
        </p:spPr>
        <p:txBody>
          <a:bodyPr/>
          <a:lstStyle/>
          <a:p>
            <a:r>
              <a:rPr lang="en-GB" sz="3600" b="1">
                <a:solidFill>
                  <a:srgbClr val="002060"/>
                </a:solidFill>
                <a:latin typeface="+mn-lt"/>
                <a:cs typeface="Calibri" panose="020F0502020204030204" pitchFamily="34" charset="0"/>
              </a:rPr>
              <a:t>What not to do when paraphrasing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22E86-4E3B-1B90-695C-1DE4CF0DA7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2364" y="836712"/>
            <a:ext cx="8363272" cy="4099595"/>
          </a:xfrm>
        </p:spPr>
        <p:txBody>
          <a:bodyPr/>
          <a:lstStyle/>
          <a:p>
            <a:r>
              <a:rPr lang="en-GB" sz="2800">
                <a:solidFill>
                  <a:srgbClr val="002060"/>
                </a:solidFill>
                <a:cs typeface="Calibri" panose="020F0502020204030204" pitchFamily="34" charset="0"/>
              </a:rPr>
              <a:t>Use the same sentence structure as the original source: for example, only changing a few words. </a:t>
            </a:r>
          </a:p>
          <a:p>
            <a:r>
              <a:rPr lang="en-GB" sz="2800">
                <a:solidFill>
                  <a:srgbClr val="002060"/>
                </a:solidFill>
                <a:cs typeface="Calibri" panose="020F0502020204030204" pitchFamily="34" charset="0"/>
              </a:rPr>
              <a:t>Use parts of the original sentence(s) without referencing these appropriately following Harvard Guidelines. </a:t>
            </a:r>
          </a:p>
          <a:p>
            <a:r>
              <a:rPr lang="en-GB" sz="2800">
                <a:solidFill>
                  <a:srgbClr val="002060"/>
                </a:solidFill>
                <a:cs typeface="Calibri" panose="020F0502020204030204" pitchFamily="34" charset="0"/>
              </a:rPr>
              <a:t>Changing the meaning of the original text. </a:t>
            </a:r>
          </a:p>
          <a:p>
            <a:r>
              <a:rPr lang="en-GB" sz="2800" b="1">
                <a:solidFill>
                  <a:srgbClr val="002060"/>
                </a:solidFill>
                <a:cs typeface="Calibri" panose="020F0502020204030204" pitchFamily="34" charset="0"/>
              </a:rPr>
              <a:t>Forget or neglect </a:t>
            </a:r>
            <a:r>
              <a:rPr lang="en-GB" sz="2800">
                <a:solidFill>
                  <a:srgbClr val="002060"/>
                </a:solidFill>
                <a:cs typeface="Calibri" panose="020F0502020204030204" pitchFamily="34" charset="0"/>
              </a:rPr>
              <a:t>to include an in-text citation, because you have used your own words. If it didn’t come from your head, it’s not yours and must be cited!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8B4904-B7BC-FB96-9704-6EA2C35142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48FA8-D635-AC09-F5B2-4CA78510F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8400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8767"/>
            <a:ext cx="8229600" cy="1143000"/>
          </a:xfrm>
        </p:spPr>
        <p:txBody>
          <a:bodyPr/>
          <a:lstStyle/>
          <a:p>
            <a:r>
              <a:rPr lang="en-GB" b="1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Autofit/>
          </a:bodyPr>
          <a:lstStyle/>
          <a:p>
            <a:r>
              <a:rPr lang="en-GB" altLang="en-US" sz="2400">
                <a:latin typeface="Calibri" panose="020F0502020204030204" pitchFamily="34" charset="0"/>
                <a:cs typeface="Calibri" panose="020F0502020204030204" pitchFamily="34" charset="0"/>
              </a:rPr>
              <a:t>British Council (2022) </a:t>
            </a:r>
            <a:r>
              <a:rPr lang="en-GB" altLang="en-US" sz="2400" i="1">
                <a:latin typeface="Calibri" panose="020F0502020204030204" pitchFamily="34" charset="0"/>
                <a:cs typeface="Calibri" panose="020F0502020204030204" pitchFamily="34" charset="0"/>
              </a:rPr>
              <a:t>Top five paraphrasing techniques. Available at: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Top Five Paraphrasing Techniques (video included) | British Council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 (accessed 2</a:t>
            </a:r>
            <a:r>
              <a:rPr lang="en-GB" sz="2400" baseline="30000">
                <a:latin typeface="Calibri" panose="020F0502020204030204" pitchFamily="34" charset="0"/>
                <a:cs typeface="Calibri" panose="020F0502020204030204" pitchFamily="34" charset="0"/>
              </a:rPr>
              <a:t>nd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 November 2022)</a:t>
            </a:r>
          </a:p>
          <a:p>
            <a:r>
              <a:rPr lang="en-GB" altLang="en-US" sz="2400">
                <a:latin typeface="Calibri" panose="020F0502020204030204" pitchFamily="34" charset="0"/>
                <a:cs typeface="Calibri" panose="020F0502020204030204" pitchFamily="34" charset="0"/>
              </a:rPr>
              <a:t>Strongman, L. (2013)</a:t>
            </a:r>
            <a:r>
              <a:rPr lang="en-GB" altLang="en-US" sz="2400" i="1">
                <a:latin typeface="Calibri" panose="020F0502020204030204" pitchFamily="34" charset="0"/>
                <a:cs typeface="Calibri" panose="020F0502020204030204" pitchFamily="34" charset="0"/>
              </a:rPr>
              <a:t> Academic writing. Cambridge</a:t>
            </a:r>
            <a:r>
              <a:rPr lang="en-GB" altLang="en-US" sz="2400">
                <a:latin typeface="Calibri" panose="020F0502020204030204" pitchFamily="34" charset="0"/>
                <a:cs typeface="Calibri" panose="020F0502020204030204" pitchFamily="34" charset="0"/>
              </a:rPr>
              <a:t>: Cambridge scholars publishing.</a:t>
            </a:r>
          </a:p>
          <a:p>
            <a:r>
              <a:rPr lang="en-GB" altLang="en-US" sz="2400" err="1">
                <a:latin typeface="Calibri" panose="020F0502020204030204" pitchFamily="34" charset="0"/>
                <a:cs typeface="Calibri" panose="020F0502020204030204" pitchFamily="34" charset="0"/>
              </a:rPr>
              <a:t>UEfAP</a:t>
            </a:r>
            <a:r>
              <a:rPr lang="en-GB" altLang="en-US" sz="2400">
                <a:latin typeface="Calibri" panose="020F0502020204030204" pitchFamily="34" charset="0"/>
                <a:cs typeface="Calibri" panose="020F0502020204030204" pitchFamily="34" charset="0"/>
              </a:rPr>
              <a:t> (2019). ‘Academic Writing: Reporting - paraphrase, summary &amp; synthesis’. Online. </a:t>
            </a:r>
            <a:r>
              <a:rPr lang="en-GB" altLang="en-US" sz="240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http://www.uefap.net/writing/writing-reporting/writing-reporting-paraphrase</a:t>
            </a:r>
            <a:r>
              <a:rPr lang="en-GB" altLang="en-US" sz="2400">
                <a:latin typeface="Calibri" panose="020F0502020204030204" pitchFamily="34" charset="0"/>
                <a:cs typeface="Calibri" panose="020F0502020204030204" pitchFamily="34" charset="0"/>
              </a:rPr>
              <a:t> (accessed 2nd November 2022)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380819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8767"/>
            <a:ext cx="8229600" cy="1143000"/>
          </a:xfrm>
        </p:spPr>
        <p:txBody>
          <a:bodyPr/>
          <a:lstStyle/>
          <a:p>
            <a:r>
              <a:rPr lang="en-GB" b="1">
                <a:latin typeface="+mn-lt"/>
                <a:cs typeface="Calibri" panose="020F0502020204030204" pitchFamily="34" charset="0"/>
              </a:rPr>
              <a:t>Further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Autofit/>
          </a:bodyPr>
          <a:lstStyle/>
          <a:p>
            <a:r>
              <a:rPr lang="en-GB" sz="2400">
                <a:latin typeface="+mj-lt"/>
                <a:cs typeface="Calibri" panose="020F0502020204030204" pitchFamily="34" charset="0"/>
              </a:rPr>
              <a:t>UCL (2021) ‘Paraphrasing for Beginners.’ Online. </a:t>
            </a:r>
            <a:r>
              <a:rPr lang="en-GB" sz="2400">
                <a:latin typeface="+mj-lt"/>
                <a:cs typeface="Calibri" panose="020F0502020204030204" pitchFamily="34" charset="0"/>
                <a:hlinkClick r:id="rId2"/>
              </a:rPr>
              <a:t>https://www.ucl.ac.uk/ioe-writing-centre/reference-effectively-avoid-plagiarism/paraphrasing</a:t>
            </a:r>
            <a:r>
              <a:rPr lang="en-GB" sz="2400">
                <a:latin typeface="+mj-lt"/>
                <a:cs typeface="Calibri" panose="020F0502020204030204" pitchFamily="34" charset="0"/>
              </a:rPr>
              <a:t> (accessed 2nd of November 2022) </a:t>
            </a:r>
          </a:p>
          <a:p>
            <a:r>
              <a:rPr lang="en-GB" sz="2400">
                <a:latin typeface="+mj-lt"/>
                <a:cs typeface="Calibri" panose="020F0502020204030204" pitchFamily="34" charset="0"/>
              </a:rPr>
              <a:t>University of Bristol (2015). ‘Paraphrasing.’ Online. </a:t>
            </a:r>
            <a:r>
              <a:rPr lang="en-GB" sz="2400">
                <a:latin typeface="+mj-lt"/>
                <a:cs typeface="Calibri" panose="020F0502020204030204" pitchFamily="34" charset="0"/>
                <a:hlinkClick r:id="rId3"/>
              </a:rPr>
              <a:t>https://www.bristol.ac.uk/arts/exercises/referencing/page_05.htm</a:t>
            </a:r>
            <a:r>
              <a:rPr lang="en-GB" sz="2400">
                <a:latin typeface="+mj-lt"/>
                <a:cs typeface="Calibri" panose="020F0502020204030204" pitchFamily="34" charset="0"/>
              </a:rPr>
              <a:t> (accessed 05.03.2021) </a:t>
            </a:r>
          </a:p>
          <a:p>
            <a:r>
              <a:rPr lang="en-GB" sz="2400">
                <a:latin typeface="+mj-lt"/>
                <a:cs typeface="Calibri" panose="020F0502020204030204" pitchFamily="34" charset="0"/>
              </a:rPr>
              <a:t>Future Learn (n.d.) ‘Techniques for paraphrasing.’ Online. </a:t>
            </a:r>
            <a:r>
              <a:rPr lang="en-GB" sz="2400">
                <a:latin typeface="+mj-lt"/>
                <a:cs typeface="Calibri" panose="020F0502020204030204" pitchFamily="34" charset="0"/>
                <a:hlinkClick r:id="rId4"/>
              </a:rPr>
              <a:t>https://www.futurelearn.com/info/courses/english-for-study-intermediate/0/steps/35241</a:t>
            </a:r>
            <a:r>
              <a:rPr lang="en-GB" sz="2400">
                <a:latin typeface="+mj-lt"/>
                <a:cs typeface="Calibri" panose="020F0502020204030204" pitchFamily="34" charset="0"/>
              </a:rPr>
              <a:t> (accessed 2nd November 2022) </a:t>
            </a:r>
          </a:p>
          <a:p>
            <a:endParaRPr lang="en-GB" altLang="en-US" sz="2400">
              <a:latin typeface="+mj-lt"/>
              <a:cs typeface="Calibri" panose="020F0502020204030204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270198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60</TotalTime>
  <Words>2418</Words>
  <Application>Microsoft Office PowerPoint</Application>
  <PresentationFormat>On-screen Show (4:3)</PresentationFormat>
  <Paragraphs>278</Paragraphs>
  <Slides>32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32</vt:i4>
      </vt:variant>
    </vt:vector>
  </HeadingPairs>
  <TitlesOfParts>
    <vt:vector size="34" baseType="lpstr">
      <vt:lpstr>20140311PresentationUWTSDTemplate</vt:lpstr>
      <vt:lpstr>1_20140311PresentationUWTSDTemplate</vt:lpstr>
      <vt:lpstr>LCHS4001</vt:lpstr>
      <vt:lpstr>Aims of the session </vt:lpstr>
      <vt:lpstr>REMINDER</vt:lpstr>
      <vt:lpstr>In groups, discuss the following questions: </vt:lpstr>
      <vt:lpstr>What is paraphrasing? </vt:lpstr>
      <vt:lpstr>Example 1</vt:lpstr>
      <vt:lpstr>PowerPoint Presentation</vt:lpstr>
      <vt:lpstr>Why should you paraphrase ?</vt:lpstr>
      <vt:lpstr>Activity 1</vt:lpstr>
      <vt:lpstr>The Use of Synonyms </vt:lpstr>
      <vt:lpstr>Example - Synonyms </vt:lpstr>
      <vt:lpstr>Another Synonym Example </vt:lpstr>
      <vt:lpstr>Practice!</vt:lpstr>
      <vt:lpstr>Changing word class </vt:lpstr>
      <vt:lpstr>Another Word Class Example </vt:lpstr>
      <vt:lpstr>Practice!</vt:lpstr>
      <vt:lpstr>Active and Passive voice </vt:lpstr>
      <vt:lpstr>Active / Passive voice Example</vt:lpstr>
      <vt:lpstr>Practice!</vt:lpstr>
      <vt:lpstr>Sentence Construction/Word Order</vt:lpstr>
      <vt:lpstr>Sentence Construction/Word Order</vt:lpstr>
      <vt:lpstr>Practice!</vt:lpstr>
      <vt:lpstr>Paraphrasing</vt:lpstr>
      <vt:lpstr>Activity 2</vt:lpstr>
      <vt:lpstr>Steps to paraphrasing </vt:lpstr>
      <vt:lpstr>Activity 3: Now You Try!</vt:lpstr>
      <vt:lpstr>Steps to paraphrasing </vt:lpstr>
      <vt:lpstr>Steps to paraphrasing </vt:lpstr>
      <vt:lpstr>TOP TIPS</vt:lpstr>
      <vt:lpstr>What not to do when paraphrasing </vt:lpstr>
      <vt:lpstr>References</vt:lpstr>
      <vt:lpstr>Further Reading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Naomi Doerge</cp:lastModifiedBy>
  <cp:revision>92</cp:revision>
  <cp:lastPrinted>2018-07-09T15:27:01Z</cp:lastPrinted>
  <dcterms:created xsi:type="dcterms:W3CDTF">2002-10-07T19:43:58Z</dcterms:created>
  <dcterms:modified xsi:type="dcterms:W3CDTF">2025-10-25T11:18:53Z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19b70da3-a449-4f44-b4c2-be38c028cb5c_Enabled">
    <vt:lpwstr>true</vt:lpwstr>
  </property>
  <property fmtid="{D5CDD505-2E9C-101B-9397-08002B2CF9AE}" pid="3" name="MSIP_Label_19b70da3-a449-4f44-b4c2-be38c028cb5c_SetDate">
    <vt:lpwstr>2024-05-20T20:46:44Z</vt:lpwstr>
  </property>
  <property fmtid="{D5CDD505-2E9C-101B-9397-08002B2CF9AE}" pid="4" name="MSIP_Label_19b70da3-a449-4f44-b4c2-be38c028cb5c_Method">
    <vt:lpwstr>Privileged</vt:lpwstr>
  </property>
  <property fmtid="{D5CDD505-2E9C-101B-9397-08002B2CF9AE}" pid="5" name="MSIP_Label_19b70da3-a449-4f44-b4c2-be38c028cb5c_Name">
    <vt:lpwstr>Confidential</vt:lpwstr>
  </property>
  <property fmtid="{D5CDD505-2E9C-101B-9397-08002B2CF9AE}" pid="6" name="MSIP_Label_19b70da3-a449-4f44-b4c2-be38c028cb5c_SiteId">
    <vt:lpwstr>057daf85-b1d5-44cd-ab7b-0a4ce1b29eae</vt:lpwstr>
  </property>
  <property fmtid="{D5CDD505-2E9C-101B-9397-08002B2CF9AE}" pid="7" name="MSIP_Label_19b70da3-a449-4f44-b4c2-be38c028cb5c_ActionId">
    <vt:lpwstr>f193be01-dfd9-45b8-a669-d17d54faf4ed</vt:lpwstr>
  </property>
  <property fmtid="{D5CDD505-2E9C-101B-9397-08002B2CF9AE}" pid="8" name="MSIP_Label_19b70da3-a449-4f44-b4c2-be38c028cb5c_ContentBits">
    <vt:lpwstr>0</vt:lpwstr>
  </property>
</Properties>
</file>