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2"/>
  </p:notesMasterIdLst>
  <p:sldIdLst>
    <p:sldId id="256" r:id="rId2"/>
    <p:sldId id="292" r:id="rId3"/>
    <p:sldId id="276" r:id="rId4"/>
    <p:sldId id="258" r:id="rId5"/>
    <p:sldId id="290" r:id="rId6"/>
    <p:sldId id="259" r:id="rId7"/>
    <p:sldId id="260" r:id="rId8"/>
    <p:sldId id="262" r:id="rId9"/>
    <p:sldId id="293" r:id="rId10"/>
    <p:sldId id="264" r:id="rId11"/>
    <p:sldId id="265" r:id="rId12"/>
    <p:sldId id="267" r:id="rId13"/>
    <p:sldId id="269" r:id="rId14"/>
    <p:sldId id="294" r:id="rId15"/>
    <p:sldId id="295" r:id="rId16"/>
    <p:sldId id="289" r:id="rId17"/>
    <p:sldId id="270" r:id="rId18"/>
    <p:sldId id="271" r:id="rId19"/>
    <p:sldId id="272" r:id="rId20"/>
    <p:sldId id="273" r:id="rId21"/>
    <p:sldId id="281" r:id="rId22"/>
    <p:sldId id="282" r:id="rId23"/>
    <p:sldId id="274" r:id="rId24"/>
    <p:sldId id="275" r:id="rId25"/>
    <p:sldId id="283" r:id="rId26"/>
    <p:sldId id="296" r:id="rId27"/>
    <p:sldId id="297" r:id="rId28"/>
    <p:sldId id="285" r:id="rId29"/>
    <p:sldId id="298" r:id="rId30"/>
    <p:sldId id="299"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624" autoAdjust="0"/>
  </p:normalViewPr>
  <p:slideViewPr>
    <p:cSldViewPr>
      <p:cViewPr varScale="1">
        <p:scale>
          <a:sx n="69" d="100"/>
          <a:sy n="69"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5" d="100"/>
          <a:sy n="55" d="100"/>
        </p:scale>
        <p:origin x="-2856" y="-10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45625E-E4FC-42CD-B0C2-3BA7AE12E044}" type="datetimeFigureOut">
              <a:rPr lang="en-GB" smtClean="0"/>
              <a:pPr/>
              <a:t>12/06/2020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38FB4C3-0065-4342-9619-C77918AF332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38FB4C3-0065-4342-9619-C77918AF3324}"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38FB4C3-0065-4342-9619-C77918AF3324}"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38FB4C3-0065-4342-9619-C77918AF3324}"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38FB4C3-0065-4342-9619-C77918AF3324}"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2F86ABB-75CF-4560-9FB5-2A2883E18407}" type="datetime1">
              <a:rPr lang="en-GB" smtClean="0"/>
              <a:pPr/>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CA8C34-A802-4753-AC98-FCCCB6AD14D6}" type="datetime1">
              <a:rPr lang="en-GB" smtClean="0"/>
              <a:pPr/>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5BBF5E-F2DB-4BC6-8E8C-F71399A76758}" type="datetime1">
              <a:rPr lang="en-GB" smtClean="0"/>
              <a:pPr/>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2917A4C-47FD-4701-8686-851EC2D32FA3}" type="datetime1">
              <a:rPr lang="en-GB" smtClean="0"/>
              <a:pPr/>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5188A36-8716-46A2-B4A0-6ED10A1517E1}" type="datetime1">
              <a:rPr lang="en-GB" smtClean="0"/>
              <a:pPr/>
              <a:t>12/06/2020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A09300B-1A35-49A8-871B-9CA3364308E1}" type="datetime1">
              <a:rPr lang="en-GB" smtClean="0"/>
              <a:pPr/>
              <a:t>12/06/2020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498297-3D29-4037-886F-7D3CE726BE9B}" type="datetime1">
              <a:rPr lang="en-GB" smtClean="0"/>
              <a:pPr/>
              <a:t>12/06/2020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ED0E22-87F3-4789-A6D2-689D410F9411}" type="datetime1">
              <a:rPr lang="en-GB" smtClean="0"/>
              <a:pPr/>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01B33D-F80D-491D-A2F3-2E4FE906727B}" type="datetime1">
              <a:rPr lang="en-GB" smtClean="0"/>
              <a:pPr/>
              <a:t>12/06/2020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256250-41A0-4B05-83C3-C33BDBBEAE13}" type="datetime1">
              <a:rPr lang="en-GB" smtClean="0"/>
              <a:pPr/>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EE237E-D0CC-470E-80FF-CD023D5B36DD}" type="datetime1">
              <a:rPr lang="en-GB" smtClean="0"/>
              <a:pPr/>
              <a:t>12/06/2020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0EBDA4-8BFC-442B-8121-3D8402CEE8B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F3D2F9-1D7E-4B3B-895C-C3B76A323B5F}" type="datetime1">
              <a:rPr lang="en-GB" smtClean="0"/>
              <a:pPr/>
              <a:t>12/06/2020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0EBDA4-8BFC-442B-8121-3D8402CEE8B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tx2"/>
                </a:solidFill>
              </a:rPr>
              <a:t>Island Economies in the Archaic and Classical Periods</a:t>
            </a:r>
            <a:endParaRPr lang="en-GB" dirty="0">
              <a:solidFill>
                <a:schemeClr val="tx2"/>
              </a:solidFill>
            </a:endParaRPr>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2"/>
                </a:solidFill>
              </a:rPr>
              <a:t>Working Assumption</a:t>
            </a:r>
            <a:endParaRPr lang="en-GB" dirty="0">
              <a:solidFill>
                <a:schemeClr val="tx2"/>
              </a:solidFill>
            </a:endParaRPr>
          </a:p>
        </p:txBody>
      </p:sp>
      <p:sp>
        <p:nvSpPr>
          <p:cNvPr id="5" name="TextBox 4"/>
          <p:cNvSpPr txBox="1"/>
          <p:nvPr/>
        </p:nvSpPr>
        <p:spPr>
          <a:xfrm>
            <a:off x="899592" y="1916832"/>
            <a:ext cx="7416824" cy="1938992"/>
          </a:xfrm>
          <a:prstGeom prst="rect">
            <a:avLst/>
          </a:prstGeom>
          <a:noFill/>
        </p:spPr>
        <p:txBody>
          <a:bodyPr wrap="square" rtlCol="0">
            <a:spAutoFit/>
          </a:bodyPr>
          <a:lstStyle/>
          <a:p>
            <a:r>
              <a:rPr lang="en-GB" sz="2400" dirty="0" smtClean="0">
                <a:solidFill>
                  <a:schemeClr val="tx2"/>
                </a:solidFill>
              </a:rPr>
              <a:t>Did a single island economy exist in Archaic and Classical Greece ?</a:t>
            </a:r>
          </a:p>
          <a:p>
            <a:endParaRPr lang="en-GB" sz="2400" dirty="0" smtClean="0">
              <a:solidFill>
                <a:schemeClr val="tx2"/>
              </a:solidFill>
            </a:endParaRPr>
          </a:p>
          <a:p>
            <a:r>
              <a:rPr lang="en-GB" sz="2400" dirty="0" smtClean="0">
                <a:solidFill>
                  <a:schemeClr val="tx2"/>
                </a:solidFill>
              </a:rPr>
              <a:t>If so an island with a single polis maybe good for an initial exploration</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8681"/>
            <a:ext cx="7772400" cy="1512167"/>
          </a:xfrm>
        </p:spPr>
        <p:txBody>
          <a:bodyPr>
            <a:normAutofit/>
          </a:bodyPr>
          <a:lstStyle/>
          <a:p>
            <a:r>
              <a:rPr lang="en-GB" dirty="0" smtClean="0">
                <a:solidFill>
                  <a:schemeClr val="tx2"/>
                </a:solidFill>
              </a:rPr>
              <a:t>Evidence </a:t>
            </a:r>
            <a:r>
              <a:rPr lang="en-GB" dirty="0" smtClean="0">
                <a:solidFill>
                  <a:schemeClr val="tx2"/>
                </a:solidFill>
              </a:rPr>
              <a:t>presented from a number of locations</a:t>
            </a:r>
            <a:endParaRPr lang="en-GB" dirty="0">
              <a:solidFill>
                <a:schemeClr val="tx2"/>
              </a:solidFill>
            </a:endParaRPr>
          </a:p>
        </p:txBody>
      </p:sp>
      <p:sp>
        <p:nvSpPr>
          <p:cNvPr id="3" name="Subtitle 2"/>
          <p:cNvSpPr>
            <a:spLocks noGrp="1"/>
          </p:cNvSpPr>
          <p:nvPr>
            <p:ph type="subTitle" idx="1"/>
          </p:nvPr>
        </p:nvSpPr>
        <p:spPr>
          <a:xfrm>
            <a:off x="1371600" y="2276872"/>
            <a:ext cx="6400800" cy="3361928"/>
          </a:xfrm>
        </p:spPr>
        <p:txBody>
          <a:bodyPr>
            <a:normAutofit/>
          </a:bodyPr>
          <a:lstStyle/>
          <a:p>
            <a:pPr algn="l">
              <a:buFont typeface="Arial" pitchFamily="34" charset="0"/>
              <a:buChar char="•"/>
            </a:pPr>
            <a:r>
              <a:rPr lang="en-GB" dirty="0" smtClean="0">
                <a:solidFill>
                  <a:schemeClr val="tx2"/>
                </a:solidFill>
              </a:rPr>
              <a:t>Thasos</a:t>
            </a:r>
            <a:endParaRPr lang="en-GB" dirty="0">
              <a:solidFill>
                <a:schemeClr val="tx2"/>
              </a:solidFill>
            </a:endParaRPr>
          </a:p>
          <a:p>
            <a:pPr algn="l">
              <a:buFont typeface="Arial" pitchFamily="34" charset="0"/>
              <a:buChar char="•"/>
            </a:pPr>
            <a:r>
              <a:rPr lang="en-GB" dirty="0" smtClean="0">
                <a:solidFill>
                  <a:schemeClr val="tx2"/>
                </a:solidFill>
              </a:rPr>
              <a:t> Crete</a:t>
            </a:r>
          </a:p>
          <a:p>
            <a:pPr algn="l">
              <a:buFont typeface="Arial" pitchFamily="34" charset="0"/>
              <a:buChar char="•"/>
            </a:pPr>
            <a:r>
              <a:rPr lang="en-GB" dirty="0" smtClean="0">
                <a:solidFill>
                  <a:schemeClr val="tx2"/>
                </a:solidFill>
              </a:rPr>
              <a:t> Lesbos</a:t>
            </a:r>
            <a:endParaRPr lang="en-GB" dirty="0" smtClean="0">
              <a:solidFill>
                <a:schemeClr val="tx2"/>
              </a:solidFill>
            </a:endParaRPr>
          </a:p>
          <a:p>
            <a:pPr algn="l">
              <a:buFont typeface="Arial" pitchFamily="34" charset="0"/>
              <a:buChar char="•"/>
            </a:pPr>
            <a:r>
              <a:rPr lang="en-GB" dirty="0" smtClean="0">
                <a:solidFill>
                  <a:schemeClr val="tx2"/>
                </a:solidFill>
              </a:rPr>
              <a:t> </a:t>
            </a:r>
            <a:r>
              <a:rPr lang="en-GB" dirty="0" err="1" smtClean="0">
                <a:solidFill>
                  <a:schemeClr val="tx2"/>
                </a:solidFill>
              </a:rPr>
              <a:t>Keos</a:t>
            </a:r>
            <a:endParaRPr lang="en-GB" dirty="0" smtClean="0">
              <a:solidFill>
                <a:schemeClr val="tx2"/>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4thwalldramaturgy.byu.edu/wp-content/uploads/2017/05/ancient-greece-map.jpg"/>
          <p:cNvPicPr>
            <a:picLocks noChangeAspect="1" noChangeArrowheads="1"/>
          </p:cNvPicPr>
          <p:nvPr/>
        </p:nvPicPr>
        <p:blipFill>
          <a:blip r:embed="rId2" cstate="print"/>
          <a:srcRect/>
          <a:stretch>
            <a:fillRect/>
          </a:stretch>
        </p:blipFill>
        <p:spPr bwMode="auto">
          <a:xfrm>
            <a:off x="1979712" y="126000"/>
            <a:ext cx="5175880" cy="6399344"/>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106" name="Picture 2" descr="http://www.planetware.com/i/map/GR/thasos-map.jpg"/>
          <p:cNvPicPr>
            <a:picLocks noChangeAspect="1" noChangeArrowheads="1"/>
          </p:cNvPicPr>
          <p:nvPr/>
        </p:nvPicPr>
        <p:blipFill>
          <a:blip r:embed="rId2" cstate="print"/>
          <a:srcRect/>
          <a:stretch>
            <a:fillRect/>
          </a:stretch>
        </p:blipFill>
        <p:spPr bwMode="auto">
          <a:xfrm>
            <a:off x="2267744" y="908720"/>
            <a:ext cx="4395067" cy="5687920"/>
          </a:xfrm>
          <a:prstGeom prst="rect">
            <a:avLst/>
          </a:prstGeom>
          <a:noFill/>
        </p:spPr>
      </p:pic>
      <p:sp>
        <p:nvSpPr>
          <p:cNvPr id="3" name="TextBox 2"/>
          <p:cNvSpPr txBox="1"/>
          <p:nvPr/>
        </p:nvSpPr>
        <p:spPr>
          <a:xfrm>
            <a:off x="899592" y="260648"/>
            <a:ext cx="6624736" cy="769441"/>
          </a:xfrm>
          <a:prstGeom prst="rect">
            <a:avLst/>
          </a:prstGeom>
          <a:noFill/>
        </p:spPr>
        <p:txBody>
          <a:bodyPr wrap="square" rtlCol="0">
            <a:spAutoFit/>
          </a:bodyPr>
          <a:lstStyle/>
          <a:p>
            <a:pPr algn="ctr"/>
            <a:r>
              <a:rPr lang="en-GB" sz="4400" dirty="0" smtClean="0">
                <a:solidFill>
                  <a:schemeClr val="tx2"/>
                </a:solidFill>
              </a:rPr>
              <a:t>Thasos</a:t>
            </a:r>
            <a:endParaRPr lang="en-GB" sz="4400" dirty="0">
              <a:solidFill>
                <a:schemeClr val="tx2"/>
              </a:solidFill>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88640"/>
            <a:ext cx="7772400" cy="2016223"/>
          </a:xfrm>
        </p:spPr>
        <p:txBody>
          <a:bodyPr>
            <a:normAutofit/>
          </a:bodyPr>
          <a:lstStyle/>
          <a:p>
            <a:r>
              <a:rPr lang="en-GB" dirty="0" smtClean="0">
                <a:solidFill>
                  <a:schemeClr val="tx2"/>
                </a:solidFill>
              </a:rPr>
              <a:t>Thasos</a:t>
            </a:r>
            <a:br>
              <a:rPr lang="en-GB" dirty="0" smtClean="0">
                <a:solidFill>
                  <a:schemeClr val="tx2"/>
                </a:solidFill>
              </a:rPr>
            </a:br>
            <a:r>
              <a:rPr lang="en-GB" dirty="0" smtClean="0">
                <a:solidFill>
                  <a:schemeClr val="tx2"/>
                </a:solidFill>
              </a:rPr>
              <a:t>Prior to Greek colonisation</a:t>
            </a:r>
            <a:endParaRPr lang="en-GB" dirty="0">
              <a:solidFill>
                <a:schemeClr val="tx2"/>
              </a:solidFill>
            </a:endParaRPr>
          </a:p>
        </p:txBody>
      </p:sp>
      <p:sp>
        <p:nvSpPr>
          <p:cNvPr id="3" name="Subtitle 2"/>
          <p:cNvSpPr>
            <a:spLocks noGrp="1"/>
          </p:cNvSpPr>
          <p:nvPr>
            <p:ph type="subTitle" idx="1"/>
          </p:nvPr>
        </p:nvSpPr>
        <p:spPr>
          <a:xfrm>
            <a:off x="1371600" y="2492896"/>
            <a:ext cx="6400800" cy="2520280"/>
          </a:xfrm>
        </p:spPr>
        <p:txBody>
          <a:bodyPr>
            <a:normAutofit lnSpcReduction="10000"/>
          </a:bodyPr>
          <a:lstStyle/>
          <a:p>
            <a:pPr algn="l">
              <a:buFont typeface="Arial" pitchFamily="34" charset="0"/>
              <a:buChar char="•"/>
            </a:pPr>
            <a:r>
              <a:rPr lang="en-GB" dirty="0" smtClean="0">
                <a:solidFill>
                  <a:schemeClr val="tx2"/>
                </a:solidFill>
              </a:rPr>
              <a:t>Evidence of Thracian occupation, tombs on acropolis. (Graham, 1978 p61) (Owen </a:t>
            </a:r>
            <a:r>
              <a:rPr lang="en-GB" dirty="0" smtClean="0">
                <a:solidFill>
                  <a:schemeClr val="tx2"/>
                </a:solidFill>
              </a:rPr>
              <a:t>2000)</a:t>
            </a:r>
          </a:p>
          <a:p>
            <a:pPr algn="l">
              <a:buFont typeface="Arial" pitchFamily="34" charset="0"/>
              <a:buChar char="•"/>
            </a:pPr>
            <a:r>
              <a:rPr lang="en-GB" dirty="0" smtClean="0">
                <a:solidFill>
                  <a:schemeClr val="tx2"/>
                </a:solidFill>
              </a:rPr>
              <a:t>Phoenician </a:t>
            </a:r>
            <a:r>
              <a:rPr lang="en-GB" dirty="0" smtClean="0">
                <a:solidFill>
                  <a:schemeClr val="tx2"/>
                </a:solidFill>
              </a:rPr>
              <a:t>presence cited by Herodotus</a:t>
            </a:r>
            <a:endParaRPr lang="en-GB" dirty="0">
              <a:solidFill>
                <a:schemeClr val="tx2"/>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Colonisation of Thasos</a:t>
            </a:r>
            <a:endParaRPr lang="en-GB" dirty="0">
              <a:solidFill>
                <a:schemeClr val="tx2"/>
              </a:solidFill>
            </a:endParaRPr>
          </a:p>
        </p:txBody>
      </p:sp>
      <p:sp>
        <p:nvSpPr>
          <p:cNvPr id="5" name="TextBox 4"/>
          <p:cNvSpPr txBox="1"/>
          <p:nvPr/>
        </p:nvSpPr>
        <p:spPr>
          <a:xfrm>
            <a:off x="395536" y="1556792"/>
            <a:ext cx="8496944" cy="1477328"/>
          </a:xfrm>
          <a:prstGeom prst="rect">
            <a:avLst/>
          </a:prstGeom>
          <a:noFill/>
        </p:spPr>
        <p:txBody>
          <a:bodyPr wrap="square" rtlCol="0">
            <a:spAutoFit/>
          </a:bodyPr>
          <a:lstStyle/>
          <a:p>
            <a:r>
              <a:rPr lang="en-GB" dirty="0" err="1" smtClean="0">
                <a:solidFill>
                  <a:schemeClr val="tx2"/>
                </a:solidFill>
              </a:rPr>
              <a:t>Parian</a:t>
            </a:r>
            <a:r>
              <a:rPr lang="en-GB" dirty="0" smtClean="0">
                <a:solidFill>
                  <a:schemeClr val="tx2"/>
                </a:solidFill>
              </a:rPr>
              <a:t> settlers dated archaeologically to circa  650 BCE  (Graham  1978)</a:t>
            </a:r>
          </a:p>
          <a:p>
            <a:endParaRPr lang="en-GB" dirty="0" smtClean="0">
              <a:solidFill>
                <a:schemeClr val="tx2"/>
              </a:solidFill>
            </a:endParaRPr>
          </a:p>
          <a:p>
            <a:r>
              <a:rPr lang="en-GB" dirty="0" smtClean="0">
                <a:solidFill>
                  <a:schemeClr val="tx2"/>
                </a:solidFill>
              </a:rPr>
              <a:t>“Xanthus of Lydia records that Thasos was founded about the 18</a:t>
            </a:r>
            <a:r>
              <a:rPr lang="en-GB" baseline="30000" dirty="0" smtClean="0">
                <a:solidFill>
                  <a:schemeClr val="tx2"/>
                </a:solidFill>
              </a:rPr>
              <a:t>th</a:t>
            </a:r>
            <a:r>
              <a:rPr lang="en-GB" dirty="0" smtClean="0">
                <a:solidFill>
                  <a:schemeClr val="tx2"/>
                </a:solidFill>
              </a:rPr>
              <a:t> Olympiad (708-705), but about the 15</a:t>
            </a:r>
            <a:r>
              <a:rPr lang="en-GB" baseline="30000" dirty="0" smtClean="0">
                <a:solidFill>
                  <a:schemeClr val="tx2"/>
                </a:solidFill>
              </a:rPr>
              <a:t>th</a:t>
            </a:r>
            <a:r>
              <a:rPr lang="en-GB" dirty="0" smtClean="0">
                <a:solidFill>
                  <a:schemeClr val="tx2"/>
                </a:solidFill>
              </a:rPr>
              <a:t> ( 720-717) according to Dionysus,  with the result that Archilochos was already known after the 20</a:t>
            </a:r>
            <a:r>
              <a:rPr lang="en-GB" baseline="30000" dirty="0" smtClean="0">
                <a:solidFill>
                  <a:schemeClr val="tx2"/>
                </a:solidFill>
              </a:rPr>
              <a:t>th</a:t>
            </a:r>
            <a:r>
              <a:rPr lang="en-GB" dirty="0" smtClean="0">
                <a:solidFill>
                  <a:schemeClr val="tx2"/>
                </a:solidFill>
              </a:rPr>
              <a:t> ( 700-697)” Clement of Alexandria. Miscellanies.</a:t>
            </a:r>
            <a:endParaRPr lang="en-GB" dirty="0">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Thasos’s Peraia</a:t>
            </a:r>
            <a:endParaRPr lang="en-GB" dirty="0">
              <a:solidFill>
                <a:schemeClr val="tx2"/>
              </a:solidFill>
            </a:endParaRPr>
          </a:p>
        </p:txBody>
      </p:sp>
      <p:sp>
        <p:nvSpPr>
          <p:cNvPr id="4" name="TextBox 3"/>
          <p:cNvSpPr txBox="1"/>
          <p:nvPr/>
        </p:nvSpPr>
        <p:spPr>
          <a:xfrm>
            <a:off x="611560" y="1556792"/>
            <a:ext cx="7992888" cy="1477328"/>
          </a:xfrm>
          <a:prstGeom prst="rect">
            <a:avLst/>
          </a:prstGeom>
          <a:noFill/>
        </p:spPr>
        <p:txBody>
          <a:bodyPr wrap="square" rtlCol="0">
            <a:spAutoFit/>
          </a:bodyPr>
          <a:lstStyle/>
          <a:p>
            <a:r>
              <a:rPr lang="en-GB" dirty="0" smtClean="0">
                <a:solidFill>
                  <a:schemeClr val="tx2"/>
                </a:solidFill>
              </a:rPr>
              <a:t>Was extensive and settled very shortly after the colony of Thasos. Settlements included </a:t>
            </a:r>
            <a:r>
              <a:rPr lang="en-GB" dirty="0" err="1" smtClean="0">
                <a:solidFill>
                  <a:schemeClr val="tx2"/>
                </a:solidFill>
              </a:rPr>
              <a:t>Antisara</a:t>
            </a:r>
            <a:r>
              <a:rPr lang="en-GB" dirty="0" smtClean="0">
                <a:solidFill>
                  <a:schemeClr val="tx2"/>
                </a:solidFill>
              </a:rPr>
              <a:t>, </a:t>
            </a:r>
            <a:r>
              <a:rPr lang="en-GB" dirty="0" err="1" smtClean="0">
                <a:solidFill>
                  <a:schemeClr val="tx2"/>
                </a:solidFill>
              </a:rPr>
              <a:t>Galepsos</a:t>
            </a:r>
            <a:r>
              <a:rPr lang="en-GB" dirty="0" smtClean="0">
                <a:solidFill>
                  <a:schemeClr val="tx2"/>
                </a:solidFill>
              </a:rPr>
              <a:t>, </a:t>
            </a:r>
            <a:r>
              <a:rPr lang="en-GB" dirty="0" err="1" smtClean="0">
                <a:solidFill>
                  <a:schemeClr val="tx2"/>
                </a:solidFill>
              </a:rPr>
              <a:t>Neapolis</a:t>
            </a:r>
            <a:r>
              <a:rPr lang="en-GB" dirty="0" smtClean="0">
                <a:solidFill>
                  <a:schemeClr val="tx2"/>
                </a:solidFill>
              </a:rPr>
              <a:t>,  all founded in the 7</a:t>
            </a:r>
            <a:r>
              <a:rPr lang="en-GB" baseline="30000" dirty="0" smtClean="0">
                <a:solidFill>
                  <a:schemeClr val="tx2"/>
                </a:solidFill>
              </a:rPr>
              <a:t>th</a:t>
            </a:r>
            <a:r>
              <a:rPr lang="en-GB" dirty="0" smtClean="0">
                <a:solidFill>
                  <a:schemeClr val="tx2"/>
                </a:solidFill>
              </a:rPr>
              <a:t> century BCE  and confirmed archaeologically. Archibald (2013)</a:t>
            </a:r>
          </a:p>
          <a:p>
            <a:r>
              <a:rPr lang="en-GB" dirty="0" smtClean="0">
                <a:solidFill>
                  <a:schemeClr val="tx2"/>
                </a:solidFill>
              </a:rPr>
              <a:t>Herodotus mentions the Thasian Peraia  when speaking of the Thasians</a:t>
            </a:r>
          </a:p>
          <a:p>
            <a:r>
              <a:rPr lang="en-GB" dirty="0" smtClean="0">
                <a:solidFill>
                  <a:schemeClr val="tx2"/>
                </a:solidFill>
              </a:rPr>
              <a:t>“Their revenue was derived partly  from their possessions on the mainland”  6.46</a:t>
            </a:r>
            <a:endParaRPr lang="en-GB" dirty="0">
              <a:solidFill>
                <a:schemeClr val="tx2"/>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143000"/>
          </a:xfrm>
        </p:spPr>
        <p:txBody>
          <a:bodyPr>
            <a:normAutofit/>
          </a:bodyPr>
          <a:lstStyle/>
          <a:p>
            <a:r>
              <a:rPr lang="en-GB" dirty="0" smtClean="0">
                <a:solidFill>
                  <a:schemeClr val="tx2"/>
                </a:solidFill>
              </a:rPr>
              <a:t>Thasos’s </a:t>
            </a:r>
            <a:r>
              <a:rPr lang="en-GB" dirty="0" smtClean="0">
                <a:solidFill>
                  <a:schemeClr val="tx2"/>
                </a:solidFill>
              </a:rPr>
              <a:t>Peraia</a:t>
            </a:r>
            <a:endParaRPr lang="en-GB" dirty="0">
              <a:solidFill>
                <a:schemeClr val="tx2"/>
              </a:solidFill>
            </a:endParaRPr>
          </a:p>
        </p:txBody>
      </p:sp>
      <p:pic>
        <p:nvPicPr>
          <p:cNvPr id="5" name="Picture 2" descr="C:\Users\User\Downloads\Aug19\Ancient-Greece.jpg"/>
          <p:cNvPicPr>
            <a:picLocks noChangeAspect="1" noChangeArrowheads="1"/>
          </p:cNvPicPr>
          <p:nvPr/>
        </p:nvPicPr>
        <p:blipFill>
          <a:blip r:embed="rId2" cstate="print"/>
          <a:srcRect l="44231" b="63824"/>
          <a:stretch>
            <a:fillRect/>
          </a:stretch>
        </p:blipFill>
        <p:spPr bwMode="auto">
          <a:xfrm>
            <a:off x="902259" y="1700808"/>
            <a:ext cx="7270141" cy="3528392"/>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smtClean="0">
                <a:solidFill>
                  <a:schemeClr val="tx2"/>
                </a:solidFill>
              </a:rPr>
              <a:t>Economic benefits</a:t>
            </a:r>
            <a:br>
              <a:rPr lang="en-GB" dirty="0" smtClean="0">
                <a:solidFill>
                  <a:schemeClr val="tx2"/>
                </a:solidFill>
              </a:rPr>
            </a:br>
            <a:endParaRPr lang="en-GB" dirty="0">
              <a:solidFill>
                <a:schemeClr val="tx2"/>
              </a:solidFill>
            </a:endParaRPr>
          </a:p>
        </p:txBody>
      </p:sp>
      <p:sp>
        <p:nvSpPr>
          <p:cNvPr id="4" name="TextBox 3"/>
          <p:cNvSpPr txBox="1"/>
          <p:nvPr/>
        </p:nvSpPr>
        <p:spPr>
          <a:xfrm>
            <a:off x="971600" y="1340768"/>
            <a:ext cx="7056784" cy="4401205"/>
          </a:xfrm>
          <a:prstGeom prst="rect">
            <a:avLst/>
          </a:prstGeom>
          <a:noFill/>
        </p:spPr>
        <p:txBody>
          <a:bodyPr wrap="square" rtlCol="0">
            <a:spAutoFit/>
          </a:bodyPr>
          <a:lstStyle/>
          <a:p>
            <a:pPr>
              <a:buFont typeface="Arial" pitchFamily="34" charset="0"/>
              <a:buChar char="•"/>
            </a:pPr>
            <a:r>
              <a:rPr lang="en-GB" sz="2000" dirty="0" smtClean="0">
                <a:solidFill>
                  <a:schemeClr val="tx2"/>
                </a:solidFill>
              </a:rPr>
              <a:t> Silver </a:t>
            </a:r>
            <a:r>
              <a:rPr lang="en-GB" sz="2000" dirty="0" smtClean="0">
                <a:solidFill>
                  <a:schemeClr val="tx2"/>
                </a:solidFill>
              </a:rPr>
              <a:t>and gold mining very important</a:t>
            </a:r>
          </a:p>
          <a:p>
            <a:pPr>
              <a:buFont typeface="Arial" pitchFamily="34" charset="0"/>
              <a:buChar char="•"/>
            </a:pPr>
            <a:r>
              <a:rPr lang="en-GB" sz="2000" dirty="0" smtClean="0">
                <a:solidFill>
                  <a:schemeClr val="tx2"/>
                </a:solidFill>
              </a:rPr>
              <a:t> Herodotus</a:t>
            </a:r>
            <a:endParaRPr lang="en-GB" sz="2000" dirty="0" smtClean="0">
              <a:solidFill>
                <a:schemeClr val="tx2"/>
              </a:solidFill>
            </a:endParaRPr>
          </a:p>
          <a:p>
            <a:r>
              <a:rPr lang="en-GB" sz="2000" dirty="0" smtClean="0">
                <a:solidFill>
                  <a:schemeClr val="tx2"/>
                </a:solidFill>
              </a:rPr>
              <a:t>“Their revenue was derived partly from their possessions  upon the mainland, partly from the mines which they owned . They were masters of the gold  mines at </a:t>
            </a:r>
            <a:r>
              <a:rPr lang="en-GB" sz="2000" dirty="0" err="1" smtClean="0">
                <a:solidFill>
                  <a:schemeClr val="tx2"/>
                </a:solidFill>
              </a:rPr>
              <a:t>Scapte</a:t>
            </a:r>
            <a:r>
              <a:rPr lang="en-GB" sz="2000" dirty="0" smtClean="0">
                <a:solidFill>
                  <a:schemeClr val="tx2"/>
                </a:solidFill>
              </a:rPr>
              <a:t> –</a:t>
            </a:r>
            <a:r>
              <a:rPr lang="en-GB" sz="2000" dirty="0" err="1" smtClean="0">
                <a:solidFill>
                  <a:schemeClr val="tx2"/>
                </a:solidFill>
              </a:rPr>
              <a:t>Hyle</a:t>
            </a:r>
            <a:r>
              <a:rPr lang="en-GB" sz="2000" dirty="0" smtClean="0">
                <a:solidFill>
                  <a:schemeClr val="tx2"/>
                </a:solidFill>
              </a:rPr>
              <a:t>, the yearly produce  of which amounted in all to eighty talents. Their mines in Thasos yielded less, but still were so far prolific that, besides  being entirely free from land-tax, they had a surplus income ,derived from the two sources of their territory on the main and their mines, in common years of two hundred, and in the best years of three hundred talents” </a:t>
            </a:r>
            <a:r>
              <a:rPr lang="en-GB" sz="2000" dirty="0" smtClean="0">
                <a:solidFill>
                  <a:schemeClr val="tx2"/>
                </a:solidFill>
              </a:rPr>
              <a:t>6.46</a:t>
            </a:r>
          </a:p>
          <a:p>
            <a:endParaRPr lang="en-GB" sz="2000" dirty="0" smtClean="0">
              <a:solidFill>
                <a:schemeClr val="tx2"/>
              </a:solidFill>
            </a:endParaRPr>
          </a:p>
          <a:p>
            <a:pPr>
              <a:buFont typeface="Arial" pitchFamily="34" charset="0"/>
              <a:buChar char="•"/>
            </a:pPr>
            <a:r>
              <a:rPr lang="en-GB" sz="2000" dirty="0" smtClean="0">
                <a:solidFill>
                  <a:schemeClr val="tx2"/>
                </a:solidFill>
              </a:rPr>
              <a:t> Archibald </a:t>
            </a:r>
            <a:r>
              <a:rPr lang="en-GB" sz="2000" dirty="0" smtClean="0">
                <a:solidFill>
                  <a:schemeClr val="tx2"/>
                </a:solidFill>
              </a:rPr>
              <a:t>cites evidence of Thasian goods like pottery and wine  penetrating far into inland Thrace producing income for Thasos.</a:t>
            </a:r>
            <a:endParaRPr lang="en-GB" sz="2000" dirty="0">
              <a:solidFill>
                <a:schemeClr val="tx2"/>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dirty="0" smtClean="0">
                <a:solidFill>
                  <a:schemeClr val="tx2"/>
                </a:solidFill>
              </a:rPr>
              <a:t>History</a:t>
            </a:r>
            <a:endParaRPr lang="en-GB" dirty="0">
              <a:solidFill>
                <a:schemeClr val="tx2"/>
              </a:solidFill>
            </a:endParaRPr>
          </a:p>
        </p:txBody>
      </p:sp>
      <p:sp>
        <p:nvSpPr>
          <p:cNvPr id="4" name="TextBox 3"/>
          <p:cNvSpPr txBox="1"/>
          <p:nvPr/>
        </p:nvSpPr>
        <p:spPr>
          <a:xfrm>
            <a:off x="827584" y="1484784"/>
            <a:ext cx="7704856" cy="3785652"/>
          </a:xfrm>
          <a:prstGeom prst="rect">
            <a:avLst/>
          </a:prstGeom>
          <a:noFill/>
        </p:spPr>
        <p:txBody>
          <a:bodyPr wrap="square" rtlCol="0">
            <a:spAutoFit/>
          </a:bodyPr>
          <a:lstStyle/>
          <a:p>
            <a:pPr>
              <a:buFont typeface="Arial" pitchFamily="34" charset="0"/>
              <a:buChar char="•"/>
            </a:pPr>
            <a:r>
              <a:rPr lang="en-GB" sz="2400" dirty="0" smtClean="0">
                <a:solidFill>
                  <a:schemeClr val="tx2"/>
                </a:solidFill>
              </a:rPr>
              <a:t> Controlled </a:t>
            </a:r>
            <a:r>
              <a:rPr lang="en-GB" sz="2400" dirty="0" smtClean="0">
                <a:solidFill>
                  <a:schemeClr val="tx2"/>
                </a:solidFill>
              </a:rPr>
              <a:t>by Persians 492-479 </a:t>
            </a:r>
            <a:r>
              <a:rPr lang="en-GB" sz="2400" dirty="0" smtClean="0">
                <a:solidFill>
                  <a:schemeClr val="tx2"/>
                </a:solidFill>
              </a:rPr>
              <a:t>BCE</a:t>
            </a:r>
          </a:p>
          <a:p>
            <a:endParaRPr lang="en-GB" sz="2400" dirty="0" smtClean="0">
              <a:solidFill>
                <a:schemeClr val="tx2"/>
              </a:solidFill>
            </a:endParaRPr>
          </a:p>
          <a:p>
            <a:pPr>
              <a:buFont typeface="Arial" pitchFamily="34" charset="0"/>
              <a:buChar char="•"/>
            </a:pPr>
            <a:r>
              <a:rPr lang="en-GB" sz="2400" dirty="0" smtClean="0">
                <a:solidFill>
                  <a:schemeClr val="tx2"/>
                </a:solidFill>
              </a:rPr>
              <a:t> Athenian </a:t>
            </a:r>
            <a:r>
              <a:rPr lang="en-GB" sz="2400" dirty="0" smtClean="0">
                <a:solidFill>
                  <a:schemeClr val="tx2"/>
                </a:solidFill>
              </a:rPr>
              <a:t>capture of </a:t>
            </a:r>
            <a:r>
              <a:rPr lang="en-GB" sz="2400" dirty="0" err="1" smtClean="0">
                <a:solidFill>
                  <a:schemeClr val="tx2"/>
                </a:solidFill>
              </a:rPr>
              <a:t>Eion</a:t>
            </a:r>
            <a:r>
              <a:rPr lang="en-GB" sz="2400" dirty="0" smtClean="0">
                <a:solidFill>
                  <a:schemeClr val="tx2"/>
                </a:solidFill>
              </a:rPr>
              <a:t> ,  a Thasian polis  after Persian defeat challenges Thasian interests</a:t>
            </a:r>
            <a:r>
              <a:rPr lang="en-GB" sz="2400" dirty="0" smtClean="0">
                <a:solidFill>
                  <a:schemeClr val="tx2"/>
                </a:solidFill>
              </a:rPr>
              <a:t>.</a:t>
            </a:r>
          </a:p>
          <a:p>
            <a:endParaRPr lang="en-GB" sz="2400" dirty="0" smtClean="0">
              <a:solidFill>
                <a:schemeClr val="tx2"/>
              </a:solidFill>
            </a:endParaRPr>
          </a:p>
          <a:p>
            <a:pPr>
              <a:buFont typeface="Arial" pitchFamily="34" charset="0"/>
              <a:buChar char="•"/>
            </a:pPr>
            <a:r>
              <a:rPr lang="en-GB" sz="2400" dirty="0" smtClean="0">
                <a:solidFill>
                  <a:schemeClr val="tx2"/>
                </a:solidFill>
              </a:rPr>
              <a:t> Thasos </a:t>
            </a:r>
            <a:r>
              <a:rPr lang="en-GB" sz="2400" dirty="0" smtClean="0">
                <a:solidFill>
                  <a:schemeClr val="tx2"/>
                </a:solidFill>
              </a:rPr>
              <a:t>revolts against Athenian domination in 466 </a:t>
            </a:r>
            <a:r>
              <a:rPr lang="en-GB" sz="2400" dirty="0" smtClean="0">
                <a:solidFill>
                  <a:schemeClr val="tx2"/>
                </a:solidFill>
              </a:rPr>
              <a:t>BCE</a:t>
            </a:r>
          </a:p>
          <a:p>
            <a:endParaRPr lang="en-GB" sz="2400" dirty="0" smtClean="0">
              <a:solidFill>
                <a:schemeClr val="tx2"/>
              </a:solidFill>
            </a:endParaRPr>
          </a:p>
          <a:p>
            <a:pPr>
              <a:buFont typeface="Arial" pitchFamily="34" charset="0"/>
              <a:buChar char="•"/>
            </a:pPr>
            <a:r>
              <a:rPr lang="en-GB" sz="2400" dirty="0" smtClean="0">
                <a:solidFill>
                  <a:schemeClr val="tx2"/>
                </a:solidFill>
              </a:rPr>
              <a:t> Regains </a:t>
            </a:r>
            <a:r>
              <a:rPr lang="en-GB" sz="2400" dirty="0" smtClean="0">
                <a:solidFill>
                  <a:schemeClr val="tx2"/>
                </a:solidFill>
              </a:rPr>
              <a:t>colonies after Sparta takes </a:t>
            </a:r>
            <a:r>
              <a:rPr lang="en-GB" sz="2400" dirty="0" err="1" smtClean="0">
                <a:solidFill>
                  <a:schemeClr val="tx2"/>
                </a:solidFill>
              </a:rPr>
              <a:t>Amphipolis</a:t>
            </a:r>
            <a:r>
              <a:rPr lang="en-GB" sz="2400" dirty="0" smtClean="0">
                <a:solidFill>
                  <a:schemeClr val="tx2"/>
                </a:solidFill>
              </a:rPr>
              <a:t> in 424 </a:t>
            </a:r>
            <a:r>
              <a:rPr lang="en-GB" sz="2400" dirty="0" smtClean="0">
                <a:solidFill>
                  <a:schemeClr val="tx2"/>
                </a:solidFill>
              </a:rPr>
              <a:t>BCE</a:t>
            </a:r>
          </a:p>
          <a:p>
            <a:endParaRPr lang="en-GB" sz="2400" dirty="0" smtClean="0">
              <a:solidFill>
                <a:schemeClr val="tx2"/>
              </a:solidFill>
            </a:endParaRPr>
          </a:p>
          <a:p>
            <a:pPr>
              <a:buFont typeface="Arial" pitchFamily="34" charset="0"/>
              <a:buChar char="•"/>
            </a:pPr>
            <a:r>
              <a:rPr lang="en-GB" sz="2400" dirty="0" smtClean="0">
                <a:solidFill>
                  <a:schemeClr val="tx2"/>
                </a:solidFill>
              </a:rPr>
              <a:t> Revolts </a:t>
            </a:r>
            <a:r>
              <a:rPr lang="en-GB" sz="2400" dirty="0" smtClean="0">
                <a:solidFill>
                  <a:schemeClr val="tx2"/>
                </a:solidFill>
              </a:rPr>
              <a:t>against Athenians in 411 BCE</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Evidence of wealth</a:t>
            </a:r>
            <a:endParaRPr lang="en-GB" dirty="0">
              <a:solidFill>
                <a:schemeClr val="tx2"/>
              </a:solidFill>
            </a:endParaRPr>
          </a:p>
        </p:txBody>
      </p:sp>
      <p:sp>
        <p:nvSpPr>
          <p:cNvPr id="5" name="TextBox 4"/>
          <p:cNvSpPr txBox="1"/>
          <p:nvPr/>
        </p:nvSpPr>
        <p:spPr>
          <a:xfrm>
            <a:off x="827584" y="1340768"/>
            <a:ext cx="7560840" cy="4154984"/>
          </a:xfrm>
          <a:prstGeom prst="rect">
            <a:avLst/>
          </a:prstGeom>
          <a:noFill/>
        </p:spPr>
        <p:txBody>
          <a:bodyPr wrap="square" rtlCol="0">
            <a:spAutoFit/>
          </a:bodyPr>
          <a:lstStyle/>
          <a:p>
            <a:pPr>
              <a:buFont typeface="Arial" pitchFamily="34" charset="0"/>
              <a:buChar char="•"/>
            </a:pPr>
            <a:r>
              <a:rPr lang="en-GB" sz="2400" dirty="0" smtClean="0">
                <a:solidFill>
                  <a:schemeClr val="tx2"/>
                </a:solidFill>
              </a:rPr>
              <a:t>Walls rebuilt  three times.  Enclosed 70 hectares. Gates decorated late 6</a:t>
            </a:r>
            <a:r>
              <a:rPr lang="en-GB" sz="2400" baseline="30000" dirty="0" smtClean="0">
                <a:solidFill>
                  <a:schemeClr val="tx2"/>
                </a:solidFill>
              </a:rPr>
              <a:t>th</a:t>
            </a:r>
            <a:r>
              <a:rPr lang="en-GB" sz="2400" dirty="0" smtClean="0">
                <a:solidFill>
                  <a:schemeClr val="tx2"/>
                </a:solidFill>
              </a:rPr>
              <a:t> Century, early 5</a:t>
            </a:r>
            <a:r>
              <a:rPr lang="en-GB" sz="2400" baseline="30000" dirty="0" smtClean="0">
                <a:solidFill>
                  <a:schemeClr val="tx2"/>
                </a:solidFill>
              </a:rPr>
              <a:t>th</a:t>
            </a:r>
            <a:r>
              <a:rPr lang="en-GB" sz="2400" dirty="0" smtClean="0">
                <a:solidFill>
                  <a:schemeClr val="tx2"/>
                </a:solidFill>
              </a:rPr>
              <a:t> century BCE with monumental reliefs depicting protectors of the city, </a:t>
            </a:r>
            <a:r>
              <a:rPr lang="en-GB" sz="2400" dirty="0" err="1" smtClean="0">
                <a:solidFill>
                  <a:schemeClr val="tx2"/>
                </a:solidFill>
              </a:rPr>
              <a:t>Dionysos</a:t>
            </a:r>
            <a:r>
              <a:rPr lang="en-GB" sz="2400" dirty="0" smtClean="0">
                <a:solidFill>
                  <a:schemeClr val="tx2"/>
                </a:solidFill>
              </a:rPr>
              <a:t>, Heracles, Zeus and Hera, Hermes, and the Charities.</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Built extensive sanctuaries and temples</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Contributed </a:t>
            </a:r>
            <a:r>
              <a:rPr lang="en-GB" sz="2400" dirty="0" smtClean="0">
                <a:solidFill>
                  <a:schemeClr val="tx2"/>
                </a:solidFill>
              </a:rPr>
              <a:t>30 triremes to Delian League</a:t>
            </a: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Tribute </a:t>
            </a:r>
            <a:r>
              <a:rPr lang="en-GB" sz="2400" dirty="0" smtClean="0">
                <a:solidFill>
                  <a:schemeClr val="tx2"/>
                </a:solidFill>
              </a:rPr>
              <a:t>to Athens 446/5 BCE  30 talents per year.</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Wine</a:t>
            </a:r>
            <a:endParaRPr lang="en-GB" dirty="0">
              <a:solidFill>
                <a:schemeClr val="tx2"/>
              </a:solidFill>
            </a:endParaRPr>
          </a:p>
        </p:txBody>
      </p:sp>
      <p:sp>
        <p:nvSpPr>
          <p:cNvPr id="4" name="TextBox 3"/>
          <p:cNvSpPr txBox="1"/>
          <p:nvPr/>
        </p:nvSpPr>
        <p:spPr>
          <a:xfrm>
            <a:off x="755576" y="1484784"/>
            <a:ext cx="7488832" cy="4801314"/>
          </a:xfrm>
          <a:prstGeom prst="rect">
            <a:avLst/>
          </a:prstGeom>
          <a:noFill/>
        </p:spPr>
        <p:txBody>
          <a:bodyPr wrap="square" rtlCol="0">
            <a:spAutoFit/>
          </a:bodyPr>
          <a:lstStyle/>
          <a:p>
            <a:pPr>
              <a:buFont typeface="Arial" pitchFamily="34" charset="0"/>
              <a:buChar char="•"/>
            </a:pPr>
            <a:r>
              <a:rPr lang="en-GB" dirty="0" smtClean="0">
                <a:solidFill>
                  <a:schemeClr val="tx2"/>
                </a:solidFill>
              </a:rPr>
              <a:t> Thasos </a:t>
            </a:r>
            <a:r>
              <a:rPr lang="en-GB" dirty="0" smtClean="0">
                <a:solidFill>
                  <a:schemeClr val="tx2"/>
                </a:solidFill>
              </a:rPr>
              <a:t>wine was noted in antiquity</a:t>
            </a:r>
          </a:p>
          <a:p>
            <a:pPr>
              <a:buFont typeface="Arial" pitchFamily="34" charset="0"/>
              <a:buChar char="•"/>
            </a:pPr>
            <a:r>
              <a:rPr lang="en-GB" dirty="0" smtClean="0">
                <a:solidFill>
                  <a:schemeClr val="tx2"/>
                </a:solidFill>
              </a:rPr>
              <a:t> “ </a:t>
            </a:r>
            <a:r>
              <a:rPr lang="en-GB" dirty="0" smtClean="0">
                <a:solidFill>
                  <a:schemeClr val="tx2"/>
                </a:solidFill>
              </a:rPr>
              <a:t>It was just like taking a drunkard to Thasos and telling him to stay there, under the impression that he would pine to death in the place, yet in the punishment granting him his heart’s desire” </a:t>
            </a:r>
            <a:r>
              <a:rPr lang="en-GB" dirty="0" err="1" smtClean="0">
                <a:solidFill>
                  <a:schemeClr val="tx2"/>
                </a:solidFill>
              </a:rPr>
              <a:t>Libanius</a:t>
            </a:r>
            <a:r>
              <a:rPr lang="en-GB" dirty="0" smtClean="0">
                <a:solidFill>
                  <a:schemeClr val="tx2"/>
                </a:solidFill>
              </a:rPr>
              <a:t> Oration 12  to the Emperor Julian as </a:t>
            </a:r>
            <a:r>
              <a:rPr lang="en-GB" dirty="0" smtClean="0">
                <a:solidFill>
                  <a:schemeClr val="tx2"/>
                </a:solidFill>
              </a:rPr>
              <a:t>consul</a:t>
            </a:r>
          </a:p>
          <a:p>
            <a:endParaRPr lang="en-GB" dirty="0" smtClean="0">
              <a:solidFill>
                <a:schemeClr val="tx2"/>
              </a:solidFill>
            </a:endParaRPr>
          </a:p>
          <a:p>
            <a:pPr>
              <a:buFont typeface="Arial" pitchFamily="34" charset="0"/>
              <a:buChar char="•"/>
            </a:pPr>
            <a:r>
              <a:rPr lang="en-GB" dirty="0" smtClean="0">
                <a:solidFill>
                  <a:schemeClr val="tx2"/>
                </a:solidFill>
              </a:rPr>
              <a:t> “</a:t>
            </a:r>
            <a:r>
              <a:rPr lang="en-GB" dirty="0" smtClean="0">
                <a:solidFill>
                  <a:schemeClr val="tx2"/>
                </a:solidFill>
              </a:rPr>
              <a:t>The wine which is served in the town hall of Thasos, which appears to be of wonderfully delightful quality.” Theophrastus, On Odours </a:t>
            </a:r>
            <a:r>
              <a:rPr lang="en-GB" dirty="0" smtClean="0">
                <a:solidFill>
                  <a:schemeClr val="tx2"/>
                </a:solidFill>
              </a:rPr>
              <a:t>XI</a:t>
            </a:r>
          </a:p>
          <a:p>
            <a:endParaRPr lang="en-GB" dirty="0" smtClean="0">
              <a:solidFill>
                <a:schemeClr val="tx2"/>
              </a:solidFill>
            </a:endParaRPr>
          </a:p>
          <a:p>
            <a:pPr>
              <a:buFont typeface="Arial" pitchFamily="34" charset="0"/>
              <a:buChar char="•"/>
            </a:pPr>
            <a:r>
              <a:rPr lang="en-GB" dirty="0" smtClean="0">
                <a:solidFill>
                  <a:schemeClr val="tx2"/>
                </a:solidFill>
              </a:rPr>
              <a:t>28,000 Thasian stamped amphorae analysed. Nearly half exported. 64% to poleis around the Black Sea.  1000 amphorae to Athens . All in 4</a:t>
            </a:r>
            <a:r>
              <a:rPr lang="en-GB" baseline="30000" dirty="0" smtClean="0">
                <a:solidFill>
                  <a:schemeClr val="tx2"/>
                </a:solidFill>
              </a:rPr>
              <a:t>th</a:t>
            </a:r>
            <a:r>
              <a:rPr lang="en-GB" dirty="0" smtClean="0">
                <a:solidFill>
                  <a:schemeClr val="tx2"/>
                </a:solidFill>
              </a:rPr>
              <a:t> and 3</a:t>
            </a:r>
            <a:r>
              <a:rPr lang="en-GB" baseline="30000" dirty="0" smtClean="0">
                <a:solidFill>
                  <a:schemeClr val="tx2"/>
                </a:solidFill>
              </a:rPr>
              <a:t>rd</a:t>
            </a:r>
            <a:r>
              <a:rPr lang="en-GB" dirty="0" smtClean="0">
                <a:solidFill>
                  <a:schemeClr val="tx2"/>
                </a:solidFill>
              </a:rPr>
              <a:t> Centuries BCE</a:t>
            </a:r>
            <a:r>
              <a:rPr lang="en-GB" dirty="0" smtClean="0">
                <a:solidFill>
                  <a:schemeClr val="tx2"/>
                </a:solidFill>
              </a:rPr>
              <a:t>.</a:t>
            </a:r>
            <a:endParaRPr lang="en-GB" dirty="0" smtClean="0">
              <a:solidFill>
                <a:schemeClr val="tx2"/>
              </a:solidFill>
            </a:endParaRPr>
          </a:p>
          <a:p>
            <a:r>
              <a:rPr lang="en-GB" dirty="0" smtClean="0">
                <a:solidFill>
                  <a:schemeClr val="tx2"/>
                </a:solidFill>
              </a:rPr>
              <a:t>Wine consistently exported for over 150 </a:t>
            </a:r>
            <a:r>
              <a:rPr lang="en-GB" dirty="0" smtClean="0">
                <a:solidFill>
                  <a:schemeClr val="tx2"/>
                </a:solidFill>
              </a:rPr>
              <a:t>years</a:t>
            </a:r>
          </a:p>
          <a:p>
            <a:endParaRPr lang="en-GB" dirty="0" smtClean="0">
              <a:solidFill>
                <a:schemeClr val="tx2"/>
              </a:solidFill>
            </a:endParaRPr>
          </a:p>
          <a:p>
            <a:pPr>
              <a:buFont typeface="Arial" pitchFamily="34" charset="0"/>
              <a:buChar char="•"/>
            </a:pPr>
            <a:r>
              <a:rPr lang="en-GB" dirty="0" smtClean="0">
                <a:solidFill>
                  <a:schemeClr val="tx2"/>
                </a:solidFill>
              </a:rPr>
              <a:t> </a:t>
            </a:r>
            <a:r>
              <a:rPr lang="en-GB" dirty="0" err="1" smtClean="0">
                <a:solidFill>
                  <a:schemeClr val="tx2"/>
                </a:solidFill>
              </a:rPr>
              <a:t>Stelai</a:t>
            </a:r>
            <a:r>
              <a:rPr lang="en-GB" dirty="0" smtClean="0">
                <a:solidFill>
                  <a:schemeClr val="tx2"/>
                </a:solidFill>
              </a:rPr>
              <a:t> </a:t>
            </a:r>
            <a:r>
              <a:rPr lang="en-GB" dirty="0" smtClean="0">
                <a:solidFill>
                  <a:schemeClr val="tx2"/>
                </a:solidFill>
              </a:rPr>
              <a:t>in Athens record confiscations resulting from destruction of herms in 415 BCE detail a farm which specialised in viniculture holding 6000 litres of wine. Harris (2015) p14</a:t>
            </a:r>
            <a:endParaRPr lang="en-GB" dirty="0">
              <a:solidFill>
                <a:schemeClr val="tx2"/>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Tentative assumptions</a:t>
            </a:r>
            <a:endParaRPr lang="en-GB" dirty="0">
              <a:solidFill>
                <a:schemeClr val="tx2"/>
              </a:solidFill>
            </a:endParaRPr>
          </a:p>
        </p:txBody>
      </p:sp>
      <p:sp>
        <p:nvSpPr>
          <p:cNvPr id="6" name="Content Placeholder 5"/>
          <p:cNvSpPr>
            <a:spLocks noGrp="1"/>
          </p:cNvSpPr>
          <p:nvPr>
            <p:ph idx="1"/>
          </p:nvPr>
        </p:nvSpPr>
        <p:spPr/>
        <p:txBody>
          <a:bodyPr>
            <a:normAutofit/>
          </a:bodyPr>
          <a:lstStyle/>
          <a:p>
            <a:r>
              <a:rPr lang="en-GB" sz="2400" dirty="0" smtClean="0">
                <a:solidFill>
                  <a:schemeClr val="tx2"/>
                </a:solidFill>
              </a:rPr>
              <a:t>The model of a single island economy is a useful model for the analysis of Thasos</a:t>
            </a:r>
          </a:p>
          <a:p>
            <a:r>
              <a:rPr lang="en-GB" sz="2400" dirty="0" smtClean="0">
                <a:solidFill>
                  <a:schemeClr val="tx2"/>
                </a:solidFill>
              </a:rPr>
              <a:t>We are able to state that</a:t>
            </a:r>
          </a:p>
          <a:p>
            <a:r>
              <a:rPr lang="en-GB" sz="2400" dirty="0" smtClean="0">
                <a:solidFill>
                  <a:schemeClr val="tx2"/>
                </a:solidFill>
              </a:rPr>
              <a:t>From the little evidence available it can be posited that the polis of Thasos gained economic benefits from its influence over the island and it’s peraia.</a:t>
            </a:r>
          </a:p>
          <a:p>
            <a:r>
              <a:rPr lang="en-GB" sz="2400" dirty="0" smtClean="0">
                <a:solidFill>
                  <a:schemeClr val="tx2"/>
                </a:solidFill>
              </a:rPr>
              <a:t>Considerable wealth was derived from its commercial and export orientated activities to the extent that its wealth attracted interest from Athens that ultimately led to Athenian domination.</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556792"/>
            <a:ext cx="8229600" cy="2520280"/>
          </a:xfrm>
        </p:spPr>
        <p:txBody>
          <a:bodyPr>
            <a:normAutofit/>
          </a:bodyPr>
          <a:lstStyle/>
          <a:p>
            <a:r>
              <a:rPr lang="en-GB" dirty="0" smtClean="0">
                <a:solidFill>
                  <a:schemeClr val="tx2"/>
                </a:solidFill>
              </a:rPr>
              <a:t>Is the model transferable to other islands?</a:t>
            </a:r>
            <a:endParaRPr lang="en-GB" dirty="0">
              <a:solidFill>
                <a:schemeClr val="tx2"/>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Crete</a:t>
            </a:r>
            <a:endParaRPr lang="en-GB" dirty="0">
              <a:solidFill>
                <a:schemeClr val="tx2"/>
              </a:solidFill>
            </a:endParaRPr>
          </a:p>
        </p:txBody>
      </p:sp>
      <p:pic>
        <p:nvPicPr>
          <p:cNvPr id="1026" name="Picture 2" descr="http://www.emersonkent.com/images/ancient_crete.jpg"/>
          <p:cNvPicPr>
            <a:picLocks noChangeAspect="1" noChangeArrowheads="1"/>
          </p:cNvPicPr>
          <p:nvPr/>
        </p:nvPicPr>
        <p:blipFill>
          <a:blip r:embed="rId2" cstate="print"/>
          <a:srcRect/>
          <a:stretch>
            <a:fillRect/>
          </a:stretch>
        </p:blipFill>
        <p:spPr bwMode="auto">
          <a:xfrm>
            <a:off x="1416592" y="1556793"/>
            <a:ext cx="6251752" cy="3960440"/>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Crete</a:t>
            </a:r>
            <a:endParaRPr lang="en-GB" dirty="0">
              <a:solidFill>
                <a:schemeClr val="tx2"/>
              </a:solidFill>
            </a:endParaRPr>
          </a:p>
        </p:txBody>
      </p:sp>
      <p:sp>
        <p:nvSpPr>
          <p:cNvPr id="4" name="TextBox 3"/>
          <p:cNvSpPr txBox="1"/>
          <p:nvPr/>
        </p:nvSpPr>
        <p:spPr>
          <a:xfrm>
            <a:off x="1619672" y="1556792"/>
            <a:ext cx="6048672" cy="4524315"/>
          </a:xfrm>
          <a:prstGeom prst="rect">
            <a:avLst/>
          </a:prstGeom>
          <a:noFill/>
        </p:spPr>
        <p:txBody>
          <a:bodyPr wrap="square" rtlCol="0">
            <a:spAutoFit/>
          </a:bodyPr>
          <a:lstStyle/>
          <a:p>
            <a:r>
              <a:rPr lang="en-GB" dirty="0" smtClean="0">
                <a:solidFill>
                  <a:schemeClr val="tx2"/>
                </a:solidFill>
              </a:rPr>
              <a:t>Five contemporary assessments  conclude  along broadly the same lines that the social structure and economies of the poleis of Crete are characterised </a:t>
            </a:r>
            <a:r>
              <a:rPr lang="en-GB" dirty="0" smtClean="0">
                <a:solidFill>
                  <a:schemeClr val="tx2"/>
                </a:solidFill>
              </a:rPr>
              <a:t>by</a:t>
            </a:r>
          </a:p>
          <a:p>
            <a:pPr>
              <a:buFont typeface="Arial" pitchFamily="34" charset="0"/>
              <a:buChar char="•"/>
            </a:pPr>
            <a:r>
              <a:rPr lang="en-GB" dirty="0" smtClean="0">
                <a:solidFill>
                  <a:schemeClr val="tx2"/>
                </a:solidFill>
              </a:rPr>
              <a:t>Rigid </a:t>
            </a:r>
            <a:r>
              <a:rPr lang="en-GB" dirty="0" smtClean="0">
                <a:solidFill>
                  <a:schemeClr val="tx2"/>
                </a:solidFill>
              </a:rPr>
              <a:t>social structure of  warrior elite and serfs</a:t>
            </a:r>
          </a:p>
          <a:p>
            <a:pPr>
              <a:buFont typeface="Arial" pitchFamily="34" charset="0"/>
              <a:buChar char="•"/>
            </a:pPr>
            <a:r>
              <a:rPr lang="en-GB" dirty="0" smtClean="0">
                <a:solidFill>
                  <a:schemeClr val="tx2"/>
                </a:solidFill>
              </a:rPr>
              <a:t>Largely subsistent economy of agriculture, animal husbandry and hunting</a:t>
            </a:r>
          </a:p>
          <a:p>
            <a:pPr>
              <a:buFont typeface="Arial" pitchFamily="34" charset="0"/>
              <a:buChar char="•"/>
            </a:pPr>
            <a:r>
              <a:rPr lang="en-GB" dirty="0" smtClean="0">
                <a:solidFill>
                  <a:schemeClr val="tx2"/>
                </a:solidFill>
              </a:rPr>
              <a:t>Little contact with other areas of Greece</a:t>
            </a:r>
          </a:p>
          <a:p>
            <a:r>
              <a:rPr lang="en-GB" dirty="0" smtClean="0">
                <a:solidFill>
                  <a:schemeClr val="tx2"/>
                </a:solidFill>
              </a:rPr>
              <a:t>“Without concrete evidence that those suspected surpluses were directed outside the community to overseas channels, epigraphic testimony cannot entirely overcome the impression of economic self sufficiency in the Archaic and Classical periods.” Erickson</a:t>
            </a:r>
          </a:p>
          <a:p>
            <a:r>
              <a:rPr lang="en-GB" dirty="0" smtClean="0">
                <a:solidFill>
                  <a:schemeClr val="tx2"/>
                </a:solidFill>
              </a:rPr>
              <a:t>“If we take into account the archaeological picture of Crete during the Classical Period the balance seems to tip the favour of an island somewhat cut off from mainland Greek  affairs “ Perlman 1992</a:t>
            </a:r>
            <a:endParaRPr lang="en-GB" dirty="0">
              <a:solidFill>
                <a:schemeClr val="tx2"/>
              </a:solidFill>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Crete</a:t>
            </a:r>
            <a:endParaRPr lang="en-GB" dirty="0">
              <a:solidFill>
                <a:schemeClr val="tx2"/>
              </a:solidFill>
            </a:endParaRPr>
          </a:p>
        </p:txBody>
      </p:sp>
      <p:sp>
        <p:nvSpPr>
          <p:cNvPr id="6" name="TextBox 5"/>
          <p:cNvSpPr txBox="1"/>
          <p:nvPr/>
        </p:nvSpPr>
        <p:spPr>
          <a:xfrm>
            <a:off x="1043608" y="1628800"/>
            <a:ext cx="7344816" cy="2585323"/>
          </a:xfrm>
          <a:prstGeom prst="rect">
            <a:avLst/>
          </a:prstGeom>
          <a:noFill/>
        </p:spPr>
        <p:txBody>
          <a:bodyPr wrap="square" rtlCol="0">
            <a:spAutoFit/>
          </a:bodyPr>
          <a:lstStyle/>
          <a:p>
            <a:r>
              <a:rPr lang="en-GB" dirty="0" smtClean="0">
                <a:solidFill>
                  <a:schemeClr val="tx2"/>
                </a:solidFill>
              </a:rPr>
              <a:t>Location is important in understanding apparent isolation of Crete.</a:t>
            </a:r>
          </a:p>
          <a:p>
            <a:r>
              <a:rPr lang="en-GB" dirty="0" smtClean="0">
                <a:solidFill>
                  <a:schemeClr val="tx2"/>
                </a:solidFill>
              </a:rPr>
              <a:t>which is not </a:t>
            </a:r>
            <a:r>
              <a:rPr lang="en-GB" dirty="0" smtClean="0">
                <a:solidFill>
                  <a:schemeClr val="tx2"/>
                </a:solidFill>
              </a:rPr>
              <a:t>located on main trade routes</a:t>
            </a:r>
            <a:r>
              <a:rPr lang="en-GB" dirty="0" smtClean="0">
                <a:solidFill>
                  <a:schemeClr val="tx2"/>
                </a:solidFill>
              </a:rPr>
              <a:t>.</a:t>
            </a:r>
          </a:p>
          <a:p>
            <a:endParaRPr lang="en-GB" dirty="0" smtClean="0">
              <a:solidFill>
                <a:schemeClr val="tx2"/>
              </a:solidFill>
            </a:endParaRPr>
          </a:p>
          <a:p>
            <a:r>
              <a:rPr lang="en-GB" dirty="0" smtClean="0">
                <a:solidFill>
                  <a:schemeClr val="tx2"/>
                </a:solidFill>
              </a:rPr>
              <a:t>“Although Crete was never isolated from the rest of Greece its contacts with other Greek areas from the 6</a:t>
            </a:r>
            <a:r>
              <a:rPr lang="en-GB" baseline="30000" dirty="0" smtClean="0">
                <a:solidFill>
                  <a:schemeClr val="tx2"/>
                </a:solidFill>
              </a:rPr>
              <a:t>th</a:t>
            </a:r>
            <a:r>
              <a:rPr lang="en-GB" dirty="0" smtClean="0">
                <a:solidFill>
                  <a:schemeClr val="tx2"/>
                </a:solidFill>
              </a:rPr>
              <a:t> to 4</a:t>
            </a:r>
            <a:r>
              <a:rPr lang="en-GB" baseline="30000" dirty="0" smtClean="0">
                <a:solidFill>
                  <a:schemeClr val="tx2"/>
                </a:solidFill>
              </a:rPr>
              <a:t>th</a:t>
            </a:r>
            <a:r>
              <a:rPr lang="en-GB" dirty="0" smtClean="0">
                <a:solidFill>
                  <a:schemeClr val="tx2"/>
                </a:solidFill>
              </a:rPr>
              <a:t> centuries (BCE) were not impressive” </a:t>
            </a:r>
            <a:r>
              <a:rPr lang="en-GB" dirty="0" err="1" smtClean="0">
                <a:solidFill>
                  <a:schemeClr val="tx2"/>
                </a:solidFill>
              </a:rPr>
              <a:t>Chaniotis</a:t>
            </a:r>
            <a:r>
              <a:rPr lang="en-GB" dirty="0" smtClean="0">
                <a:solidFill>
                  <a:schemeClr val="tx2"/>
                </a:solidFill>
              </a:rPr>
              <a:t> (2012)p164</a:t>
            </a:r>
          </a:p>
          <a:p>
            <a:r>
              <a:rPr lang="en-GB" dirty="0" smtClean="0">
                <a:solidFill>
                  <a:schemeClr val="tx2"/>
                </a:solidFill>
              </a:rPr>
              <a:t>“ to the best of our knowledge, however large scale commercial activities were primarily limited to trade in war booty and slaves and to transit trade” </a:t>
            </a:r>
            <a:r>
              <a:rPr lang="en-GB" dirty="0" err="1" smtClean="0">
                <a:solidFill>
                  <a:schemeClr val="tx2"/>
                </a:solidFill>
              </a:rPr>
              <a:t>Chaniotis</a:t>
            </a:r>
            <a:r>
              <a:rPr lang="en-GB" dirty="0" smtClean="0">
                <a:solidFill>
                  <a:schemeClr val="tx2"/>
                </a:solidFill>
              </a:rPr>
              <a:t> (2012) p166</a:t>
            </a:r>
            <a:endParaRPr lang="en-GB" dirty="0">
              <a:solidFill>
                <a:schemeClr val="tx2"/>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2.bp.blogspot.com/-1DHCyxsHDPY/V6uvNisMJAI/AAAAAAAABWw/LdN8-8XY3uwxjsvJz3J1qA0F-MZPljRYQCLcB/s1600/Lesbos%2Band%2BAeolis.PNG"/>
          <p:cNvPicPr>
            <a:picLocks noChangeAspect="1" noChangeArrowheads="1"/>
          </p:cNvPicPr>
          <p:nvPr/>
        </p:nvPicPr>
        <p:blipFill>
          <a:blip r:embed="rId2" cstate="print"/>
          <a:srcRect/>
          <a:stretch>
            <a:fillRect/>
          </a:stretch>
        </p:blipFill>
        <p:spPr bwMode="auto">
          <a:xfrm>
            <a:off x="1475656" y="1196752"/>
            <a:ext cx="6267345" cy="4824536"/>
          </a:xfrm>
          <a:prstGeom prst="rect">
            <a:avLst/>
          </a:prstGeom>
          <a:noFill/>
        </p:spPr>
      </p:pic>
      <p:sp>
        <p:nvSpPr>
          <p:cNvPr id="5" name="TextBox 4"/>
          <p:cNvSpPr txBox="1"/>
          <p:nvPr/>
        </p:nvSpPr>
        <p:spPr>
          <a:xfrm>
            <a:off x="1475656" y="188640"/>
            <a:ext cx="5400600" cy="769441"/>
          </a:xfrm>
          <a:prstGeom prst="rect">
            <a:avLst/>
          </a:prstGeom>
          <a:noFill/>
        </p:spPr>
        <p:txBody>
          <a:bodyPr wrap="square" rtlCol="0">
            <a:spAutoFit/>
          </a:bodyPr>
          <a:lstStyle/>
          <a:p>
            <a:pPr algn="ctr"/>
            <a:r>
              <a:rPr lang="en-GB" sz="4400" dirty="0" smtClean="0">
                <a:solidFill>
                  <a:schemeClr val="tx2"/>
                </a:solidFill>
              </a:rPr>
              <a:t>Lesbos</a:t>
            </a:r>
            <a:endParaRPr lang="en-GB" sz="4400" dirty="0">
              <a:solidFill>
                <a:schemeClr val="tx2"/>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Lesbos</a:t>
            </a:r>
            <a:endParaRPr lang="en-GB" dirty="0">
              <a:solidFill>
                <a:schemeClr val="tx2"/>
              </a:solidFill>
            </a:endParaRPr>
          </a:p>
        </p:txBody>
      </p:sp>
      <p:sp>
        <p:nvSpPr>
          <p:cNvPr id="4" name="TextBox 3"/>
          <p:cNvSpPr txBox="1"/>
          <p:nvPr/>
        </p:nvSpPr>
        <p:spPr>
          <a:xfrm>
            <a:off x="611560" y="1124744"/>
            <a:ext cx="8280920" cy="4401205"/>
          </a:xfrm>
          <a:prstGeom prst="rect">
            <a:avLst/>
          </a:prstGeom>
          <a:noFill/>
        </p:spPr>
        <p:txBody>
          <a:bodyPr wrap="square" rtlCol="0">
            <a:spAutoFit/>
          </a:bodyPr>
          <a:lstStyle/>
          <a:p>
            <a:r>
              <a:rPr lang="en-GB" sz="3200" dirty="0" smtClean="0">
                <a:solidFill>
                  <a:schemeClr val="tx2"/>
                </a:solidFill>
              </a:rPr>
              <a:t>5 independent city </a:t>
            </a:r>
            <a:r>
              <a:rPr lang="en-GB" sz="3200" dirty="0" smtClean="0">
                <a:solidFill>
                  <a:schemeClr val="tx2"/>
                </a:solidFill>
              </a:rPr>
              <a:t>states</a:t>
            </a:r>
          </a:p>
          <a:p>
            <a:endParaRPr lang="en-GB" sz="3200" dirty="0" smtClean="0">
              <a:solidFill>
                <a:schemeClr val="tx2"/>
              </a:solidFill>
            </a:endParaRPr>
          </a:p>
          <a:p>
            <a:pPr>
              <a:buFont typeface="Arial" pitchFamily="34" charset="0"/>
              <a:buChar char="•"/>
            </a:pPr>
            <a:r>
              <a:rPr lang="en-GB" sz="2400" dirty="0" err="1" smtClean="0">
                <a:solidFill>
                  <a:schemeClr val="tx2"/>
                </a:solidFill>
              </a:rPr>
              <a:t>Antissa</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a:t>
            </a:r>
            <a:r>
              <a:rPr lang="en-GB" sz="2400" dirty="0" err="1" smtClean="0">
                <a:solidFill>
                  <a:schemeClr val="tx2"/>
                </a:solidFill>
              </a:rPr>
              <a:t>Eresos</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a:t>
            </a:r>
            <a:r>
              <a:rPr lang="en-GB" sz="2400" dirty="0" err="1" smtClean="0">
                <a:solidFill>
                  <a:schemeClr val="tx2"/>
                </a:solidFill>
              </a:rPr>
              <a:t>Pyrrha</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a:t>
            </a:r>
            <a:r>
              <a:rPr lang="en-GB" sz="2400" dirty="0" err="1" smtClean="0">
                <a:solidFill>
                  <a:schemeClr val="tx2"/>
                </a:solidFill>
              </a:rPr>
              <a:t>Methymna</a:t>
            </a:r>
            <a:endParaRPr lang="en-GB" sz="2400" dirty="0" smtClean="0">
              <a:solidFill>
                <a:schemeClr val="tx2"/>
              </a:solidFill>
            </a:endParaRPr>
          </a:p>
          <a:p>
            <a:pPr>
              <a:buFont typeface="Arial" pitchFamily="34" charset="0"/>
              <a:buChar char="•"/>
            </a:pPr>
            <a:endParaRPr lang="en-GB" sz="2400" dirty="0" smtClean="0">
              <a:solidFill>
                <a:schemeClr val="tx2"/>
              </a:solidFill>
            </a:endParaRPr>
          </a:p>
          <a:p>
            <a:pPr>
              <a:buFont typeface="Arial" pitchFamily="34" charset="0"/>
              <a:buChar char="•"/>
            </a:pPr>
            <a:r>
              <a:rPr lang="en-GB" sz="2400" dirty="0" smtClean="0">
                <a:solidFill>
                  <a:schemeClr val="tx2"/>
                </a:solidFill>
              </a:rPr>
              <a:t> </a:t>
            </a:r>
            <a:r>
              <a:rPr lang="en-GB" sz="2400" dirty="0" err="1" smtClean="0">
                <a:solidFill>
                  <a:schemeClr val="tx2"/>
                </a:solidFill>
              </a:rPr>
              <a:t>Mytilene</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Lesbos</a:t>
            </a:r>
            <a:endParaRPr lang="en-GB" dirty="0">
              <a:solidFill>
                <a:schemeClr val="tx2"/>
              </a:solidFill>
            </a:endParaRPr>
          </a:p>
        </p:txBody>
      </p:sp>
      <p:sp>
        <p:nvSpPr>
          <p:cNvPr id="4" name="TextBox 3"/>
          <p:cNvSpPr txBox="1"/>
          <p:nvPr/>
        </p:nvSpPr>
        <p:spPr>
          <a:xfrm>
            <a:off x="611560" y="1268760"/>
            <a:ext cx="8280920" cy="4031873"/>
          </a:xfrm>
          <a:prstGeom prst="rect">
            <a:avLst/>
          </a:prstGeom>
          <a:noFill/>
        </p:spPr>
        <p:txBody>
          <a:bodyPr wrap="square" rtlCol="0">
            <a:spAutoFit/>
          </a:bodyPr>
          <a:lstStyle/>
          <a:p>
            <a:r>
              <a:rPr lang="en-GB" sz="3200" dirty="0" err="1" smtClean="0">
                <a:solidFill>
                  <a:schemeClr val="tx2"/>
                </a:solidFill>
              </a:rPr>
              <a:t>Eresos</a:t>
            </a:r>
            <a:endParaRPr lang="en-GB" sz="3200" dirty="0" smtClean="0">
              <a:solidFill>
                <a:schemeClr val="tx2"/>
              </a:solidFill>
            </a:endParaRPr>
          </a:p>
          <a:p>
            <a:endParaRPr lang="en-GB" sz="3200" dirty="0" smtClean="0">
              <a:solidFill>
                <a:schemeClr val="tx2"/>
              </a:solidFill>
            </a:endParaRPr>
          </a:p>
          <a:p>
            <a:pPr>
              <a:buFont typeface="Arial" pitchFamily="34" charset="0"/>
              <a:buChar char="•"/>
            </a:pPr>
            <a:r>
              <a:rPr lang="en-GB" dirty="0" smtClean="0">
                <a:solidFill>
                  <a:schemeClr val="tx2"/>
                </a:solidFill>
              </a:rPr>
              <a:t> </a:t>
            </a:r>
            <a:r>
              <a:rPr lang="en-GB" sz="2400" dirty="0" smtClean="0">
                <a:solidFill>
                  <a:schemeClr val="tx2"/>
                </a:solidFill>
              </a:rPr>
              <a:t>Located </a:t>
            </a:r>
            <a:r>
              <a:rPr lang="en-GB" sz="2400" dirty="0" smtClean="0">
                <a:solidFill>
                  <a:schemeClr val="tx2"/>
                </a:solidFill>
              </a:rPr>
              <a:t>in south west of island</a:t>
            </a:r>
          </a:p>
          <a:p>
            <a:pPr>
              <a:buFont typeface="Arial" pitchFamily="34" charset="0"/>
              <a:buChar char="•"/>
            </a:pPr>
            <a:r>
              <a:rPr lang="en-GB" sz="2400" dirty="0" smtClean="0">
                <a:solidFill>
                  <a:schemeClr val="tx2"/>
                </a:solidFill>
              </a:rPr>
              <a:t> Its </a:t>
            </a:r>
            <a:r>
              <a:rPr lang="en-GB" sz="2400" dirty="0" smtClean="0">
                <a:solidFill>
                  <a:schemeClr val="tx2"/>
                </a:solidFill>
              </a:rPr>
              <a:t>hillsides are covered with very impressive ancient terracing for vines</a:t>
            </a:r>
          </a:p>
          <a:p>
            <a:pPr>
              <a:buFont typeface="Arial" pitchFamily="34" charset="0"/>
              <a:buChar char="•"/>
            </a:pPr>
            <a:r>
              <a:rPr lang="en-GB" sz="2400" dirty="0" smtClean="0">
                <a:solidFill>
                  <a:schemeClr val="tx2"/>
                </a:solidFill>
              </a:rPr>
              <a:t> As </a:t>
            </a:r>
            <a:r>
              <a:rPr lang="en-GB" sz="2400" dirty="0" smtClean="0">
                <a:solidFill>
                  <a:schemeClr val="tx2"/>
                </a:solidFill>
              </a:rPr>
              <a:t>early as 7</a:t>
            </a:r>
            <a:r>
              <a:rPr lang="en-GB" sz="2400" baseline="30000" dirty="0" smtClean="0">
                <a:solidFill>
                  <a:schemeClr val="tx2"/>
                </a:solidFill>
              </a:rPr>
              <a:t>th</a:t>
            </a:r>
            <a:r>
              <a:rPr lang="en-GB" sz="2400" dirty="0" smtClean="0">
                <a:solidFill>
                  <a:schemeClr val="tx2"/>
                </a:solidFill>
              </a:rPr>
              <a:t> century BCE wine was being exported to Egypt</a:t>
            </a:r>
          </a:p>
          <a:p>
            <a:pPr>
              <a:buFont typeface="Arial" pitchFamily="34" charset="0"/>
              <a:buChar char="•"/>
            </a:pPr>
            <a:r>
              <a:rPr lang="en-GB" sz="2400" dirty="0" smtClean="0">
                <a:solidFill>
                  <a:schemeClr val="tx2"/>
                </a:solidFill>
              </a:rPr>
              <a:t> Sappho </a:t>
            </a:r>
            <a:r>
              <a:rPr lang="en-GB" sz="2400" dirty="0" smtClean="0">
                <a:solidFill>
                  <a:schemeClr val="tx2"/>
                </a:solidFill>
              </a:rPr>
              <a:t>writes poem about waiting for her brother from a trading trip to Egypt</a:t>
            </a:r>
          </a:p>
          <a:p>
            <a:pPr>
              <a:buFont typeface="Arial" pitchFamily="34" charset="0"/>
              <a:buChar char="•"/>
            </a:pPr>
            <a:r>
              <a:rPr lang="en-GB" sz="2400" dirty="0" smtClean="0">
                <a:solidFill>
                  <a:schemeClr val="tx2"/>
                </a:solidFill>
              </a:rPr>
              <a:t> “</a:t>
            </a:r>
            <a:r>
              <a:rPr lang="en-GB" sz="2400" dirty="0" smtClean="0">
                <a:solidFill>
                  <a:schemeClr val="tx2"/>
                </a:solidFill>
              </a:rPr>
              <a:t>There's not another wine pleasanter to drink than a draught of lesbian says Alexis.” </a:t>
            </a:r>
            <a:r>
              <a:rPr lang="en-GB" sz="2400" dirty="0" err="1" smtClean="0">
                <a:solidFill>
                  <a:schemeClr val="tx2"/>
                </a:solidFill>
              </a:rPr>
              <a:t>Atheneaus</a:t>
            </a:r>
            <a:r>
              <a:rPr lang="en-GB" sz="2400" dirty="0" smtClean="0">
                <a:solidFill>
                  <a:schemeClr val="tx2"/>
                </a:solidFill>
              </a:rPr>
              <a:t>.</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Lesbos</a:t>
            </a:r>
            <a:endParaRPr lang="en-GB" dirty="0">
              <a:solidFill>
                <a:schemeClr val="tx2"/>
              </a:solidFill>
            </a:endParaRPr>
          </a:p>
        </p:txBody>
      </p:sp>
      <p:sp>
        <p:nvSpPr>
          <p:cNvPr id="4" name="TextBox 3"/>
          <p:cNvSpPr txBox="1"/>
          <p:nvPr/>
        </p:nvSpPr>
        <p:spPr>
          <a:xfrm>
            <a:off x="611560" y="1196752"/>
            <a:ext cx="8280920" cy="3016210"/>
          </a:xfrm>
          <a:prstGeom prst="rect">
            <a:avLst/>
          </a:prstGeom>
          <a:noFill/>
        </p:spPr>
        <p:txBody>
          <a:bodyPr wrap="square" rtlCol="0">
            <a:spAutoFit/>
          </a:bodyPr>
          <a:lstStyle/>
          <a:p>
            <a:r>
              <a:rPr lang="en-GB" sz="3200" dirty="0" err="1" smtClean="0">
                <a:solidFill>
                  <a:schemeClr val="tx2"/>
                </a:solidFill>
              </a:rPr>
              <a:t>Mytilene</a:t>
            </a:r>
            <a:endParaRPr lang="en-GB" sz="3200" dirty="0" smtClean="0">
              <a:solidFill>
                <a:schemeClr val="tx2"/>
              </a:solidFill>
            </a:endParaRPr>
          </a:p>
          <a:p>
            <a:endParaRPr lang="en-GB" sz="3200" dirty="0" smtClean="0">
              <a:solidFill>
                <a:schemeClr val="tx2"/>
              </a:solidFill>
            </a:endParaRPr>
          </a:p>
          <a:p>
            <a:pPr>
              <a:buFont typeface="Arial" pitchFamily="34" charset="0"/>
              <a:buChar char="•"/>
            </a:pPr>
            <a:r>
              <a:rPr lang="en-GB" dirty="0" smtClean="0">
                <a:solidFill>
                  <a:schemeClr val="tx2"/>
                </a:solidFill>
              </a:rPr>
              <a:t> Located </a:t>
            </a:r>
            <a:r>
              <a:rPr lang="en-GB" dirty="0" smtClean="0">
                <a:solidFill>
                  <a:schemeClr val="tx2"/>
                </a:solidFill>
              </a:rPr>
              <a:t>in North east of island</a:t>
            </a:r>
          </a:p>
          <a:p>
            <a:pPr>
              <a:buFont typeface="Arial" pitchFamily="34" charset="0"/>
              <a:buChar char="•"/>
            </a:pPr>
            <a:r>
              <a:rPr lang="en-GB" dirty="0" smtClean="0">
                <a:solidFill>
                  <a:schemeClr val="tx2"/>
                </a:solidFill>
              </a:rPr>
              <a:t> Had </a:t>
            </a:r>
            <a:r>
              <a:rPr lang="en-GB" dirty="0" smtClean="0">
                <a:solidFill>
                  <a:schemeClr val="tx2"/>
                </a:solidFill>
              </a:rPr>
              <a:t>peraia</a:t>
            </a:r>
          </a:p>
          <a:p>
            <a:pPr>
              <a:buFont typeface="Arial" pitchFamily="34" charset="0"/>
              <a:buChar char="•"/>
            </a:pPr>
            <a:r>
              <a:rPr lang="en-GB" dirty="0" smtClean="0">
                <a:solidFill>
                  <a:schemeClr val="tx2"/>
                </a:solidFill>
              </a:rPr>
              <a:t> Not </a:t>
            </a:r>
            <a:r>
              <a:rPr lang="en-GB" dirty="0" smtClean="0">
                <a:solidFill>
                  <a:schemeClr val="tx2"/>
                </a:solidFill>
              </a:rPr>
              <a:t>fertile enough to feed its population in Classical period. Imports form </a:t>
            </a:r>
            <a:r>
              <a:rPr lang="en-GB" dirty="0" err="1" smtClean="0">
                <a:solidFill>
                  <a:schemeClr val="tx2"/>
                </a:solidFill>
              </a:rPr>
              <a:t>Bosporos</a:t>
            </a:r>
            <a:r>
              <a:rPr lang="en-GB" dirty="0" smtClean="0">
                <a:solidFill>
                  <a:schemeClr val="tx2"/>
                </a:solidFill>
              </a:rPr>
              <a:t> attested in 428 BCE ( </a:t>
            </a:r>
            <a:r>
              <a:rPr lang="en-GB" dirty="0" err="1" smtClean="0">
                <a:solidFill>
                  <a:schemeClr val="tx2"/>
                </a:solidFill>
              </a:rPr>
              <a:t>Thuc</a:t>
            </a:r>
            <a:r>
              <a:rPr lang="en-GB" dirty="0" smtClean="0">
                <a:solidFill>
                  <a:schemeClr val="tx2"/>
                </a:solidFill>
              </a:rPr>
              <a:t>  3.2.2) Mid 4</a:t>
            </a:r>
            <a:r>
              <a:rPr lang="en-GB" baseline="30000" dirty="0" smtClean="0">
                <a:solidFill>
                  <a:schemeClr val="tx2"/>
                </a:solidFill>
              </a:rPr>
              <a:t>th</a:t>
            </a:r>
            <a:r>
              <a:rPr lang="en-GB" dirty="0" smtClean="0">
                <a:solidFill>
                  <a:schemeClr val="tx2"/>
                </a:solidFill>
              </a:rPr>
              <a:t> century BCE </a:t>
            </a:r>
            <a:r>
              <a:rPr lang="en-GB" dirty="0" err="1" smtClean="0">
                <a:solidFill>
                  <a:schemeClr val="tx2"/>
                </a:solidFill>
              </a:rPr>
              <a:t>Bosporos</a:t>
            </a:r>
            <a:r>
              <a:rPr lang="en-GB" dirty="0" smtClean="0">
                <a:solidFill>
                  <a:schemeClr val="tx2"/>
                </a:solidFill>
              </a:rPr>
              <a:t> grants reduction in export duty for </a:t>
            </a:r>
            <a:r>
              <a:rPr lang="en-GB" dirty="0" err="1" smtClean="0">
                <a:solidFill>
                  <a:schemeClr val="tx2"/>
                </a:solidFill>
              </a:rPr>
              <a:t>Mytilene</a:t>
            </a:r>
            <a:r>
              <a:rPr lang="en-GB" dirty="0" smtClean="0">
                <a:solidFill>
                  <a:schemeClr val="tx2"/>
                </a:solidFill>
              </a:rPr>
              <a:t>. Inscription implies imports exceeded  100,000 </a:t>
            </a:r>
            <a:r>
              <a:rPr lang="en-GB" dirty="0" err="1" smtClean="0">
                <a:solidFill>
                  <a:schemeClr val="tx2"/>
                </a:solidFill>
              </a:rPr>
              <a:t>Medimnoi</a:t>
            </a:r>
            <a:r>
              <a:rPr lang="en-GB" dirty="0" smtClean="0">
                <a:solidFill>
                  <a:schemeClr val="tx2"/>
                </a:solidFill>
              </a:rPr>
              <a:t>  which is enough to feed 20,000</a:t>
            </a:r>
          </a:p>
          <a:p>
            <a:endParaRPr lang="en-GB" dirty="0">
              <a:solidFill>
                <a:srgbClr val="FFFF00"/>
              </a:solidFill>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Keos</a:t>
            </a:r>
            <a:endParaRPr lang="en-GB" dirty="0"/>
          </a:p>
        </p:txBody>
      </p:sp>
      <p:pic>
        <p:nvPicPr>
          <p:cNvPr id="2050" name="Picture 2" descr="C:\Users\User\Downloads\Aug19\Ancient-Greece.jpg"/>
          <p:cNvPicPr>
            <a:picLocks noGrp="1" noChangeAspect="1" noChangeArrowheads="1"/>
          </p:cNvPicPr>
          <p:nvPr>
            <p:ph idx="1"/>
          </p:nvPr>
        </p:nvPicPr>
        <p:blipFill>
          <a:blip r:embed="rId2" cstate="print"/>
          <a:srcRect l="38969" t="55738" r="35291" b="1639"/>
          <a:stretch>
            <a:fillRect/>
          </a:stretch>
        </p:blipFill>
        <p:spPr bwMode="auto">
          <a:xfrm>
            <a:off x="2267744" y="1484784"/>
            <a:ext cx="5112568" cy="4104456"/>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solidFill>
                  <a:schemeClr val="tx2"/>
                </a:solidFill>
              </a:rPr>
              <a:t>Keos</a:t>
            </a:r>
            <a:endParaRPr lang="en-GB" dirty="0">
              <a:solidFill>
                <a:schemeClr val="tx2"/>
              </a:solidFill>
            </a:endParaRPr>
          </a:p>
        </p:txBody>
      </p:sp>
      <p:sp>
        <p:nvSpPr>
          <p:cNvPr id="5" name="TextBox 4"/>
          <p:cNvSpPr txBox="1"/>
          <p:nvPr/>
        </p:nvSpPr>
        <p:spPr>
          <a:xfrm>
            <a:off x="611560" y="1268760"/>
            <a:ext cx="6408712" cy="2677656"/>
          </a:xfrm>
          <a:prstGeom prst="rect">
            <a:avLst/>
          </a:prstGeom>
          <a:noFill/>
        </p:spPr>
        <p:txBody>
          <a:bodyPr wrap="square" rtlCol="0">
            <a:spAutoFit/>
          </a:bodyPr>
          <a:lstStyle/>
          <a:p>
            <a:pPr>
              <a:buFont typeface="Arial" pitchFamily="34" charset="0"/>
              <a:buChar char="•"/>
            </a:pPr>
            <a:r>
              <a:rPr lang="en-GB" dirty="0" smtClean="0">
                <a:solidFill>
                  <a:schemeClr val="tx2"/>
                </a:solidFill>
              </a:rPr>
              <a:t> </a:t>
            </a:r>
            <a:r>
              <a:rPr lang="en-GB" sz="2400" dirty="0" smtClean="0">
                <a:solidFill>
                  <a:schemeClr val="tx2"/>
                </a:solidFill>
              </a:rPr>
              <a:t>Located </a:t>
            </a:r>
            <a:r>
              <a:rPr lang="en-GB" sz="2400" dirty="0" smtClean="0">
                <a:solidFill>
                  <a:schemeClr val="tx2"/>
                </a:solidFill>
              </a:rPr>
              <a:t>just south of Attica.</a:t>
            </a:r>
          </a:p>
          <a:p>
            <a:pPr>
              <a:buFont typeface="Arial" pitchFamily="34" charset="0"/>
              <a:buChar char="•"/>
            </a:pPr>
            <a:r>
              <a:rPr lang="en-GB" sz="2400" dirty="0" smtClean="0">
                <a:solidFill>
                  <a:schemeClr val="tx2"/>
                </a:solidFill>
              </a:rPr>
              <a:t> Small </a:t>
            </a:r>
            <a:r>
              <a:rPr lang="en-GB" sz="2400" dirty="0" smtClean="0">
                <a:solidFill>
                  <a:schemeClr val="tx2"/>
                </a:solidFill>
              </a:rPr>
              <a:t>island with 4 </a:t>
            </a:r>
            <a:r>
              <a:rPr lang="en-GB" sz="2400" dirty="0" smtClean="0">
                <a:solidFill>
                  <a:schemeClr val="tx2"/>
                </a:solidFill>
              </a:rPr>
              <a:t>Poleis </a:t>
            </a:r>
            <a:r>
              <a:rPr lang="en-GB" sz="2400" dirty="0" err="1" smtClean="0">
                <a:solidFill>
                  <a:schemeClr val="tx2"/>
                </a:solidFill>
              </a:rPr>
              <a:t>Ioulis</a:t>
            </a:r>
            <a:r>
              <a:rPr lang="en-GB" sz="2400" dirty="0" smtClean="0">
                <a:solidFill>
                  <a:schemeClr val="tx2"/>
                </a:solidFill>
              </a:rPr>
              <a:t>, </a:t>
            </a:r>
            <a:r>
              <a:rPr lang="en-GB" sz="2400" dirty="0" err="1" smtClean="0">
                <a:solidFill>
                  <a:schemeClr val="tx2"/>
                </a:solidFill>
              </a:rPr>
              <a:t>Karthaia,Koresia</a:t>
            </a:r>
            <a:r>
              <a:rPr lang="en-GB" sz="2400" dirty="0" smtClean="0">
                <a:solidFill>
                  <a:schemeClr val="tx2"/>
                </a:solidFill>
              </a:rPr>
              <a:t> </a:t>
            </a:r>
            <a:r>
              <a:rPr lang="en-GB" sz="2400" dirty="0" err="1" smtClean="0">
                <a:solidFill>
                  <a:schemeClr val="tx2"/>
                </a:solidFill>
              </a:rPr>
              <a:t>Poiessa</a:t>
            </a:r>
            <a:endParaRPr lang="en-GB" sz="2400" dirty="0" smtClean="0">
              <a:solidFill>
                <a:schemeClr val="tx2"/>
              </a:solidFill>
            </a:endParaRPr>
          </a:p>
          <a:p>
            <a:pPr>
              <a:buFont typeface="Arial" pitchFamily="34" charset="0"/>
              <a:buChar char="•"/>
            </a:pPr>
            <a:r>
              <a:rPr lang="en-GB" sz="2400" dirty="0" smtClean="0">
                <a:solidFill>
                  <a:schemeClr val="tx2"/>
                </a:solidFill>
              </a:rPr>
              <a:t> Always </a:t>
            </a:r>
            <a:r>
              <a:rPr lang="en-GB" sz="2400" dirty="0" smtClean="0">
                <a:solidFill>
                  <a:schemeClr val="tx2"/>
                </a:solidFill>
              </a:rPr>
              <a:t>in orbit of Athenian domination.</a:t>
            </a:r>
          </a:p>
          <a:p>
            <a:pPr>
              <a:buFont typeface="Arial" pitchFamily="34" charset="0"/>
              <a:buChar char="•"/>
            </a:pPr>
            <a:r>
              <a:rPr lang="en-GB" sz="2400" dirty="0" smtClean="0">
                <a:solidFill>
                  <a:schemeClr val="tx2"/>
                </a:solidFill>
              </a:rPr>
              <a:t> Exported </a:t>
            </a:r>
            <a:r>
              <a:rPr lang="en-GB" sz="2400" dirty="0" err="1" smtClean="0">
                <a:solidFill>
                  <a:schemeClr val="tx2"/>
                </a:solidFill>
              </a:rPr>
              <a:t>Miltos</a:t>
            </a:r>
            <a:r>
              <a:rPr lang="en-GB" sz="2400" dirty="0" smtClean="0">
                <a:solidFill>
                  <a:schemeClr val="tx2"/>
                </a:solidFill>
              </a:rPr>
              <a:t>, a red oxide primarily used for painting ships hulls. Athens ensured all 4 cities had to export to them.</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2"/>
                </a:solidFill>
              </a:rPr>
              <a:t>Small island identity</a:t>
            </a:r>
            <a:endParaRPr lang="en-GB" dirty="0">
              <a:solidFill>
                <a:schemeClr val="tx2"/>
              </a:solidFill>
            </a:endParaRPr>
          </a:p>
        </p:txBody>
      </p:sp>
      <p:sp>
        <p:nvSpPr>
          <p:cNvPr id="5" name="TextBox 4"/>
          <p:cNvSpPr txBox="1"/>
          <p:nvPr/>
        </p:nvSpPr>
        <p:spPr>
          <a:xfrm>
            <a:off x="1619672" y="1556792"/>
            <a:ext cx="5328592" cy="1754326"/>
          </a:xfrm>
          <a:prstGeom prst="rect">
            <a:avLst/>
          </a:prstGeom>
          <a:noFill/>
        </p:spPr>
        <p:txBody>
          <a:bodyPr wrap="square" rtlCol="0">
            <a:spAutoFit/>
          </a:bodyPr>
          <a:lstStyle/>
          <a:p>
            <a:r>
              <a:rPr lang="en-GB" dirty="0" smtClean="0">
                <a:solidFill>
                  <a:schemeClr val="tx2"/>
                </a:solidFill>
              </a:rPr>
              <a:t>Evidence of small island identity in that individual islands identified for paying tribute to Athens. Indicates that there must have been an understanding of individual Polis economies  and an agreement as to each polis’s contribution towards the island’s total contribution to Athens.</a:t>
            </a:r>
            <a:endParaRPr lang="en-GB" dirty="0">
              <a:solidFill>
                <a:schemeClr val="tx2"/>
              </a:solidFill>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chemeClr val="tx2"/>
                </a:solidFill>
              </a:rPr>
              <a:t>Existence of Island Economies</a:t>
            </a:r>
            <a:endParaRPr lang="en-GB" dirty="0">
              <a:solidFill>
                <a:schemeClr val="tx2"/>
              </a:solidFill>
            </a:endParaRPr>
          </a:p>
        </p:txBody>
      </p:sp>
      <p:sp>
        <p:nvSpPr>
          <p:cNvPr id="7" name="Content Placeholder 6"/>
          <p:cNvSpPr>
            <a:spLocks noGrp="1"/>
          </p:cNvSpPr>
          <p:nvPr>
            <p:ph idx="1"/>
          </p:nvPr>
        </p:nvSpPr>
        <p:spPr/>
        <p:txBody>
          <a:bodyPr>
            <a:normAutofit/>
          </a:bodyPr>
          <a:lstStyle/>
          <a:p>
            <a:r>
              <a:rPr lang="en-GB" sz="2400" dirty="0" smtClean="0">
                <a:solidFill>
                  <a:schemeClr val="tx2"/>
                </a:solidFill>
              </a:rPr>
              <a:t>Based on evidence so far the model of an island economy does not appear to be transferable.</a:t>
            </a:r>
          </a:p>
          <a:p>
            <a:r>
              <a:rPr lang="en-GB" sz="2400" dirty="0" smtClean="0">
                <a:solidFill>
                  <a:schemeClr val="tx2"/>
                </a:solidFill>
              </a:rPr>
              <a:t>Difficult to analyse economies outside of Athens due to paucity of evidence.</a:t>
            </a:r>
          </a:p>
          <a:p>
            <a:r>
              <a:rPr lang="en-GB" sz="2400" dirty="0" smtClean="0">
                <a:solidFill>
                  <a:schemeClr val="tx2"/>
                </a:solidFill>
              </a:rPr>
              <a:t>Island economy possible only if no competing poleis on an island</a:t>
            </a:r>
          </a:p>
          <a:p>
            <a:r>
              <a:rPr lang="en-GB" sz="2400" dirty="0" smtClean="0">
                <a:solidFill>
                  <a:schemeClr val="tx2"/>
                </a:solidFill>
              </a:rPr>
              <a:t>Geography of Thasos may have been instrumental in allowing it to develop its distinct pattern, reinforced by its control of a peraia.</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2"/>
                </a:solidFill>
              </a:rPr>
              <a:t>Conclusions</a:t>
            </a:r>
            <a:endParaRPr lang="en-GB" dirty="0">
              <a:solidFill>
                <a:schemeClr val="tx2"/>
              </a:solidFill>
            </a:endParaRPr>
          </a:p>
        </p:txBody>
      </p:sp>
      <p:sp>
        <p:nvSpPr>
          <p:cNvPr id="5" name="Content Placeholder 4"/>
          <p:cNvSpPr>
            <a:spLocks noGrp="1"/>
          </p:cNvSpPr>
          <p:nvPr>
            <p:ph idx="1"/>
          </p:nvPr>
        </p:nvSpPr>
        <p:spPr/>
        <p:txBody>
          <a:bodyPr>
            <a:normAutofit/>
          </a:bodyPr>
          <a:lstStyle/>
          <a:p>
            <a:r>
              <a:rPr lang="en-GB" sz="2400" dirty="0" smtClean="0">
                <a:solidFill>
                  <a:schemeClr val="tx2"/>
                </a:solidFill>
              </a:rPr>
              <a:t>Use of a model has been useful in assisting the evaluation of Greek economies. As such it has provided an impetus to bear in mind a number of key factors in analysing other economies such as </a:t>
            </a:r>
          </a:p>
          <a:p>
            <a:r>
              <a:rPr lang="en-GB" sz="2400" dirty="0" smtClean="0">
                <a:solidFill>
                  <a:schemeClr val="tx2"/>
                </a:solidFill>
              </a:rPr>
              <a:t>Social structure</a:t>
            </a:r>
          </a:p>
          <a:p>
            <a:r>
              <a:rPr lang="en-GB" sz="2400" dirty="0" smtClean="0">
                <a:solidFill>
                  <a:schemeClr val="tx2"/>
                </a:solidFill>
              </a:rPr>
              <a:t>Location</a:t>
            </a:r>
          </a:p>
          <a:p>
            <a:r>
              <a:rPr lang="en-GB" sz="2400" dirty="0" smtClean="0">
                <a:solidFill>
                  <a:schemeClr val="tx2"/>
                </a:solidFill>
              </a:rPr>
              <a:t>Natural assets</a:t>
            </a:r>
          </a:p>
          <a:p>
            <a:r>
              <a:rPr lang="en-GB" sz="2400" dirty="0" smtClean="0">
                <a:solidFill>
                  <a:schemeClr val="tx2"/>
                </a:solidFill>
              </a:rPr>
              <a:t>Aspirations and actions of regional powers.</a:t>
            </a:r>
          </a:p>
          <a:p>
            <a:endParaRPr lang="en-GB" sz="2400" dirty="0">
              <a:solidFill>
                <a:srgbClr val="FFFF00"/>
              </a:solidFill>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tx2"/>
                </a:solidFill>
              </a:rPr>
              <a:t>Bibliography</a:t>
            </a:r>
            <a:endParaRPr lang="en-GB" dirty="0">
              <a:solidFill>
                <a:schemeClr val="tx2"/>
              </a:solidFill>
            </a:endParaRPr>
          </a:p>
        </p:txBody>
      </p:sp>
      <p:sp>
        <p:nvSpPr>
          <p:cNvPr id="3" name="Subtitle 2"/>
          <p:cNvSpPr>
            <a:spLocks noGrp="1"/>
          </p:cNvSpPr>
          <p:nvPr>
            <p:ph type="subTitle" idx="4294967295"/>
          </p:nvPr>
        </p:nvSpPr>
        <p:spPr>
          <a:xfrm>
            <a:off x="0" y="3886200"/>
            <a:ext cx="6400800" cy="1752600"/>
          </a:xfrm>
        </p:spPr>
        <p:txBody>
          <a:bodyPr>
            <a:normAutofit/>
          </a:bodyPr>
          <a:lstStyle/>
          <a:p>
            <a:pPr>
              <a:buNone/>
            </a:pPr>
            <a:r>
              <a:rPr lang="en-GB" dirty="0" smtClean="0">
                <a:solidFill>
                  <a:srgbClr val="FFFF00"/>
                </a:solidFill>
              </a:rPr>
              <a:t>.</a:t>
            </a:r>
          </a:p>
        </p:txBody>
      </p:sp>
      <p:sp>
        <p:nvSpPr>
          <p:cNvPr id="5" name="TextBox 4"/>
          <p:cNvSpPr txBox="1"/>
          <p:nvPr/>
        </p:nvSpPr>
        <p:spPr>
          <a:xfrm>
            <a:off x="971600" y="1340768"/>
            <a:ext cx="7056784" cy="4278094"/>
          </a:xfrm>
          <a:prstGeom prst="rect">
            <a:avLst/>
          </a:prstGeom>
          <a:noFill/>
        </p:spPr>
        <p:txBody>
          <a:bodyPr wrap="square" rtlCol="0">
            <a:spAutoFit/>
          </a:bodyPr>
          <a:lstStyle/>
          <a:p>
            <a:r>
              <a:rPr lang="en-GB" sz="3200" dirty="0" smtClean="0">
                <a:solidFill>
                  <a:schemeClr val="tx2"/>
                </a:solidFill>
              </a:rPr>
              <a:t>Primary Sources</a:t>
            </a:r>
          </a:p>
          <a:p>
            <a:endParaRPr lang="en-GB" sz="2400" dirty="0" smtClean="0">
              <a:solidFill>
                <a:schemeClr val="tx2"/>
              </a:solidFill>
            </a:endParaRPr>
          </a:p>
          <a:p>
            <a:r>
              <a:rPr lang="en-GB" sz="2400" dirty="0" smtClean="0">
                <a:solidFill>
                  <a:schemeClr val="tx2"/>
                </a:solidFill>
              </a:rPr>
              <a:t>Clement of Alexandria , </a:t>
            </a:r>
            <a:r>
              <a:rPr lang="en-GB" sz="2400" i="1" dirty="0" smtClean="0">
                <a:solidFill>
                  <a:schemeClr val="tx2"/>
                </a:solidFill>
              </a:rPr>
              <a:t>Miscellanies</a:t>
            </a:r>
          </a:p>
          <a:p>
            <a:endParaRPr lang="en-GB" sz="2400" dirty="0" smtClean="0">
              <a:solidFill>
                <a:schemeClr val="tx2"/>
              </a:solidFill>
            </a:endParaRPr>
          </a:p>
          <a:p>
            <a:r>
              <a:rPr lang="en-GB" sz="2400" dirty="0" smtClean="0">
                <a:solidFill>
                  <a:schemeClr val="tx2"/>
                </a:solidFill>
              </a:rPr>
              <a:t>Herodotus </a:t>
            </a:r>
            <a:r>
              <a:rPr lang="en-GB" sz="2400" i="1" dirty="0" smtClean="0">
                <a:solidFill>
                  <a:schemeClr val="tx2"/>
                </a:solidFill>
              </a:rPr>
              <a:t>The Histories</a:t>
            </a:r>
          </a:p>
          <a:p>
            <a:endParaRPr lang="en-GB" sz="2400" i="1" dirty="0" smtClean="0">
              <a:solidFill>
                <a:schemeClr val="tx2"/>
              </a:solidFill>
            </a:endParaRPr>
          </a:p>
          <a:p>
            <a:r>
              <a:rPr lang="en-GB" sz="2400" dirty="0" err="1" smtClean="0">
                <a:solidFill>
                  <a:schemeClr val="tx2"/>
                </a:solidFill>
              </a:rPr>
              <a:t>Libanius</a:t>
            </a:r>
            <a:r>
              <a:rPr lang="en-GB" sz="2400" dirty="0" smtClean="0">
                <a:solidFill>
                  <a:schemeClr val="tx2"/>
                </a:solidFill>
              </a:rPr>
              <a:t>  </a:t>
            </a:r>
            <a:r>
              <a:rPr lang="en-GB" sz="2400" i="1" dirty="0" smtClean="0">
                <a:solidFill>
                  <a:schemeClr val="tx2"/>
                </a:solidFill>
              </a:rPr>
              <a:t>Oration  12</a:t>
            </a:r>
          </a:p>
          <a:p>
            <a:endParaRPr lang="en-GB" sz="2400" i="1" dirty="0" smtClean="0">
              <a:solidFill>
                <a:schemeClr val="tx2"/>
              </a:solidFill>
            </a:endParaRPr>
          </a:p>
          <a:p>
            <a:r>
              <a:rPr lang="en-GB" sz="2400" dirty="0" smtClean="0">
                <a:solidFill>
                  <a:schemeClr val="tx2"/>
                </a:solidFill>
              </a:rPr>
              <a:t>Theophrastus </a:t>
            </a:r>
            <a:r>
              <a:rPr lang="en-GB" sz="2400" i="1" dirty="0" smtClean="0">
                <a:solidFill>
                  <a:schemeClr val="tx2"/>
                </a:solidFill>
              </a:rPr>
              <a:t>On Odours XI</a:t>
            </a:r>
          </a:p>
          <a:p>
            <a:endParaRPr lang="en-GB" sz="2400" i="1" dirty="0" smtClean="0">
              <a:solidFill>
                <a:schemeClr val="tx2"/>
              </a:solidFill>
            </a:endParaRPr>
          </a:p>
          <a:p>
            <a:r>
              <a:rPr lang="en-GB" sz="2400" dirty="0" smtClean="0">
                <a:solidFill>
                  <a:schemeClr val="tx2"/>
                </a:solidFill>
              </a:rPr>
              <a:t>Thucydides  </a:t>
            </a:r>
            <a:r>
              <a:rPr lang="en-GB" sz="2400" i="1" dirty="0" smtClean="0">
                <a:solidFill>
                  <a:schemeClr val="tx2"/>
                </a:solidFill>
              </a:rPr>
              <a:t>History of the Peloponnesian War</a:t>
            </a:r>
            <a:endParaRPr lang="en-GB" sz="2400" dirty="0">
              <a:solidFill>
                <a:schemeClr val="tx2"/>
              </a:solidFill>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solidFill>
                  <a:schemeClr val="tx2"/>
                </a:solidFill>
              </a:rPr>
              <a:t>Bibliography</a:t>
            </a:r>
            <a:endParaRPr lang="en-GB" dirty="0">
              <a:solidFill>
                <a:schemeClr val="tx2"/>
              </a:solidFill>
            </a:endParaRPr>
          </a:p>
        </p:txBody>
      </p:sp>
      <p:sp>
        <p:nvSpPr>
          <p:cNvPr id="3" name="Subtitle 2"/>
          <p:cNvSpPr>
            <a:spLocks noGrp="1"/>
          </p:cNvSpPr>
          <p:nvPr>
            <p:ph idx="1"/>
          </p:nvPr>
        </p:nvSpPr>
        <p:spPr>
          <a:xfrm>
            <a:off x="323528" y="1124744"/>
            <a:ext cx="8363272" cy="5001419"/>
          </a:xfrm>
        </p:spPr>
        <p:txBody>
          <a:bodyPr>
            <a:normAutofit lnSpcReduction="10000"/>
          </a:bodyPr>
          <a:lstStyle/>
          <a:p>
            <a:r>
              <a:rPr lang="en-GB" dirty="0" smtClean="0">
                <a:solidFill>
                  <a:schemeClr val="tx2"/>
                </a:solidFill>
              </a:rPr>
              <a:t>Secondary </a:t>
            </a:r>
            <a:r>
              <a:rPr lang="en-GB" dirty="0" smtClean="0">
                <a:solidFill>
                  <a:schemeClr val="tx2"/>
                </a:solidFill>
              </a:rPr>
              <a:t>sources</a:t>
            </a:r>
          </a:p>
          <a:p>
            <a:r>
              <a:rPr lang="en-GB" sz="1600" dirty="0" smtClean="0">
                <a:solidFill>
                  <a:schemeClr val="tx2"/>
                </a:solidFill>
              </a:rPr>
              <a:t>Archibald</a:t>
            </a:r>
            <a:r>
              <a:rPr lang="en-GB" sz="1600" dirty="0" smtClean="0">
                <a:solidFill>
                  <a:schemeClr val="tx2"/>
                </a:solidFill>
              </a:rPr>
              <a:t>, Z.A. (2013) </a:t>
            </a:r>
            <a:r>
              <a:rPr lang="en-GB" sz="1600" i="1" dirty="0" smtClean="0">
                <a:solidFill>
                  <a:schemeClr val="tx2"/>
                </a:solidFill>
              </a:rPr>
              <a:t>Ancient Economies  of the Northern Aegean: Fifth to First Centuries BC</a:t>
            </a:r>
            <a:r>
              <a:rPr lang="en-GB" sz="1600" dirty="0" smtClean="0">
                <a:solidFill>
                  <a:schemeClr val="tx2"/>
                </a:solidFill>
              </a:rPr>
              <a:t>. Oxford University Press, </a:t>
            </a:r>
            <a:r>
              <a:rPr lang="en-GB" sz="1600" dirty="0" smtClean="0">
                <a:solidFill>
                  <a:schemeClr val="tx2"/>
                </a:solidFill>
              </a:rPr>
              <a:t>Oxford.</a:t>
            </a:r>
          </a:p>
          <a:p>
            <a:r>
              <a:rPr lang="en-GB" sz="1600" dirty="0" err="1" smtClean="0">
                <a:solidFill>
                  <a:schemeClr val="tx2"/>
                </a:solidFill>
              </a:rPr>
              <a:t>Bintliff</a:t>
            </a:r>
            <a:r>
              <a:rPr lang="en-GB" sz="1600" dirty="0" smtClean="0">
                <a:solidFill>
                  <a:schemeClr val="tx2"/>
                </a:solidFill>
              </a:rPr>
              <a:t>, J. Introduction in From Minoan Farmers to Roman </a:t>
            </a:r>
            <a:r>
              <a:rPr lang="en-GB" sz="1600" dirty="0" smtClean="0">
                <a:solidFill>
                  <a:schemeClr val="tx2"/>
                </a:solidFill>
              </a:rPr>
              <a:t>Traders</a:t>
            </a:r>
          </a:p>
          <a:p>
            <a:r>
              <a:rPr lang="en-GB" sz="1600" dirty="0" err="1" smtClean="0">
                <a:solidFill>
                  <a:schemeClr val="tx2"/>
                </a:solidFill>
              </a:rPr>
              <a:t>Brisart</a:t>
            </a:r>
            <a:r>
              <a:rPr lang="en-GB" sz="1600" dirty="0" smtClean="0">
                <a:solidFill>
                  <a:schemeClr val="tx2"/>
                </a:solidFill>
              </a:rPr>
              <a:t>, T. (2011) Isolation, Austerity and Fancy Pottery. Acquiring and using overseas imported fine wares in 6</a:t>
            </a:r>
            <a:r>
              <a:rPr lang="en-GB" sz="1600" baseline="30000" dirty="0" smtClean="0">
                <a:solidFill>
                  <a:schemeClr val="tx2"/>
                </a:solidFill>
              </a:rPr>
              <a:t>th</a:t>
            </a:r>
            <a:r>
              <a:rPr lang="en-GB" sz="1600" dirty="0" smtClean="0">
                <a:solidFill>
                  <a:schemeClr val="tx2"/>
                </a:solidFill>
              </a:rPr>
              <a:t> and 5</a:t>
            </a:r>
            <a:r>
              <a:rPr lang="en-GB" sz="1600" baseline="30000" dirty="0" smtClean="0">
                <a:solidFill>
                  <a:schemeClr val="tx2"/>
                </a:solidFill>
              </a:rPr>
              <a:t>th</a:t>
            </a:r>
            <a:r>
              <a:rPr lang="en-GB" sz="1600" dirty="0" smtClean="0">
                <a:solidFill>
                  <a:schemeClr val="tx2"/>
                </a:solidFill>
              </a:rPr>
              <a:t> century eastern Crete . Cultural practices and material culture in Archaic and Classical </a:t>
            </a:r>
            <a:r>
              <a:rPr lang="en-GB" sz="1600" dirty="0" err="1" smtClean="0">
                <a:solidFill>
                  <a:schemeClr val="tx2"/>
                </a:solidFill>
              </a:rPr>
              <a:t>Greece.Proceedings</a:t>
            </a:r>
            <a:r>
              <a:rPr lang="en-GB" sz="1600" dirty="0" smtClean="0">
                <a:solidFill>
                  <a:schemeClr val="tx2"/>
                </a:solidFill>
              </a:rPr>
              <a:t> of the international conference . Mainz. May 20-21, 2011. (</a:t>
            </a:r>
            <a:r>
              <a:rPr lang="en-GB" sz="1600" dirty="0" err="1" smtClean="0">
                <a:solidFill>
                  <a:schemeClr val="tx2"/>
                </a:solidFill>
              </a:rPr>
              <a:t>eds</a:t>
            </a:r>
            <a:r>
              <a:rPr lang="en-GB" sz="1600" dirty="0" smtClean="0">
                <a:solidFill>
                  <a:schemeClr val="tx2"/>
                </a:solidFill>
              </a:rPr>
              <a:t>) </a:t>
            </a:r>
            <a:r>
              <a:rPr lang="en-GB" sz="1600" dirty="0" err="1" smtClean="0">
                <a:solidFill>
                  <a:schemeClr val="tx2"/>
                </a:solidFill>
              </a:rPr>
              <a:t>Pilz</a:t>
            </a:r>
            <a:r>
              <a:rPr lang="en-GB" sz="1600" dirty="0" smtClean="0">
                <a:solidFill>
                  <a:schemeClr val="tx2"/>
                </a:solidFill>
              </a:rPr>
              <a:t>, O. and </a:t>
            </a:r>
            <a:r>
              <a:rPr lang="en-GB" sz="1600" dirty="0" err="1" smtClean="0">
                <a:solidFill>
                  <a:schemeClr val="tx2"/>
                </a:solidFill>
              </a:rPr>
              <a:t>Seeltag</a:t>
            </a:r>
            <a:r>
              <a:rPr lang="en-GB" sz="1600" dirty="0" smtClean="0">
                <a:solidFill>
                  <a:schemeClr val="tx2"/>
                </a:solidFill>
              </a:rPr>
              <a:t>, </a:t>
            </a:r>
            <a:r>
              <a:rPr lang="en-GB" sz="1600" dirty="0" smtClean="0">
                <a:solidFill>
                  <a:schemeClr val="tx2"/>
                </a:solidFill>
              </a:rPr>
              <a:t>G.</a:t>
            </a:r>
          </a:p>
          <a:p>
            <a:r>
              <a:rPr lang="en-GB" sz="1600" dirty="0" err="1" smtClean="0">
                <a:solidFill>
                  <a:schemeClr val="tx2"/>
                </a:solidFill>
              </a:rPr>
              <a:t>Chaniotis</a:t>
            </a:r>
            <a:r>
              <a:rPr lang="en-GB" sz="1600" dirty="0" smtClean="0">
                <a:solidFill>
                  <a:schemeClr val="tx2"/>
                </a:solidFill>
              </a:rPr>
              <a:t> </a:t>
            </a:r>
            <a:r>
              <a:rPr lang="en-GB" sz="1600" dirty="0" smtClean="0">
                <a:solidFill>
                  <a:schemeClr val="tx2"/>
                </a:solidFill>
              </a:rPr>
              <a:t>et al, Olive  oil and wine fro Crete and </a:t>
            </a:r>
            <a:r>
              <a:rPr lang="en-GB" sz="1600" dirty="0" err="1" smtClean="0">
                <a:solidFill>
                  <a:schemeClr val="tx2"/>
                </a:solidFill>
              </a:rPr>
              <a:t>Cyprus:socio</a:t>
            </a:r>
            <a:r>
              <a:rPr lang="en-GB" sz="1600" dirty="0" smtClean="0">
                <a:solidFill>
                  <a:schemeClr val="tx2"/>
                </a:solidFill>
              </a:rPr>
              <a:t>-economic aspects. </a:t>
            </a:r>
            <a:r>
              <a:rPr lang="en-GB" sz="1600" i="1" dirty="0" smtClean="0">
                <a:solidFill>
                  <a:schemeClr val="tx2"/>
                </a:solidFill>
              </a:rPr>
              <a:t>British School at Athens </a:t>
            </a:r>
            <a:r>
              <a:rPr lang="en-GB" sz="1600" i="1" dirty="0" err="1" smtClean="0">
                <a:solidFill>
                  <a:schemeClr val="tx2"/>
                </a:solidFill>
              </a:rPr>
              <a:t>Vol</a:t>
            </a:r>
            <a:r>
              <a:rPr lang="en-GB" sz="1600" i="1" dirty="0" smtClean="0">
                <a:solidFill>
                  <a:schemeClr val="tx2"/>
                </a:solidFill>
              </a:rPr>
              <a:t> 120 Parallel </a:t>
            </a:r>
            <a:r>
              <a:rPr lang="en-GB" sz="1600" i="1" dirty="0" err="1" smtClean="0">
                <a:solidFill>
                  <a:schemeClr val="tx2"/>
                </a:solidFill>
              </a:rPr>
              <a:t>lives:Ancient</a:t>
            </a:r>
            <a:r>
              <a:rPr lang="en-GB" sz="1600" i="1" dirty="0" smtClean="0">
                <a:solidFill>
                  <a:schemeClr val="tx2"/>
                </a:solidFill>
              </a:rPr>
              <a:t> island societies in Crete and Cyprus .</a:t>
            </a:r>
            <a:r>
              <a:rPr lang="en-GB" sz="1600" dirty="0" smtClean="0">
                <a:solidFill>
                  <a:schemeClr val="tx2"/>
                </a:solidFill>
              </a:rPr>
              <a:t>2012 pp  157-173</a:t>
            </a:r>
          </a:p>
          <a:p>
            <a:r>
              <a:rPr lang="en-GB" sz="1600" dirty="0" err="1" smtClean="0">
                <a:solidFill>
                  <a:schemeClr val="tx2"/>
                </a:solidFill>
              </a:rPr>
              <a:t>Chalazonitis,I</a:t>
            </a:r>
            <a:r>
              <a:rPr lang="en-GB" sz="1600" dirty="0" smtClean="0">
                <a:solidFill>
                  <a:schemeClr val="tx2"/>
                </a:solidFill>
              </a:rPr>
              <a:t> et al (2018) An </a:t>
            </a:r>
            <a:r>
              <a:rPr lang="en-GB" sz="1600" dirty="0" err="1" smtClean="0">
                <a:solidFill>
                  <a:schemeClr val="tx2"/>
                </a:solidFill>
              </a:rPr>
              <a:t>Argive</a:t>
            </a:r>
            <a:r>
              <a:rPr lang="en-GB" sz="1600" dirty="0" smtClean="0">
                <a:solidFill>
                  <a:schemeClr val="tx2"/>
                </a:solidFill>
              </a:rPr>
              <a:t> –Type shield from the sanctuary of </a:t>
            </a:r>
            <a:r>
              <a:rPr lang="en-GB" sz="1600" dirty="0" err="1" smtClean="0">
                <a:solidFill>
                  <a:schemeClr val="tx2"/>
                </a:solidFill>
              </a:rPr>
              <a:t>Oisyme</a:t>
            </a:r>
            <a:r>
              <a:rPr lang="en-GB" sz="1600" dirty="0" smtClean="0">
                <a:solidFill>
                  <a:schemeClr val="tx2"/>
                </a:solidFill>
              </a:rPr>
              <a:t>. </a:t>
            </a:r>
            <a:r>
              <a:rPr lang="en-GB" sz="1600" i="1" dirty="0" smtClean="0">
                <a:solidFill>
                  <a:schemeClr val="tx2"/>
                </a:solidFill>
              </a:rPr>
              <a:t>The Annual of the British School at Athens, </a:t>
            </a:r>
            <a:r>
              <a:rPr lang="en-GB" sz="1600" dirty="0" smtClean="0">
                <a:solidFill>
                  <a:schemeClr val="tx2"/>
                </a:solidFill>
              </a:rPr>
              <a:t>113, 2018 pp 199-219</a:t>
            </a:r>
            <a:endParaRPr lang="en-GB" sz="1600" dirty="0" smtClean="0">
              <a:solidFill>
                <a:schemeClr val="tx2"/>
              </a:solidFill>
            </a:endParaRPr>
          </a:p>
          <a:p>
            <a:r>
              <a:rPr lang="en-GB" sz="1600" dirty="0" smtClean="0">
                <a:solidFill>
                  <a:schemeClr val="tx2"/>
                </a:solidFill>
              </a:rPr>
              <a:t>Erickson (2005) Archaeology of Empire, Crete in 5</a:t>
            </a:r>
            <a:r>
              <a:rPr lang="en-GB" sz="1600" baseline="30000" dirty="0" smtClean="0">
                <a:solidFill>
                  <a:schemeClr val="tx2"/>
                </a:solidFill>
              </a:rPr>
              <a:t>th</a:t>
            </a:r>
            <a:r>
              <a:rPr lang="en-GB" sz="1600" dirty="0" smtClean="0">
                <a:solidFill>
                  <a:schemeClr val="tx2"/>
                </a:solidFill>
              </a:rPr>
              <a:t> Century BC , ASA </a:t>
            </a:r>
            <a:r>
              <a:rPr lang="en-GB" sz="1600" dirty="0" smtClean="0">
                <a:solidFill>
                  <a:schemeClr val="tx2"/>
                </a:solidFill>
              </a:rPr>
              <a:t>109</a:t>
            </a:r>
          </a:p>
          <a:p>
            <a:r>
              <a:rPr lang="en-GB" sz="1600" dirty="0" err="1" smtClean="0">
                <a:solidFill>
                  <a:schemeClr val="tx2"/>
                </a:solidFill>
              </a:rPr>
              <a:t>Demetriou</a:t>
            </a:r>
            <a:r>
              <a:rPr lang="en-GB" sz="1600" dirty="0" smtClean="0">
                <a:solidFill>
                  <a:schemeClr val="tx2"/>
                </a:solidFill>
              </a:rPr>
              <a:t>, D. (2011) What is an </a:t>
            </a:r>
            <a:r>
              <a:rPr lang="en-GB" sz="1600" dirty="0" err="1" smtClean="0">
                <a:solidFill>
                  <a:schemeClr val="tx2"/>
                </a:solidFill>
              </a:rPr>
              <a:t>Emporion</a:t>
            </a:r>
            <a:r>
              <a:rPr lang="en-GB" sz="1600" dirty="0" smtClean="0">
                <a:solidFill>
                  <a:schemeClr val="tx2"/>
                </a:solidFill>
              </a:rPr>
              <a:t> ? A Reassessment. </a:t>
            </a:r>
            <a:r>
              <a:rPr lang="en-GB" sz="1600" i="1" dirty="0" err="1" smtClean="0">
                <a:solidFill>
                  <a:schemeClr val="tx2"/>
                </a:solidFill>
              </a:rPr>
              <a:t>Historia</a:t>
            </a:r>
            <a:r>
              <a:rPr lang="en-GB" sz="1600" i="1" dirty="0" smtClean="0">
                <a:solidFill>
                  <a:schemeClr val="tx2"/>
                </a:solidFill>
              </a:rPr>
              <a:t> </a:t>
            </a:r>
            <a:r>
              <a:rPr lang="en-GB" sz="1600" i="1" dirty="0" err="1" smtClean="0">
                <a:solidFill>
                  <a:schemeClr val="tx2"/>
                </a:solidFill>
              </a:rPr>
              <a:t>Zeitschrift</a:t>
            </a:r>
            <a:r>
              <a:rPr lang="en-GB" sz="1600" i="1" dirty="0" smtClean="0">
                <a:solidFill>
                  <a:schemeClr val="tx2"/>
                </a:solidFill>
              </a:rPr>
              <a:t> fur  </a:t>
            </a:r>
            <a:r>
              <a:rPr lang="en-GB" sz="1600" i="1" dirty="0" err="1" smtClean="0">
                <a:solidFill>
                  <a:schemeClr val="tx2"/>
                </a:solidFill>
              </a:rPr>
              <a:t>Alte</a:t>
            </a:r>
            <a:r>
              <a:rPr lang="en-GB" sz="1600" i="1" dirty="0" smtClean="0">
                <a:solidFill>
                  <a:schemeClr val="tx2"/>
                </a:solidFill>
              </a:rPr>
              <a:t> Geschichte.</a:t>
            </a:r>
            <a:r>
              <a:rPr lang="en-GB" sz="1600" dirty="0" smtClean="0">
                <a:solidFill>
                  <a:schemeClr val="tx2"/>
                </a:solidFill>
              </a:rPr>
              <a:t> Bd.60, H.3 (2011), pp </a:t>
            </a:r>
            <a:r>
              <a:rPr lang="en-GB" sz="1600" dirty="0" smtClean="0">
                <a:solidFill>
                  <a:schemeClr val="tx2"/>
                </a:solidFill>
              </a:rPr>
              <a:t>255-272</a:t>
            </a:r>
          </a:p>
          <a:p>
            <a:r>
              <a:rPr lang="en-GB" sz="1600" dirty="0" smtClean="0">
                <a:solidFill>
                  <a:schemeClr val="tx2"/>
                </a:solidFill>
              </a:rPr>
              <a:t>Graham, A.J. (1978) The Foundation of Thasos, </a:t>
            </a:r>
            <a:r>
              <a:rPr lang="en-GB" sz="1600" i="1" dirty="0" smtClean="0">
                <a:solidFill>
                  <a:schemeClr val="tx2"/>
                </a:solidFill>
              </a:rPr>
              <a:t>The Annual of the British School at Athens</a:t>
            </a:r>
            <a:r>
              <a:rPr lang="en-GB" sz="1600" dirty="0" smtClean="0">
                <a:solidFill>
                  <a:schemeClr val="tx2"/>
                </a:solidFill>
              </a:rPr>
              <a:t>. </a:t>
            </a:r>
            <a:r>
              <a:rPr lang="en-GB" sz="1600" dirty="0" err="1" smtClean="0">
                <a:solidFill>
                  <a:schemeClr val="tx2"/>
                </a:solidFill>
              </a:rPr>
              <a:t>Vol</a:t>
            </a:r>
            <a:r>
              <a:rPr lang="en-GB" sz="1600" dirty="0" smtClean="0">
                <a:solidFill>
                  <a:schemeClr val="tx2"/>
                </a:solidFill>
              </a:rPr>
              <a:t> 73 (1978), pp </a:t>
            </a:r>
            <a:r>
              <a:rPr lang="en-GB" sz="1600" dirty="0" smtClean="0">
                <a:solidFill>
                  <a:schemeClr val="tx2"/>
                </a:solidFill>
              </a:rPr>
              <a:t>61-98</a:t>
            </a:r>
          </a:p>
          <a:p>
            <a:r>
              <a:rPr lang="en-GB" sz="1600" dirty="0" smtClean="0">
                <a:solidFill>
                  <a:schemeClr val="tx2"/>
                </a:solidFill>
              </a:rPr>
              <a:t>Hansen, M.H.and Nielsen, T.H. (2005) </a:t>
            </a:r>
            <a:r>
              <a:rPr lang="en-GB" sz="1600" i="1" dirty="0" smtClean="0">
                <a:solidFill>
                  <a:schemeClr val="tx2"/>
                </a:solidFill>
              </a:rPr>
              <a:t>An inventory of Archaic and Classical Poleis. </a:t>
            </a:r>
            <a:r>
              <a:rPr lang="en-GB" sz="1600" dirty="0" smtClean="0">
                <a:solidFill>
                  <a:schemeClr val="tx2"/>
                </a:solidFill>
              </a:rPr>
              <a:t>OUP, Oxford</a:t>
            </a:r>
          </a:p>
          <a:p>
            <a:endParaRPr lang="en-GB" sz="1600" dirty="0" smtClean="0">
              <a:solidFill>
                <a:srgbClr val="FFFF00"/>
              </a:solidFill>
            </a:endParaRPr>
          </a:p>
          <a:p>
            <a:endParaRPr lang="en-GB" sz="1600" dirty="0" smtClean="0">
              <a:solidFill>
                <a:srgbClr val="FFFF00"/>
              </a:solidFill>
            </a:endParaRPr>
          </a:p>
          <a:p>
            <a:pPr>
              <a:buNone/>
            </a:pPr>
            <a:endParaRPr lang="en-GB" sz="1600" dirty="0" smtClean="0">
              <a:solidFill>
                <a:srgbClr val="FFFF00"/>
              </a:solidFill>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smtClean="0">
                <a:solidFill>
                  <a:schemeClr val="tx2"/>
                </a:solidFill>
              </a:rPr>
              <a:t>Bibliography</a:t>
            </a:r>
            <a:br>
              <a:rPr lang="en-GB" dirty="0" smtClean="0">
                <a:solidFill>
                  <a:schemeClr val="tx2"/>
                </a:solidFill>
              </a:rPr>
            </a:br>
            <a:endParaRPr lang="en-GB" dirty="0"/>
          </a:p>
        </p:txBody>
      </p:sp>
      <p:sp>
        <p:nvSpPr>
          <p:cNvPr id="3" name="Content Placeholder 2"/>
          <p:cNvSpPr>
            <a:spLocks noGrp="1"/>
          </p:cNvSpPr>
          <p:nvPr>
            <p:ph idx="1"/>
          </p:nvPr>
        </p:nvSpPr>
        <p:spPr>
          <a:xfrm>
            <a:off x="457200" y="980728"/>
            <a:ext cx="8229600" cy="5145435"/>
          </a:xfrm>
        </p:spPr>
        <p:txBody>
          <a:bodyPr>
            <a:normAutofit/>
          </a:bodyPr>
          <a:lstStyle/>
          <a:p>
            <a:r>
              <a:rPr lang="en-GB" sz="1800" dirty="0" err="1" smtClean="0">
                <a:solidFill>
                  <a:schemeClr val="tx2"/>
                </a:solidFill>
              </a:rPr>
              <a:t>Kallet</a:t>
            </a:r>
            <a:r>
              <a:rPr lang="en-GB" sz="1800" dirty="0" smtClean="0">
                <a:solidFill>
                  <a:schemeClr val="tx2"/>
                </a:solidFill>
              </a:rPr>
              <a:t>, L., (2013) The Origins of the Athenian Economic “</a:t>
            </a:r>
            <a:r>
              <a:rPr lang="en-GB" sz="1800" dirty="0" err="1" smtClean="0">
                <a:solidFill>
                  <a:schemeClr val="tx2"/>
                </a:solidFill>
              </a:rPr>
              <a:t>Arche</a:t>
            </a:r>
            <a:r>
              <a:rPr lang="en-GB" sz="1800" dirty="0" smtClean="0">
                <a:solidFill>
                  <a:schemeClr val="tx2"/>
                </a:solidFill>
              </a:rPr>
              <a:t>”. </a:t>
            </a:r>
            <a:r>
              <a:rPr lang="en-GB" sz="1800" i="1" dirty="0" smtClean="0">
                <a:solidFill>
                  <a:schemeClr val="tx2"/>
                </a:solidFill>
              </a:rPr>
              <a:t>The Journal of Hellenic Studies, </a:t>
            </a:r>
            <a:r>
              <a:rPr lang="en-GB" sz="1800" dirty="0" smtClean="0">
                <a:solidFill>
                  <a:schemeClr val="tx2"/>
                </a:solidFill>
              </a:rPr>
              <a:t>Vol.133 (2013) pp 43-60</a:t>
            </a:r>
          </a:p>
          <a:p>
            <a:r>
              <a:rPr lang="en-GB" sz="1700" dirty="0" smtClean="0">
                <a:solidFill>
                  <a:schemeClr val="tx2"/>
                </a:solidFill>
              </a:rPr>
              <a:t> </a:t>
            </a:r>
            <a:r>
              <a:rPr lang="en-GB" sz="1700" dirty="0" err="1" smtClean="0">
                <a:solidFill>
                  <a:schemeClr val="tx2"/>
                </a:solidFill>
              </a:rPr>
              <a:t>Nerantziz</a:t>
            </a:r>
            <a:r>
              <a:rPr lang="en-GB" sz="1700" dirty="0" smtClean="0">
                <a:solidFill>
                  <a:schemeClr val="tx2"/>
                </a:solidFill>
              </a:rPr>
              <a:t>, N. (2017) An Archaic metallurgical workshop in Thasos (Greece) the case of </a:t>
            </a:r>
            <a:r>
              <a:rPr lang="en-GB" sz="1700" dirty="0" err="1" smtClean="0">
                <a:solidFill>
                  <a:schemeClr val="tx2"/>
                </a:solidFill>
              </a:rPr>
              <a:t>Charitopoulos</a:t>
            </a:r>
            <a:r>
              <a:rPr lang="en-GB" sz="1700" dirty="0" smtClean="0">
                <a:solidFill>
                  <a:schemeClr val="tx2"/>
                </a:solidFill>
              </a:rPr>
              <a:t> plot. Science &amp; Technology of </a:t>
            </a:r>
            <a:r>
              <a:rPr lang="en-GB" sz="1700" dirty="0" err="1" smtClean="0">
                <a:solidFill>
                  <a:schemeClr val="tx2"/>
                </a:solidFill>
              </a:rPr>
              <a:t>Archaelogical</a:t>
            </a:r>
            <a:r>
              <a:rPr lang="en-GB" sz="1700" dirty="0" smtClean="0">
                <a:solidFill>
                  <a:schemeClr val="tx2"/>
                </a:solidFill>
              </a:rPr>
              <a:t> Research 2017, Vol. 3, No. 2 pp148-160</a:t>
            </a:r>
          </a:p>
          <a:p>
            <a:r>
              <a:rPr lang="en-GB" sz="1700" dirty="0" smtClean="0">
                <a:solidFill>
                  <a:schemeClr val="tx2"/>
                </a:solidFill>
              </a:rPr>
              <a:t>Owen, S. (2000) New Light on Thracian Thasos: A Reinterpretation of the ‘Cave of Pan’ </a:t>
            </a:r>
            <a:r>
              <a:rPr lang="en-GB" sz="1700" i="1" dirty="0" smtClean="0">
                <a:solidFill>
                  <a:schemeClr val="tx2"/>
                </a:solidFill>
              </a:rPr>
              <a:t>The Journal of Hellenic Studies. Vol. 120 (2000) , pp </a:t>
            </a:r>
            <a:r>
              <a:rPr lang="en-GB" sz="1700" i="1" dirty="0" smtClean="0">
                <a:solidFill>
                  <a:schemeClr val="tx2"/>
                </a:solidFill>
              </a:rPr>
              <a:t>139-143</a:t>
            </a:r>
          </a:p>
          <a:p>
            <a:r>
              <a:rPr lang="en-GB" sz="1800" dirty="0" err="1" smtClean="0">
                <a:solidFill>
                  <a:schemeClr val="tx2"/>
                </a:solidFill>
              </a:rPr>
              <a:t>Pebarthe</a:t>
            </a:r>
            <a:r>
              <a:rPr lang="en-GB" sz="1800" dirty="0" smtClean="0">
                <a:solidFill>
                  <a:schemeClr val="tx2"/>
                </a:solidFill>
              </a:rPr>
              <a:t>, C. (1999)Thasos, the empire of Athens and the emporia of Thrace. </a:t>
            </a:r>
            <a:r>
              <a:rPr lang="en-GB" sz="1800" i="1" dirty="0" err="1" smtClean="0">
                <a:solidFill>
                  <a:schemeClr val="tx2"/>
                </a:solidFill>
              </a:rPr>
              <a:t>Zeitschrift</a:t>
            </a:r>
            <a:r>
              <a:rPr lang="en-GB" sz="1800" i="1" dirty="0" smtClean="0">
                <a:solidFill>
                  <a:schemeClr val="tx2"/>
                </a:solidFill>
              </a:rPr>
              <a:t> fur </a:t>
            </a:r>
            <a:r>
              <a:rPr lang="en-GB" sz="1800" i="1" dirty="0" err="1" smtClean="0">
                <a:solidFill>
                  <a:schemeClr val="tx2"/>
                </a:solidFill>
              </a:rPr>
              <a:t>Papyrilogie</a:t>
            </a:r>
            <a:r>
              <a:rPr lang="en-GB" sz="1800" i="1" dirty="0" smtClean="0">
                <a:solidFill>
                  <a:schemeClr val="tx2"/>
                </a:solidFill>
              </a:rPr>
              <a:t>  und </a:t>
            </a:r>
            <a:r>
              <a:rPr lang="en-GB" sz="1800" i="1" dirty="0" err="1" smtClean="0">
                <a:solidFill>
                  <a:schemeClr val="tx2"/>
                </a:solidFill>
              </a:rPr>
              <a:t>Epigraphik</a:t>
            </a:r>
            <a:r>
              <a:rPr lang="en-GB" sz="1800" i="1" dirty="0" smtClean="0">
                <a:solidFill>
                  <a:schemeClr val="tx2"/>
                </a:solidFill>
              </a:rPr>
              <a:t>. </a:t>
            </a:r>
            <a:r>
              <a:rPr lang="en-GB" sz="1800" dirty="0" smtClean="0">
                <a:solidFill>
                  <a:schemeClr val="tx2"/>
                </a:solidFill>
              </a:rPr>
              <a:t>Bd.126 (1999), pp 131-154  </a:t>
            </a:r>
            <a:endParaRPr lang="en-GB" sz="1800" dirty="0" smtClean="0">
              <a:solidFill>
                <a:schemeClr val="tx2"/>
              </a:solidFill>
            </a:endParaRPr>
          </a:p>
          <a:p>
            <a:r>
              <a:rPr lang="en-GB" sz="1800" dirty="0" smtClean="0">
                <a:solidFill>
                  <a:schemeClr val="tx2"/>
                </a:solidFill>
              </a:rPr>
              <a:t>Perlman, P. (1992) One hundred –citied Crete and the Cretan </a:t>
            </a:r>
            <a:r>
              <a:rPr lang="en-GB" sz="1800" dirty="0" err="1" smtClean="0">
                <a:solidFill>
                  <a:schemeClr val="tx2"/>
                </a:solidFill>
              </a:rPr>
              <a:t>Politeia</a:t>
            </a:r>
            <a:r>
              <a:rPr lang="en-GB" sz="1800" dirty="0" smtClean="0">
                <a:solidFill>
                  <a:schemeClr val="tx2"/>
                </a:solidFill>
              </a:rPr>
              <a:t>. Classical Philology , 87, </a:t>
            </a:r>
            <a:r>
              <a:rPr lang="en-GB" sz="1800" dirty="0" smtClean="0">
                <a:solidFill>
                  <a:schemeClr val="tx2"/>
                </a:solidFill>
              </a:rPr>
              <a:t>pp193-205</a:t>
            </a:r>
          </a:p>
          <a:p>
            <a:r>
              <a:rPr lang="en-GB" sz="1800" dirty="0" smtClean="0">
                <a:solidFill>
                  <a:schemeClr val="tx2"/>
                </a:solidFill>
              </a:rPr>
              <a:t>Perlman </a:t>
            </a:r>
            <a:r>
              <a:rPr lang="en-GB" sz="1800" dirty="0" smtClean="0">
                <a:solidFill>
                  <a:schemeClr val="tx2"/>
                </a:solidFill>
              </a:rPr>
              <a:t>(2004) Tinker, Tailor, Soldier Spy. The Economy of Archaic </a:t>
            </a:r>
            <a:r>
              <a:rPr lang="en-GB" sz="1800" dirty="0" err="1" smtClean="0">
                <a:solidFill>
                  <a:schemeClr val="tx2"/>
                </a:solidFill>
              </a:rPr>
              <a:t>Eleutherna</a:t>
            </a:r>
            <a:r>
              <a:rPr lang="en-GB" sz="1800" dirty="0" smtClean="0">
                <a:solidFill>
                  <a:schemeClr val="tx2"/>
                </a:solidFill>
              </a:rPr>
              <a:t>, Crete .Classical Antiquity, </a:t>
            </a:r>
            <a:r>
              <a:rPr lang="en-GB" sz="1800" dirty="0" err="1" smtClean="0">
                <a:solidFill>
                  <a:schemeClr val="tx2"/>
                </a:solidFill>
              </a:rPr>
              <a:t>Vol</a:t>
            </a:r>
            <a:r>
              <a:rPr lang="en-GB" sz="1800" dirty="0" smtClean="0">
                <a:solidFill>
                  <a:schemeClr val="tx2"/>
                </a:solidFill>
              </a:rPr>
              <a:t> 23, No.1 April 2004 pp 95-137 </a:t>
            </a:r>
            <a:endParaRPr lang="en-GB" sz="1800" dirty="0" smtClean="0">
              <a:solidFill>
                <a:schemeClr val="tx2"/>
              </a:solidFill>
            </a:endParaRPr>
          </a:p>
          <a:p>
            <a:r>
              <a:rPr lang="en-GB" sz="1800" dirty="0" err="1" smtClean="0">
                <a:solidFill>
                  <a:schemeClr val="tx2"/>
                </a:solidFill>
              </a:rPr>
              <a:t>Pleket</a:t>
            </a:r>
            <a:r>
              <a:rPr lang="en-GB" sz="1800" dirty="0" smtClean="0">
                <a:solidFill>
                  <a:schemeClr val="tx2"/>
                </a:solidFill>
              </a:rPr>
              <a:t>, H.W., (1963) Thasos and the popularity of the Athenian Empire. </a:t>
            </a:r>
            <a:r>
              <a:rPr lang="en-GB" sz="1800" i="1" dirty="0" err="1" smtClean="0">
                <a:solidFill>
                  <a:schemeClr val="tx2"/>
                </a:solidFill>
              </a:rPr>
              <a:t>Historia:Zeitschrift</a:t>
            </a:r>
            <a:r>
              <a:rPr lang="en-GB" sz="1800" i="1" dirty="0" smtClean="0">
                <a:solidFill>
                  <a:schemeClr val="tx2"/>
                </a:solidFill>
              </a:rPr>
              <a:t> fur </a:t>
            </a:r>
            <a:r>
              <a:rPr lang="en-GB" sz="1800" i="1" dirty="0" err="1" smtClean="0">
                <a:solidFill>
                  <a:schemeClr val="tx2"/>
                </a:solidFill>
              </a:rPr>
              <a:t>Alte</a:t>
            </a:r>
            <a:r>
              <a:rPr lang="en-GB" sz="1800" i="1" dirty="0" smtClean="0">
                <a:solidFill>
                  <a:schemeClr val="tx2"/>
                </a:solidFill>
              </a:rPr>
              <a:t> Geschichte. Bd.12.H.1, Jan 1963, </a:t>
            </a:r>
            <a:r>
              <a:rPr lang="en-GB" sz="1800" i="1" dirty="0" smtClean="0">
                <a:solidFill>
                  <a:schemeClr val="tx2"/>
                </a:solidFill>
              </a:rPr>
              <a:t>pp70-77</a:t>
            </a:r>
            <a:r>
              <a:rPr lang="en-GB" sz="1800" dirty="0" smtClean="0">
                <a:solidFill>
                  <a:schemeClr val="tx2"/>
                </a:solidFill>
              </a:rPr>
              <a:t>Purcell</a:t>
            </a:r>
            <a:r>
              <a:rPr lang="en-GB" sz="1800" dirty="0" smtClean="0">
                <a:solidFill>
                  <a:schemeClr val="tx2"/>
                </a:solidFill>
              </a:rPr>
              <a:t>, N.(2005) The  Ancient Mediterranean: The view from the Customs House </a:t>
            </a:r>
            <a:r>
              <a:rPr lang="en-GB" sz="1800" dirty="0" smtClean="0">
                <a:solidFill>
                  <a:schemeClr val="tx2"/>
                </a:solidFill>
              </a:rPr>
              <a:t>. in </a:t>
            </a:r>
            <a:r>
              <a:rPr lang="en-GB" sz="1800" dirty="0" smtClean="0">
                <a:solidFill>
                  <a:schemeClr val="tx2"/>
                </a:solidFill>
              </a:rPr>
              <a:t>Harris, W. </a:t>
            </a:r>
            <a:r>
              <a:rPr lang="en-GB" sz="1800" i="1" dirty="0" smtClean="0">
                <a:solidFill>
                  <a:schemeClr val="tx2"/>
                </a:solidFill>
              </a:rPr>
              <a:t>Rethinking the </a:t>
            </a:r>
            <a:r>
              <a:rPr lang="en-GB" sz="1800" i="1" dirty="0" smtClean="0">
                <a:solidFill>
                  <a:schemeClr val="tx2"/>
                </a:solidFill>
              </a:rPr>
              <a:t>Mediterranean</a:t>
            </a:r>
            <a:r>
              <a:rPr lang="en-GB" sz="1800" i="1" dirty="0" smtClean="0">
                <a:solidFill>
                  <a:schemeClr val="tx2"/>
                </a:solidFill>
              </a:rPr>
              <a:t>. </a:t>
            </a:r>
            <a:r>
              <a:rPr lang="en-GB" sz="1800" dirty="0" smtClean="0">
                <a:solidFill>
                  <a:schemeClr val="tx2"/>
                </a:solidFill>
              </a:rPr>
              <a:t>Oxford, OUP</a:t>
            </a:r>
          </a:p>
          <a:p>
            <a:endParaRPr lang="en-GB" sz="1800" dirty="0" smtClean="0">
              <a:solidFill>
                <a:schemeClr val="tx2"/>
              </a:solidFill>
            </a:endParaRPr>
          </a:p>
          <a:p>
            <a:endParaRPr lang="en-GB" sz="1700" i="1" dirty="0" smtClean="0">
              <a:solidFill>
                <a:schemeClr val="tx2"/>
              </a:solidFill>
            </a:endParaRPr>
          </a:p>
          <a:p>
            <a:endParaRPr lang="en-GB" sz="1700" dirty="0" smtClean="0">
              <a:solidFill>
                <a:schemeClr val="tx2"/>
              </a:solidFill>
            </a:endParaRPr>
          </a:p>
          <a:p>
            <a:endParaRPr lang="en-GB" sz="1700" i="1" dirty="0" smtClean="0">
              <a:solidFill>
                <a:schemeClr val="tx2"/>
              </a:solidFill>
            </a:endParaRPr>
          </a:p>
          <a:p>
            <a:endParaRPr lang="en-GB" sz="1700" dirty="0" smtClean="0">
              <a:solidFill>
                <a:schemeClr val="tx2"/>
              </a:solidFill>
            </a:endParaRPr>
          </a:p>
          <a:p>
            <a:endParaRPr lang="en-GB" dirty="0" smtClean="0">
              <a:solidFill>
                <a:schemeClr val="tx2"/>
              </a:solidFill>
            </a:endParaRP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1751</TotalTime>
  <Words>1802</Words>
  <Application>Microsoft Office PowerPoint</Application>
  <PresentationFormat>On-screen Show (4:3)</PresentationFormat>
  <Paragraphs>165</Paragraphs>
  <Slides>30</Slides>
  <Notes>4</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Island Economies in the Archaic and Classical Periods</vt:lpstr>
      <vt:lpstr>Working Assumption</vt:lpstr>
      <vt:lpstr>Evidence presented from a number of locations</vt:lpstr>
      <vt:lpstr>Slide 4</vt:lpstr>
      <vt:lpstr>Slide 5</vt:lpstr>
      <vt:lpstr>Thasos Prior to Greek colonisation</vt:lpstr>
      <vt:lpstr>Colonisation of Thasos</vt:lpstr>
      <vt:lpstr>Thasos’s Peraia</vt:lpstr>
      <vt:lpstr>Thasos’s Peraia</vt:lpstr>
      <vt:lpstr>Economic benefits </vt:lpstr>
      <vt:lpstr>History</vt:lpstr>
      <vt:lpstr>Evidence of wealth</vt:lpstr>
      <vt:lpstr>Wine</vt:lpstr>
      <vt:lpstr>Tentative assumptions</vt:lpstr>
      <vt:lpstr>Is the model transferable to other islands?</vt:lpstr>
      <vt:lpstr>Crete</vt:lpstr>
      <vt:lpstr>Crete</vt:lpstr>
      <vt:lpstr>Crete</vt:lpstr>
      <vt:lpstr>Slide 19</vt:lpstr>
      <vt:lpstr>Lesbos</vt:lpstr>
      <vt:lpstr>Lesbos</vt:lpstr>
      <vt:lpstr>Lesbos</vt:lpstr>
      <vt:lpstr>Keos</vt:lpstr>
      <vt:lpstr>Keos</vt:lpstr>
      <vt:lpstr>Small island identity</vt:lpstr>
      <vt:lpstr>Existence of Island Economies</vt:lpstr>
      <vt:lpstr>Conclusions</vt:lpstr>
      <vt:lpstr>Bibliography</vt:lpstr>
      <vt:lpstr>Bibliography</vt:lpstr>
      <vt:lpstr>Bibliography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observations on the economy of Thasos in the Archaic and Classical periods and a comparison with another island economy</dc:title>
  <dc:creator>Windows User</dc:creator>
  <cp:lastModifiedBy>Windows User</cp:lastModifiedBy>
  <cp:revision>134</cp:revision>
  <dcterms:created xsi:type="dcterms:W3CDTF">2020-06-02T12:33:15Z</dcterms:created>
  <dcterms:modified xsi:type="dcterms:W3CDTF">2020-06-12T16:32:27Z</dcterms:modified>
</cp:coreProperties>
</file>