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1"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D4AC2-7123-407C-8EAC-A0CF2E34C9A6}" v="326" dt="2023-07-09T17:45:27.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Mansell" userId="90a5cfd7-57d8-4225-8e41-6bcab0b2be4f" providerId="ADAL" clId="{022D4AC2-7123-407C-8EAC-A0CF2E34C9A6}"/>
    <pc:docChg chg="undo custSel addSld delSld modSld">
      <pc:chgData name="Julia Mansell" userId="90a5cfd7-57d8-4225-8e41-6bcab0b2be4f" providerId="ADAL" clId="{022D4AC2-7123-407C-8EAC-A0CF2E34C9A6}" dt="2023-07-09T17:51:05.345" v="438" actId="27636"/>
      <pc:docMkLst>
        <pc:docMk/>
      </pc:docMkLst>
      <pc:sldChg chg="modSp mod">
        <pc:chgData name="Julia Mansell" userId="90a5cfd7-57d8-4225-8e41-6bcab0b2be4f" providerId="ADAL" clId="{022D4AC2-7123-407C-8EAC-A0CF2E34C9A6}" dt="2023-07-09T17:43:02.649" v="353" actId="113"/>
        <pc:sldMkLst>
          <pc:docMk/>
          <pc:sldMk cId="2597298136" sldId="256"/>
        </pc:sldMkLst>
        <pc:spChg chg="mod">
          <ac:chgData name="Julia Mansell" userId="90a5cfd7-57d8-4225-8e41-6bcab0b2be4f" providerId="ADAL" clId="{022D4AC2-7123-407C-8EAC-A0CF2E34C9A6}" dt="2023-07-09T17:43:02.649" v="353" actId="113"/>
          <ac:spMkLst>
            <pc:docMk/>
            <pc:sldMk cId="2597298136" sldId="256"/>
            <ac:spMk id="3" creationId="{C7671B03-4A11-A44F-7B6B-EF5B5690DA23}"/>
          </ac:spMkLst>
        </pc:spChg>
        <pc:picChg chg="mod">
          <ac:chgData name="Julia Mansell" userId="90a5cfd7-57d8-4225-8e41-6bcab0b2be4f" providerId="ADAL" clId="{022D4AC2-7123-407C-8EAC-A0CF2E34C9A6}" dt="2023-07-09T11:54:47.549" v="26" actId="1038"/>
          <ac:picMkLst>
            <pc:docMk/>
            <pc:sldMk cId="2597298136" sldId="256"/>
            <ac:picMk id="17" creationId="{3BF0C0A9-C8DE-54F6-EE6B-4510610C3DFF}"/>
          </ac:picMkLst>
        </pc:picChg>
      </pc:sldChg>
      <pc:sldChg chg="modSp mod modAnim">
        <pc:chgData name="Julia Mansell" userId="90a5cfd7-57d8-4225-8e41-6bcab0b2be4f" providerId="ADAL" clId="{022D4AC2-7123-407C-8EAC-A0CF2E34C9A6}" dt="2023-07-09T17:38:50.151" v="328" actId="113"/>
        <pc:sldMkLst>
          <pc:docMk/>
          <pc:sldMk cId="2452699636" sldId="257"/>
        </pc:sldMkLst>
        <pc:spChg chg="mod">
          <ac:chgData name="Julia Mansell" userId="90a5cfd7-57d8-4225-8e41-6bcab0b2be4f" providerId="ADAL" clId="{022D4AC2-7123-407C-8EAC-A0CF2E34C9A6}" dt="2023-07-09T17:38:50.151" v="328" actId="113"/>
          <ac:spMkLst>
            <pc:docMk/>
            <pc:sldMk cId="2452699636" sldId="257"/>
            <ac:spMk id="9" creationId="{7272BB7A-A6BE-727E-5E8E-42770641167F}"/>
          </ac:spMkLst>
        </pc:spChg>
      </pc:sldChg>
      <pc:sldChg chg="modSp mod setBg">
        <pc:chgData name="Julia Mansell" userId="90a5cfd7-57d8-4225-8e41-6bcab0b2be4f" providerId="ADAL" clId="{022D4AC2-7123-407C-8EAC-A0CF2E34C9A6}" dt="2023-07-09T17:38:34.402" v="327" actId="14100"/>
        <pc:sldMkLst>
          <pc:docMk/>
          <pc:sldMk cId="800469735" sldId="258"/>
        </pc:sldMkLst>
        <pc:graphicFrameChg chg="mod modGraphic">
          <ac:chgData name="Julia Mansell" userId="90a5cfd7-57d8-4225-8e41-6bcab0b2be4f" providerId="ADAL" clId="{022D4AC2-7123-407C-8EAC-A0CF2E34C9A6}" dt="2023-07-09T17:38:34.402" v="327" actId="14100"/>
          <ac:graphicFrameMkLst>
            <pc:docMk/>
            <pc:sldMk cId="800469735" sldId="258"/>
            <ac:graphicFrameMk id="6" creationId="{75C02DD2-82C9-AE7A-D8E5-FBF590118095}"/>
          </ac:graphicFrameMkLst>
        </pc:graphicFrameChg>
      </pc:sldChg>
      <pc:sldChg chg="modSp del mod">
        <pc:chgData name="Julia Mansell" userId="90a5cfd7-57d8-4225-8e41-6bcab0b2be4f" providerId="ADAL" clId="{022D4AC2-7123-407C-8EAC-A0CF2E34C9A6}" dt="2023-07-09T17:40:32.185" v="352" actId="2696"/>
        <pc:sldMkLst>
          <pc:docMk/>
          <pc:sldMk cId="3021271446" sldId="259"/>
        </pc:sldMkLst>
        <pc:spChg chg="mod">
          <ac:chgData name="Julia Mansell" userId="90a5cfd7-57d8-4225-8e41-6bcab0b2be4f" providerId="ADAL" clId="{022D4AC2-7123-407C-8EAC-A0CF2E34C9A6}" dt="2023-07-09T17:36:51.211" v="319" actId="255"/>
          <ac:spMkLst>
            <pc:docMk/>
            <pc:sldMk cId="3021271446" sldId="259"/>
            <ac:spMk id="10" creationId="{341FC771-7AD7-5038-FEAA-4609065EE990}"/>
          </ac:spMkLst>
        </pc:spChg>
        <pc:spChg chg="mod">
          <ac:chgData name="Julia Mansell" userId="90a5cfd7-57d8-4225-8e41-6bcab0b2be4f" providerId="ADAL" clId="{022D4AC2-7123-407C-8EAC-A0CF2E34C9A6}" dt="2023-07-09T17:36:30.550" v="315" actId="255"/>
          <ac:spMkLst>
            <pc:docMk/>
            <pc:sldMk cId="3021271446" sldId="259"/>
            <ac:spMk id="15" creationId="{B5FD11C6-EA5E-1722-38B7-9522D6DEDA65}"/>
          </ac:spMkLst>
        </pc:spChg>
        <pc:picChg chg="mod">
          <ac:chgData name="Julia Mansell" userId="90a5cfd7-57d8-4225-8e41-6bcab0b2be4f" providerId="ADAL" clId="{022D4AC2-7123-407C-8EAC-A0CF2E34C9A6}" dt="2023-07-09T17:36:54.546" v="320" actId="1076"/>
          <ac:picMkLst>
            <pc:docMk/>
            <pc:sldMk cId="3021271446" sldId="259"/>
            <ac:picMk id="6" creationId="{6B3442F3-AF9B-7450-13B8-5B84CFBD99AA}"/>
          </ac:picMkLst>
        </pc:picChg>
      </pc:sldChg>
      <pc:sldChg chg="addSp delSp modSp mod setClrOvrMap">
        <pc:chgData name="Julia Mansell" userId="90a5cfd7-57d8-4225-8e41-6bcab0b2be4f" providerId="ADAL" clId="{022D4AC2-7123-407C-8EAC-A0CF2E34C9A6}" dt="2023-07-09T17:44:50.466" v="384" actId="20577"/>
        <pc:sldMkLst>
          <pc:docMk/>
          <pc:sldMk cId="3050877731" sldId="260"/>
        </pc:sldMkLst>
        <pc:spChg chg="mod">
          <ac:chgData name="Julia Mansell" userId="90a5cfd7-57d8-4225-8e41-6bcab0b2be4f" providerId="ADAL" clId="{022D4AC2-7123-407C-8EAC-A0CF2E34C9A6}" dt="2023-07-09T17:39:59.743" v="342" actId="27636"/>
          <ac:spMkLst>
            <pc:docMk/>
            <pc:sldMk cId="3050877731" sldId="260"/>
            <ac:spMk id="2" creationId="{CA798BFE-15AB-E7C8-EEA2-9D65C27FA63E}"/>
          </ac:spMkLst>
        </pc:spChg>
        <pc:spChg chg="mod">
          <ac:chgData name="Julia Mansell" userId="90a5cfd7-57d8-4225-8e41-6bcab0b2be4f" providerId="ADAL" clId="{022D4AC2-7123-407C-8EAC-A0CF2E34C9A6}" dt="2023-07-09T17:44:50.466" v="384" actId="20577"/>
          <ac:spMkLst>
            <pc:docMk/>
            <pc:sldMk cId="3050877731" sldId="260"/>
            <ac:spMk id="38" creationId="{E7EF3555-4C62-D8C0-8C4B-E6F5A774F2F8}"/>
          </ac:spMkLst>
        </pc:spChg>
        <pc:spChg chg="add del">
          <ac:chgData name="Julia Mansell" userId="90a5cfd7-57d8-4225-8e41-6bcab0b2be4f" providerId="ADAL" clId="{022D4AC2-7123-407C-8EAC-A0CF2E34C9A6}" dt="2023-07-09T17:39:49.075" v="338" actId="26606"/>
          <ac:spMkLst>
            <pc:docMk/>
            <pc:sldMk cId="3050877731" sldId="260"/>
            <ac:spMk id="50" creationId="{9228552E-C8B1-4A80-8448-0787CE0FC704}"/>
          </ac:spMkLst>
        </pc:spChg>
        <pc:spChg chg="add del">
          <ac:chgData name="Julia Mansell" userId="90a5cfd7-57d8-4225-8e41-6bcab0b2be4f" providerId="ADAL" clId="{022D4AC2-7123-407C-8EAC-A0CF2E34C9A6}" dt="2023-07-09T17:39:49.013" v="337" actId="26606"/>
          <ac:spMkLst>
            <pc:docMk/>
            <pc:sldMk cId="3050877731" sldId="260"/>
            <ac:spMk id="55" creationId="{D009D6D5-DAC2-4A8B-A17A-E206B9012D09}"/>
          </ac:spMkLst>
        </pc:spChg>
        <pc:spChg chg="add">
          <ac:chgData name="Julia Mansell" userId="90a5cfd7-57d8-4225-8e41-6bcab0b2be4f" providerId="ADAL" clId="{022D4AC2-7123-407C-8EAC-A0CF2E34C9A6}" dt="2023-07-09T17:39:49.075" v="338" actId="26606"/>
          <ac:spMkLst>
            <pc:docMk/>
            <pc:sldMk cId="3050877731" sldId="260"/>
            <ac:spMk id="57" creationId="{9854DBCA-D3C3-4C19-9B2E-DFA0BE647266}"/>
          </ac:spMkLst>
        </pc:spChg>
        <pc:spChg chg="add">
          <ac:chgData name="Julia Mansell" userId="90a5cfd7-57d8-4225-8e41-6bcab0b2be4f" providerId="ADAL" clId="{022D4AC2-7123-407C-8EAC-A0CF2E34C9A6}" dt="2023-07-09T17:39:49.075" v="338" actId="26606"/>
          <ac:spMkLst>
            <pc:docMk/>
            <pc:sldMk cId="3050877731" sldId="260"/>
            <ac:spMk id="58" creationId="{10CE40DC-5723-449B-A365-A61D8C262E93}"/>
          </ac:spMkLst>
        </pc:spChg>
        <pc:spChg chg="add">
          <ac:chgData name="Julia Mansell" userId="90a5cfd7-57d8-4225-8e41-6bcab0b2be4f" providerId="ADAL" clId="{022D4AC2-7123-407C-8EAC-A0CF2E34C9A6}" dt="2023-07-09T17:39:49.075" v="338" actId="26606"/>
          <ac:spMkLst>
            <pc:docMk/>
            <pc:sldMk cId="3050877731" sldId="260"/>
            <ac:spMk id="59" creationId="{E1383CB6-8BE5-4911-970B-A4151A07E734}"/>
          </ac:spMkLst>
        </pc:spChg>
        <pc:spChg chg="add">
          <ac:chgData name="Julia Mansell" userId="90a5cfd7-57d8-4225-8e41-6bcab0b2be4f" providerId="ADAL" clId="{022D4AC2-7123-407C-8EAC-A0CF2E34C9A6}" dt="2023-07-09T17:39:49.075" v="338" actId="26606"/>
          <ac:spMkLst>
            <pc:docMk/>
            <pc:sldMk cId="3050877731" sldId="260"/>
            <ac:spMk id="61" creationId="{842D14D1-56B7-40CD-8694-A9A48170C0CB}"/>
          </ac:spMkLst>
        </pc:spChg>
        <pc:spChg chg="add">
          <ac:chgData name="Julia Mansell" userId="90a5cfd7-57d8-4225-8e41-6bcab0b2be4f" providerId="ADAL" clId="{022D4AC2-7123-407C-8EAC-A0CF2E34C9A6}" dt="2023-07-09T17:39:49.075" v="338" actId="26606"/>
          <ac:spMkLst>
            <pc:docMk/>
            <pc:sldMk cId="3050877731" sldId="260"/>
            <ac:spMk id="63" creationId="{950A315C-978A-4A52-966E-55B2698F2A8E}"/>
          </ac:spMkLst>
        </pc:spChg>
        <pc:picChg chg="mod ord">
          <ac:chgData name="Julia Mansell" userId="90a5cfd7-57d8-4225-8e41-6bcab0b2be4f" providerId="ADAL" clId="{022D4AC2-7123-407C-8EAC-A0CF2E34C9A6}" dt="2023-07-09T17:39:49.075" v="338" actId="26606"/>
          <ac:picMkLst>
            <pc:docMk/>
            <pc:sldMk cId="3050877731" sldId="260"/>
            <ac:picMk id="5" creationId="{656D4417-76CC-E032-1411-97CF74F4CA39}"/>
          </ac:picMkLst>
        </pc:picChg>
      </pc:sldChg>
      <pc:sldChg chg="addSp delSp modSp mod setClrOvrMap">
        <pc:chgData name="Julia Mansell" userId="90a5cfd7-57d8-4225-8e41-6bcab0b2be4f" providerId="ADAL" clId="{022D4AC2-7123-407C-8EAC-A0CF2E34C9A6}" dt="2023-07-09T17:44:20.872" v="361" actId="1076"/>
        <pc:sldMkLst>
          <pc:docMk/>
          <pc:sldMk cId="1795449269" sldId="261"/>
        </pc:sldMkLst>
        <pc:spChg chg="mod">
          <ac:chgData name="Julia Mansell" userId="90a5cfd7-57d8-4225-8e41-6bcab0b2be4f" providerId="ADAL" clId="{022D4AC2-7123-407C-8EAC-A0CF2E34C9A6}" dt="2023-07-09T17:43:56.035" v="356" actId="1076"/>
          <ac:spMkLst>
            <pc:docMk/>
            <pc:sldMk cId="1795449269" sldId="261"/>
            <ac:spMk id="2" creationId="{D9D6D7C0-EE9F-A413-85F3-6FABC4F0BE29}"/>
          </ac:spMkLst>
        </pc:spChg>
        <pc:spChg chg="mod">
          <ac:chgData name="Julia Mansell" userId="90a5cfd7-57d8-4225-8e41-6bcab0b2be4f" providerId="ADAL" clId="{022D4AC2-7123-407C-8EAC-A0CF2E34C9A6}" dt="2023-07-09T17:44:15.256" v="360" actId="113"/>
          <ac:spMkLst>
            <pc:docMk/>
            <pc:sldMk cId="1795449269" sldId="261"/>
            <ac:spMk id="9" creationId="{24EFD54E-12C2-D226-514B-FFEB39A0248B}"/>
          </ac:spMkLst>
        </pc:spChg>
        <pc:spChg chg="del">
          <ac:chgData name="Julia Mansell" userId="90a5cfd7-57d8-4225-8e41-6bcab0b2be4f" providerId="ADAL" clId="{022D4AC2-7123-407C-8EAC-A0CF2E34C9A6}" dt="2023-07-09T17:43:39.406" v="354" actId="26606"/>
          <ac:spMkLst>
            <pc:docMk/>
            <pc:sldMk cId="1795449269" sldId="261"/>
            <ac:spMk id="12" creationId="{9228552E-C8B1-4A80-8448-0787CE0FC704}"/>
          </ac:spMkLst>
        </pc:spChg>
        <pc:spChg chg="add">
          <ac:chgData name="Julia Mansell" userId="90a5cfd7-57d8-4225-8e41-6bcab0b2be4f" providerId="ADAL" clId="{022D4AC2-7123-407C-8EAC-A0CF2E34C9A6}" dt="2023-07-09T17:43:39.406" v="354" actId="26606"/>
          <ac:spMkLst>
            <pc:docMk/>
            <pc:sldMk cId="1795449269" sldId="261"/>
            <ac:spMk id="17" creationId="{10CE40DC-5723-449B-A365-A61D8C262E93}"/>
          </ac:spMkLst>
        </pc:spChg>
        <pc:spChg chg="add">
          <ac:chgData name="Julia Mansell" userId="90a5cfd7-57d8-4225-8e41-6bcab0b2be4f" providerId="ADAL" clId="{022D4AC2-7123-407C-8EAC-A0CF2E34C9A6}" dt="2023-07-09T17:43:39.406" v="354" actId="26606"/>
          <ac:spMkLst>
            <pc:docMk/>
            <pc:sldMk cId="1795449269" sldId="261"/>
            <ac:spMk id="19" creationId="{9854DBCA-D3C3-4C19-9B2E-DFA0BE647266}"/>
          </ac:spMkLst>
        </pc:spChg>
        <pc:spChg chg="add">
          <ac:chgData name="Julia Mansell" userId="90a5cfd7-57d8-4225-8e41-6bcab0b2be4f" providerId="ADAL" clId="{022D4AC2-7123-407C-8EAC-A0CF2E34C9A6}" dt="2023-07-09T17:43:39.406" v="354" actId="26606"/>
          <ac:spMkLst>
            <pc:docMk/>
            <pc:sldMk cId="1795449269" sldId="261"/>
            <ac:spMk id="21" creationId="{E1383CB6-8BE5-4911-970B-A4151A07E734}"/>
          </ac:spMkLst>
        </pc:spChg>
        <pc:spChg chg="add">
          <ac:chgData name="Julia Mansell" userId="90a5cfd7-57d8-4225-8e41-6bcab0b2be4f" providerId="ADAL" clId="{022D4AC2-7123-407C-8EAC-A0CF2E34C9A6}" dt="2023-07-09T17:43:39.406" v="354" actId="26606"/>
          <ac:spMkLst>
            <pc:docMk/>
            <pc:sldMk cId="1795449269" sldId="261"/>
            <ac:spMk id="23" creationId="{842D14D1-56B7-40CD-8694-A9A48170C0CB}"/>
          </ac:spMkLst>
        </pc:spChg>
        <pc:spChg chg="add">
          <ac:chgData name="Julia Mansell" userId="90a5cfd7-57d8-4225-8e41-6bcab0b2be4f" providerId="ADAL" clId="{022D4AC2-7123-407C-8EAC-A0CF2E34C9A6}" dt="2023-07-09T17:43:39.406" v="354" actId="26606"/>
          <ac:spMkLst>
            <pc:docMk/>
            <pc:sldMk cId="1795449269" sldId="261"/>
            <ac:spMk id="25" creationId="{950A315C-978A-4A52-966E-55B2698F2A8E}"/>
          </ac:spMkLst>
        </pc:spChg>
        <pc:picChg chg="mod">
          <ac:chgData name="Julia Mansell" userId="90a5cfd7-57d8-4225-8e41-6bcab0b2be4f" providerId="ADAL" clId="{022D4AC2-7123-407C-8EAC-A0CF2E34C9A6}" dt="2023-07-09T17:44:20.872" v="361" actId="1076"/>
          <ac:picMkLst>
            <pc:docMk/>
            <pc:sldMk cId="1795449269" sldId="261"/>
            <ac:picMk id="5" creationId="{92FF31BD-9A00-6FDC-0ABC-6969E02E3FBE}"/>
          </ac:picMkLst>
        </pc:picChg>
      </pc:sldChg>
      <pc:sldChg chg="addSp delSp modSp mod setBg addAnim">
        <pc:chgData name="Julia Mansell" userId="90a5cfd7-57d8-4225-8e41-6bcab0b2be4f" providerId="ADAL" clId="{022D4AC2-7123-407C-8EAC-A0CF2E34C9A6}" dt="2023-07-09T17:45:03.441" v="386"/>
        <pc:sldMkLst>
          <pc:docMk/>
          <pc:sldMk cId="2641655648" sldId="262"/>
        </pc:sldMkLst>
        <pc:spChg chg="mod">
          <ac:chgData name="Julia Mansell" userId="90a5cfd7-57d8-4225-8e41-6bcab0b2be4f" providerId="ADAL" clId="{022D4AC2-7123-407C-8EAC-A0CF2E34C9A6}" dt="2023-07-09T17:45:03.439" v="385" actId="26606"/>
          <ac:spMkLst>
            <pc:docMk/>
            <pc:sldMk cId="2641655648" sldId="262"/>
            <ac:spMk id="2" creationId="{228847C6-35CB-9565-F572-9052A05F8B74}"/>
          </ac:spMkLst>
        </pc:spChg>
        <pc:spChg chg="del">
          <ac:chgData name="Julia Mansell" userId="90a5cfd7-57d8-4225-8e41-6bcab0b2be4f" providerId="ADAL" clId="{022D4AC2-7123-407C-8EAC-A0CF2E34C9A6}" dt="2023-07-09T17:45:03.439" v="385" actId="26606"/>
          <ac:spMkLst>
            <pc:docMk/>
            <pc:sldMk cId="2641655648" sldId="262"/>
            <ac:spMk id="12" creationId="{C5E6CFF1-2F42-4E10-9A97-F116F46F53FE}"/>
          </ac:spMkLst>
        </pc:spChg>
        <pc:spChg chg="add">
          <ac:chgData name="Julia Mansell" userId="90a5cfd7-57d8-4225-8e41-6bcab0b2be4f" providerId="ADAL" clId="{022D4AC2-7123-407C-8EAC-A0CF2E34C9A6}" dt="2023-07-09T17:45:03.439" v="385" actId="26606"/>
          <ac:spMkLst>
            <pc:docMk/>
            <pc:sldMk cId="2641655648" sldId="262"/>
            <ac:spMk id="19" creationId="{71B2258F-86CA-4D4D-8270-BC05FCDEBFB3}"/>
          </ac:spMkLst>
        </pc:spChg>
        <pc:picChg chg="mod">
          <ac:chgData name="Julia Mansell" userId="90a5cfd7-57d8-4225-8e41-6bcab0b2be4f" providerId="ADAL" clId="{022D4AC2-7123-407C-8EAC-A0CF2E34C9A6}" dt="2023-07-09T17:45:03.439" v="385" actId="26606"/>
          <ac:picMkLst>
            <pc:docMk/>
            <pc:sldMk cId="2641655648" sldId="262"/>
            <ac:picMk id="5" creationId="{B02336F8-08AA-C6A0-BFCD-4E64AB1EE463}"/>
          </ac:picMkLst>
        </pc:picChg>
        <pc:cxnChg chg="del">
          <ac:chgData name="Julia Mansell" userId="90a5cfd7-57d8-4225-8e41-6bcab0b2be4f" providerId="ADAL" clId="{022D4AC2-7123-407C-8EAC-A0CF2E34C9A6}" dt="2023-07-09T17:45:03.439" v="385" actId="26606"/>
          <ac:cxnSpMkLst>
            <pc:docMk/>
            <pc:sldMk cId="2641655648" sldId="262"/>
            <ac:cxnSpMk id="14" creationId="{96A8629B-8289-498B-939B-1CA0C106182C}"/>
          </ac:cxnSpMkLst>
        </pc:cxnChg>
      </pc:sldChg>
      <pc:sldChg chg="addSp delSp modSp new mod setBg">
        <pc:chgData name="Julia Mansell" userId="90a5cfd7-57d8-4225-8e41-6bcab0b2be4f" providerId="ADAL" clId="{022D4AC2-7123-407C-8EAC-A0CF2E34C9A6}" dt="2023-07-09T17:51:05.345" v="438" actId="27636"/>
        <pc:sldMkLst>
          <pc:docMk/>
          <pc:sldMk cId="252794617" sldId="263"/>
        </pc:sldMkLst>
        <pc:spChg chg="mod ord">
          <ac:chgData name="Julia Mansell" userId="90a5cfd7-57d8-4225-8e41-6bcab0b2be4f" providerId="ADAL" clId="{022D4AC2-7123-407C-8EAC-A0CF2E34C9A6}" dt="2023-07-09T17:47:24.497" v="409" actId="14100"/>
          <ac:spMkLst>
            <pc:docMk/>
            <pc:sldMk cId="252794617" sldId="263"/>
            <ac:spMk id="2" creationId="{6B61DA62-AEBD-9934-889D-E84D7BD1788A}"/>
          </ac:spMkLst>
        </pc:spChg>
        <pc:spChg chg="del">
          <ac:chgData name="Julia Mansell" userId="90a5cfd7-57d8-4225-8e41-6bcab0b2be4f" providerId="ADAL" clId="{022D4AC2-7123-407C-8EAC-A0CF2E34C9A6}" dt="2023-07-09T17:45:27.108" v="388" actId="931"/>
          <ac:spMkLst>
            <pc:docMk/>
            <pc:sldMk cId="252794617" sldId="263"/>
            <ac:spMk id="3" creationId="{10AB1E61-850F-EE7A-8360-B20683600B14}"/>
          </ac:spMkLst>
        </pc:spChg>
        <pc:spChg chg="add mod">
          <ac:chgData name="Julia Mansell" userId="90a5cfd7-57d8-4225-8e41-6bcab0b2be4f" providerId="ADAL" clId="{022D4AC2-7123-407C-8EAC-A0CF2E34C9A6}" dt="2023-07-09T17:51:05.345" v="438" actId="27636"/>
          <ac:spMkLst>
            <pc:docMk/>
            <pc:sldMk cId="252794617" sldId="263"/>
            <ac:spMk id="9" creationId="{C2D83F20-AA2C-484C-318C-B5871D9A5070}"/>
          </ac:spMkLst>
        </pc:spChg>
        <pc:spChg chg="add">
          <ac:chgData name="Julia Mansell" userId="90a5cfd7-57d8-4225-8e41-6bcab0b2be4f" providerId="ADAL" clId="{022D4AC2-7123-407C-8EAC-A0CF2E34C9A6}" dt="2023-07-09T17:45:44.811" v="405" actId="26606"/>
          <ac:spMkLst>
            <pc:docMk/>
            <pc:sldMk cId="252794617" sldId="263"/>
            <ac:spMk id="12" creationId="{96CF2A2B-0745-440C-9224-C5C6A0A4286F}"/>
          </ac:spMkLst>
        </pc:spChg>
        <pc:spChg chg="add">
          <ac:chgData name="Julia Mansell" userId="90a5cfd7-57d8-4225-8e41-6bcab0b2be4f" providerId="ADAL" clId="{022D4AC2-7123-407C-8EAC-A0CF2E34C9A6}" dt="2023-07-09T17:45:44.811" v="405" actId="26606"/>
          <ac:spMkLst>
            <pc:docMk/>
            <pc:sldMk cId="252794617" sldId="263"/>
            <ac:spMk id="14" creationId="{75BE6D6B-84C9-4D2B-97EB-773B7369EF82}"/>
          </ac:spMkLst>
        </pc:spChg>
        <pc:picChg chg="add mod">
          <ac:chgData name="Julia Mansell" userId="90a5cfd7-57d8-4225-8e41-6bcab0b2be4f" providerId="ADAL" clId="{022D4AC2-7123-407C-8EAC-A0CF2E34C9A6}" dt="2023-07-09T17:45:44.811" v="405" actId="26606"/>
          <ac:picMkLst>
            <pc:docMk/>
            <pc:sldMk cId="252794617" sldId="263"/>
            <ac:picMk id="5" creationId="{E7420FAA-500B-6BBD-8DD6-730CA16B3FA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1BA3-A49F-3C81-694E-CB09951678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200E2A-89A2-A465-987C-087B92CE09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AD2AB8-FEE2-0E0E-EA6A-53C56B1C74EB}"/>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BF72F75F-878E-01AC-80B4-9DD34F987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60267-37BE-D39F-EBD3-F2400A317137}"/>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281380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64AB1-53F8-5180-33D5-42601F017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BE9B30-5D0A-0392-23F5-F88CAA68D5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F0CB4-A8EB-0017-8983-B8FE29E3CDC9}"/>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14C276E1-F452-C13A-300C-0E0449C8E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3F4A4-3122-5664-F604-24DD57B97040}"/>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1612896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1B7B3-29B5-ED86-7D38-735E5AD111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34880C-82E5-F5F5-A89F-E2E530B88A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AB9B2F-7473-B697-D388-B6A450C09264}"/>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7A0D1DFA-3DF9-940D-CA75-17A25BFE1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C499B-E807-F3FD-92B4-9BA28C756B2C}"/>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4133894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80137-FFFA-904C-2F34-6624744A89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FBA7D-A104-B475-AE07-39A9ABDA6A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7652FC-CF66-4F45-129E-2F7AEE6AC3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DE1E03-2191-6AAB-12B7-D8DA34C98FF1}"/>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6" name="Footer Placeholder 5">
            <a:extLst>
              <a:ext uri="{FF2B5EF4-FFF2-40B4-BE49-F238E27FC236}">
                <a16:creationId xmlns:a16="http://schemas.microsoft.com/office/drawing/2014/main" id="{283D92AF-2490-C4C7-EF61-FE3EF6A9B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C79171-090A-DA19-1312-CA720CF3BAF2}"/>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1187894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D3652-2E6F-8CAA-E7C9-267F275B23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150C89-0293-991F-DDBF-8C09EDEAA8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CFD3A9-ADE3-79F5-8673-FCE57BD774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D6056A-6A86-C457-877B-33511385F6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FDA000-7A7A-A823-2261-9681EA5F95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4DDF32-7AA6-6F1C-39AC-435DE6826EF0}"/>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8" name="Footer Placeholder 7">
            <a:extLst>
              <a:ext uri="{FF2B5EF4-FFF2-40B4-BE49-F238E27FC236}">
                <a16:creationId xmlns:a16="http://schemas.microsoft.com/office/drawing/2014/main" id="{86C34EC3-D426-EA43-9201-4E80B3566E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D624A9-B41F-1C40-F788-4A6DD2C2C4BB}"/>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3547345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259B-CE04-9942-CF09-3C96E9C9D8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BCAB88-D3D3-2606-B58B-7CD3ABE61392}"/>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4" name="Footer Placeholder 3">
            <a:extLst>
              <a:ext uri="{FF2B5EF4-FFF2-40B4-BE49-F238E27FC236}">
                <a16:creationId xmlns:a16="http://schemas.microsoft.com/office/drawing/2014/main" id="{B9FB0C41-C6D8-9946-9099-FA80BD337A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62D85A-A58F-66AB-EA0B-75F468972927}"/>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687070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77822C-A939-45FF-63EF-C56BAF5AA600}"/>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3" name="Footer Placeholder 2">
            <a:extLst>
              <a:ext uri="{FF2B5EF4-FFF2-40B4-BE49-F238E27FC236}">
                <a16:creationId xmlns:a16="http://schemas.microsoft.com/office/drawing/2014/main" id="{5CBF744D-879C-B0FB-D2C3-E4E678991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5DB3CE-3283-AF72-E673-6FFDDD61C5F1}"/>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1824135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4636E-4E83-E6F5-F45B-099703C673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86D29E-75D2-5480-DB96-741231A89C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651A8F-6838-7E95-A39F-B8C24DA2F2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A5E0E5-4E1B-6F57-63AE-0811ECDB1165}"/>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6" name="Footer Placeholder 5">
            <a:extLst>
              <a:ext uri="{FF2B5EF4-FFF2-40B4-BE49-F238E27FC236}">
                <a16:creationId xmlns:a16="http://schemas.microsoft.com/office/drawing/2014/main" id="{180DAE89-08F1-AA73-9E24-B15342EAA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B22AF0-8E1F-87B3-F571-C9358DD06466}"/>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501415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AC441-D449-F43F-424D-3303F745E9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B6A66D-244C-5EBB-DE5F-EF17C9A668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A71F3A-1C09-C843-35B8-29D841BDC1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1B0267-654D-B16C-7B41-4B6D6CEBB06B}"/>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6" name="Footer Placeholder 5">
            <a:extLst>
              <a:ext uri="{FF2B5EF4-FFF2-40B4-BE49-F238E27FC236}">
                <a16:creationId xmlns:a16="http://schemas.microsoft.com/office/drawing/2014/main" id="{2D43446E-5B42-C568-B0B5-3B542C7354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B12C80-AEB9-3A31-F6B3-95E113DE6DAE}"/>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3772299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C1A9F-A337-0946-EACD-0256B31F2C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41E8EA-1350-FB50-8288-2144D03100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6A8923-ED7B-A41B-9F6C-F3469E22107B}"/>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204EC6FF-CB91-1488-C43B-C72FA78029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9E735-211F-A17F-6284-E74E7DA727E3}"/>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3770162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779ED2-1E85-CD61-D539-E9B261CFEC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FABB1D-FF2D-E679-6803-562B7269A4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C994C4-0C2E-E30E-46F2-FC84AEC91589}"/>
              </a:ext>
            </a:extLst>
          </p:cNvPr>
          <p:cNvSpPr>
            <a:spLocks noGrp="1"/>
          </p:cNvSpPr>
          <p:nvPr>
            <p:ph type="dt" sz="half" idx="10"/>
          </p:nvPr>
        </p:nvSpPr>
        <p:spPr/>
        <p:txBody>
          <a:body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E6CBDD2F-A99B-B90D-C0F4-76A782659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DBFCC1-D8C6-BD33-3C93-7455F955E0E9}"/>
              </a:ext>
            </a:extLst>
          </p:cNvPr>
          <p:cNvSpPr>
            <a:spLocks noGrp="1"/>
          </p:cNvSpPr>
          <p:nvPr>
            <p:ph type="sldNum" sz="quarter" idx="12"/>
          </p:nvPr>
        </p:nvSpPr>
        <p:spPr/>
        <p:txBody>
          <a:bodyPr/>
          <a:lstStyle/>
          <a:p>
            <a:fld id="{19906EAA-B330-4696-A190-2C41A26C70A8}" type="slidenum">
              <a:rPr lang="en-GB" smtClean="0"/>
              <a:t>‹#›</a:t>
            </a:fld>
            <a:endParaRPr lang="en-GB"/>
          </a:p>
        </p:txBody>
      </p:sp>
    </p:spTree>
    <p:extLst>
      <p:ext uri="{BB962C8B-B14F-4D97-AF65-F5344CB8AC3E}">
        <p14:creationId xmlns:p14="http://schemas.microsoft.com/office/powerpoint/2010/main" val="423293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D55BAC-DB59-7CD1-CA84-3E1F37A91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5E64CB-C48A-9D0C-D7A9-44485E1BA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2A644-C82B-E6C8-A5B0-67996C5183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995B96-7DF0-49D4-A27F-D1F23FCAA56B}" type="datetimeFigureOut">
              <a:rPr lang="en-GB" smtClean="0"/>
              <a:t>09/07/2023</a:t>
            </a:fld>
            <a:endParaRPr lang="en-GB"/>
          </a:p>
        </p:txBody>
      </p:sp>
      <p:sp>
        <p:nvSpPr>
          <p:cNvPr id="5" name="Footer Placeholder 4">
            <a:extLst>
              <a:ext uri="{FF2B5EF4-FFF2-40B4-BE49-F238E27FC236}">
                <a16:creationId xmlns:a16="http://schemas.microsoft.com/office/drawing/2014/main" id="{544F3ECD-5B05-F077-D7EF-2250865C15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685A6F-EF7F-5482-53AA-0A1F879D80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906EAA-B330-4696-A190-2C41A26C70A8}" type="slidenum">
              <a:rPr lang="en-GB" smtClean="0"/>
              <a:t>‹#›</a:t>
            </a:fld>
            <a:endParaRPr lang="en-GB"/>
          </a:p>
        </p:txBody>
      </p:sp>
    </p:spTree>
    <p:extLst>
      <p:ext uri="{BB962C8B-B14F-4D97-AF65-F5344CB8AC3E}">
        <p14:creationId xmlns:p14="http://schemas.microsoft.com/office/powerpoint/2010/main" val="17485187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3">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7" name="Picture 16" descr="A person's hands holding a tablet&#10;&#10;Description automatically generated">
            <a:extLst>
              <a:ext uri="{FF2B5EF4-FFF2-40B4-BE49-F238E27FC236}">
                <a16:creationId xmlns:a16="http://schemas.microsoft.com/office/drawing/2014/main" id="{3BF0C0A9-C8DE-54F6-EE6B-4510610C3DFF}"/>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b="15730"/>
          <a:stretch/>
        </p:blipFill>
        <p:spPr>
          <a:xfrm>
            <a:off x="8877" y="17766"/>
            <a:ext cx="12192001" cy="6857990"/>
          </a:xfrm>
          <a:prstGeom prst="rect">
            <a:avLst/>
          </a:prstGeom>
        </p:spPr>
      </p:pic>
      <p:sp>
        <p:nvSpPr>
          <p:cNvPr id="2" name="Title 1">
            <a:extLst>
              <a:ext uri="{FF2B5EF4-FFF2-40B4-BE49-F238E27FC236}">
                <a16:creationId xmlns:a16="http://schemas.microsoft.com/office/drawing/2014/main" id="{0CE03F17-F64A-7385-E2A3-9C1DBD5A0ECB}"/>
              </a:ext>
            </a:extLst>
          </p:cNvPr>
          <p:cNvSpPr>
            <a:spLocks noGrp="1"/>
          </p:cNvSpPr>
          <p:nvPr>
            <p:ph type="ctrTitle"/>
          </p:nvPr>
        </p:nvSpPr>
        <p:spPr>
          <a:xfrm>
            <a:off x="1198181" y="728906"/>
            <a:ext cx="9792471" cy="2057037"/>
          </a:xfrm>
        </p:spPr>
        <p:txBody>
          <a:bodyPr vert="horz" lIns="91440" tIns="45720" rIns="91440" bIns="45720" rtlCol="0" anchor="ctr">
            <a:normAutofit/>
          </a:bodyPr>
          <a:lstStyle/>
          <a:p>
            <a:pPr algn="l"/>
            <a:r>
              <a:rPr lang="en-US" sz="4400" b="1" dirty="0">
                <a:solidFill>
                  <a:srgbClr val="FFFFFF"/>
                </a:solidFill>
              </a:rPr>
              <a:t>Knowledge and Information Systems of Boohoo &amp; ASOS</a:t>
            </a:r>
          </a:p>
        </p:txBody>
      </p:sp>
      <p:sp>
        <p:nvSpPr>
          <p:cNvPr id="3" name="Subtitle 2">
            <a:extLst>
              <a:ext uri="{FF2B5EF4-FFF2-40B4-BE49-F238E27FC236}">
                <a16:creationId xmlns:a16="http://schemas.microsoft.com/office/drawing/2014/main" id="{C7671B03-4A11-A44F-7B6B-EF5B5690DA23}"/>
              </a:ext>
            </a:extLst>
          </p:cNvPr>
          <p:cNvSpPr>
            <a:spLocks noGrp="1"/>
          </p:cNvSpPr>
          <p:nvPr>
            <p:ph type="subTitle" idx="1"/>
          </p:nvPr>
        </p:nvSpPr>
        <p:spPr>
          <a:xfrm>
            <a:off x="1198181" y="2957665"/>
            <a:ext cx="9792471" cy="3171423"/>
          </a:xfrm>
        </p:spPr>
        <p:txBody>
          <a:bodyPr vert="horz" lIns="91440" tIns="45720" rIns="91440" bIns="45720" rtlCol="0">
            <a:normAutofit/>
          </a:bodyPr>
          <a:lstStyle/>
          <a:p>
            <a:pPr indent="-228600" algn="l">
              <a:buFont typeface="Arial" panose="020B0604020202020204" pitchFamily="34" charset="0"/>
              <a:buChar char="•"/>
            </a:pPr>
            <a:r>
              <a:rPr lang="en-US" sz="2000" b="1" dirty="0">
                <a:solidFill>
                  <a:srgbClr val="FFFFFF"/>
                </a:solidFill>
              </a:rPr>
              <a:t>By Julia Mansell</a:t>
            </a:r>
          </a:p>
          <a:p>
            <a:pPr indent="-228600" algn="l">
              <a:buFont typeface="Arial" panose="020B0604020202020204" pitchFamily="34" charset="0"/>
              <a:buChar char="•"/>
            </a:pPr>
            <a:r>
              <a:rPr lang="en-US" sz="2000" b="1" dirty="0">
                <a:solidFill>
                  <a:srgbClr val="FFFFFF"/>
                </a:solidFill>
              </a:rPr>
              <a:t>Student number: 2110746</a:t>
            </a:r>
          </a:p>
          <a:p>
            <a:pPr indent="-228600" algn="l">
              <a:buFont typeface="Arial" panose="020B0604020202020204" pitchFamily="34" charset="0"/>
              <a:buChar char="•"/>
            </a:pPr>
            <a:r>
              <a:rPr lang="en-US" sz="2000" b="1" dirty="0">
                <a:solidFill>
                  <a:srgbClr val="FFFFFF"/>
                </a:solidFill>
              </a:rPr>
              <a:t>Module: Knowledge and Information Management Skills for the Workplace</a:t>
            </a:r>
          </a:p>
          <a:p>
            <a:pPr indent="-228600" algn="l">
              <a:buFont typeface="Arial" panose="020B0604020202020204" pitchFamily="34" charset="0"/>
              <a:buChar char="•"/>
            </a:pPr>
            <a:r>
              <a:rPr lang="en-US" sz="2000" b="1" dirty="0">
                <a:solidFill>
                  <a:srgbClr val="FFFFFF"/>
                </a:solidFill>
              </a:rPr>
              <a:t>Module Code: BMSW5106</a:t>
            </a:r>
          </a:p>
          <a:p>
            <a:pPr indent="-228600" algn="l">
              <a:buFont typeface="Arial" panose="020B0604020202020204" pitchFamily="34" charset="0"/>
              <a:buChar char="•"/>
            </a:pPr>
            <a:r>
              <a:rPr lang="en-US" sz="2000" b="1" dirty="0">
                <a:solidFill>
                  <a:srgbClr val="FFFFFF"/>
                </a:solidFill>
              </a:rPr>
              <a:t>Lecturer: Samuel Ofori</a:t>
            </a:r>
          </a:p>
          <a:p>
            <a:pPr indent="-228600" algn="l">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2597298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A person's hands holding a tablet&#10;&#10;Description automatically generated">
            <a:extLst>
              <a:ext uri="{FF2B5EF4-FFF2-40B4-BE49-F238E27FC236}">
                <a16:creationId xmlns:a16="http://schemas.microsoft.com/office/drawing/2014/main" id="{C8494D1C-884D-41B7-137F-3F3DCFB7CED3}"/>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9673" b="6058"/>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D3BB6-4289-0B8E-2608-103BC350BF4C}"/>
              </a:ext>
            </a:extLst>
          </p:cNvPr>
          <p:cNvSpPr>
            <a:spLocks noGrp="1"/>
          </p:cNvSpPr>
          <p:nvPr>
            <p:ph type="title"/>
          </p:nvPr>
        </p:nvSpPr>
        <p:spPr>
          <a:xfrm>
            <a:off x="838199" y="557189"/>
            <a:ext cx="5155263" cy="5571899"/>
          </a:xfrm>
        </p:spPr>
        <p:txBody>
          <a:bodyPr>
            <a:normAutofit/>
          </a:bodyPr>
          <a:lstStyle/>
          <a:p>
            <a:r>
              <a:rPr lang="en-GB" dirty="0">
                <a:ln w="22225">
                  <a:solidFill>
                    <a:srgbClr val="FFFFFF"/>
                  </a:solidFill>
                </a:ln>
                <a:solidFill>
                  <a:srgbClr val="FFFFFF"/>
                </a:solidFill>
              </a:rPr>
              <a:t>Introduction</a:t>
            </a:r>
          </a:p>
        </p:txBody>
      </p:sp>
      <p:sp>
        <p:nvSpPr>
          <p:cNvPr id="9" name="Content Placeholder 8">
            <a:extLst>
              <a:ext uri="{FF2B5EF4-FFF2-40B4-BE49-F238E27FC236}">
                <a16:creationId xmlns:a16="http://schemas.microsoft.com/office/drawing/2014/main" id="{7272BB7A-A6BE-727E-5E8E-42770641167F}"/>
              </a:ext>
            </a:extLst>
          </p:cNvPr>
          <p:cNvSpPr>
            <a:spLocks noGrp="1"/>
          </p:cNvSpPr>
          <p:nvPr>
            <p:ph idx="1"/>
          </p:nvPr>
        </p:nvSpPr>
        <p:spPr>
          <a:xfrm>
            <a:off x="6195375" y="557189"/>
            <a:ext cx="5158424" cy="5571899"/>
          </a:xfrm>
        </p:spPr>
        <p:txBody>
          <a:bodyPr anchor="ctr">
            <a:normAutofit lnSpcReduction="10000"/>
          </a:bodyPr>
          <a:lstStyle/>
          <a:p>
            <a:pPr marL="0" indent="0">
              <a:buNone/>
            </a:pPr>
            <a:r>
              <a:rPr lang="en-US" sz="2000" b="1" dirty="0">
                <a:solidFill>
                  <a:srgbClr val="FFFFFF"/>
                </a:solidFill>
              </a:rPr>
              <a:t>ASOS</a:t>
            </a:r>
          </a:p>
          <a:p>
            <a:r>
              <a:rPr lang="en-GB" sz="2000" b="1" dirty="0">
                <a:solidFill>
                  <a:srgbClr val="FFFFFF"/>
                </a:solidFill>
                <a:latin typeface="Arial" panose="020B0604020202020204" pitchFamily="34" charset="0"/>
                <a:ea typeface="Georgia" panose="02040502050405020303" pitchFamily="18" charset="0"/>
              </a:rPr>
              <a:t>F</a:t>
            </a:r>
            <a:r>
              <a:rPr lang="en-GB" sz="2000" b="1" dirty="0">
                <a:solidFill>
                  <a:srgbClr val="FFFFFF"/>
                </a:solidFill>
                <a:effectLst/>
                <a:latin typeface="Arial" panose="020B0604020202020204" pitchFamily="34" charset="0"/>
                <a:ea typeface="Georgia" panose="02040502050405020303" pitchFamily="18" charset="0"/>
              </a:rPr>
              <a:t>ashion and lifestyle products</a:t>
            </a:r>
          </a:p>
          <a:p>
            <a:r>
              <a:rPr lang="en-GB" sz="2000" b="1" dirty="0">
                <a:solidFill>
                  <a:srgbClr val="FFFFFF"/>
                </a:solidFill>
                <a:latin typeface="Arial" panose="020B0604020202020204" pitchFamily="34" charset="0"/>
                <a:ea typeface="Georgia" panose="02040502050405020303" pitchFamily="18" charset="0"/>
              </a:rPr>
              <a:t>H</a:t>
            </a:r>
            <a:r>
              <a:rPr lang="en-GB" sz="2000" b="1" dirty="0">
                <a:solidFill>
                  <a:srgbClr val="FFFFFF"/>
                </a:solidFill>
                <a:effectLst/>
                <a:latin typeface="Arial" panose="020B0604020202020204" pitchFamily="34" charset="0"/>
                <a:ea typeface="Georgia" panose="02040502050405020303" pitchFamily="18" charset="0"/>
              </a:rPr>
              <a:t>eadquarters situated in London</a:t>
            </a:r>
          </a:p>
          <a:p>
            <a:r>
              <a:rPr lang="en-GB" sz="2000" b="1" dirty="0">
                <a:solidFill>
                  <a:srgbClr val="FFFFFF"/>
                </a:solidFill>
                <a:latin typeface="Arial" panose="020B0604020202020204" pitchFamily="34" charset="0"/>
                <a:ea typeface="Georgia" panose="02040502050405020303" pitchFamily="18" charset="0"/>
              </a:rPr>
              <a:t>E</a:t>
            </a:r>
            <a:r>
              <a:rPr lang="en-GB" sz="2000" b="1" dirty="0">
                <a:solidFill>
                  <a:srgbClr val="FFFFFF"/>
                </a:solidFill>
                <a:effectLst/>
                <a:latin typeface="Arial" panose="020B0604020202020204" pitchFamily="34" charset="0"/>
                <a:ea typeface="Georgia" panose="02040502050405020303" pitchFamily="18" charset="0"/>
              </a:rPr>
              <a:t>mploys over 3,351 members of staff</a:t>
            </a:r>
          </a:p>
          <a:p>
            <a:r>
              <a:rPr lang="en-GB" sz="2000" b="1" dirty="0">
                <a:solidFill>
                  <a:srgbClr val="FFFFFF"/>
                </a:solidFill>
                <a:latin typeface="Arial" panose="020B0604020202020204" pitchFamily="34" charset="0"/>
                <a:ea typeface="Georgia" panose="02040502050405020303" pitchFamily="18" charset="0"/>
              </a:rPr>
              <a:t>R</a:t>
            </a:r>
            <a:r>
              <a:rPr lang="en-GB" sz="2000" b="1" dirty="0">
                <a:solidFill>
                  <a:srgbClr val="FFFFFF"/>
                </a:solidFill>
                <a:effectLst/>
                <a:latin typeface="Arial" panose="020B0604020202020204" pitchFamily="34" charset="0"/>
                <a:ea typeface="Georgia" panose="02040502050405020303" pitchFamily="18" charset="0"/>
              </a:rPr>
              <a:t>evenue </a:t>
            </a:r>
            <a:r>
              <a:rPr lang="en-GB" sz="2000" b="1" dirty="0">
                <a:solidFill>
                  <a:srgbClr val="FFFFFF"/>
                </a:solidFill>
                <a:latin typeface="Arial" panose="020B0604020202020204" pitchFamily="34" charset="0"/>
                <a:ea typeface="Georgia" panose="02040502050405020303" pitchFamily="18" charset="0"/>
              </a:rPr>
              <a:t>of</a:t>
            </a:r>
            <a:r>
              <a:rPr lang="en-GB" sz="2000" b="1" dirty="0">
                <a:solidFill>
                  <a:srgbClr val="FFFFFF"/>
                </a:solidFill>
                <a:effectLst/>
                <a:latin typeface="Arial" panose="020B0604020202020204" pitchFamily="34" charset="0"/>
                <a:ea typeface="Georgia" panose="02040502050405020303" pitchFamily="18" charset="0"/>
              </a:rPr>
              <a:t> GBP3,936.5 million for the financial year ended in August 2022</a:t>
            </a:r>
          </a:p>
          <a:p>
            <a:pPr marL="0" lvl="0" indent="0">
              <a:buNone/>
            </a:pPr>
            <a:r>
              <a:rPr lang="en-US" sz="2000" b="1" dirty="0">
                <a:solidFill>
                  <a:srgbClr val="FFFFFF"/>
                </a:solidFill>
              </a:rPr>
              <a:t>(</a:t>
            </a:r>
            <a:r>
              <a:rPr lang="en-US" sz="2000" b="1" dirty="0" err="1">
                <a:solidFill>
                  <a:srgbClr val="FFFFFF"/>
                </a:solidFill>
              </a:rPr>
              <a:t>Marketline</a:t>
            </a:r>
            <a:r>
              <a:rPr lang="en-US" sz="2000" b="1" dirty="0">
                <a:solidFill>
                  <a:srgbClr val="FFFFFF"/>
                </a:solidFill>
              </a:rPr>
              <a:t>, 2023)</a:t>
            </a:r>
          </a:p>
          <a:p>
            <a:pPr marL="0" indent="0">
              <a:buNone/>
            </a:pPr>
            <a:endParaRPr lang="en-GB" sz="2000" b="1" dirty="0">
              <a:solidFill>
                <a:srgbClr val="FFFFFF"/>
              </a:solidFill>
              <a:latin typeface="Arial" panose="020B0604020202020204" pitchFamily="34" charset="0"/>
            </a:endParaRPr>
          </a:p>
          <a:p>
            <a:pPr marL="0" indent="0">
              <a:buNone/>
            </a:pPr>
            <a:r>
              <a:rPr lang="en-GB" sz="2000" b="1" dirty="0">
                <a:solidFill>
                  <a:srgbClr val="FFFFFF"/>
                </a:solidFill>
                <a:latin typeface="Arial" panose="020B0604020202020204" pitchFamily="34" charset="0"/>
              </a:rPr>
              <a:t>Boohoo</a:t>
            </a:r>
          </a:p>
          <a:p>
            <a:r>
              <a:rPr lang="en-US" sz="2000" b="1" dirty="0">
                <a:solidFill>
                  <a:srgbClr val="FFFFFF"/>
                </a:solidFill>
              </a:rPr>
              <a:t>Clothing Items &amp; Accessories</a:t>
            </a:r>
          </a:p>
          <a:p>
            <a:r>
              <a:rPr lang="en-GB" sz="2000" b="1" dirty="0">
                <a:solidFill>
                  <a:srgbClr val="FFFFFF"/>
                </a:solidFill>
                <a:latin typeface="Arial" panose="020B0604020202020204" pitchFamily="34" charset="0"/>
                <a:ea typeface="Georgia" panose="02040502050405020303" pitchFamily="18" charset="0"/>
              </a:rPr>
              <a:t>H</a:t>
            </a:r>
            <a:r>
              <a:rPr lang="en-GB" sz="2000" b="1" dirty="0">
                <a:solidFill>
                  <a:srgbClr val="FFFFFF"/>
                </a:solidFill>
                <a:effectLst/>
                <a:latin typeface="Arial" panose="020B0604020202020204" pitchFamily="34" charset="0"/>
                <a:ea typeface="Georgia" panose="02040502050405020303" pitchFamily="18" charset="0"/>
              </a:rPr>
              <a:t>eadquarters are in Manchester</a:t>
            </a:r>
          </a:p>
          <a:p>
            <a:r>
              <a:rPr lang="en-GB" sz="2000" b="1" dirty="0">
                <a:solidFill>
                  <a:srgbClr val="FFFFFF"/>
                </a:solidFill>
                <a:effectLst/>
                <a:latin typeface="Arial" panose="020B0604020202020204" pitchFamily="34" charset="0"/>
                <a:ea typeface="Georgia" panose="02040502050405020303" pitchFamily="18" charset="0"/>
              </a:rPr>
              <a:t>6,190 employees</a:t>
            </a:r>
          </a:p>
          <a:p>
            <a:r>
              <a:rPr lang="en-GB" sz="2000" b="1" dirty="0">
                <a:solidFill>
                  <a:srgbClr val="FFFFFF"/>
                </a:solidFill>
                <a:latin typeface="Arial" panose="020B0604020202020204" pitchFamily="34" charset="0"/>
                <a:ea typeface="Georgia" panose="02040502050405020303" pitchFamily="18" charset="0"/>
              </a:rPr>
              <a:t>R</a:t>
            </a:r>
            <a:r>
              <a:rPr lang="en-GB" sz="2000" b="1" dirty="0">
                <a:solidFill>
                  <a:srgbClr val="FFFFFF"/>
                </a:solidFill>
                <a:effectLst/>
                <a:latin typeface="Arial" panose="020B0604020202020204" pitchFamily="34" charset="0"/>
                <a:ea typeface="Georgia" panose="02040502050405020303" pitchFamily="18" charset="0"/>
              </a:rPr>
              <a:t>evenues are GBP1,768.7 million for the financial year ended in February 2023</a:t>
            </a:r>
          </a:p>
          <a:p>
            <a:pPr marL="0" indent="0">
              <a:buNone/>
            </a:pPr>
            <a:r>
              <a:rPr lang="en-US" sz="2000" b="1" dirty="0">
                <a:solidFill>
                  <a:srgbClr val="FFFFFF"/>
                </a:solidFill>
              </a:rPr>
              <a:t>(</a:t>
            </a:r>
            <a:r>
              <a:rPr lang="en-US" sz="2000" b="1" dirty="0" err="1">
                <a:solidFill>
                  <a:srgbClr val="FFFFFF"/>
                </a:solidFill>
              </a:rPr>
              <a:t>Marketline</a:t>
            </a:r>
            <a:r>
              <a:rPr lang="en-US" sz="2000" b="1" dirty="0">
                <a:solidFill>
                  <a:srgbClr val="FFFFFF"/>
                </a:solidFill>
              </a:rPr>
              <a:t>, 2023)</a:t>
            </a:r>
          </a:p>
        </p:txBody>
      </p:sp>
    </p:spTree>
    <p:extLst>
      <p:ext uri="{BB962C8B-B14F-4D97-AF65-F5344CB8AC3E}">
        <p14:creationId xmlns:p14="http://schemas.microsoft.com/office/powerpoint/2010/main" val="2452699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 calcmode="lin" valueType="num">
                                      <p:cBhvr additive="base">
                                        <p:cTn id="1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anim calcmode="lin" valueType="num">
                                      <p:cBhvr additive="base">
                                        <p:cTn id="2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 calcmode="lin" valueType="num">
                                      <p:cBhvr additive="base">
                                        <p:cTn id="3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
                                            <p:txEl>
                                              <p:pRg st="5" end="5"/>
                                            </p:txEl>
                                          </p:spTgt>
                                        </p:tgtEl>
                                        <p:attrNameLst>
                                          <p:attrName>style.visibility</p:attrName>
                                        </p:attrNameLst>
                                      </p:cBhvr>
                                      <p:to>
                                        <p:strVal val="visible"/>
                                      </p:to>
                                    </p:set>
                                    <p:anim calcmode="lin" valueType="num">
                                      <p:cBhvr additive="base">
                                        <p:cTn id="39"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9">
                                            <p:txEl>
                                              <p:pRg st="11" end="11"/>
                                            </p:txEl>
                                          </p:spTgt>
                                        </p:tgtEl>
                                        <p:attrNameLst>
                                          <p:attrName>style.visibility</p:attrName>
                                        </p:attrNameLst>
                                      </p:cBhvr>
                                      <p:to>
                                        <p:strVal val="visible"/>
                                      </p:to>
                                    </p:set>
                                    <p:anim calcmode="lin" valueType="num">
                                      <p:cBhvr additive="base">
                                        <p:cTn id="61" dur="500" fill="hold"/>
                                        <p:tgtEl>
                                          <p:spTgt spid="9">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11" end="11"/>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9">
                                            <p:txEl>
                                              <p:pRg st="12" end="12"/>
                                            </p:txEl>
                                          </p:spTgt>
                                        </p:tgtEl>
                                        <p:attrNameLst>
                                          <p:attrName>style.visibility</p:attrName>
                                        </p:attrNameLst>
                                      </p:cBhvr>
                                      <p:to>
                                        <p:strVal val="visible"/>
                                      </p:to>
                                    </p:set>
                                    <p:anim calcmode="lin" valueType="num">
                                      <p:cBhvr additive="base">
                                        <p:cTn id="65" dur="500" fill="hold"/>
                                        <p:tgtEl>
                                          <p:spTgt spid="9">
                                            <p:txEl>
                                              <p:pRg st="12" end="1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9">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98500">
              <a:srgbClr val="848484"/>
            </a:gs>
            <a:gs pos="100000">
              <a:schemeClr val="accent3">
                <a:lumMod val="89000"/>
              </a:schemeClr>
            </a:gs>
            <a:gs pos="0">
              <a:schemeClr val="accent3">
                <a:lumMod val="72000"/>
              </a:schemeClr>
            </a:gs>
            <a:gs pos="69000">
              <a:schemeClr val="accent3">
                <a:lumMod val="75000"/>
              </a:schemeClr>
            </a:gs>
            <a:gs pos="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A person's hands holding a tablet&#10;&#10;Description automatically generated">
            <a:extLst>
              <a:ext uri="{FF2B5EF4-FFF2-40B4-BE49-F238E27FC236}">
                <a16:creationId xmlns:a16="http://schemas.microsoft.com/office/drawing/2014/main" id="{5219A7C5-AFB9-09DE-B7E5-69FB07A98007}"/>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8675" b="7055"/>
          <a:stretch/>
        </p:blipFill>
        <p:spPr>
          <a:xfrm>
            <a:off x="-1" y="10"/>
            <a:ext cx="12192001" cy="6857990"/>
          </a:xfrm>
          <a:prstGeom prst="rect">
            <a:avLst/>
          </a:prstGeom>
        </p:spPr>
      </p:pic>
      <p:sp>
        <p:nvSpPr>
          <p:cNvPr id="2" name="Title 1">
            <a:extLst>
              <a:ext uri="{FF2B5EF4-FFF2-40B4-BE49-F238E27FC236}">
                <a16:creationId xmlns:a16="http://schemas.microsoft.com/office/drawing/2014/main" id="{9C5AFB06-214D-5FA8-AB28-3B8B75EF048E}"/>
              </a:ext>
            </a:extLst>
          </p:cNvPr>
          <p:cNvSpPr>
            <a:spLocks noGrp="1"/>
          </p:cNvSpPr>
          <p:nvPr>
            <p:ph type="title"/>
          </p:nvPr>
        </p:nvSpPr>
        <p:spPr>
          <a:xfrm>
            <a:off x="585927" y="1012053"/>
            <a:ext cx="3870664" cy="5362113"/>
          </a:xfrm>
        </p:spPr>
        <p:txBody>
          <a:bodyPr>
            <a:normAutofit/>
          </a:bodyPr>
          <a:lstStyle/>
          <a:p>
            <a:pPr algn="ctr"/>
            <a:r>
              <a:rPr lang="en-GB" b="1" dirty="0">
                <a:solidFill>
                  <a:srgbClr val="FFFFFF"/>
                </a:solidFill>
              </a:rPr>
              <a:t>KMS </a:t>
            </a:r>
            <a:br>
              <a:rPr lang="en-GB" b="1" dirty="0">
                <a:solidFill>
                  <a:srgbClr val="FFFFFF"/>
                </a:solidFill>
              </a:rPr>
            </a:br>
            <a:r>
              <a:rPr lang="en-GB" b="1" dirty="0">
                <a:solidFill>
                  <a:srgbClr val="FFFFFF"/>
                </a:solidFill>
              </a:rPr>
              <a:t>SWOT Analysis</a:t>
            </a:r>
          </a:p>
        </p:txBody>
      </p:sp>
      <p:graphicFrame>
        <p:nvGraphicFramePr>
          <p:cNvPr id="6" name="Table 6">
            <a:extLst>
              <a:ext uri="{FF2B5EF4-FFF2-40B4-BE49-F238E27FC236}">
                <a16:creationId xmlns:a16="http://schemas.microsoft.com/office/drawing/2014/main" id="{75C02DD2-82C9-AE7A-D8E5-FBF590118095}"/>
              </a:ext>
            </a:extLst>
          </p:cNvPr>
          <p:cNvGraphicFramePr>
            <a:graphicFrameLocks noGrp="1"/>
          </p:cNvGraphicFramePr>
          <p:nvPr>
            <p:ph idx="1"/>
            <p:extLst>
              <p:ext uri="{D42A27DB-BD31-4B8C-83A1-F6EECF244321}">
                <p14:modId xmlns:p14="http://schemas.microsoft.com/office/powerpoint/2010/main" val="3323610675"/>
              </p:ext>
            </p:extLst>
          </p:nvPr>
        </p:nvGraphicFramePr>
        <p:xfrm>
          <a:off x="4164497" y="65989"/>
          <a:ext cx="8024456" cy="6951037"/>
        </p:xfrm>
        <a:graphic>
          <a:graphicData uri="http://schemas.openxmlformats.org/drawingml/2006/table">
            <a:tbl>
              <a:tblPr firstRow="1" bandRow="1">
                <a:tableStyleId>{5C22544A-7EE6-4342-B048-85BDC9FD1C3A}</a:tableStyleId>
              </a:tblPr>
              <a:tblGrid>
                <a:gridCol w="3941541">
                  <a:extLst>
                    <a:ext uri="{9D8B030D-6E8A-4147-A177-3AD203B41FA5}">
                      <a16:colId xmlns:a16="http://schemas.microsoft.com/office/drawing/2014/main" val="3762573475"/>
                    </a:ext>
                  </a:extLst>
                </a:gridCol>
                <a:gridCol w="4082915">
                  <a:extLst>
                    <a:ext uri="{9D8B030D-6E8A-4147-A177-3AD203B41FA5}">
                      <a16:colId xmlns:a16="http://schemas.microsoft.com/office/drawing/2014/main" val="2128420001"/>
                    </a:ext>
                  </a:extLst>
                </a:gridCol>
              </a:tblGrid>
              <a:tr h="3358694">
                <a:tc>
                  <a:txBody>
                    <a:bodyPr/>
                    <a:lstStyle/>
                    <a:p>
                      <a:pPr algn="ctr"/>
                      <a:r>
                        <a:rPr lang="en-GB" sz="1600" b="1" dirty="0">
                          <a:solidFill>
                            <a:schemeClr val="bg1"/>
                          </a:solidFill>
                          <a:latin typeface="Arial" panose="020B0604020202020204" pitchFamily="34" charset="0"/>
                          <a:cs typeface="Arial" panose="020B0604020202020204" pitchFamily="34" charset="0"/>
                        </a:rPr>
                        <a:t>STRENGTHS</a:t>
                      </a:r>
                    </a:p>
                    <a:p>
                      <a:pPr algn="ctr"/>
                      <a:r>
                        <a:rPr lang="en-GB" sz="1600" b="1" dirty="0">
                          <a:solidFill>
                            <a:schemeClr val="bg1"/>
                          </a:solidFill>
                          <a:latin typeface="Arial" panose="020B0604020202020204" pitchFamily="34" charset="0"/>
                          <a:cs typeface="Arial" panose="020B0604020202020204" pitchFamily="34" charset="0"/>
                        </a:rPr>
                        <a:t>BOOHOO</a:t>
                      </a:r>
                    </a:p>
                    <a:p>
                      <a:pPr marL="285750" indent="-285750" algn="l">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cooperation between different teams and departments</a:t>
                      </a:r>
                    </a:p>
                    <a:p>
                      <a:pPr marL="285750" indent="-285750" algn="l">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streamlined KMS (Apparel Resources, 2020)</a:t>
                      </a:r>
                    </a:p>
                    <a:p>
                      <a:pPr marL="0" indent="0" algn="ctr">
                        <a:buFont typeface="Arial" panose="020B0604020202020204" pitchFamily="34" charset="0"/>
                        <a:buNone/>
                      </a:pPr>
                      <a:r>
                        <a:rPr lang="en-GB" sz="1600" b="1" dirty="0">
                          <a:effectLst/>
                          <a:latin typeface="Arial" panose="020B0604020202020204" pitchFamily="34" charset="0"/>
                          <a:ea typeface="Georgia" panose="02040502050405020303" pitchFamily="18" charset="0"/>
                          <a:cs typeface="Arial" panose="020B0604020202020204" pitchFamily="34" charset="0"/>
                        </a:rPr>
                        <a:t>ASOS</a:t>
                      </a:r>
                    </a:p>
                    <a:p>
                      <a:pPr marL="285750" indent="-285750" algn="l">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diverse information, including product details, customer insights, and fashion trends, enabling employees to stay updated</a:t>
                      </a:r>
                    </a:p>
                    <a:p>
                      <a:pPr marL="285750" indent="-285750" algn="l">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User-Friendly Interface (Mari, 2013)</a:t>
                      </a:r>
                      <a:endParaRPr lang="en-GB" sz="1600" b="1" dirty="0">
                        <a:solidFill>
                          <a:schemeClr val="bg1"/>
                        </a:solidFill>
                        <a:latin typeface="Arial" panose="020B0604020202020204" pitchFamily="34" charset="0"/>
                        <a:cs typeface="Arial" panose="020B0604020202020204" pitchFamily="34" charset="0"/>
                      </a:endParaRPr>
                    </a:p>
                  </a:txBody>
                  <a:tcPr>
                    <a:noFill/>
                  </a:tcPr>
                </a:tc>
                <a:tc>
                  <a:txBody>
                    <a:bodyPr/>
                    <a:lstStyle/>
                    <a:p>
                      <a:pPr algn="ctr"/>
                      <a:r>
                        <a:rPr lang="en-GB" sz="1600" b="1" dirty="0">
                          <a:solidFill>
                            <a:schemeClr val="bg1"/>
                          </a:solidFill>
                          <a:latin typeface="Arial" panose="020B0604020202020204" pitchFamily="34" charset="0"/>
                          <a:cs typeface="Arial" panose="020B0604020202020204" pitchFamily="34" charset="0"/>
                        </a:rPr>
                        <a:t>WEAKNESSES(</a:t>
                      </a:r>
                    </a:p>
                    <a:p>
                      <a:pPr marL="0" indent="0" algn="ctr">
                        <a:buFont typeface="Arial" panose="020B0604020202020204" pitchFamily="34" charset="0"/>
                        <a:buNone/>
                      </a:pPr>
                      <a:r>
                        <a:rPr lang="en-GB" sz="1600" b="1" dirty="0">
                          <a:solidFill>
                            <a:schemeClr val="bg1"/>
                          </a:solidFill>
                          <a:latin typeface="Arial" panose="020B0604020202020204" pitchFamily="34" charset="0"/>
                          <a:cs typeface="Arial" panose="020B0604020202020204" pitchFamily="34" charset="0"/>
                        </a:rPr>
                        <a:t>BOOHOO &amp; ASOS</a:t>
                      </a:r>
                    </a:p>
                    <a:p>
                      <a:pPr marL="285750" indent="-285750">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capturing tacit knowledge due to tacit knowledge being the practical know-how which </a:t>
                      </a:r>
                      <a:r>
                        <a:rPr lang="en-US" sz="1600" b="1" dirty="0">
                          <a:effectLst/>
                          <a:latin typeface="Arial" panose="020B0604020202020204" pitchFamily="34" charset="0"/>
                          <a:ea typeface="Georgia" panose="02040502050405020303" pitchFamily="18" charset="0"/>
                          <a:cs typeface="Arial" panose="020B0604020202020204" pitchFamily="34" charset="0"/>
                        </a:rPr>
                        <a:t>cannot be easily conveyed solely through symbolic communication (Mohamed, 2010).</a:t>
                      </a:r>
                      <a:endParaRPr lang="en-GB" sz="1600" b="1" dirty="0">
                        <a:effectLst/>
                        <a:latin typeface="Arial" panose="020B0604020202020204" pitchFamily="34" charset="0"/>
                        <a:ea typeface="Georgia" panose="02040502050405020303" pitchFamily="18" charset="0"/>
                        <a:cs typeface="Arial" panose="020B0604020202020204" pitchFamily="34" charset="0"/>
                      </a:endParaRPr>
                    </a:p>
                    <a:p>
                      <a:pPr marL="285750" indent="-285750" algn="l">
                        <a:buFont typeface="Arial" panose="020B0604020202020204" pitchFamily="34" charset="0"/>
                        <a:buChar char="•"/>
                      </a:pPr>
                      <a:r>
                        <a:rPr lang="en-GB" sz="1600" b="1" dirty="0">
                          <a:effectLst/>
                          <a:latin typeface="Arial" panose="020B0604020202020204" pitchFamily="34" charset="0"/>
                          <a:ea typeface="Georgia" panose="02040502050405020303" pitchFamily="18" charset="0"/>
                          <a:cs typeface="Arial" panose="020B0604020202020204" pitchFamily="34" charset="0"/>
                        </a:rPr>
                        <a:t>Information Overload</a:t>
                      </a:r>
                    </a:p>
                    <a:p>
                      <a:pPr marL="285750" indent="-285750" algn="l">
                        <a:buFont typeface="Arial" panose="020B0604020202020204" pitchFamily="34" charset="0"/>
                        <a:buChar char="•"/>
                      </a:pPr>
                      <a:r>
                        <a:rPr lang="en-GB" sz="1600" b="1" dirty="0">
                          <a:solidFill>
                            <a:schemeClr val="bg1"/>
                          </a:solidFill>
                          <a:latin typeface="Arial" panose="020B0604020202020204" pitchFamily="34" charset="0"/>
                          <a:cs typeface="Arial" panose="020B0604020202020204" pitchFamily="34" charset="0"/>
                        </a:rPr>
                        <a:t>Continuity and updating</a:t>
                      </a:r>
                    </a:p>
                    <a:p>
                      <a:pPr marL="285750" indent="-285750" algn="l">
                        <a:buFont typeface="Arial" panose="020B0604020202020204" pitchFamily="34" charset="0"/>
                        <a:buChar char="•"/>
                      </a:pPr>
                      <a:r>
                        <a:rPr lang="en-GB" sz="1600" b="1" dirty="0">
                          <a:solidFill>
                            <a:schemeClr val="bg1"/>
                          </a:solidFill>
                          <a:latin typeface="Arial" panose="020B0604020202020204" pitchFamily="34" charset="0"/>
                          <a:cs typeface="Arial" panose="020B0604020202020204" pitchFamily="34" charset="0"/>
                        </a:rPr>
                        <a:t>Knowledge transfer between teams in fast-paced environment</a:t>
                      </a:r>
                    </a:p>
                    <a:p>
                      <a:pPr marL="0" indent="0" algn="l">
                        <a:buFont typeface="Arial" panose="020B0604020202020204" pitchFamily="34" charset="0"/>
                        <a:buNone/>
                      </a:pPr>
                      <a:endParaRPr lang="en-GB" sz="1600" b="1" dirty="0">
                        <a:solidFill>
                          <a:schemeClr val="bg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373104193"/>
                  </a:ext>
                </a:extLst>
              </a:tr>
              <a:tr h="3592343">
                <a:tc>
                  <a:txBody>
                    <a:bodyPr/>
                    <a:lstStyle/>
                    <a:p>
                      <a:pPr algn="ctr"/>
                      <a:r>
                        <a:rPr lang="en-GB" sz="1600" b="1" dirty="0">
                          <a:solidFill>
                            <a:schemeClr val="bg1"/>
                          </a:solidFill>
                          <a:latin typeface="Arial" panose="020B0604020202020204" pitchFamily="34" charset="0"/>
                          <a:cs typeface="Arial" panose="020B0604020202020204" pitchFamily="34" charset="0"/>
                        </a:rPr>
                        <a:t>OPPORTUNITIES</a:t>
                      </a:r>
                    </a:p>
                    <a:p>
                      <a:pPr algn="ctr"/>
                      <a:r>
                        <a:rPr lang="en-GB" sz="1600" b="1" dirty="0">
                          <a:solidFill>
                            <a:schemeClr val="bg1"/>
                          </a:solidFill>
                          <a:latin typeface="Arial" panose="020B0604020202020204" pitchFamily="34" charset="0"/>
                          <a:cs typeface="Arial" panose="020B0604020202020204" pitchFamily="34" charset="0"/>
                        </a:rPr>
                        <a:t>BOOHOO</a:t>
                      </a:r>
                    </a:p>
                    <a:p>
                      <a:pPr marL="285750" indent="-285750" algn="l">
                        <a:buFont typeface="Arial" panose="020B0604020202020204" pitchFamily="34" charset="0"/>
                        <a:buChar char="•"/>
                      </a:pPr>
                      <a:r>
                        <a:rPr lang="en-GB" sz="1600" b="1" dirty="0">
                          <a:solidFill>
                            <a:schemeClr val="bg1"/>
                          </a:solidFill>
                          <a:latin typeface="Arial" panose="020B0604020202020204" pitchFamily="34" charset="0"/>
                          <a:cs typeface="Arial" panose="020B0604020202020204" pitchFamily="34" charset="0"/>
                        </a:rPr>
                        <a:t> innovation and creativity- artificial intelligence image recognition technologies to scan social media and analyse fashion images, further development is another opportunity (Apparel Resources, 2020).</a:t>
                      </a:r>
                    </a:p>
                    <a:p>
                      <a:pPr marL="0" indent="0" algn="ctr">
                        <a:buFont typeface="Arial" panose="020B0604020202020204" pitchFamily="34" charset="0"/>
                        <a:buNone/>
                      </a:pPr>
                      <a:r>
                        <a:rPr lang="en-GB" sz="1600" b="1" dirty="0">
                          <a:solidFill>
                            <a:schemeClr val="bg1"/>
                          </a:solidFill>
                          <a:latin typeface="Arial" panose="020B0604020202020204" pitchFamily="34" charset="0"/>
                          <a:cs typeface="Arial" panose="020B0604020202020204" pitchFamily="34" charset="0"/>
                        </a:rPr>
                        <a:t>ASOS</a:t>
                      </a:r>
                    </a:p>
                    <a:p>
                      <a:pPr marL="285750" indent="-285750" algn="l">
                        <a:buFont typeface="Arial" panose="020B0604020202020204" pitchFamily="34" charset="0"/>
                        <a:buChar char="•"/>
                      </a:pPr>
                      <a:r>
                        <a:rPr lang="en-GB" sz="1600" b="1" dirty="0">
                          <a:solidFill>
                            <a:schemeClr val="bg1"/>
                          </a:solidFill>
                          <a:latin typeface="Arial" panose="020B0604020202020204" pitchFamily="34" charset="0"/>
                          <a:cs typeface="Arial" panose="020B0604020202020204" pitchFamily="34" charset="0"/>
                        </a:rPr>
                        <a:t>Microsoft Azure's AI capabilities enable ASOS to enhance its operations and deliver increased value to its customers (ASOS, 2022). </a:t>
                      </a:r>
                    </a:p>
                  </a:txBody>
                  <a:tcPr>
                    <a:noFill/>
                  </a:tcPr>
                </a:tc>
                <a:tc>
                  <a:txBody>
                    <a:bodyPr/>
                    <a:lstStyle/>
                    <a:p>
                      <a:pPr algn="ctr"/>
                      <a:r>
                        <a:rPr lang="en-GB" sz="1600" b="1" dirty="0">
                          <a:solidFill>
                            <a:schemeClr val="bg1"/>
                          </a:solidFill>
                          <a:latin typeface="Arial" panose="020B0604020202020204" pitchFamily="34" charset="0"/>
                          <a:cs typeface="Arial" panose="020B0604020202020204" pitchFamily="34" charset="0"/>
                        </a:rPr>
                        <a:t>THREATS</a:t>
                      </a:r>
                    </a:p>
                    <a:p>
                      <a:pPr algn="ctr"/>
                      <a:r>
                        <a:rPr lang="en-GB" sz="1600" b="1" dirty="0">
                          <a:solidFill>
                            <a:schemeClr val="bg1"/>
                          </a:solidFill>
                          <a:latin typeface="Arial" panose="020B0604020202020204" pitchFamily="34" charset="0"/>
                          <a:cs typeface="Arial" panose="020B0604020202020204" pitchFamily="34" charset="0"/>
                        </a:rPr>
                        <a:t>ASOS &amp; BOOHOO</a:t>
                      </a:r>
                    </a:p>
                    <a:p>
                      <a:pPr marL="285750" indent="-285750">
                        <a:buFont typeface="Arial" panose="020B0604020202020204" pitchFamily="34" charset="0"/>
                        <a:buChar char="•"/>
                      </a:pPr>
                      <a:r>
                        <a:rPr lang="en-GB" sz="1600" b="1" kern="1200" dirty="0">
                          <a:solidFill>
                            <a:schemeClr val="bg1"/>
                          </a:solidFill>
                          <a:effectLst/>
                          <a:latin typeface="Arial" panose="020B0604020202020204" pitchFamily="34" charset="0"/>
                          <a:ea typeface="+mn-ea"/>
                          <a:cs typeface="Arial" panose="020B0604020202020204" pitchFamily="34" charset="0"/>
                        </a:rPr>
                        <a:t>Competitor Innovation: rival organisations within e-commerce may develop advanced KMS capabilities, involving continuous improvement and innovation.</a:t>
                      </a:r>
                    </a:p>
                    <a:p>
                      <a:endParaRPr lang="en-GB" sz="1600" b="1" kern="1200" dirty="0">
                        <a:solidFill>
                          <a:schemeClr val="bg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600" b="1" kern="1200" dirty="0">
                          <a:solidFill>
                            <a:schemeClr val="bg1"/>
                          </a:solidFill>
                          <a:effectLst/>
                          <a:latin typeface="Arial" panose="020B0604020202020204" pitchFamily="34" charset="0"/>
                          <a:ea typeface="+mn-ea"/>
                          <a:cs typeface="Arial" panose="020B0604020202020204" pitchFamily="34" charset="0"/>
                        </a:rPr>
                        <a:t>Cybersecurity Risks: Maintaining powerful cybersecurity is crucial to protect sensitive information within the KMS from potential threats and breaches.</a:t>
                      </a:r>
                    </a:p>
                    <a:p>
                      <a:pPr marL="285750" indent="-285750" algn="l">
                        <a:buFont typeface="Arial" panose="020B0604020202020204" pitchFamily="34" charset="0"/>
                        <a:buChar char="•"/>
                      </a:pPr>
                      <a:endParaRPr lang="en-GB" sz="1600" b="1" dirty="0">
                        <a:solidFill>
                          <a:schemeClr val="bg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800575820"/>
                  </a:ext>
                </a:extLst>
              </a:tr>
            </a:tbl>
          </a:graphicData>
        </a:graphic>
      </p:graphicFrame>
    </p:spTree>
    <p:extLst>
      <p:ext uri="{BB962C8B-B14F-4D97-AF65-F5344CB8AC3E}">
        <p14:creationId xmlns:p14="http://schemas.microsoft.com/office/powerpoint/2010/main" val="80046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4">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Content Placeholder 4" descr="A person's hands holding a tablet&#10;&#10;Description automatically generated">
            <a:extLst>
              <a:ext uri="{FF2B5EF4-FFF2-40B4-BE49-F238E27FC236}">
                <a16:creationId xmlns:a16="http://schemas.microsoft.com/office/drawing/2014/main" id="{656D4417-76CC-E032-1411-97CF74F4CA39}"/>
              </a:ext>
            </a:extLst>
          </p:cNvPr>
          <p:cNvPicPr>
            <a:picLocks noChangeAspect="1"/>
          </p:cNvPicPr>
          <p:nvPr/>
        </p:nvPicPr>
        <p:blipFill rotWithShape="1">
          <a:blip r:embed="rId2">
            <a:extLst>
              <a:ext uri="{28A0092B-C50C-407E-A947-70E740481C1C}">
                <a14:useLocalDpi xmlns:a14="http://schemas.microsoft.com/office/drawing/2010/main" val="0"/>
              </a:ext>
            </a:extLst>
          </a:blip>
          <a:srcRect t="9662" r="-1" b="6046"/>
          <a:stretch/>
        </p:blipFill>
        <p:spPr>
          <a:xfrm>
            <a:off x="1524" y="10"/>
            <a:ext cx="12188952" cy="6857990"/>
          </a:xfrm>
          <a:prstGeom prst="rect">
            <a:avLst/>
          </a:prstGeom>
        </p:spPr>
      </p:pic>
      <p:sp>
        <p:nvSpPr>
          <p:cNvPr id="57" name="Freeform: Shape 56">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A798BFE-15AB-E7C8-EEA2-9D65C27FA63E}"/>
              </a:ext>
            </a:extLst>
          </p:cNvPr>
          <p:cNvSpPr>
            <a:spLocks noGrp="1"/>
          </p:cNvSpPr>
          <p:nvPr>
            <p:ph type="title"/>
          </p:nvPr>
        </p:nvSpPr>
        <p:spPr>
          <a:xfrm>
            <a:off x="2245932" y="17801"/>
            <a:ext cx="7156485" cy="1443251"/>
          </a:xfrm>
        </p:spPr>
        <p:txBody>
          <a:bodyPr anchor="b">
            <a:normAutofit/>
          </a:bodyPr>
          <a:lstStyle/>
          <a:p>
            <a:r>
              <a:rPr lang="en-GB" sz="3600" b="1" dirty="0"/>
              <a:t>SUPPORTING SYSTEMS</a:t>
            </a:r>
          </a:p>
        </p:txBody>
      </p:sp>
      <p:sp>
        <p:nvSpPr>
          <p:cNvPr id="38" name="Content Placeholder 8">
            <a:extLst>
              <a:ext uri="{FF2B5EF4-FFF2-40B4-BE49-F238E27FC236}">
                <a16:creationId xmlns:a16="http://schemas.microsoft.com/office/drawing/2014/main" id="{E7EF3555-4C62-D8C0-8C4B-E6F5A774F2F8}"/>
              </a:ext>
            </a:extLst>
          </p:cNvPr>
          <p:cNvSpPr>
            <a:spLocks noGrp="1"/>
          </p:cNvSpPr>
          <p:nvPr>
            <p:ph idx="1"/>
          </p:nvPr>
        </p:nvSpPr>
        <p:spPr>
          <a:xfrm>
            <a:off x="2245932" y="2329732"/>
            <a:ext cx="8150398" cy="4140642"/>
          </a:xfrm>
        </p:spPr>
        <p:txBody>
          <a:bodyPr>
            <a:normAutofit/>
          </a:bodyPr>
          <a:lstStyle/>
          <a:p>
            <a:pPr marL="0" indent="0">
              <a:buNone/>
            </a:pPr>
            <a:endParaRPr lang="en-GB" sz="8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Boohoo is implementing new Product Information Management (PIM) technology by </a:t>
            </a:r>
            <a:r>
              <a:rPr lang="en-GB" sz="1400" b="1" dirty="0" err="1">
                <a:latin typeface="Arial" panose="020B0604020202020204" pitchFamily="34" charset="0"/>
                <a:cs typeface="Arial" panose="020B0604020202020204" pitchFamily="34" charset="0"/>
              </a:rPr>
              <a:t>Akeneo</a:t>
            </a:r>
            <a:r>
              <a:rPr lang="en-GB" sz="1400" b="1" dirty="0">
                <a:latin typeface="Arial" panose="020B0604020202020204" pitchFamily="34" charset="0"/>
                <a:cs typeface="Arial" panose="020B0604020202020204" pitchFamily="34" charset="0"/>
              </a:rPr>
              <a:t> to replace its legacy ERP system, improving product information's speed, consistency, and quality (Leonards,2022).</a:t>
            </a:r>
          </a:p>
          <a:p>
            <a:r>
              <a:rPr lang="en-GB" sz="1400" b="1" dirty="0">
                <a:latin typeface="Arial" panose="020B0604020202020204" pitchFamily="34" charset="0"/>
                <a:cs typeface="Arial" panose="020B0604020202020204" pitchFamily="34" charset="0"/>
              </a:rPr>
              <a:t>ASOS's legacy systems were unable to ensure optimal performance, especially during high-traffic events like Black Friday and Cyber Monday, and so the company </a:t>
            </a:r>
            <a:r>
              <a:rPr lang="en-GB" sz="1400" b="1" dirty="0" err="1">
                <a:latin typeface="Arial" panose="020B0604020202020204" pitchFamily="34" charset="0"/>
                <a:cs typeface="Arial" panose="020B0604020202020204" pitchFamily="34" charset="0"/>
              </a:rPr>
              <a:t>Codurance</a:t>
            </a:r>
            <a:r>
              <a:rPr lang="en-GB" sz="1400" b="1" dirty="0">
                <a:latin typeface="Arial" panose="020B0604020202020204" pitchFamily="34" charset="0"/>
                <a:cs typeface="Arial" panose="020B0604020202020204" pitchFamily="34" charset="0"/>
              </a:rPr>
              <a:t> has innovated their supporting systems (</a:t>
            </a:r>
            <a:r>
              <a:rPr lang="en-GB" sz="1400" b="1" dirty="0" err="1">
                <a:latin typeface="Arial" panose="020B0604020202020204" pitchFamily="34" charset="0"/>
                <a:cs typeface="Arial" panose="020B0604020202020204" pitchFamily="34" charset="0"/>
              </a:rPr>
              <a:t>Codurance</a:t>
            </a:r>
            <a:r>
              <a:rPr lang="en-GB" sz="1400" b="1" dirty="0">
                <a:latin typeface="Arial" panose="020B0604020202020204" pitchFamily="34" charset="0"/>
                <a:cs typeface="Arial" panose="020B0604020202020204" pitchFamily="34" charset="0"/>
              </a:rPr>
              <a:t>, no date).</a:t>
            </a:r>
          </a:p>
          <a:p>
            <a:pPr marL="0" indent="0">
              <a:buNone/>
            </a:pPr>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CRM in e-commerce is about applying the following functionalities, such as personalization: Personalised recommendations, Loyalty Programs, Customer Segmentation, Data Mining, and Automated Remarketing. ASOS.com provides these functionalities (Bhardwaj, 2022). </a:t>
            </a:r>
          </a:p>
          <a:p>
            <a:pPr marL="0" indent="0">
              <a:buNone/>
            </a:pPr>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the lockdown period presented an opportunity for increased demand in sleepwear and loungewear. Boohoo swiftly adapted to meet this surge in demand, positioning itself as one of the crisis's notable success stories (Aves, 2021).</a:t>
            </a:r>
          </a:p>
        </p:txBody>
      </p:sp>
    </p:spTree>
    <p:extLst>
      <p:ext uri="{BB962C8B-B14F-4D97-AF65-F5344CB8AC3E}">
        <p14:creationId xmlns:p14="http://schemas.microsoft.com/office/powerpoint/2010/main" val="305087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8">
                                            <p:txEl>
                                              <p:pRg st="1" end="1"/>
                                            </p:txEl>
                                          </p:spTgt>
                                        </p:tgtEl>
                                        <p:attrNameLst>
                                          <p:attrName>style.visibility</p:attrName>
                                        </p:attrNameLst>
                                      </p:cBhvr>
                                      <p:to>
                                        <p:strVal val="visible"/>
                                      </p:to>
                                    </p:set>
                                    <p:anim calcmode="lin" valueType="num">
                                      <p:cBhvr additive="base">
                                        <p:cTn id="11" dur="500" fill="hold"/>
                                        <p:tgtEl>
                                          <p:spTgt spid="3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8">
                                            <p:txEl>
                                              <p:pRg st="2" end="2"/>
                                            </p:txEl>
                                          </p:spTgt>
                                        </p:tgtEl>
                                        <p:attrNameLst>
                                          <p:attrName>style.visibility</p:attrName>
                                        </p:attrNameLst>
                                      </p:cBhvr>
                                      <p:to>
                                        <p:strVal val="visible"/>
                                      </p:to>
                                    </p:set>
                                    <p:anim calcmode="lin" valueType="num">
                                      <p:cBhvr additive="base">
                                        <p:cTn id="17" dur="500" fill="hold"/>
                                        <p:tgtEl>
                                          <p:spTgt spid="3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8">
                                            <p:txEl>
                                              <p:pRg st="4" end="4"/>
                                            </p:txEl>
                                          </p:spTgt>
                                        </p:tgtEl>
                                        <p:attrNameLst>
                                          <p:attrName>style.visibility</p:attrName>
                                        </p:attrNameLst>
                                      </p:cBhvr>
                                      <p:to>
                                        <p:strVal val="visible"/>
                                      </p:to>
                                    </p:set>
                                    <p:anim calcmode="lin" valueType="num">
                                      <p:cBhvr additive="base">
                                        <p:cTn id="23" dur="500" fill="hold"/>
                                        <p:tgtEl>
                                          <p:spTgt spid="3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8">
                                            <p:txEl>
                                              <p:pRg st="6" end="6"/>
                                            </p:txEl>
                                          </p:spTgt>
                                        </p:tgtEl>
                                        <p:attrNameLst>
                                          <p:attrName>style.visibility</p:attrName>
                                        </p:attrNameLst>
                                      </p:cBhvr>
                                      <p:to>
                                        <p:strVal val="visible"/>
                                      </p:to>
                                    </p:set>
                                    <p:anim calcmode="lin" valueType="num">
                                      <p:cBhvr additive="base">
                                        <p:cTn id="29" dur="500" fill="hold"/>
                                        <p:tgtEl>
                                          <p:spTgt spid="38">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Content Placeholder 4" descr="A person's hands holding a tablet&#10;&#10;Description automatically generated">
            <a:extLst>
              <a:ext uri="{FF2B5EF4-FFF2-40B4-BE49-F238E27FC236}">
                <a16:creationId xmlns:a16="http://schemas.microsoft.com/office/drawing/2014/main" id="{92FF31BD-9A00-6FDC-0ABC-6969E02E3FBE}"/>
              </a:ext>
            </a:extLst>
          </p:cNvPr>
          <p:cNvPicPr>
            <a:picLocks noChangeAspect="1"/>
          </p:cNvPicPr>
          <p:nvPr/>
        </p:nvPicPr>
        <p:blipFill rotWithShape="1">
          <a:blip r:embed="rId2">
            <a:extLst>
              <a:ext uri="{28A0092B-C50C-407E-A947-70E740481C1C}">
                <a14:useLocalDpi xmlns:a14="http://schemas.microsoft.com/office/drawing/2010/main" val="0"/>
              </a:ext>
            </a:extLst>
          </a:blip>
          <a:srcRect t="9662" r="-1" b="6046"/>
          <a:stretch/>
        </p:blipFill>
        <p:spPr>
          <a:xfrm>
            <a:off x="3048" y="-153639"/>
            <a:ext cx="12188952" cy="6857990"/>
          </a:xfrm>
          <a:prstGeom prst="rect">
            <a:avLst/>
          </a:prstGeom>
        </p:spPr>
      </p:pic>
      <p:sp>
        <p:nvSpPr>
          <p:cNvPr id="19" name="Freeform: Shape 18">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9D6D7C0-EE9F-A413-85F3-6FABC4F0BE29}"/>
              </a:ext>
            </a:extLst>
          </p:cNvPr>
          <p:cNvSpPr>
            <a:spLocks noGrp="1"/>
          </p:cNvSpPr>
          <p:nvPr>
            <p:ph type="title"/>
          </p:nvPr>
        </p:nvSpPr>
        <p:spPr>
          <a:xfrm>
            <a:off x="2322132" y="255588"/>
            <a:ext cx="7340048" cy="1324651"/>
          </a:xfrm>
        </p:spPr>
        <p:txBody>
          <a:bodyPr anchor="b">
            <a:normAutofit/>
          </a:bodyPr>
          <a:lstStyle/>
          <a:p>
            <a:r>
              <a:rPr lang="en-GB" sz="3600" b="1" dirty="0"/>
              <a:t>Conclusion &amp; Recommendations</a:t>
            </a:r>
            <a:br>
              <a:rPr lang="en-GB" sz="3600" dirty="0"/>
            </a:br>
            <a:endParaRPr lang="en-GB" sz="3600" dirty="0"/>
          </a:p>
        </p:txBody>
      </p:sp>
      <p:sp>
        <p:nvSpPr>
          <p:cNvPr id="9" name="Content Placeholder 8">
            <a:extLst>
              <a:ext uri="{FF2B5EF4-FFF2-40B4-BE49-F238E27FC236}">
                <a16:creationId xmlns:a16="http://schemas.microsoft.com/office/drawing/2014/main" id="{24EFD54E-12C2-D226-514B-FFEB39A0248B}"/>
              </a:ext>
            </a:extLst>
          </p:cNvPr>
          <p:cNvSpPr>
            <a:spLocks noGrp="1"/>
          </p:cNvSpPr>
          <p:nvPr>
            <p:ph idx="1"/>
          </p:nvPr>
        </p:nvSpPr>
        <p:spPr>
          <a:xfrm>
            <a:off x="2173460" y="1381126"/>
            <a:ext cx="7412520" cy="4248398"/>
          </a:xfrm>
        </p:spPr>
        <p:txBody>
          <a:bodyPr>
            <a:normAutofit/>
          </a:bodyPr>
          <a:lstStyle/>
          <a:p>
            <a:pPr marL="0" indent="0">
              <a:buNone/>
            </a:pPr>
            <a:r>
              <a:rPr lang="en-GB" sz="1600" b="1" dirty="0">
                <a:latin typeface="Arial" panose="020B0604020202020204" pitchFamily="34" charset="0"/>
                <a:cs typeface="Arial" panose="020B0604020202020204" pitchFamily="34" charset="0"/>
              </a:rPr>
              <a:t>Both e-commerce organisations in this report have well-developed KMS and other supporting systems, can strengthen their knowledge management practices, foster a culture of collaboration and learning, and tackle the power of their collective knowledge to drive innovation and success in the dynamic retail industry.</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The key areas of focus within ASOS and Boohoo's knowledge management systems (KMS):</a:t>
            </a:r>
          </a:p>
          <a:p>
            <a:pPr marL="0" indent="0">
              <a:buNone/>
            </a:pPr>
            <a:r>
              <a:rPr lang="en-GB" sz="1600" b="1" dirty="0">
                <a:latin typeface="Arial" panose="020B0604020202020204" pitchFamily="34" charset="0"/>
                <a:cs typeface="Arial" panose="020B0604020202020204" pitchFamily="34" charset="0"/>
              </a:rPr>
              <a:t>Active Engagement</a:t>
            </a:r>
          </a:p>
          <a:p>
            <a:pPr marL="0" indent="0">
              <a:buNone/>
            </a:pPr>
            <a:r>
              <a:rPr lang="en-GB" sz="1600" b="1" dirty="0">
                <a:latin typeface="Arial" panose="020B0604020202020204" pitchFamily="34" charset="0"/>
                <a:cs typeface="Arial" panose="020B0604020202020204" pitchFamily="34" charset="0"/>
              </a:rPr>
              <a:t>Knowledge Transfer</a:t>
            </a:r>
          </a:p>
          <a:p>
            <a:pPr marL="0" indent="0">
              <a:buNone/>
            </a:pPr>
            <a:r>
              <a:rPr lang="en-GB" sz="1600" b="1" dirty="0">
                <a:latin typeface="Arial" panose="020B0604020202020204" pitchFamily="34" charset="0"/>
                <a:cs typeface="Arial" panose="020B0604020202020204" pitchFamily="34" charset="0"/>
              </a:rPr>
              <a:t>Capturing Tacit Knowledge</a:t>
            </a:r>
          </a:p>
          <a:p>
            <a:pPr marL="0" indent="0">
              <a:buNone/>
            </a:pPr>
            <a:r>
              <a:rPr lang="en-GB" sz="1600" b="1" dirty="0">
                <a:latin typeface="Arial" panose="020B0604020202020204" pitchFamily="34" charset="0"/>
                <a:cs typeface="Arial" panose="020B0604020202020204" pitchFamily="34" charset="0"/>
              </a:rPr>
              <a:t>Information Overload</a:t>
            </a:r>
          </a:p>
          <a:p>
            <a:pPr marL="0" indent="0">
              <a:buNone/>
            </a:pPr>
            <a:r>
              <a:rPr lang="en-GB" sz="1600" b="1" dirty="0">
                <a:latin typeface="Arial" panose="020B0604020202020204" pitchFamily="34" charset="0"/>
                <a:cs typeface="Arial" panose="020B0604020202020204" pitchFamily="34" charset="0"/>
              </a:rPr>
              <a:t>Competitors</a:t>
            </a:r>
          </a:p>
          <a:p>
            <a:pPr marL="0" indent="0">
              <a:buNone/>
            </a:pPr>
            <a:r>
              <a:rPr lang="en-GB" sz="1600" b="1" dirty="0">
                <a:latin typeface="Arial" panose="020B0604020202020204" pitchFamily="34" charset="0"/>
                <a:cs typeface="Arial" panose="020B0604020202020204" pitchFamily="34" charset="0"/>
              </a:rPr>
              <a:t>Leadership Support</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5449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500"/>
                                        <p:tgtEl>
                                          <p:spTgt spid="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1000"/>
                                        <p:tgtEl>
                                          <p:spTgt spid="9">
                                            <p:txEl>
                                              <p:pRg st="2" end="2"/>
                                            </p:txEl>
                                          </p:spTgt>
                                        </p:tgtEl>
                                      </p:cBhvr>
                                    </p:animEffect>
                                    <p:anim calcmode="lin" valueType="num">
                                      <p:cBhvr>
                                        <p:cTn id="17"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Effect transition="in" filter="fade">
                                      <p:cBhvr>
                                        <p:cTn id="23" dur="1000"/>
                                        <p:tgtEl>
                                          <p:spTgt spid="9">
                                            <p:txEl>
                                              <p:pRg st="3" end="3"/>
                                            </p:txEl>
                                          </p:spTgt>
                                        </p:tgtEl>
                                      </p:cBhvr>
                                    </p:animEffect>
                                    <p:anim calcmode="lin" valueType="num">
                                      <p:cBhvr>
                                        <p:cTn id="24"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9">
                                            <p:txEl>
                                              <p:pRg st="4" end="4"/>
                                            </p:txEl>
                                          </p:spTgt>
                                        </p:tgtEl>
                                        <p:attrNameLst>
                                          <p:attrName>style.visibility</p:attrName>
                                        </p:attrNameLst>
                                      </p:cBhvr>
                                      <p:to>
                                        <p:strVal val="visible"/>
                                      </p:to>
                                    </p:set>
                                    <p:animEffect transition="in" filter="fade">
                                      <p:cBhvr>
                                        <p:cTn id="30" dur="1000"/>
                                        <p:tgtEl>
                                          <p:spTgt spid="9">
                                            <p:txEl>
                                              <p:pRg st="4" end="4"/>
                                            </p:txEl>
                                          </p:spTgt>
                                        </p:tgtEl>
                                      </p:cBhvr>
                                    </p:animEffect>
                                    <p:anim calcmode="lin" valueType="num">
                                      <p:cBhvr>
                                        <p:cTn id="31"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1000"/>
                                        <p:tgtEl>
                                          <p:spTgt spid="9">
                                            <p:txEl>
                                              <p:pRg st="5" end="5"/>
                                            </p:txEl>
                                          </p:spTgt>
                                        </p:tgtEl>
                                      </p:cBhvr>
                                    </p:animEffect>
                                    <p:anim calcmode="lin" valueType="num">
                                      <p:cBhvr>
                                        <p:cTn id="38"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9">
                                            <p:txEl>
                                              <p:pRg st="6" end="6"/>
                                            </p:txEl>
                                          </p:spTgt>
                                        </p:tgtEl>
                                        <p:attrNameLst>
                                          <p:attrName>style.visibility</p:attrName>
                                        </p:attrNameLst>
                                      </p:cBhvr>
                                      <p:to>
                                        <p:strVal val="visible"/>
                                      </p:to>
                                    </p:set>
                                    <p:animEffect transition="in" filter="fade">
                                      <p:cBhvr>
                                        <p:cTn id="44" dur="1000"/>
                                        <p:tgtEl>
                                          <p:spTgt spid="9">
                                            <p:txEl>
                                              <p:pRg st="6" end="6"/>
                                            </p:txEl>
                                          </p:spTgt>
                                        </p:tgtEl>
                                      </p:cBhvr>
                                    </p:animEffect>
                                    <p:anim calcmode="lin" valueType="num">
                                      <p:cBhvr>
                                        <p:cTn id="45"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9">
                                            <p:txEl>
                                              <p:pRg st="7" end="7"/>
                                            </p:txEl>
                                          </p:spTgt>
                                        </p:tgtEl>
                                        <p:attrNameLst>
                                          <p:attrName>style.visibility</p:attrName>
                                        </p:attrNameLst>
                                      </p:cBhvr>
                                      <p:to>
                                        <p:strVal val="visible"/>
                                      </p:to>
                                    </p:set>
                                    <p:animEffect transition="in" filter="fade">
                                      <p:cBhvr>
                                        <p:cTn id="51" dur="1000"/>
                                        <p:tgtEl>
                                          <p:spTgt spid="9">
                                            <p:txEl>
                                              <p:pRg st="7" end="7"/>
                                            </p:txEl>
                                          </p:spTgt>
                                        </p:tgtEl>
                                      </p:cBhvr>
                                    </p:animEffect>
                                    <p:anim calcmode="lin" valueType="num">
                                      <p:cBhvr>
                                        <p:cTn id="52"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9">
                                            <p:txEl>
                                              <p:pRg st="8" end="8"/>
                                            </p:txEl>
                                          </p:spTgt>
                                        </p:tgtEl>
                                        <p:attrNameLst>
                                          <p:attrName>style.visibility</p:attrName>
                                        </p:attrNameLst>
                                      </p:cBhvr>
                                      <p:to>
                                        <p:strVal val="visible"/>
                                      </p:to>
                                    </p:set>
                                    <p:animEffect transition="in" filter="fade">
                                      <p:cBhvr>
                                        <p:cTn id="58" dur="1000"/>
                                        <p:tgtEl>
                                          <p:spTgt spid="9">
                                            <p:txEl>
                                              <p:pRg st="8" end="8"/>
                                            </p:txEl>
                                          </p:spTgt>
                                        </p:tgtEl>
                                      </p:cBhvr>
                                    </p:animEffect>
                                    <p:anim calcmode="lin" valueType="num">
                                      <p:cBhvr>
                                        <p:cTn id="59"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60"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A person's hands holding a tablet&#10;&#10;Description automatically generated">
            <a:extLst>
              <a:ext uri="{FF2B5EF4-FFF2-40B4-BE49-F238E27FC236}">
                <a16:creationId xmlns:a16="http://schemas.microsoft.com/office/drawing/2014/main" id="{E7420FAA-500B-6BBD-8DD6-730CA16B3FA2}"/>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8675" b="7055"/>
          <a:stretch/>
        </p:blipFill>
        <p:spPr>
          <a:xfrm>
            <a:off x="-1" y="10"/>
            <a:ext cx="12192001" cy="6857990"/>
          </a:xfrm>
          <a:prstGeom prst="rect">
            <a:avLst/>
          </a:prstGeom>
        </p:spPr>
      </p:pic>
      <p:sp>
        <p:nvSpPr>
          <p:cNvPr id="2" name="Title 1">
            <a:extLst>
              <a:ext uri="{FF2B5EF4-FFF2-40B4-BE49-F238E27FC236}">
                <a16:creationId xmlns:a16="http://schemas.microsoft.com/office/drawing/2014/main" id="{6B61DA62-AEBD-9934-889D-E84D7BD1788A}"/>
              </a:ext>
            </a:extLst>
          </p:cNvPr>
          <p:cNvSpPr>
            <a:spLocks noGrp="1"/>
          </p:cNvSpPr>
          <p:nvPr>
            <p:ph type="title"/>
          </p:nvPr>
        </p:nvSpPr>
        <p:spPr>
          <a:xfrm>
            <a:off x="1198181" y="728906"/>
            <a:ext cx="9792471" cy="1117649"/>
          </a:xfrm>
        </p:spPr>
        <p:txBody>
          <a:bodyPr>
            <a:normAutofit/>
          </a:bodyPr>
          <a:lstStyle/>
          <a:p>
            <a:r>
              <a:rPr lang="en-GB" dirty="0">
                <a:solidFill>
                  <a:srgbClr val="FFFFFF"/>
                </a:solidFill>
              </a:rPr>
              <a:t>Reference List</a:t>
            </a:r>
          </a:p>
        </p:txBody>
      </p:sp>
      <p:sp>
        <p:nvSpPr>
          <p:cNvPr id="9" name="Content Placeholder 8">
            <a:extLst>
              <a:ext uri="{FF2B5EF4-FFF2-40B4-BE49-F238E27FC236}">
                <a16:creationId xmlns:a16="http://schemas.microsoft.com/office/drawing/2014/main" id="{C2D83F20-AA2C-484C-318C-B5871D9A5070}"/>
              </a:ext>
            </a:extLst>
          </p:cNvPr>
          <p:cNvSpPr>
            <a:spLocks noGrp="1"/>
          </p:cNvSpPr>
          <p:nvPr>
            <p:ph idx="1"/>
          </p:nvPr>
        </p:nvSpPr>
        <p:spPr>
          <a:xfrm>
            <a:off x="1198181" y="1660125"/>
            <a:ext cx="9792471" cy="4468964"/>
          </a:xfrm>
        </p:spPr>
        <p:txBody>
          <a:bodyPr>
            <a:normAutofit fontScale="62500" lnSpcReduction="20000"/>
          </a:bodyPr>
          <a:lstStyle/>
          <a:p>
            <a:r>
              <a:rPr lang="en-GB" sz="2000" dirty="0">
                <a:solidFill>
                  <a:srgbClr val="FFFFFF"/>
                </a:solidFill>
              </a:rPr>
              <a:t>Apparel Resources (2020) Technology strategy and ‘model factory’ help Boohoo stamp its superiority in the ultrafast fashion space. Available at: https://apparelresources.com/business-news/retail/technology-strategy-model-factory-help-boohoo-stamp-superiority-ultrafast-fashion-space/#:~:text=Boohoo%20has%20been%20using%20artificial,media%20and%20analyse%20fashion%20images. (Accessed:29 June 2023)</a:t>
            </a:r>
          </a:p>
          <a:p>
            <a:r>
              <a:rPr lang="en-GB" sz="2000" dirty="0">
                <a:solidFill>
                  <a:srgbClr val="FFFFFF"/>
                </a:solidFill>
              </a:rPr>
              <a:t>Aves, J. (2021) What the Boohoo story tells us about customer loyalty. Available at: https://www.cp2experience.com/what-the-boohoo-story-tells-us-about-customer-loyalty/6916/?utm_source=rss&amp;utm_medium=rss&amp;utm_campaign=what-the-boohoo-story-tells-us-about-customer-loyalty. (Accessed: 7 July 2023).</a:t>
            </a:r>
          </a:p>
          <a:p>
            <a:r>
              <a:rPr lang="en-GB" sz="2000" dirty="0">
                <a:solidFill>
                  <a:srgbClr val="FFFFFF"/>
                </a:solidFill>
              </a:rPr>
              <a:t>ASOS (2022) ASOS Annual Report 2022. Available at: https://asos-12954-s3.s3.eu-west-2.amazonaws.com/files/1816/6807/7015/ASOS_AR2022_Interactive_3November.pdf. (Accessed: 29 June 2023).</a:t>
            </a:r>
          </a:p>
          <a:p>
            <a:r>
              <a:rPr lang="en-GB" sz="2000" dirty="0">
                <a:solidFill>
                  <a:srgbClr val="FFFFFF"/>
                </a:solidFill>
              </a:rPr>
              <a:t>Bhardwaj, M. (2022) ASOS. Available at: https://bhardwajmanu.medium.com/asos-8d47c7bb9732. (Accessed: 7 July 2023) </a:t>
            </a:r>
          </a:p>
          <a:p>
            <a:r>
              <a:rPr lang="en-GB" sz="2000" dirty="0" err="1">
                <a:solidFill>
                  <a:srgbClr val="FFFFFF"/>
                </a:solidFill>
              </a:rPr>
              <a:t>Codurance</a:t>
            </a:r>
            <a:r>
              <a:rPr lang="en-GB" sz="2000" dirty="0">
                <a:solidFill>
                  <a:srgbClr val="FFFFFF"/>
                </a:solidFill>
              </a:rPr>
              <a:t> (no date) ASOS: Enhanced business agility through Software Modernisation. Available at: https://info.codurance.com/en/asos-case-study (Accessed: 6 July 2023).</a:t>
            </a:r>
          </a:p>
          <a:p>
            <a:r>
              <a:rPr lang="en-GB" sz="2000" dirty="0">
                <a:solidFill>
                  <a:srgbClr val="FFFFFF"/>
                </a:solidFill>
              </a:rPr>
              <a:t>Leonards, A. (2022) Boohoo replaces legacy tech to speed up product launches. Available at: https://www.retail-systems.com/rs/boohoo_Replaces_Legacy_Tech_To_Speed_Up_Product_Launches.php. (Accessed: 3 July 2023).</a:t>
            </a:r>
          </a:p>
          <a:p>
            <a:r>
              <a:rPr lang="en-GB" sz="2000" dirty="0">
                <a:solidFill>
                  <a:srgbClr val="FFFFFF"/>
                </a:solidFill>
              </a:rPr>
              <a:t>Mari, J. (2013) CIO interview: Pete Marsden, CIO, Asos.com. Available at: https://www.computerweekly.com/news/2240187436/CIO-interview-Pete-Marsden-CIO-Asoscom. (Accessed: 29 June 2023)</a:t>
            </a:r>
          </a:p>
          <a:p>
            <a:r>
              <a:rPr lang="en-GB" sz="2000" dirty="0" err="1">
                <a:solidFill>
                  <a:srgbClr val="FFFFFF"/>
                </a:solidFill>
              </a:rPr>
              <a:t>Marketline</a:t>
            </a:r>
            <a:r>
              <a:rPr lang="en-GB" sz="2000" dirty="0">
                <a:solidFill>
                  <a:srgbClr val="FFFFFF"/>
                </a:solidFill>
              </a:rPr>
              <a:t> (2023) ASOS Plc. Available at: https://advantage-marketline-com.ezproxy.uwtsd.ac.uk/Company/Summary/asos-plc (Accessed: 26 June 2023).</a:t>
            </a:r>
          </a:p>
          <a:p>
            <a:r>
              <a:rPr lang="en-GB" sz="2000" dirty="0" err="1">
                <a:solidFill>
                  <a:srgbClr val="FFFFFF"/>
                </a:solidFill>
              </a:rPr>
              <a:t>Marketline</a:t>
            </a:r>
            <a:r>
              <a:rPr lang="en-GB" sz="2000" dirty="0">
                <a:solidFill>
                  <a:srgbClr val="FFFFFF"/>
                </a:solidFill>
              </a:rPr>
              <a:t> (2023) Boohoo Group Plc. Available at: https://advantage-marketline-com.ezproxy.uwtsd.ac.uk/Company/Summary/boohoocom (Accessed: 26 June 2023)</a:t>
            </a:r>
          </a:p>
          <a:p>
            <a:r>
              <a:rPr lang="en-GB" sz="2000" dirty="0">
                <a:solidFill>
                  <a:srgbClr val="FFFFFF"/>
                </a:solidFill>
              </a:rPr>
              <a:t>Mohamed, A.H., 2010, October. Facilitating tacit knowledge acquisition within requirements engineering. In Proceedings of the 10th WSEAS international conference on applied computer science, ACS (Vol. 10, pp. 27-32).</a:t>
            </a:r>
          </a:p>
          <a:p>
            <a:endParaRPr lang="en-GB"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252794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s hands holding a tablet&#10;&#10;Description automatically generated">
            <a:extLst>
              <a:ext uri="{FF2B5EF4-FFF2-40B4-BE49-F238E27FC236}">
                <a16:creationId xmlns:a16="http://schemas.microsoft.com/office/drawing/2014/main" id="{B02336F8-08AA-C6A0-BFCD-4E64AB1EE463}"/>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9673" b="6058"/>
          <a:stretch/>
        </p:blipFill>
        <p:spPr>
          <a:xfrm>
            <a:off x="20" y="1"/>
            <a:ext cx="12191980" cy="6857999"/>
          </a:xfrm>
          <a:prstGeom prst="rect">
            <a:avLst/>
          </a:prstGeom>
        </p:spPr>
      </p:pic>
      <p:sp>
        <p:nvSpPr>
          <p:cNvPr id="2" name="Title 1">
            <a:extLst>
              <a:ext uri="{FF2B5EF4-FFF2-40B4-BE49-F238E27FC236}">
                <a16:creationId xmlns:a16="http://schemas.microsoft.com/office/drawing/2014/main" id="{228847C6-35CB-9565-F572-9052A05F8B7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ln w="22225">
                  <a:solidFill>
                    <a:srgbClr val="FFFFFF"/>
                  </a:solidFill>
                </a:ln>
                <a:solidFill>
                  <a:srgbClr val="FFFFFF"/>
                </a:solidFill>
              </a:rPr>
              <a:t>Questions?</a:t>
            </a:r>
          </a:p>
        </p:txBody>
      </p:sp>
    </p:spTree>
    <p:extLst>
      <p:ext uri="{BB962C8B-B14F-4D97-AF65-F5344CB8AC3E}">
        <p14:creationId xmlns:p14="http://schemas.microsoft.com/office/powerpoint/2010/main" val="26416556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19d9020e94147af0e1d2744b25fcb00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619dc31d6990a8a568d6ae0d31aeac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0992190C-1778-4C54-8E98-28BE08B15C9D}">
  <ds:schemaRefs>
    <ds:schemaRef ds:uri="http://schemas.microsoft.com/sharepoint/v3/contenttype/forms"/>
  </ds:schemaRefs>
</ds:datastoreItem>
</file>

<file path=customXml/itemProps2.xml><?xml version="1.0" encoding="utf-8"?>
<ds:datastoreItem xmlns:ds="http://schemas.openxmlformats.org/officeDocument/2006/customXml" ds:itemID="{6CB785BA-7C09-4E3C-9557-976DF16382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3B4FAE-0E5C-4B94-83D1-F5C6491F1505}">
  <ds:schemaRefs>
    <ds:schemaRef ds:uri="http://purl.org/dc/terms/"/>
    <ds:schemaRef ds:uri="http://schemas.microsoft.com/office/2006/documentManagement/types"/>
    <ds:schemaRef ds:uri="http://purl.org/dc/elements/1.1/"/>
    <ds:schemaRef ds:uri="be49ff73-cec0-4379-9da8-63ff3cc411bb"/>
    <ds:schemaRef ds:uri="http://purl.org/dc/dcmitype/"/>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90b58af8-24e5-4252-ab67-b2f2985aee88"/>
  </ds:schemaRefs>
</ds:datastoreItem>
</file>

<file path=docProps/app.xml><?xml version="1.0" encoding="utf-8"?>
<Properties xmlns="http://schemas.openxmlformats.org/officeDocument/2006/extended-properties" xmlns:vt="http://schemas.openxmlformats.org/officeDocument/2006/docPropsVTypes">
  <TotalTime>540</TotalTime>
  <Words>960</Words>
  <Application>Microsoft Office PowerPoint</Application>
  <PresentationFormat>Widescreen</PresentationFormat>
  <Paragraphs>74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Meiryo</vt:lpstr>
      <vt:lpstr>Arial</vt:lpstr>
      <vt:lpstr>Calibri</vt:lpstr>
      <vt:lpstr>Calibri Light</vt:lpstr>
      <vt:lpstr>Office Theme</vt:lpstr>
      <vt:lpstr>Knowledge and Information Systems of Boohoo &amp; ASOS</vt:lpstr>
      <vt:lpstr>Introduction</vt:lpstr>
      <vt:lpstr>KMS  SWOT Analysis</vt:lpstr>
      <vt:lpstr>SUPPORTING SYSTEMS</vt:lpstr>
      <vt:lpstr>Conclusion &amp; Recommendations </vt:lpstr>
      <vt:lpstr>Reference List</vt:lpstr>
      <vt:lpstr>Questions?</vt:lpstr>
    </vt:vector>
  </TitlesOfParts>
  <Company>LKQ Euro Car Parts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Systems of Boohoo &amp; ASOS</dc:title>
  <dc:creator>Julia Mansell</dc:creator>
  <cp:lastModifiedBy>Julia Mansell</cp:lastModifiedBy>
  <cp:revision>2</cp:revision>
  <dcterms:created xsi:type="dcterms:W3CDTF">2023-07-09T08:47:10Z</dcterms:created>
  <dcterms:modified xsi:type="dcterms:W3CDTF">2023-07-09T17:51:10Z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