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32"/>
  </p:notesMasterIdLst>
  <p:sldIdLst>
    <p:sldId id="336" r:id="rId19"/>
    <p:sldId id="373" r:id="rId20"/>
    <p:sldId id="355" r:id="rId21"/>
    <p:sldId id="377" r:id="rId22"/>
    <p:sldId id="367" r:id="rId23"/>
    <p:sldId id="369" r:id="rId24"/>
    <p:sldId id="378" r:id="rId25"/>
    <p:sldId id="380" r:id="rId26"/>
    <p:sldId id="374" r:id="rId27"/>
    <p:sldId id="379" r:id="rId28"/>
    <p:sldId id="371" r:id="rId29"/>
    <p:sldId id="381" r:id="rId30"/>
    <p:sldId id="366"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0196" autoAdjust="0"/>
  </p:normalViewPr>
  <p:slideViewPr>
    <p:cSldViewPr snapToGrid="0" snapToObjects="1">
      <p:cViewPr varScale="1">
        <p:scale>
          <a:sx n="69" d="100"/>
          <a:sy n="69" d="100"/>
        </p:scale>
        <p:origin x="1440"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 Type="http://schemas.openxmlformats.org/officeDocument/2006/relationships/customXml" Target="../customXml/item3.xml"/><Relationship Id="rId21" Type="http://schemas.openxmlformats.org/officeDocument/2006/relationships/slide" Target="slides/slide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theme" Target="theme/theme1.xml"/><Relationship Id="rId8" Type="http://schemas.openxmlformats.org/officeDocument/2006/relationships/slideMaster" Target="slideMasters/slideMaster5.xml"/></Relationships>
</file>

<file path=ppt/diagrams/_rels/data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image" Target="../media/image34.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image" Target="../media/image34.jpe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0B84E-B99B-41E1-8734-B8345992C282}" type="doc">
      <dgm:prSet loTypeId="urn:microsoft.com/office/officeart/2005/8/layout/venn1#1" loCatId="relationship" qsTypeId="urn:microsoft.com/office/officeart/2005/8/quickstyle/simple1" qsCatId="simple" csTypeId="urn:microsoft.com/office/officeart/2005/8/colors/colorful1#1" csCatId="colorful" phldr="1"/>
      <dgm:spPr/>
      <dgm:t>
        <a:bodyPr/>
        <a:lstStyle/>
        <a:p>
          <a:endParaRPr lang="en-GB"/>
        </a:p>
      </dgm:t>
    </dgm:pt>
    <dgm:pt modelId="{12C4B7A0-5D48-476B-A7DC-376C8A3CF43A}">
      <dgm:prSet custT="1"/>
      <dgm:spPr/>
      <dgm:t>
        <a:bodyPr/>
        <a:lstStyle/>
        <a:p>
          <a:r>
            <a:rPr lang="en-US" sz="1600" b="1" dirty="0"/>
            <a:t>Nepal is densely populated and the present population of Nepal is about 29, 192, 480. The rate of growth is nearly 0.92% annually. The country is presently known as the Federal Democratic Republic of Nepal. It is situated in the South Asia. It is located in the Himalayas but also involves few parts of indo Gangetic Plain (World bank Organisation.</a:t>
          </a:r>
          <a:r>
            <a:rPr lang="en-US" sz="1600" dirty="0"/>
            <a:t>2022</a:t>
          </a:r>
          <a:r>
            <a:rPr lang="en-US" sz="1600" b="1" dirty="0"/>
            <a:t>). </a:t>
          </a:r>
          <a:endParaRPr lang="en-US" sz="1600" dirty="0"/>
        </a:p>
      </dgm:t>
    </dgm:pt>
    <dgm:pt modelId="{34925AA6-3110-41AE-BCC7-50FE145450A2}" type="parTrans" cxnId="{9D402175-E64E-4577-BBED-69AC3B349243}">
      <dgm:prSet/>
      <dgm:spPr/>
      <dgm:t>
        <a:bodyPr/>
        <a:lstStyle/>
        <a:p>
          <a:endParaRPr lang="en-US"/>
        </a:p>
      </dgm:t>
    </dgm:pt>
    <dgm:pt modelId="{FD000E1B-BC80-4043-AB8D-779B9F02B778}" type="sibTrans" cxnId="{9D402175-E64E-4577-BBED-69AC3B349243}">
      <dgm:prSet/>
      <dgm:spPr/>
      <dgm:t>
        <a:bodyPr/>
        <a:lstStyle/>
        <a:p>
          <a:endParaRPr lang="en-US"/>
        </a:p>
      </dgm:t>
    </dgm:pt>
    <dgm:pt modelId="{7B4A34F2-A811-4EA9-B1D3-D5FFEC33D62D}" type="pres">
      <dgm:prSet presAssocID="{8230B84E-B99B-41E1-8734-B8345992C282}" presName="compositeShape" presStyleCnt="0">
        <dgm:presLayoutVars>
          <dgm:chMax val="7"/>
          <dgm:dir/>
          <dgm:resizeHandles val="exact"/>
        </dgm:presLayoutVars>
      </dgm:prSet>
      <dgm:spPr/>
    </dgm:pt>
    <dgm:pt modelId="{9ACD18EA-16F4-43A0-8127-7B0162284B8D}" type="pres">
      <dgm:prSet presAssocID="{12C4B7A0-5D48-476B-A7DC-376C8A3CF43A}" presName="circ1TxSh" presStyleLbl="vennNode1" presStyleIdx="0" presStyleCnt="1" custLinFactNeighborX="-24828" custLinFactNeighborY="2004"/>
      <dgm:spPr/>
    </dgm:pt>
  </dgm:ptLst>
  <dgm:cxnLst>
    <dgm:cxn modelId="{E4821E5C-86B0-4040-9ED1-30368D20EDB9}" type="presOf" srcId="{12C4B7A0-5D48-476B-A7DC-376C8A3CF43A}" destId="{9ACD18EA-16F4-43A0-8127-7B0162284B8D}" srcOrd="0" destOrd="0" presId="urn:microsoft.com/office/officeart/2005/8/layout/venn1#1"/>
    <dgm:cxn modelId="{9D402175-E64E-4577-BBED-69AC3B349243}" srcId="{8230B84E-B99B-41E1-8734-B8345992C282}" destId="{12C4B7A0-5D48-476B-A7DC-376C8A3CF43A}" srcOrd="0" destOrd="0" parTransId="{34925AA6-3110-41AE-BCC7-50FE145450A2}" sibTransId="{FD000E1B-BC80-4043-AB8D-779B9F02B778}"/>
    <dgm:cxn modelId="{757F62F8-0E7A-4A09-9A8E-C5B5AA6E4996}" type="presOf" srcId="{8230B84E-B99B-41E1-8734-B8345992C282}" destId="{7B4A34F2-A811-4EA9-B1D3-D5FFEC33D62D}" srcOrd="0" destOrd="0" presId="urn:microsoft.com/office/officeart/2005/8/layout/venn1#1"/>
    <dgm:cxn modelId="{EEFCC3F5-8D70-4DD3-9FA9-5B08A965DB0D}" type="presParOf" srcId="{7B4A34F2-A811-4EA9-B1D3-D5FFEC33D62D}" destId="{9ACD18EA-16F4-43A0-8127-7B0162284B8D}" srcOrd="0" destOrd="0" presId="urn:microsoft.com/office/officeart/2005/8/layout/venn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2D626F-761E-47E8-B39D-7F85EE419593}"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IN"/>
        </a:p>
      </dgm:t>
    </dgm:pt>
    <dgm:pt modelId="{875DA1E4-C011-4326-869A-BDB789AF1C4B}">
      <dgm:prSet phldrT="[Text]"/>
      <dgm:spPr/>
      <dgm:t>
        <a:bodyPr/>
        <a:lstStyle/>
        <a:p>
          <a:r>
            <a:rPr lang="en-IN" dirty="0">
              <a:highlight>
                <a:srgbClr val="008080"/>
              </a:highlight>
            </a:rPr>
            <a:t>Affordable human labour </a:t>
          </a:r>
        </a:p>
      </dgm:t>
    </dgm:pt>
    <dgm:pt modelId="{DA98754A-BDE2-40AE-8D4F-22921F1D8BEC}" type="parTrans" cxnId="{2440DF3F-9F01-4508-B512-3367D69EA298}">
      <dgm:prSet/>
      <dgm:spPr/>
      <dgm:t>
        <a:bodyPr/>
        <a:lstStyle/>
        <a:p>
          <a:endParaRPr lang="en-IN"/>
        </a:p>
      </dgm:t>
    </dgm:pt>
    <dgm:pt modelId="{C8273D71-A0EE-43EF-9E73-6CA93963B43A}" type="sibTrans" cxnId="{2440DF3F-9F01-4508-B512-3367D69EA298}">
      <dgm:prSet/>
      <dgm:spPr/>
      <dgm:t>
        <a:bodyPr/>
        <a:lstStyle/>
        <a:p>
          <a:endParaRPr lang="en-IN"/>
        </a:p>
      </dgm:t>
    </dgm:pt>
    <dgm:pt modelId="{F1C0EC6F-3776-4B4A-8F72-A0A2BDC0165A}">
      <dgm:prSet phldrT="[Text]"/>
      <dgm:spPr/>
      <dgm:t>
        <a:bodyPr/>
        <a:lstStyle/>
        <a:p>
          <a:r>
            <a:rPr lang="en-IN" dirty="0">
              <a:highlight>
                <a:srgbClr val="008080"/>
              </a:highlight>
            </a:rPr>
            <a:t>Entry Regulation</a:t>
          </a:r>
        </a:p>
      </dgm:t>
    </dgm:pt>
    <dgm:pt modelId="{0C2BC99E-C641-45BD-B7AA-AD377863BC66}" type="parTrans" cxnId="{058F2DD3-5F6C-427C-9124-951D8B96E3EE}">
      <dgm:prSet/>
      <dgm:spPr/>
      <dgm:t>
        <a:bodyPr/>
        <a:lstStyle/>
        <a:p>
          <a:endParaRPr lang="en-IN"/>
        </a:p>
      </dgm:t>
    </dgm:pt>
    <dgm:pt modelId="{7C0989AA-A6A9-4A6C-8A7A-1FF8908DAE94}" type="sibTrans" cxnId="{058F2DD3-5F6C-427C-9124-951D8B96E3EE}">
      <dgm:prSet/>
      <dgm:spPr/>
      <dgm:t>
        <a:bodyPr/>
        <a:lstStyle/>
        <a:p>
          <a:endParaRPr lang="en-IN"/>
        </a:p>
      </dgm:t>
    </dgm:pt>
    <dgm:pt modelId="{8910B87A-BDA0-40D4-9486-909E36C1ACCA}">
      <dgm:prSet phldrT="[Text]"/>
      <dgm:spPr/>
      <dgm:t>
        <a:bodyPr/>
        <a:lstStyle/>
        <a:p>
          <a:r>
            <a:rPr lang="en-IN" dirty="0">
              <a:highlight>
                <a:srgbClr val="008080"/>
              </a:highlight>
            </a:rPr>
            <a:t>Dedicated workforce</a:t>
          </a:r>
        </a:p>
      </dgm:t>
    </dgm:pt>
    <dgm:pt modelId="{81768DA8-46F7-4FE7-8CE3-E0679D3FFDF7}" type="parTrans" cxnId="{43BC5050-39B4-4109-99D1-B66BE496E080}">
      <dgm:prSet/>
      <dgm:spPr/>
      <dgm:t>
        <a:bodyPr/>
        <a:lstStyle/>
        <a:p>
          <a:endParaRPr lang="en-IN"/>
        </a:p>
      </dgm:t>
    </dgm:pt>
    <dgm:pt modelId="{D3580626-5A4A-4E3D-B437-4C8DFD89830C}" type="sibTrans" cxnId="{43BC5050-39B4-4109-99D1-B66BE496E080}">
      <dgm:prSet/>
      <dgm:spPr/>
      <dgm:t>
        <a:bodyPr/>
        <a:lstStyle/>
        <a:p>
          <a:endParaRPr lang="en-IN"/>
        </a:p>
      </dgm:t>
    </dgm:pt>
    <dgm:pt modelId="{D5F7FF93-153C-490F-A685-0C31CAD4166A}" type="pres">
      <dgm:prSet presAssocID="{032D626F-761E-47E8-B39D-7F85EE419593}" presName="Name0" presStyleCnt="0">
        <dgm:presLayoutVars>
          <dgm:dir/>
          <dgm:resizeHandles val="exact"/>
        </dgm:presLayoutVars>
      </dgm:prSet>
      <dgm:spPr/>
    </dgm:pt>
    <dgm:pt modelId="{E570D5BE-1CF5-4AC7-96EE-75F06DEF4548}" type="pres">
      <dgm:prSet presAssocID="{875DA1E4-C011-4326-869A-BDB789AF1C4B}" presName="compNode" presStyleCnt="0"/>
      <dgm:spPr/>
    </dgm:pt>
    <dgm:pt modelId="{51C18322-64B1-4BFB-B2B4-A74427085513}" type="pres">
      <dgm:prSet presAssocID="{875DA1E4-C011-4326-869A-BDB789AF1C4B}" presName="pictRect" presStyleLbl="node1" presStyleIdx="0" presStyleCnt="3" custFlipVert="1" custFlipHor="1" custScaleX="28142" custScaleY="26556" custLinFactY="75451" custLinFactNeighborX="52512" custLinFactNeighborY="100000"/>
      <dgm:spPr/>
    </dgm:pt>
    <dgm:pt modelId="{68036417-A0B6-4ED2-9AE7-E67D09013421}" type="pres">
      <dgm:prSet presAssocID="{875DA1E4-C011-4326-869A-BDB789AF1C4B}" presName="textRect" presStyleLbl="revTx" presStyleIdx="0" presStyleCnt="3" custScaleX="92686" custScaleY="98584" custLinFactNeighborX="-4080" custLinFactNeighborY="-22903">
        <dgm:presLayoutVars>
          <dgm:bulletEnabled val="1"/>
        </dgm:presLayoutVars>
      </dgm:prSet>
      <dgm:spPr/>
    </dgm:pt>
    <dgm:pt modelId="{2636F607-3BD0-498A-8A2A-39862D77C9A7}" type="pres">
      <dgm:prSet presAssocID="{C8273D71-A0EE-43EF-9E73-6CA93963B43A}" presName="sibTrans" presStyleLbl="sibTrans2D1" presStyleIdx="0" presStyleCnt="0"/>
      <dgm:spPr/>
    </dgm:pt>
    <dgm:pt modelId="{935ACD44-06E8-4A45-8D13-5859591BD56B}" type="pres">
      <dgm:prSet presAssocID="{F1C0EC6F-3776-4B4A-8F72-A0A2BDC0165A}" presName="compNode" presStyleCnt="0"/>
      <dgm:spPr/>
    </dgm:pt>
    <dgm:pt modelId="{38E0F326-8414-4EB2-B297-1622A2CCD457}" type="pres">
      <dgm:prSet presAssocID="{F1C0EC6F-3776-4B4A-8F72-A0A2BDC0165A}" presName="pictRect" presStyleLbl="node1" presStyleIdx="1" presStyleCnt="3" custScaleX="77551" custLinFactNeighborX="-38917" custLinFactNeighborY="-175"/>
      <dgm:spPr>
        <a:blipFill>
          <a:blip xmlns:r="http://schemas.openxmlformats.org/officeDocument/2006/relationships" r:embed="rId1"/>
          <a:srcRect/>
          <a:stretch>
            <a:fillRect l="-12000" r="-12000"/>
          </a:stretch>
        </a:blipFill>
      </dgm:spPr>
    </dgm:pt>
    <dgm:pt modelId="{4641FB95-0F9B-443F-A9BC-A686FB0D8DC8}" type="pres">
      <dgm:prSet presAssocID="{F1C0EC6F-3776-4B4A-8F72-A0A2BDC0165A}" presName="textRect" presStyleLbl="revTx" presStyleIdx="1" presStyleCnt="3" custLinFactNeighborX="-52073" custLinFactNeighborY="-18351">
        <dgm:presLayoutVars>
          <dgm:bulletEnabled val="1"/>
        </dgm:presLayoutVars>
      </dgm:prSet>
      <dgm:spPr/>
    </dgm:pt>
    <dgm:pt modelId="{D7A8B078-9D57-4274-8B9F-F818EC64949B}" type="pres">
      <dgm:prSet presAssocID="{7C0989AA-A6A9-4A6C-8A7A-1FF8908DAE94}" presName="sibTrans" presStyleLbl="sibTrans2D1" presStyleIdx="0" presStyleCnt="0"/>
      <dgm:spPr/>
    </dgm:pt>
    <dgm:pt modelId="{D22BC2DC-4B8C-403A-9F8B-9F948AB3E180}" type="pres">
      <dgm:prSet presAssocID="{8910B87A-BDA0-40D4-9486-909E36C1ACCA}" presName="compNode" presStyleCnt="0"/>
      <dgm:spPr/>
    </dgm:pt>
    <dgm:pt modelId="{FC71012C-3A0F-45B4-9877-764FB93E2598}" type="pres">
      <dgm:prSet presAssocID="{8910B87A-BDA0-40D4-9486-909E36C1ACCA}" presName="pictRect" presStyleLbl="node1" presStyleIdx="2" presStyleCnt="3" custScaleX="63750" custLinFactX="3704" custLinFactY="-67475" custLinFactNeighborX="100000" custLinFactNeighborY="-100000"/>
      <dgm:spPr>
        <a:blipFill>
          <a:blip xmlns:r="http://schemas.openxmlformats.org/officeDocument/2006/relationships" r:embed="rId2"/>
          <a:srcRect/>
          <a:stretch>
            <a:fillRect l="-2000" r="-2000"/>
          </a:stretch>
        </a:blipFill>
      </dgm:spPr>
    </dgm:pt>
    <dgm:pt modelId="{2A933141-7ED5-4F8F-9205-5DF07956DAD4}" type="pres">
      <dgm:prSet presAssocID="{8910B87A-BDA0-40D4-9486-909E36C1ACCA}" presName="textRect" presStyleLbl="revTx" presStyleIdx="2" presStyleCnt="3" custLinFactY="-131019" custLinFactNeighborX="92637" custLinFactNeighborY="-200000">
        <dgm:presLayoutVars>
          <dgm:bulletEnabled val="1"/>
        </dgm:presLayoutVars>
      </dgm:prSet>
      <dgm:spPr/>
    </dgm:pt>
  </dgm:ptLst>
  <dgm:cxnLst>
    <dgm:cxn modelId="{2440DF3F-9F01-4508-B512-3367D69EA298}" srcId="{032D626F-761E-47E8-B39D-7F85EE419593}" destId="{875DA1E4-C011-4326-869A-BDB789AF1C4B}" srcOrd="0" destOrd="0" parTransId="{DA98754A-BDE2-40AE-8D4F-22921F1D8BEC}" sibTransId="{C8273D71-A0EE-43EF-9E73-6CA93963B43A}"/>
    <dgm:cxn modelId="{F565BB5D-6E17-42FC-B981-86064BB151C0}" type="presOf" srcId="{C8273D71-A0EE-43EF-9E73-6CA93963B43A}" destId="{2636F607-3BD0-498A-8A2A-39862D77C9A7}" srcOrd="0" destOrd="0" presId="urn:microsoft.com/office/officeart/2005/8/layout/pList1#1"/>
    <dgm:cxn modelId="{69B8834C-1239-4671-92E7-36DEB3C9E5D5}" type="presOf" srcId="{8910B87A-BDA0-40D4-9486-909E36C1ACCA}" destId="{2A933141-7ED5-4F8F-9205-5DF07956DAD4}" srcOrd="0" destOrd="0" presId="urn:microsoft.com/office/officeart/2005/8/layout/pList1#1"/>
    <dgm:cxn modelId="{43BC5050-39B4-4109-99D1-B66BE496E080}" srcId="{032D626F-761E-47E8-B39D-7F85EE419593}" destId="{8910B87A-BDA0-40D4-9486-909E36C1ACCA}" srcOrd="2" destOrd="0" parTransId="{81768DA8-46F7-4FE7-8CE3-E0679D3FFDF7}" sibTransId="{D3580626-5A4A-4E3D-B437-4C8DFD89830C}"/>
    <dgm:cxn modelId="{6161B470-5A6C-4B8D-9FA1-F203D3943F97}" type="presOf" srcId="{7C0989AA-A6A9-4A6C-8A7A-1FF8908DAE94}" destId="{D7A8B078-9D57-4274-8B9F-F818EC64949B}" srcOrd="0" destOrd="0" presId="urn:microsoft.com/office/officeart/2005/8/layout/pList1#1"/>
    <dgm:cxn modelId="{C521647F-433D-404B-9CB9-4B775458A603}" type="presOf" srcId="{032D626F-761E-47E8-B39D-7F85EE419593}" destId="{D5F7FF93-153C-490F-A685-0C31CAD4166A}" srcOrd="0" destOrd="0" presId="urn:microsoft.com/office/officeart/2005/8/layout/pList1#1"/>
    <dgm:cxn modelId="{CDADC794-C72D-43B7-9026-EA5DFC176A33}" type="presOf" srcId="{875DA1E4-C011-4326-869A-BDB789AF1C4B}" destId="{68036417-A0B6-4ED2-9AE7-E67D09013421}" srcOrd="0" destOrd="0" presId="urn:microsoft.com/office/officeart/2005/8/layout/pList1#1"/>
    <dgm:cxn modelId="{058F2DD3-5F6C-427C-9124-951D8B96E3EE}" srcId="{032D626F-761E-47E8-B39D-7F85EE419593}" destId="{F1C0EC6F-3776-4B4A-8F72-A0A2BDC0165A}" srcOrd="1" destOrd="0" parTransId="{0C2BC99E-C641-45BD-B7AA-AD377863BC66}" sibTransId="{7C0989AA-A6A9-4A6C-8A7A-1FF8908DAE94}"/>
    <dgm:cxn modelId="{35CB2CEA-EFAA-42F3-93FB-EA1A9D1DE2EE}" type="presOf" srcId="{F1C0EC6F-3776-4B4A-8F72-A0A2BDC0165A}" destId="{4641FB95-0F9B-443F-A9BC-A686FB0D8DC8}" srcOrd="0" destOrd="0" presId="urn:microsoft.com/office/officeart/2005/8/layout/pList1#1"/>
    <dgm:cxn modelId="{7DFA2F01-DBB7-4320-AD4B-B6B24FC672AF}" type="presParOf" srcId="{D5F7FF93-153C-490F-A685-0C31CAD4166A}" destId="{E570D5BE-1CF5-4AC7-96EE-75F06DEF4548}" srcOrd="0" destOrd="0" presId="urn:microsoft.com/office/officeart/2005/8/layout/pList1#1"/>
    <dgm:cxn modelId="{C2A1911F-C5F4-4BB8-A2C2-661FAEBAB207}" type="presParOf" srcId="{E570D5BE-1CF5-4AC7-96EE-75F06DEF4548}" destId="{51C18322-64B1-4BFB-B2B4-A74427085513}" srcOrd="0" destOrd="0" presId="urn:microsoft.com/office/officeart/2005/8/layout/pList1#1"/>
    <dgm:cxn modelId="{F41A45A8-C109-4602-BE53-AF046CD21803}" type="presParOf" srcId="{E570D5BE-1CF5-4AC7-96EE-75F06DEF4548}" destId="{68036417-A0B6-4ED2-9AE7-E67D09013421}" srcOrd="1" destOrd="0" presId="urn:microsoft.com/office/officeart/2005/8/layout/pList1#1"/>
    <dgm:cxn modelId="{62FD06D6-9D10-447E-945D-8028B601B3BA}" type="presParOf" srcId="{D5F7FF93-153C-490F-A685-0C31CAD4166A}" destId="{2636F607-3BD0-498A-8A2A-39862D77C9A7}" srcOrd="1" destOrd="0" presId="urn:microsoft.com/office/officeart/2005/8/layout/pList1#1"/>
    <dgm:cxn modelId="{CC1AD28D-E6B1-4FD9-976E-1FC42B97F394}" type="presParOf" srcId="{D5F7FF93-153C-490F-A685-0C31CAD4166A}" destId="{935ACD44-06E8-4A45-8D13-5859591BD56B}" srcOrd="2" destOrd="0" presId="urn:microsoft.com/office/officeart/2005/8/layout/pList1#1"/>
    <dgm:cxn modelId="{268DFBB7-A4F9-468C-8780-ADC9AF955376}" type="presParOf" srcId="{935ACD44-06E8-4A45-8D13-5859591BD56B}" destId="{38E0F326-8414-4EB2-B297-1622A2CCD457}" srcOrd="0" destOrd="0" presId="urn:microsoft.com/office/officeart/2005/8/layout/pList1#1"/>
    <dgm:cxn modelId="{43D55ADE-2ADC-4BD4-9132-1E301860327F}" type="presParOf" srcId="{935ACD44-06E8-4A45-8D13-5859591BD56B}" destId="{4641FB95-0F9B-443F-A9BC-A686FB0D8DC8}" srcOrd="1" destOrd="0" presId="urn:microsoft.com/office/officeart/2005/8/layout/pList1#1"/>
    <dgm:cxn modelId="{54CA0ACB-6DA5-4955-84C8-633B1BAC94C5}" type="presParOf" srcId="{D5F7FF93-153C-490F-A685-0C31CAD4166A}" destId="{D7A8B078-9D57-4274-8B9F-F818EC64949B}" srcOrd="3" destOrd="0" presId="urn:microsoft.com/office/officeart/2005/8/layout/pList1#1"/>
    <dgm:cxn modelId="{E5DA1CBF-6391-4656-B47A-3939C3DD75A9}" type="presParOf" srcId="{D5F7FF93-153C-490F-A685-0C31CAD4166A}" destId="{D22BC2DC-4B8C-403A-9F8B-9F948AB3E180}" srcOrd="4" destOrd="0" presId="urn:microsoft.com/office/officeart/2005/8/layout/pList1#1"/>
    <dgm:cxn modelId="{21654E22-0AD7-41CA-8FD9-16E9ED69C06A}" type="presParOf" srcId="{D22BC2DC-4B8C-403A-9F8B-9F948AB3E180}" destId="{FC71012C-3A0F-45B4-9877-764FB93E2598}" srcOrd="0" destOrd="0" presId="urn:microsoft.com/office/officeart/2005/8/layout/pList1#1"/>
    <dgm:cxn modelId="{D6E4FF34-0FE2-47DD-8F18-6CF5596F908E}" type="presParOf" srcId="{D22BC2DC-4B8C-403A-9F8B-9F948AB3E180}" destId="{2A933141-7ED5-4F8F-9205-5DF07956DAD4}" srcOrd="1" destOrd="0" presId="urn:microsoft.com/office/officeart/2005/8/layout/pList1#1"/>
  </dgm:cxnLst>
  <dgm:bg>
    <a:blipFill>
      <a:blip xmlns:r="http://schemas.openxmlformats.org/officeDocument/2006/relationships" r:embed="rId3"/>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54B355-39DB-4E5E-894D-497218796A91}" type="doc">
      <dgm:prSet loTypeId="urn:microsoft.com/office/officeart/2005/8/layout/vList6" loCatId="process" qsTypeId="urn:microsoft.com/office/officeart/2005/8/quickstyle/simple5" qsCatId="simple" csTypeId="urn:microsoft.com/office/officeart/2005/8/colors/accent2_1" csCatId="accent2" phldr="1"/>
      <dgm:spPr/>
      <dgm:t>
        <a:bodyPr/>
        <a:lstStyle/>
        <a:p>
          <a:endParaRPr lang="en-GB"/>
        </a:p>
      </dgm:t>
    </dgm:pt>
    <dgm:pt modelId="{FF247C9D-73FF-4D24-934C-5DD7299ACE94}">
      <dgm:prSet/>
      <dgm:spPr>
        <a:solidFill>
          <a:schemeClr val="accent6">
            <a:lumMod val="60000"/>
            <a:lumOff val="40000"/>
          </a:schemeClr>
        </a:solidFill>
      </dgm:spPr>
      <dgm:t>
        <a:bodyPr/>
        <a:lstStyle/>
        <a:p>
          <a:r>
            <a:rPr lang="en-US" b="0" i="0" u="none" dirty="0"/>
            <a:t>Focus on partnerships</a:t>
          </a:r>
        </a:p>
      </dgm:t>
    </dgm:pt>
    <dgm:pt modelId="{260A6567-2010-46BE-A1A1-63112BEE277D}" type="parTrans" cxnId="{CA3AC894-5699-4196-84DC-255A690DF9D3}">
      <dgm:prSet/>
      <dgm:spPr/>
      <dgm:t>
        <a:bodyPr/>
        <a:lstStyle/>
        <a:p>
          <a:endParaRPr lang="en-IN"/>
        </a:p>
      </dgm:t>
    </dgm:pt>
    <dgm:pt modelId="{693DF70D-61F8-4531-92D7-CDFF5A46418F}" type="sibTrans" cxnId="{CA3AC894-5699-4196-84DC-255A690DF9D3}">
      <dgm:prSet/>
      <dgm:spPr/>
      <dgm:t>
        <a:bodyPr/>
        <a:lstStyle/>
        <a:p>
          <a:endParaRPr lang="en-IN"/>
        </a:p>
      </dgm:t>
    </dgm:pt>
    <dgm:pt modelId="{F4AC6181-5EC7-4637-BC8D-9CDCF241540A}">
      <dgm:prSet/>
      <dgm:spPr>
        <a:solidFill>
          <a:schemeClr val="accent6">
            <a:lumMod val="60000"/>
            <a:lumOff val="40000"/>
          </a:schemeClr>
        </a:solidFill>
      </dgm:spPr>
      <dgm:t>
        <a:bodyPr/>
        <a:lstStyle/>
        <a:p>
          <a:r>
            <a:rPr lang="en-US" b="0" i="0" u="none" dirty="0"/>
            <a:t>Recruit a talented workforce to cope up with challenges.</a:t>
          </a:r>
          <a:endParaRPr lang="en-US" dirty="0"/>
        </a:p>
      </dgm:t>
    </dgm:pt>
    <dgm:pt modelId="{7585175C-8E63-4056-9474-8BE6E06D90E4}" type="parTrans" cxnId="{55223A5F-3E46-4450-A391-CDC3292C52B1}">
      <dgm:prSet/>
      <dgm:spPr/>
      <dgm:t>
        <a:bodyPr/>
        <a:lstStyle/>
        <a:p>
          <a:endParaRPr lang="en-IN"/>
        </a:p>
      </dgm:t>
    </dgm:pt>
    <dgm:pt modelId="{B369F875-D060-470A-8A95-50609E1EB71A}" type="sibTrans" cxnId="{55223A5F-3E46-4450-A391-CDC3292C52B1}">
      <dgm:prSet/>
      <dgm:spPr/>
      <dgm:t>
        <a:bodyPr/>
        <a:lstStyle/>
        <a:p>
          <a:endParaRPr lang="en-IN"/>
        </a:p>
      </dgm:t>
    </dgm:pt>
    <dgm:pt modelId="{16BA1732-A4F3-439F-B80F-B33C0F2D9BE9}">
      <dgm:prSet/>
      <dgm:spPr>
        <a:solidFill>
          <a:schemeClr val="accent6">
            <a:lumMod val="60000"/>
            <a:lumOff val="40000"/>
          </a:schemeClr>
        </a:solidFill>
      </dgm:spPr>
      <dgm:t>
        <a:bodyPr/>
        <a:lstStyle/>
        <a:p>
          <a:r>
            <a:rPr lang="en-US" b="0" i="0" u="none" dirty="0" err="1"/>
            <a:t>Emphasise</a:t>
          </a:r>
          <a:r>
            <a:rPr lang="en-US" b="0" i="0" u="none" dirty="0"/>
            <a:t> on creativity and innovation. </a:t>
          </a:r>
          <a:endParaRPr lang="en-US" dirty="0"/>
        </a:p>
      </dgm:t>
    </dgm:pt>
    <dgm:pt modelId="{9262C08F-5EFC-4516-94B4-BC9C03CEF449}" type="parTrans" cxnId="{EE5499EB-276B-45E9-8EDB-EF814F7EF678}">
      <dgm:prSet/>
      <dgm:spPr/>
      <dgm:t>
        <a:bodyPr/>
        <a:lstStyle/>
        <a:p>
          <a:endParaRPr lang="en-IN"/>
        </a:p>
      </dgm:t>
    </dgm:pt>
    <dgm:pt modelId="{CA7664FD-F080-45E4-BED8-1F483948BB2B}" type="sibTrans" cxnId="{EE5499EB-276B-45E9-8EDB-EF814F7EF678}">
      <dgm:prSet/>
      <dgm:spPr/>
      <dgm:t>
        <a:bodyPr/>
        <a:lstStyle/>
        <a:p>
          <a:endParaRPr lang="en-IN"/>
        </a:p>
      </dgm:t>
    </dgm:pt>
    <dgm:pt modelId="{7EC22560-C4D8-45DB-8E19-7F6A4B4DC5B4}">
      <dgm:prSet/>
      <dgm:spPr>
        <a:solidFill>
          <a:schemeClr val="accent2">
            <a:lumMod val="60000"/>
            <a:lumOff val="40000"/>
          </a:schemeClr>
        </a:solidFill>
      </dgm:spPr>
      <dgm:t>
        <a:bodyPr/>
        <a:lstStyle/>
        <a:p>
          <a:r>
            <a:rPr lang="en-IN" dirty="0"/>
            <a:t>Will develop products</a:t>
          </a:r>
        </a:p>
      </dgm:t>
    </dgm:pt>
    <dgm:pt modelId="{558983D3-5DC1-4F29-8495-472C14E10B41}" type="parTrans" cxnId="{F47881C5-CEA0-4904-BD3B-B896EF62932D}">
      <dgm:prSet/>
      <dgm:spPr/>
      <dgm:t>
        <a:bodyPr/>
        <a:lstStyle/>
        <a:p>
          <a:endParaRPr lang="en-IN"/>
        </a:p>
      </dgm:t>
    </dgm:pt>
    <dgm:pt modelId="{00155663-653B-4201-9C2C-2FA9CAE04945}" type="sibTrans" cxnId="{F47881C5-CEA0-4904-BD3B-B896EF62932D}">
      <dgm:prSet/>
      <dgm:spPr/>
      <dgm:t>
        <a:bodyPr/>
        <a:lstStyle/>
        <a:p>
          <a:endParaRPr lang="en-IN"/>
        </a:p>
      </dgm:t>
    </dgm:pt>
    <dgm:pt modelId="{04F17C94-FF3F-40E2-9C35-F86AE47AF2BF}">
      <dgm:prSet/>
      <dgm:spPr>
        <a:solidFill>
          <a:schemeClr val="accent2">
            <a:lumMod val="60000"/>
            <a:lumOff val="40000"/>
          </a:schemeClr>
        </a:solidFill>
      </dgm:spPr>
      <dgm:t>
        <a:bodyPr/>
        <a:lstStyle/>
        <a:p>
          <a:r>
            <a:rPr lang="en-IN" dirty="0"/>
            <a:t>Will remain competent </a:t>
          </a:r>
        </a:p>
      </dgm:t>
    </dgm:pt>
    <dgm:pt modelId="{5DE136F4-BC06-415E-9560-5DF7A684D9A7}" type="parTrans" cxnId="{5418443E-7D1C-4F17-982A-EF83FED21D92}">
      <dgm:prSet/>
      <dgm:spPr/>
      <dgm:t>
        <a:bodyPr/>
        <a:lstStyle/>
        <a:p>
          <a:endParaRPr lang="en-IN"/>
        </a:p>
      </dgm:t>
    </dgm:pt>
    <dgm:pt modelId="{B58007CA-AF9C-4779-ADD9-E4FC04C804C2}" type="sibTrans" cxnId="{5418443E-7D1C-4F17-982A-EF83FED21D92}">
      <dgm:prSet/>
      <dgm:spPr/>
      <dgm:t>
        <a:bodyPr/>
        <a:lstStyle/>
        <a:p>
          <a:endParaRPr lang="en-IN"/>
        </a:p>
      </dgm:t>
    </dgm:pt>
    <dgm:pt modelId="{141896FC-425E-46C9-BE7C-C010F0AF9609}">
      <dgm:prSet/>
      <dgm:spPr>
        <a:solidFill>
          <a:schemeClr val="accent6">
            <a:lumMod val="60000"/>
            <a:lumOff val="40000"/>
          </a:schemeClr>
        </a:solidFill>
      </dgm:spPr>
      <dgm:t>
        <a:bodyPr/>
        <a:lstStyle/>
        <a:p>
          <a:r>
            <a:rPr lang="en-US" b="0" i="0" u="none" dirty="0"/>
            <a:t>Developing a good customer relationship </a:t>
          </a:r>
          <a:endParaRPr lang="en-US" dirty="0"/>
        </a:p>
      </dgm:t>
    </dgm:pt>
    <dgm:pt modelId="{69D44BB7-4B5C-4386-A46D-02B2D9AB0B98}" type="parTrans" cxnId="{5D679AF1-CF40-4F9C-82E3-D705B4855BB1}">
      <dgm:prSet/>
      <dgm:spPr/>
      <dgm:t>
        <a:bodyPr/>
        <a:lstStyle/>
        <a:p>
          <a:endParaRPr lang="en-IN"/>
        </a:p>
      </dgm:t>
    </dgm:pt>
    <dgm:pt modelId="{552094C2-483E-48C4-A9EF-8D503C40FE16}" type="sibTrans" cxnId="{5D679AF1-CF40-4F9C-82E3-D705B4855BB1}">
      <dgm:prSet/>
      <dgm:spPr/>
      <dgm:t>
        <a:bodyPr/>
        <a:lstStyle/>
        <a:p>
          <a:endParaRPr lang="en-IN"/>
        </a:p>
      </dgm:t>
    </dgm:pt>
    <dgm:pt modelId="{F4E86CD2-96A4-4980-A4C6-B362ADF6C8B7}">
      <dgm:prSet/>
      <dgm:spPr>
        <a:solidFill>
          <a:schemeClr val="accent2">
            <a:lumMod val="60000"/>
            <a:lumOff val="40000"/>
          </a:schemeClr>
        </a:solidFill>
      </dgm:spPr>
      <dgm:t>
        <a:bodyPr/>
        <a:lstStyle/>
        <a:p>
          <a:r>
            <a:rPr lang="en-IN" dirty="0"/>
            <a:t>Will satisfy the customer needs </a:t>
          </a:r>
        </a:p>
      </dgm:t>
    </dgm:pt>
    <dgm:pt modelId="{43B12BB8-122A-4862-BA0A-4A8394DD9C42}" type="parTrans" cxnId="{9AC8A091-144B-4AA7-AC32-1147DF3B4762}">
      <dgm:prSet/>
      <dgm:spPr/>
      <dgm:t>
        <a:bodyPr/>
        <a:lstStyle/>
        <a:p>
          <a:endParaRPr lang="en-IN"/>
        </a:p>
      </dgm:t>
    </dgm:pt>
    <dgm:pt modelId="{CA7B4B92-23D6-4B21-89B8-535983B3F52E}" type="sibTrans" cxnId="{9AC8A091-144B-4AA7-AC32-1147DF3B4762}">
      <dgm:prSet/>
      <dgm:spPr/>
      <dgm:t>
        <a:bodyPr/>
        <a:lstStyle/>
        <a:p>
          <a:endParaRPr lang="en-IN"/>
        </a:p>
      </dgm:t>
    </dgm:pt>
    <dgm:pt modelId="{FF03D00E-8B50-4F2F-B8D8-EB2145BBE8CF}">
      <dgm:prSet/>
      <dgm:spPr>
        <a:solidFill>
          <a:schemeClr val="accent2">
            <a:lumMod val="60000"/>
            <a:lumOff val="40000"/>
          </a:schemeClr>
        </a:solidFill>
      </dgm:spPr>
      <dgm:t>
        <a:bodyPr/>
        <a:lstStyle/>
        <a:p>
          <a:r>
            <a:rPr lang="en-IN" dirty="0"/>
            <a:t>Require to remain sustainable</a:t>
          </a:r>
        </a:p>
      </dgm:t>
    </dgm:pt>
    <dgm:pt modelId="{97DE58EA-28DD-45B8-9919-4B444F763F37}" type="parTrans" cxnId="{8D67AFA7-96CC-48A0-9E46-3DB4916A4CA5}">
      <dgm:prSet/>
      <dgm:spPr/>
      <dgm:t>
        <a:bodyPr/>
        <a:lstStyle/>
        <a:p>
          <a:endParaRPr lang="en-IN"/>
        </a:p>
      </dgm:t>
    </dgm:pt>
    <dgm:pt modelId="{59F6BC44-AB30-4F97-985B-D7D38B0C83E8}" type="sibTrans" cxnId="{8D67AFA7-96CC-48A0-9E46-3DB4916A4CA5}">
      <dgm:prSet/>
      <dgm:spPr/>
      <dgm:t>
        <a:bodyPr/>
        <a:lstStyle/>
        <a:p>
          <a:endParaRPr lang="en-IN"/>
        </a:p>
      </dgm:t>
    </dgm:pt>
    <dgm:pt modelId="{87051A92-7C1A-4BA3-9312-A6202E829090}">
      <dgm:prSet/>
      <dgm:spPr>
        <a:solidFill>
          <a:schemeClr val="accent6">
            <a:lumMod val="60000"/>
            <a:lumOff val="40000"/>
          </a:schemeClr>
        </a:solidFill>
      </dgm:spPr>
      <dgm:t>
        <a:bodyPr/>
        <a:lstStyle/>
        <a:p>
          <a:r>
            <a:rPr lang="en-US" dirty="0"/>
            <a:t>Will handle the expectation of shareholder</a:t>
          </a:r>
        </a:p>
      </dgm:t>
    </dgm:pt>
    <dgm:pt modelId="{E2BB73F3-A5BF-4BAB-B1B9-04A8BC9478C4}" type="parTrans" cxnId="{AEDA81B0-5091-43EC-AFC7-8D576275F147}">
      <dgm:prSet/>
      <dgm:spPr/>
      <dgm:t>
        <a:bodyPr/>
        <a:lstStyle/>
        <a:p>
          <a:endParaRPr lang="en-US"/>
        </a:p>
      </dgm:t>
    </dgm:pt>
    <dgm:pt modelId="{F7C9CA72-8809-494F-8B6E-FA7D894EE6B4}" type="sibTrans" cxnId="{AEDA81B0-5091-43EC-AFC7-8D576275F147}">
      <dgm:prSet/>
      <dgm:spPr/>
      <dgm:t>
        <a:bodyPr/>
        <a:lstStyle/>
        <a:p>
          <a:endParaRPr lang="en-US"/>
        </a:p>
      </dgm:t>
    </dgm:pt>
    <dgm:pt modelId="{A07B025F-F240-485D-A87B-4EDFD477E2DF}">
      <dgm:prSet/>
      <dgm:spPr>
        <a:solidFill>
          <a:schemeClr val="accent2">
            <a:lumMod val="60000"/>
            <a:lumOff val="40000"/>
            <a:alpha val="90000"/>
          </a:schemeClr>
        </a:solidFill>
      </dgm:spPr>
      <dgm:t>
        <a:bodyPr/>
        <a:lstStyle/>
        <a:p>
          <a:r>
            <a:rPr lang="en-US" dirty="0"/>
            <a:t>Will be able to grow effectively</a:t>
          </a:r>
        </a:p>
      </dgm:t>
    </dgm:pt>
    <dgm:pt modelId="{EB7138BF-7A7E-43D2-864F-88328CC4C2EA}" type="parTrans" cxnId="{501F6234-13FB-4DDB-BDF7-E63E64088B40}">
      <dgm:prSet/>
      <dgm:spPr/>
      <dgm:t>
        <a:bodyPr/>
        <a:lstStyle/>
        <a:p>
          <a:endParaRPr lang="en-US"/>
        </a:p>
      </dgm:t>
    </dgm:pt>
    <dgm:pt modelId="{E91A9592-4164-4B27-B1F2-03797E89C734}" type="sibTrans" cxnId="{501F6234-13FB-4DDB-BDF7-E63E64088B40}">
      <dgm:prSet/>
      <dgm:spPr/>
      <dgm:t>
        <a:bodyPr/>
        <a:lstStyle/>
        <a:p>
          <a:endParaRPr lang="en-US"/>
        </a:p>
      </dgm:t>
    </dgm:pt>
    <dgm:pt modelId="{74E3D852-1883-41E5-AE2B-BED73EEA1124}">
      <dgm:prSet/>
      <dgm:spPr>
        <a:solidFill>
          <a:schemeClr val="accent6">
            <a:lumMod val="60000"/>
            <a:lumOff val="40000"/>
          </a:schemeClr>
        </a:solidFill>
      </dgm:spPr>
      <dgm:t>
        <a:bodyPr/>
        <a:lstStyle/>
        <a:p>
          <a:r>
            <a:rPr lang="en-US" dirty="0"/>
            <a:t>Harness the local market</a:t>
          </a:r>
        </a:p>
      </dgm:t>
    </dgm:pt>
    <dgm:pt modelId="{25854863-D9BD-4692-A332-5065A7689652}" type="parTrans" cxnId="{1720EE42-23D1-43AC-A986-E58FDB65BE7B}">
      <dgm:prSet/>
      <dgm:spPr/>
      <dgm:t>
        <a:bodyPr/>
        <a:lstStyle/>
        <a:p>
          <a:endParaRPr lang="en-GB"/>
        </a:p>
      </dgm:t>
    </dgm:pt>
    <dgm:pt modelId="{873BCFA6-9318-4A29-8595-42FE5FCAE58B}" type="sibTrans" cxnId="{1720EE42-23D1-43AC-A986-E58FDB65BE7B}">
      <dgm:prSet/>
      <dgm:spPr/>
      <dgm:t>
        <a:bodyPr/>
        <a:lstStyle/>
        <a:p>
          <a:endParaRPr lang="en-GB"/>
        </a:p>
      </dgm:t>
    </dgm:pt>
    <dgm:pt modelId="{D5B35C57-B480-49F6-8B37-4E1DBC31F82D}">
      <dgm:prSet/>
      <dgm:spPr>
        <a:solidFill>
          <a:schemeClr val="accent2">
            <a:lumMod val="60000"/>
            <a:lumOff val="40000"/>
            <a:alpha val="90000"/>
          </a:schemeClr>
        </a:solidFill>
      </dgm:spPr>
      <dgm:t>
        <a:bodyPr/>
        <a:lstStyle/>
        <a:p>
          <a:r>
            <a:rPr lang="en-US" dirty="0"/>
            <a:t>To understand the preferences of customers</a:t>
          </a:r>
        </a:p>
      </dgm:t>
    </dgm:pt>
    <dgm:pt modelId="{DD605C62-D676-441D-A1BE-E57A24390B02}" type="parTrans" cxnId="{97D3434E-92D7-412E-AACF-04497B0BE924}">
      <dgm:prSet/>
      <dgm:spPr/>
      <dgm:t>
        <a:bodyPr/>
        <a:lstStyle/>
        <a:p>
          <a:endParaRPr lang="en-GB"/>
        </a:p>
      </dgm:t>
    </dgm:pt>
    <dgm:pt modelId="{223A8980-FB32-4DC0-BBFC-FA1002A4B4C7}" type="sibTrans" cxnId="{97D3434E-92D7-412E-AACF-04497B0BE924}">
      <dgm:prSet/>
      <dgm:spPr/>
      <dgm:t>
        <a:bodyPr/>
        <a:lstStyle/>
        <a:p>
          <a:endParaRPr lang="en-GB"/>
        </a:p>
      </dgm:t>
    </dgm:pt>
    <dgm:pt modelId="{DECD30D7-0749-4883-ADAD-5619DD1B6FE8}" type="pres">
      <dgm:prSet presAssocID="{A854B355-39DB-4E5E-894D-497218796A91}" presName="Name0" presStyleCnt="0">
        <dgm:presLayoutVars>
          <dgm:dir/>
          <dgm:animLvl val="lvl"/>
          <dgm:resizeHandles/>
        </dgm:presLayoutVars>
      </dgm:prSet>
      <dgm:spPr/>
    </dgm:pt>
    <dgm:pt modelId="{24F9D3EE-CE30-4ADF-8B78-FB6DE39B6199}" type="pres">
      <dgm:prSet presAssocID="{141896FC-425E-46C9-BE7C-C010F0AF9609}" presName="linNode" presStyleCnt="0"/>
      <dgm:spPr/>
    </dgm:pt>
    <dgm:pt modelId="{D0BF9E73-7C5D-467D-A749-62FA0DC68F94}" type="pres">
      <dgm:prSet presAssocID="{141896FC-425E-46C9-BE7C-C010F0AF9609}" presName="parentShp" presStyleLbl="node1" presStyleIdx="0" presStyleCnt="6">
        <dgm:presLayoutVars>
          <dgm:bulletEnabled val="1"/>
        </dgm:presLayoutVars>
      </dgm:prSet>
      <dgm:spPr/>
    </dgm:pt>
    <dgm:pt modelId="{7B71CA16-F379-4872-AB8C-CF4F60017C08}" type="pres">
      <dgm:prSet presAssocID="{141896FC-425E-46C9-BE7C-C010F0AF9609}" presName="childShp" presStyleLbl="bgAccFollowNode1" presStyleIdx="0" presStyleCnt="6">
        <dgm:presLayoutVars>
          <dgm:bulletEnabled val="1"/>
        </dgm:presLayoutVars>
      </dgm:prSet>
      <dgm:spPr/>
    </dgm:pt>
    <dgm:pt modelId="{18EAD387-0A35-452E-97DE-061C3F1DBF03}" type="pres">
      <dgm:prSet presAssocID="{552094C2-483E-48C4-A9EF-8D503C40FE16}" presName="spacing" presStyleCnt="0"/>
      <dgm:spPr/>
    </dgm:pt>
    <dgm:pt modelId="{0AEDDC0F-18C6-470E-B686-13FB7CF08B2D}" type="pres">
      <dgm:prSet presAssocID="{16BA1732-A4F3-439F-B80F-B33C0F2D9BE9}" presName="linNode" presStyleCnt="0"/>
      <dgm:spPr/>
    </dgm:pt>
    <dgm:pt modelId="{22728D6E-76CA-43DD-9492-B9454C6E2B06}" type="pres">
      <dgm:prSet presAssocID="{16BA1732-A4F3-439F-B80F-B33C0F2D9BE9}" presName="parentShp" presStyleLbl="node1" presStyleIdx="1" presStyleCnt="6">
        <dgm:presLayoutVars>
          <dgm:bulletEnabled val="1"/>
        </dgm:presLayoutVars>
      </dgm:prSet>
      <dgm:spPr/>
    </dgm:pt>
    <dgm:pt modelId="{6190D9A5-4D66-48CD-AB91-9DEA23B125FE}" type="pres">
      <dgm:prSet presAssocID="{16BA1732-A4F3-439F-B80F-B33C0F2D9BE9}" presName="childShp" presStyleLbl="bgAccFollowNode1" presStyleIdx="1" presStyleCnt="6">
        <dgm:presLayoutVars>
          <dgm:bulletEnabled val="1"/>
        </dgm:presLayoutVars>
      </dgm:prSet>
      <dgm:spPr/>
    </dgm:pt>
    <dgm:pt modelId="{F83FCC2D-1F51-43FA-AB6A-4F6A6583F10F}" type="pres">
      <dgm:prSet presAssocID="{CA7664FD-F080-45E4-BED8-1F483948BB2B}" presName="spacing" presStyleCnt="0"/>
      <dgm:spPr/>
    </dgm:pt>
    <dgm:pt modelId="{8615834F-72EC-4667-9CAC-4DC7BB07C3D7}" type="pres">
      <dgm:prSet presAssocID="{F4AC6181-5EC7-4637-BC8D-9CDCF241540A}" presName="linNode" presStyleCnt="0"/>
      <dgm:spPr/>
    </dgm:pt>
    <dgm:pt modelId="{A4090825-30EA-4A2A-8E85-BF6FDD982C4E}" type="pres">
      <dgm:prSet presAssocID="{F4AC6181-5EC7-4637-BC8D-9CDCF241540A}" presName="parentShp" presStyleLbl="node1" presStyleIdx="2" presStyleCnt="6" custAng="0">
        <dgm:presLayoutVars>
          <dgm:bulletEnabled val="1"/>
        </dgm:presLayoutVars>
      </dgm:prSet>
      <dgm:spPr/>
    </dgm:pt>
    <dgm:pt modelId="{99AECC49-D3CF-4F9C-A8C5-E373B486FDA0}" type="pres">
      <dgm:prSet presAssocID="{F4AC6181-5EC7-4637-BC8D-9CDCF241540A}" presName="childShp" presStyleLbl="bgAccFollowNode1" presStyleIdx="2" presStyleCnt="6">
        <dgm:presLayoutVars>
          <dgm:bulletEnabled val="1"/>
        </dgm:presLayoutVars>
      </dgm:prSet>
      <dgm:spPr/>
    </dgm:pt>
    <dgm:pt modelId="{D3BCD061-83A9-4D93-9867-36568530AC76}" type="pres">
      <dgm:prSet presAssocID="{B369F875-D060-470A-8A95-50609E1EB71A}" presName="spacing" presStyleCnt="0"/>
      <dgm:spPr/>
    </dgm:pt>
    <dgm:pt modelId="{A5AF643E-BC16-4155-9853-18549C7DC8E3}" type="pres">
      <dgm:prSet presAssocID="{FF247C9D-73FF-4D24-934C-5DD7299ACE94}" presName="linNode" presStyleCnt="0"/>
      <dgm:spPr/>
    </dgm:pt>
    <dgm:pt modelId="{84379576-A4F4-421A-875A-AAD9010334A5}" type="pres">
      <dgm:prSet presAssocID="{FF247C9D-73FF-4D24-934C-5DD7299ACE94}" presName="parentShp" presStyleLbl="node1" presStyleIdx="3" presStyleCnt="6">
        <dgm:presLayoutVars>
          <dgm:bulletEnabled val="1"/>
        </dgm:presLayoutVars>
      </dgm:prSet>
      <dgm:spPr/>
    </dgm:pt>
    <dgm:pt modelId="{CD8B2316-3D16-4664-B9F0-54A36214B8BA}" type="pres">
      <dgm:prSet presAssocID="{FF247C9D-73FF-4D24-934C-5DD7299ACE94}" presName="childShp" presStyleLbl="bgAccFollowNode1" presStyleIdx="3" presStyleCnt="6">
        <dgm:presLayoutVars>
          <dgm:bulletEnabled val="1"/>
        </dgm:presLayoutVars>
      </dgm:prSet>
      <dgm:spPr/>
    </dgm:pt>
    <dgm:pt modelId="{BA1034D8-5EFE-440A-8D9A-8486032073EC}" type="pres">
      <dgm:prSet presAssocID="{693DF70D-61F8-4531-92D7-CDFF5A46418F}" presName="spacing" presStyleCnt="0"/>
      <dgm:spPr/>
    </dgm:pt>
    <dgm:pt modelId="{E429E1C6-1CD2-4587-986B-C9ADF6510678}" type="pres">
      <dgm:prSet presAssocID="{74E3D852-1883-41E5-AE2B-BED73EEA1124}" presName="linNode" presStyleCnt="0"/>
      <dgm:spPr/>
    </dgm:pt>
    <dgm:pt modelId="{4A125CA6-3D75-4281-93F0-90FCCA29C87C}" type="pres">
      <dgm:prSet presAssocID="{74E3D852-1883-41E5-AE2B-BED73EEA1124}" presName="parentShp" presStyleLbl="node1" presStyleIdx="4" presStyleCnt="6">
        <dgm:presLayoutVars>
          <dgm:bulletEnabled val="1"/>
        </dgm:presLayoutVars>
      </dgm:prSet>
      <dgm:spPr/>
    </dgm:pt>
    <dgm:pt modelId="{E22935CD-C8D3-40D4-98CD-F342D049B34D}" type="pres">
      <dgm:prSet presAssocID="{74E3D852-1883-41E5-AE2B-BED73EEA1124}" presName="childShp" presStyleLbl="bgAccFollowNode1" presStyleIdx="4" presStyleCnt="6">
        <dgm:presLayoutVars>
          <dgm:bulletEnabled val="1"/>
        </dgm:presLayoutVars>
      </dgm:prSet>
      <dgm:spPr/>
    </dgm:pt>
    <dgm:pt modelId="{1DC44A71-ED38-4994-BA5D-5B2428DCD4A9}" type="pres">
      <dgm:prSet presAssocID="{873BCFA6-9318-4A29-8595-42FE5FCAE58B}" presName="spacing" presStyleCnt="0"/>
      <dgm:spPr/>
    </dgm:pt>
    <dgm:pt modelId="{DB5A9637-75A8-479A-AC23-831D7477DBAA}" type="pres">
      <dgm:prSet presAssocID="{87051A92-7C1A-4BA3-9312-A6202E829090}" presName="linNode" presStyleCnt="0"/>
      <dgm:spPr/>
    </dgm:pt>
    <dgm:pt modelId="{1BB5E2D2-7A7D-4D9B-BB3C-4379DBBF5940}" type="pres">
      <dgm:prSet presAssocID="{87051A92-7C1A-4BA3-9312-A6202E829090}" presName="parentShp" presStyleLbl="node1" presStyleIdx="5" presStyleCnt="6">
        <dgm:presLayoutVars>
          <dgm:bulletEnabled val="1"/>
        </dgm:presLayoutVars>
      </dgm:prSet>
      <dgm:spPr/>
    </dgm:pt>
    <dgm:pt modelId="{2E9584FC-9CDF-4A64-B20A-0044861FC431}" type="pres">
      <dgm:prSet presAssocID="{87051A92-7C1A-4BA3-9312-A6202E829090}" presName="childShp" presStyleLbl="bgAccFollowNode1" presStyleIdx="5" presStyleCnt="6">
        <dgm:presLayoutVars>
          <dgm:bulletEnabled val="1"/>
        </dgm:presLayoutVars>
      </dgm:prSet>
      <dgm:spPr/>
    </dgm:pt>
  </dgm:ptLst>
  <dgm:cxnLst>
    <dgm:cxn modelId="{8A67EA0E-A1F2-4761-BF16-0DC949624575}" type="presOf" srcId="{F4AC6181-5EC7-4637-BC8D-9CDCF241540A}" destId="{A4090825-30EA-4A2A-8E85-BF6FDD982C4E}" srcOrd="0" destOrd="0" presId="urn:microsoft.com/office/officeart/2005/8/layout/vList6"/>
    <dgm:cxn modelId="{D9946A2C-4809-4B65-83FC-F4A634CBE29F}" type="presOf" srcId="{141896FC-425E-46C9-BE7C-C010F0AF9609}" destId="{D0BF9E73-7C5D-467D-A749-62FA0DC68F94}" srcOrd="0" destOrd="0" presId="urn:microsoft.com/office/officeart/2005/8/layout/vList6"/>
    <dgm:cxn modelId="{CACF6B2D-D49C-4E14-9A6F-CAE3E048638A}" type="presOf" srcId="{87051A92-7C1A-4BA3-9312-A6202E829090}" destId="{1BB5E2D2-7A7D-4D9B-BB3C-4379DBBF5940}" srcOrd="0" destOrd="0" presId="urn:microsoft.com/office/officeart/2005/8/layout/vList6"/>
    <dgm:cxn modelId="{64E7CE2E-6ED1-4C62-B3EA-F00FDD2EE95C}" type="presOf" srcId="{FF03D00E-8B50-4F2F-B8D8-EB2145BBE8CF}" destId="{CD8B2316-3D16-4664-B9F0-54A36214B8BA}" srcOrd="0" destOrd="0" presId="urn:microsoft.com/office/officeart/2005/8/layout/vList6"/>
    <dgm:cxn modelId="{501F6234-13FB-4DDB-BDF7-E63E64088B40}" srcId="{87051A92-7C1A-4BA3-9312-A6202E829090}" destId="{A07B025F-F240-485D-A87B-4EDFD477E2DF}" srcOrd="0" destOrd="0" parTransId="{EB7138BF-7A7E-43D2-864F-88328CC4C2EA}" sibTransId="{E91A9592-4164-4B27-B1F2-03797E89C734}"/>
    <dgm:cxn modelId="{5418443E-7D1C-4F17-982A-EF83FED21D92}" srcId="{F4AC6181-5EC7-4637-BC8D-9CDCF241540A}" destId="{04F17C94-FF3F-40E2-9C35-F86AE47AF2BF}" srcOrd="0" destOrd="0" parTransId="{5DE136F4-BC06-415E-9560-5DF7A684D9A7}" sibTransId="{B58007CA-AF9C-4779-ADD9-E4FC04C804C2}"/>
    <dgm:cxn modelId="{55223A5F-3E46-4450-A391-CDC3292C52B1}" srcId="{A854B355-39DB-4E5E-894D-497218796A91}" destId="{F4AC6181-5EC7-4637-BC8D-9CDCF241540A}" srcOrd="2" destOrd="0" parTransId="{7585175C-8E63-4056-9474-8BE6E06D90E4}" sibTransId="{B369F875-D060-470A-8A95-50609E1EB71A}"/>
    <dgm:cxn modelId="{1720EE42-23D1-43AC-A986-E58FDB65BE7B}" srcId="{A854B355-39DB-4E5E-894D-497218796A91}" destId="{74E3D852-1883-41E5-AE2B-BED73EEA1124}" srcOrd="4" destOrd="0" parTransId="{25854863-D9BD-4692-A332-5065A7689652}" sibTransId="{873BCFA6-9318-4A29-8595-42FE5FCAE58B}"/>
    <dgm:cxn modelId="{2A56D444-CD37-4848-8C29-0658BC3D588B}" type="presOf" srcId="{A07B025F-F240-485D-A87B-4EDFD477E2DF}" destId="{2E9584FC-9CDF-4A64-B20A-0044861FC431}" srcOrd="0" destOrd="0" presId="urn:microsoft.com/office/officeart/2005/8/layout/vList6"/>
    <dgm:cxn modelId="{230B1D47-A03E-4A59-8187-11498E8DB113}" type="presOf" srcId="{7EC22560-C4D8-45DB-8E19-7F6A4B4DC5B4}" destId="{6190D9A5-4D66-48CD-AB91-9DEA23B125FE}" srcOrd="0" destOrd="0" presId="urn:microsoft.com/office/officeart/2005/8/layout/vList6"/>
    <dgm:cxn modelId="{32E55C4D-22B2-4517-95BF-09C1EA71B636}" type="presOf" srcId="{04F17C94-FF3F-40E2-9C35-F86AE47AF2BF}" destId="{99AECC49-D3CF-4F9C-A8C5-E373B486FDA0}" srcOrd="0" destOrd="0" presId="urn:microsoft.com/office/officeart/2005/8/layout/vList6"/>
    <dgm:cxn modelId="{97D3434E-92D7-412E-AACF-04497B0BE924}" srcId="{74E3D852-1883-41E5-AE2B-BED73EEA1124}" destId="{D5B35C57-B480-49F6-8B37-4E1DBC31F82D}" srcOrd="0" destOrd="0" parTransId="{DD605C62-D676-441D-A1BE-E57A24390B02}" sibTransId="{223A8980-FB32-4DC0-BBFC-FA1002A4B4C7}"/>
    <dgm:cxn modelId="{9AC8A091-144B-4AA7-AC32-1147DF3B4762}" srcId="{141896FC-425E-46C9-BE7C-C010F0AF9609}" destId="{F4E86CD2-96A4-4980-A4C6-B362ADF6C8B7}" srcOrd="0" destOrd="0" parTransId="{43B12BB8-122A-4862-BA0A-4A8394DD9C42}" sibTransId="{CA7B4B92-23D6-4B21-89B8-535983B3F52E}"/>
    <dgm:cxn modelId="{22883C94-A258-4E5C-AF6E-6D6E5513C211}" type="presOf" srcId="{D5B35C57-B480-49F6-8B37-4E1DBC31F82D}" destId="{E22935CD-C8D3-40D4-98CD-F342D049B34D}" srcOrd="0" destOrd="0" presId="urn:microsoft.com/office/officeart/2005/8/layout/vList6"/>
    <dgm:cxn modelId="{CA3AC894-5699-4196-84DC-255A690DF9D3}" srcId="{A854B355-39DB-4E5E-894D-497218796A91}" destId="{FF247C9D-73FF-4D24-934C-5DD7299ACE94}" srcOrd="3" destOrd="0" parTransId="{260A6567-2010-46BE-A1A1-63112BEE277D}" sibTransId="{693DF70D-61F8-4531-92D7-CDFF5A46418F}"/>
    <dgm:cxn modelId="{8D67AFA7-96CC-48A0-9E46-3DB4916A4CA5}" srcId="{FF247C9D-73FF-4D24-934C-5DD7299ACE94}" destId="{FF03D00E-8B50-4F2F-B8D8-EB2145BBE8CF}" srcOrd="0" destOrd="0" parTransId="{97DE58EA-28DD-45B8-9919-4B444F763F37}" sibTransId="{59F6BC44-AB30-4F97-985B-D7D38B0C83E8}"/>
    <dgm:cxn modelId="{E7F66CAB-A6C1-4C65-9657-45FB488D1EA7}" type="presOf" srcId="{74E3D852-1883-41E5-AE2B-BED73EEA1124}" destId="{4A125CA6-3D75-4281-93F0-90FCCA29C87C}" srcOrd="0" destOrd="0" presId="urn:microsoft.com/office/officeart/2005/8/layout/vList6"/>
    <dgm:cxn modelId="{AEDA81B0-5091-43EC-AFC7-8D576275F147}" srcId="{A854B355-39DB-4E5E-894D-497218796A91}" destId="{87051A92-7C1A-4BA3-9312-A6202E829090}" srcOrd="5" destOrd="0" parTransId="{E2BB73F3-A5BF-4BAB-B1B9-04A8BC9478C4}" sibTransId="{F7C9CA72-8809-494F-8B6E-FA7D894EE6B4}"/>
    <dgm:cxn modelId="{318D2FBF-BC2F-4D39-892E-80A5D0568DDA}" type="presOf" srcId="{FF247C9D-73FF-4D24-934C-5DD7299ACE94}" destId="{84379576-A4F4-421A-875A-AAD9010334A5}" srcOrd="0" destOrd="0" presId="urn:microsoft.com/office/officeart/2005/8/layout/vList6"/>
    <dgm:cxn modelId="{F47881C5-CEA0-4904-BD3B-B896EF62932D}" srcId="{16BA1732-A4F3-439F-B80F-B33C0F2D9BE9}" destId="{7EC22560-C4D8-45DB-8E19-7F6A4B4DC5B4}" srcOrd="0" destOrd="0" parTransId="{558983D3-5DC1-4F29-8495-472C14E10B41}" sibTransId="{00155663-653B-4201-9C2C-2FA9CAE04945}"/>
    <dgm:cxn modelId="{B35AF0CE-D104-45E5-AC54-26EAAA3F35E1}" type="presOf" srcId="{F4E86CD2-96A4-4980-A4C6-B362ADF6C8B7}" destId="{7B71CA16-F379-4872-AB8C-CF4F60017C08}" srcOrd="0" destOrd="0" presId="urn:microsoft.com/office/officeart/2005/8/layout/vList6"/>
    <dgm:cxn modelId="{62F23DD6-BE34-4E96-AA76-8B17ED6950EF}" type="presOf" srcId="{A854B355-39DB-4E5E-894D-497218796A91}" destId="{DECD30D7-0749-4883-ADAD-5619DD1B6FE8}" srcOrd="0" destOrd="0" presId="urn:microsoft.com/office/officeart/2005/8/layout/vList6"/>
    <dgm:cxn modelId="{EE5499EB-276B-45E9-8EDB-EF814F7EF678}" srcId="{A854B355-39DB-4E5E-894D-497218796A91}" destId="{16BA1732-A4F3-439F-B80F-B33C0F2D9BE9}" srcOrd="1" destOrd="0" parTransId="{9262C08F-5EFC-4516-94B4-BC9C03CEF449}" sibTransId="{CA7664FD-F080-45E4-BED8-1F483948BB2B}"/>
    <dgm:cxn modelId="{5D679AF1-CF40-4F9C-82E3-D705B4855BB1}" srcId="{A854B355-39DB-4E5E-894D-497218796A91}" destId="{141896FC-425E-46C9-BE7C-C010F0AF9609}" srcOrd="0" destOrd="0" parTransId="{69D44BB7-4B5C-4386-A46D-02B2D9AB0B98}" sibTransId="{552094C2-483E-48C4-A9EF-8D503C40FE16}"/>
    <dgm:cxn modelId="{F25436F6-0EE5-453F-B234-34B54A64B6C1}" type="presOf" srcId="{16BA1732-A4F3-439F-B80F-B33C0F2D9BE9}" destId="{22728D6E-76CA-43DD-9492-B9454C6E2B06}" srcOrd="0" destOrd="0" presId="urn:microsoft.com/office/officeart/2005/8/layout/vList6"/>
    <dgm:cxn modelId="{A922E6A1-4E60-41DF-8D0A-78B0AA52B857}" type="presParOf" srcId="{DECD30D7-0749-4883-ADAD-5619DD1B6FE8}" destId="{24F9D3EE-CE30-4ADF-8B78-FB6DE39B6199}" srcOrd="0" destOrd="0" presId="urn:microsoft.com/office/officeart/2005/8/layout/vList6"/>
    <dgm:cxn modelId="{0CE8A43C-23AF-4679-8526-B95D82C37039}" type="presParOf" srcId="{24F9D3EE-CE30-4ADF-8B78-FB6DE39B6199}" destId="{D0BF9E73-7C5D-467D-A749-62FA0DC68F94}" srcOrd="0" destOrd="0" presId="urn:microsoft.com/office/officeart/2005/8/layout/vList6"/>
    <dgm:cxn modelId="{146C5C86-B754-45EA-B68D-AC99513D04C0}" type="presParOf" srcId="{24F9D3EE-CE30-4ADF-8B78-FB6DE39B6199}" destId="{7B71CA16-F379-4872-AB8C-CF4F60017C08}" srcOrd="1" destOrd="0" presId="urn:microsoft.com/office/officeart/2005/8/layout/vList6"/>
    <dgm:cxn modelId="{9AF79E3F-4BEB-4508-ABCD-4BCC19E79C9A}" type="presParOf" srcId="{DECD30D7-0749-4883-ADAD-5619DD1B6FE8}" destId="{18EAD387-0A35-452E-97DE-061C3F1DBF03}" srcOrd="1" destOrd="0" presId="urn:microsoft.com/office/officeart/2005/8/layout/vList6"/>
    <dgm:cxn modelId="{68117B90-5C4C-4939-BA97-C66771700D62}" type="presParOf" srcId="{DECD30D7-0749-4883-ADAD-5619DD1B6FE8}" destId="{0AEDDC0F-18C6-470E-B686-13FB7CF08B2D}" srcOrd="2" destOrd="0" presId="urn:microsoft.com/office/officeart/2005/8/layout/vList6"/>
    <dgm:cxn modelId="{C1E2B177-C506-4ED9-97D9-096B849DA3E9}" type="presParOf" srcId="{0AEDDC0F-18C6-470E-B686-13FB7CF08B2D}" destId="{22728D6E-76CA-43DD-9492-B9454C6E2B06}" srcOrd="0" destOrd="0" presId="urn:microsoft.com/office/officeart/2005/8/layout/vList6"/>
    <dgm:cxn modelId="{B577AC83-77E8-4646-BDD2-B9908DC9CE6C}" type="presParOf" srcId="{0AEDDC0F-18C6-470E-B686-13FB7CF08B2D}" destId="{6190D9A5-4D66-48CD-AB91-9DEA23B125FE}" srcOrd="1" destOrd="0" presId="urn:microsoft.com/office/officeart/2005/8/layout/vList6"/>
    <dgm:cxn modelId="{3BF62427-77CC-4A8B-AEAF-29F87F274DDB}" type="presParOf" srcId="{DECD30D7-0749-4883-ADAD-5619DD1B6FE8}" destId="{F83FCC2D-1F51-43FA-AB6A-4F6A6583F10F}" srcOrd="3" destOrd="0" presId="urn:microsoft.com/office/officeart/2005/8/layout/vList6"/>
    <dgm:cxn modelId="{1DCAD5CD-3906-4DB2-BE36-3FB4AEF27381}" type="presParOf" srcId="{DECD30D7-0749-4883-ADAD-5619DD1B6FE8}" destId="{8615834F-72EC-4667-9CAC-4DC7BB07C3D7}" srcOrd="4" destOrd="0" presId="urn:microsoft.com/office/officeart/2005/8/layout/vList6"/>
    <dgm:cxn modelId="{1C114229-6A6C-4A1F-B68D-85F0B7B93DF6}" type="presParOf" srcId="{8615834F-72EC-4667-9CAC-4DC7BB07C3D7}" destId="{A4090825-30EA-4A2A-8E85-BF6FDD982C4E}" srcOrd="0" destOrd="0" presId="urn:microsoft.com/office/officeart/2005/8/layout/vList6"/>
    <dgm:cxn modelId="{5932CBBE-FB47-404C-919B-AF8561385AB7}" type="presParOf" srcId="{8615834F-72EC-4667-9CAC-4DC7BB07C3D7}" destId="{99AECC49-D3CF-4F9C-A8C5-E373B486FDA0}" srcOrd="1" destOrd="0" presId="urn:microsoft.com/office/officeart/2005/8/layout/vList6"/>
    <dgm:cxn modelId="{FB60BEC2-6A44-4C6D-9D92-5F84E87684A7}" type="presParOf" srcId="{DECD30D7-0749-4883-ADAD-5619DD1B6FE8}" destId="{D3BCD061-83A9-4D93-9867-36568530AC76}" srcOrd="5" destOrd="0" presId="urn:microsoft.com/office/officeart/2005/8/layout/vList6"/>
    <dgm:cxn modelId="{0EEB3851-97D1-4C98-9814-D63021A3F24E}" type="presParOf" srcId="{DECD30D7-0749-4883-ADAD-5619DD1B6FE8}" destId="{A5AF643E-BC16-4155-9853-18549C7DC8E3}" srcOrd="6" destOrd="0" presId="urn:microsoft.com/office/officeart/2005/8/layout/vList6"/>
    <dgm:cxn modelId="{05D077F4-F359-4264-9E24-75212F12BE39}" type="presParOf" srcId="{A5AF643E-BC16-4155-9853-18549C7DC8E3}" destId="{84379576-A4F4-421A-875A-AAD9010334A5}" srcOrd="0" destOrd="0" presId="urn:microsoft.com/office/officeart/2005/8/layout/vList6"/>
    <dgm:cxn modelId="{42837C10-D2A1-49A9-95A6-56A8AE6D39BD}" type="presParOf" srcId="{A5AF643E-BC16-4155-9853-18549C7DC8E3}" destId="{CD8B2316-3D16-4664-B9F0-54A36214B8BA}" srcOrd="1" destOrd="0" presId="urn:microsoft.com/office/officeart/2005/8/layout/vList6"/>
    <dgm:cxn modelId="{09C24562-06FD-463F-9303-58341DA1F178}" type="presParOf" srcId="{DECD30D7-0749-4883-ADAD-5619DD1B6FE8}" destId="{BA1034D8-5EFE-440A-8D9A-8486032073EC}" srcOrd="7" destOrd="0" presId="urn:microsoft.com/office/officeart/2005/8/layout/vList6"/>
    <dgm:cxn modelId="{FF646A52-FFFE-47B6-B1BD-F9A68E587E85}" type="presParOf" srcId="{DECD30D7-0749-4883-ADAD-5619DD1B6FE8}" destId="{E429E1C6-1CD2-4587-986B-C9ADF6510678}" srcOrd="8" destOrd="0" presId="urn:microsoft.com/office/officeart/2005/8/layout/vList6"/>
    <dgm:cxn modelId="{DAC3900D-E930-4243-8E4E-32FE691A98EA}" type="presParOf" srcId="{E429E1C6-1CD2-4587-986B-C9ADF6510678}" destId="{4A125CA6-3D75-4281-93F0-90FCCA29C87C}" srcOrd="0" destOrd="0" presId="urn:microsoft.com/office/officeart/2005/8/layout/vList6"/>
    <dgm:cxn modelId="{B0B80AAA-1A9D-4570-B57B-D775F92E9CBE}" type="presParOf" srcId="{E429E1C6-1CD2-4587-986B-C9ADF6510678}" destId="{E22935CD-C8D3-40D4-98CD-F342D049B34D}" srcOrd="1" destOrd="0" presId="urn:microsoft.com/office/officeart/2005/8/layout/vList6"/>
    <dgm:cxn modelId="{5AC18ED8-DC2B-4676-9B64-AA115107D73E}" type="presParOf" srcId="{DECD30D7-0749-4883-ADAD-5619DD1B6FE8}" destId="{1DC44A71-ED38-4994-BA5D-5B2428DCD4A9}" srcOrd="9" destOrd="0" presId="urn:microsoft.com/office/officeart/2005/8/layout/vList6"/>
    <dgm:cxn modelId="{3FD0820D-6CEA-4CEF-AC90-2A3F2E4E5610}" type="presParOf" srcId="{DECD30D7-0749-4883-ADAD-5619DD1B6FE8}" destId="{DB5A9637-75A8-479A-AC23-831D7477DBAA}" srcOrd="10" destOrd="0" presId="urn:microsoft.com/office/officeart/2005/8/layout/vList6"/>
    <dgm:cxn modelId="{151512B7-2421-49A0-BEAF-96257FDECF66}" type="presParOf" srcId="{DB5A9637-75A8-479A-AC23-831D7477DBAA}" destId="{1BB5E2D2-7A7D-4D9B-BB3C-4379DBBF5940}" srcOrd="0" destOrd="0" presId="urn:microsoft.com/office/officeart/2005/8/layout/vList6"/>
    <dgm:cxn modelId="{1E7BD088-72AE-4360-A634-C23878E8EAC2}" type="presParOf" srcId="{DB5A9637-75A8-479A-AC23-831D7477DBAA}" destId="{2E9584FC-9CDF-4A64-B20A-0044861FC43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D18EA-16F4-43A0-8127-7B0162284B8D}">
      <dsp:nvSpPr>
        <dsp:cNvPr id="0" name=""/>
        <dsp:cNvSpPr/>
      </dsp:nvSpPr>
      <dsp:spPr>
        <a:xfrm>
          <a:off x="663198" y="0"/>
          <a:ext cx="4183468" cy="4183468"/>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b="1" kern="1200" dirty="0"/>
            <a:t>Nepal is densely populated and the present population of Nepal is about 29, 192, 480. The rate of growth is nearly 0.92% annually. The country is presently known as the Federal Democratic Republic of Nepal. It is situated in the South Asia. It is located in the Himalayas but also involves few parts of indo Gangetic Plain (World bank Organisation.</a:t>
          </a:r>
          <a:r>
            <a:rPr lang="en-US" sz="1600" kern="1200" dirty="0"/>
            <a:t>2022</a:t>
          </a:r>
          <a:r>
            <a:rPr lang="en-US" sz="1600" b="1" kern="1200" dirty="0"/>
            <a:t>). </a:t>
          </a:r>
          <a:endParaRPr lang="en-US" sz="1600" kern="1200" dirty="0"/>
        </a:p>
      </dsp:txBody>
      <dsp:txXfrm>
        <a:off x="1275853" y="612655"/>
        <a:ext cx="2958158" cy="29581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18322-64B1-4BFB-B2B4-A74427085513}">
      <dsp:nvSpPr>
        <dsp:cNvPr id="0" name=""/>
        <dsp:cNvSpPr/>
      </dsp:nvSpPr>
      <dsp:spPr>
        <a:xfrm flipH="1" flipV="1">
          <a:off x="2553069" y="3539197"/>
          <a:ext cx="744461" cy="4840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36417-A0B6-4ED2-9AE7-E67D09013421}">
      <dsp:nvSpPr>
        <dsp:cNvPr id="0" name=""/>
        <dsp:cNvSpPr/>
      </dsp:nvSpPr>
      <dsp:spPr>
        <a:xfrm>
          <a:off x="202283" y="1276832"/>
          <a:ext cx="2451892" cy="967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IN" sz="2700" kern="1200" dirty="0">
              <a:highlight>
                <a:srgbClr val="008080"/>
              </a:highlight>
            </a:rPr>
            <a:t>Affordable human labour </a:t>
          </a:r>
        </a:p>
      </dsp:txBody>
      <dsp:txXfrm>
        <a:off x="202283" y="1276832"/>
        <a:ext cx="2451892" cy="967537"/>
      </dsp:txXfrm>
    </dsp:sp>
    <dsp:sp modelId="{38E0F326-8414-4EB2-B297-1622A2CCD457}">
      <dsp:nvSpPr>
        <dsp:cNvPr id="0" name=""/>
        <dsp:cNvSpPr/>
      </dsp:nvSpPr>
      <dsp:spPr>
        <a:xfrm>
          <a:off x="2294184" y="0"/>
          <a:ext cx="2051514" cy="1822663"/>
        </a:xfrm>
        <a:prstGeom prst="roundRect">
          <a:avLst/>
        </a:prstGeom>
        <a:blipFill>
          <a:blip xmlns:r="http://schemas.openxmlformats.org/officeDocument/2006/relationships" r:embed="rId1"/>
          <a:srcRect/>
          <a:stretch>
            <a:fillRect l="-12000" r="-1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41FB95-0F9B-443F-A9BC-A686FB0D8DC8}">
      <dsp:nvSpPr>
        <dsp:cNvPr id="0" name=""/>
        <dsp:cNvSpPr/>
      </dsp:nvSpPr>
      <dsp:spPr>
        <a:xfrm>
          <a:off x="1649229" y="1645743"/>
          <a:ext cx="2645375" cy="98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IN" sz="2700" kern="1200" dirty="0">
              <a:highlight>
                <a:srgbClr val="008080"/>
              </a:highlight>
            </a:rPr>
            <a:t>Entry Regulation</a:t>
          </a:r>
        </a:p>
      </dsp:txBody>
      <dsp:txXfrm>
        <a:off x="1649229" y="1645743"/>
        <a:ext cx="2645375" cy="981434"/>
      </dsp:txXfrm>
    </dsp:sp>
    <dsp:sp modelId="{FC71012C-3A0F-45B4-9877-764FB93E2598}">
      <dsp:nvSpPr>
        <dsp:cNvPr id="0" name=""/>
        <dsp:cNvSpPr/>
      </dsp:nvSpPr>
      <dsp:spPr>
        <a:xfrm>
          <a:off x="4295918" y="19312"/>
          <a:ext cx="1686426" cy="1822663"/>
        </a:xfrm>
        <a:prstGeom prst="roundRect">
          <a:avLst/>
        </a:prstGeom>
        <a:blipFill>
          <a:blip xmlns:r="http://schemas.openxmlformats.org/officeDocument/2006/relationships" r:embed="rId2"/>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933141-7ED5-4F8F-9205-5DF07956DAD4}">
      <dsp:nvSpPr>
        <dsp:cNvPr id="0" name=""/>
        <dsp:cNvSpPr/>
      </dsp:nvSpPr>
      <dsp:spPr>
        <a:xfrm>
          <a:off x="3336969" y="1645748"/>
          <a:ext cx="2645375" cy="98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0" numCol="1" spcCol="1270" anchor="t" anchorCtr="0">
          <a:noAutofit/>
        </a:bodyPr>
        <a:lstStyle/>
        <a:p>
          <a:pPr marL="0" lvl="0" indent="0" algn="ctr" defTabSz="1200150">
            <a:lnSpc>
              <a:spcPct val="90000"/>
            </a:lnSpc>
            <a:spcBef>
              <a:spcPct val="0"/>
            </a:spcBef>
            <a:spcAft>
              <a:spcPct val="35000"/>
            </a:spcAft>
            <a:buNone/>
          </a:pPr>
          <a:r>
            <a:rPr lang="en-IN" sz="2700" kern="1200" dirty="0">
              <a:highlight>
                <a:srgbClr val="008080"/>
              </a:highlight>
            </a:rPr>
            <a:t>Dedicated workforce</a:t>
          </a:r>
        </a:p>
      </dsp:txBody>
      <dsp:txXfrm>
        <a:off x="3336969" y="1645748"/>
        <a:ext cx="2645375" cy="981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1CA16-F379-4872-AB8C-CF4F60017C08}">
      <dsp:nvSpPr>
        <dsp:cNvPr id="0" name=""/>
        <dsp:cNvSpPr/>
      </dsp:nvSpPr>
      <dsp:spPr>
        <a:xfrm>
          <a:off x="3285437" y="478"/>
          <a:ext cx="4928155" cy="602764"/>
        </a:xfrm>
        <a:prstGeom prst="rightArrow">
          <a:avLst>
            <a:gd name="adj1" fmla="val 75000"/>
            <a:gd name="adj2" fmla="val 50000"/>
          </a:avLst>
        </a:prstGeom>
        <a:solidFill>
          <a:schemeClr val="accent2">
            <a:lumMod val="60000"/>
            <a:lumOff val="4000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IN" sz="1900" kern="1200" dirty="0"/>
            <a:t>Will satisfy the customer needs </a:t>
          </a:r>
        </a:p>
      </dsp:txBody>
      <dsp:txXfrm>
        <a:off x="3285437" y="75824"/>
        <a:ext cx="4702119" cy="452073"/>
      </dsp:txXfrm>
    </dsp:sp>
    <dsp:sp modelId="{D0BF9E73-7C5D-467D-A749-62FA0DC68F94}">
      <dsp:nvSpPr>
        <dsp:cNvPr id="0" name=""/>
        <dsp:cNvSpPr/>
      </dsp:nvSpPr>
      <dsp:spPr>
        <a:xfrm>
          <a:off x="0" y="478"/>
          <a:ext cx="3285437" cy="602764"/>
        </a:xfrm>
        <a:prstGeom prst="roundRect">
          <a:avLst/>
        </a:prstGeom>
        <a:solidFill>
          <a:schemeClr val="accent6">
            <a:lumMod val="60000"/>
            <a:lumOff val="4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b="0" i="0" u="none" kern="1200" dirty="0"/>
            <a:t>Developing a good customer relationship </a:t>
          </a:r>
          <a:endParaRPr lang="en-US" sz="1700" kern="1200" dirty="0"/>
        </a:p>
      </dsp:txBody>
      <dsp:txXfrm>
        <a:off x="29425" y="29903"/>
        <a:ext cx="3226587" cy="543914"/>
      </dsp:txXfrm>
    </dsp:sp>
    <dsp:sp modelId="{6190D9A5-4D66-48CD-AB91-9DEA23B125FE}">
      <dsp:nvSpPr>
        <dsp:cNvPr id="0" name=""/>
        <dsp:cNvSpPr/>
      </dsp:nvSpPr>
      <dsp:spPr>
        <a:xfrm>
          <a:off x="3285437" y="663519"/>
          <a:ext cx="4928155" cy="602764"/>
        </a:xfrm>
        <a:prstGeom prst="rightArrow">
          <a:avLst>
            <a:gd name="adj1" fmla="val 75000"/>
            <a:gd name="adj2" fmla="val 50000"/>
          </a:avLst>
        </a:prstGeom>
        <a:solidFill>
          <a:schemeClr val="accent2">
            <a:lumMod val="60000"/>
            <a:lumOff val="4000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IN" sz="1900" kern="1200" dirty="0"/>
            <a:t>Will develop products</a:t>
          </a:r>
        </a:p>
      </dsp:txBody>
      <dsp:txXfrm>
        <a:off x="3285437" y="738865"/>
        <a:ext cx="4702119" cy="452073"/>
      </dsp:txXfrm>
    </dsp:sp>
    <dsp:sp modelId="{22728D6E-76CA-43DD-9492-B9454C6E2B06}">
      <dsp:nvSpPr>
        <dsp:cNvPr id="0" name=""/>
        <dsp:cNvSpPr/>
      </dsp:nvSpPr>
      <dsp:spPr>
        <a:xfrm>
          <a:off x="0" y="663519"/>
          <a:ext cx="3285437" cy="602764"/>
        </a:xfrm>
        <a:prstGeom prst="roundRect">
          <a:avLst/>
        </a:prstGeom>
        <a:solidFill>
          <a:schemeClr val="accent6">
            <a:lumMod val="60000"/>
            <a:lumOff val="4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b="0" i="0" u="none" kern="1200" dirty="0" err="1"/>
            <a:t>Emphasise</a:t>
          </a:r>
          <a:r>
            <a:rPr lang="en-US" sz="1700" b="0" i="0" u="none" kern="1200" dirty="0"/>
            <a:t> on creativity and innovation. </a:t>
          </a:r>
          <a:endParaRPr lang="en-US" sz="1700" kern="1200" dirty="0"/>
        </a:p>
      </dsp:txBody>
      <dsp:txXfrm>
        <a:off x="29425" y="692944"/>
        <a:ext cx="3226587" cy="543914"/>
      </dsp:txXfrm>
    </dsp:sp>
    <dsp:sp modelId="{99AECC49-D3CF-4F9C-A8C5-E373B486FDA0}">
      <dsp:nvSpPr>
        <dsp:cNvPr id="0" name=""/>
        <dsp:cNvSpPr/>
      </dsp:nvSpPr>
      <dsp:spPr>
        <a:xfrm>
          <a:off x="3285437" y="1326560"/>
          <a:ext cx="4928155" cy="602764"/>
        </a:xfrm>
        <a:prstGeom prst="rightArrow">
          <a:avLst>
            <a:gd name="adj1" fmla="val 75000"/>
            <a:gd name="adj2" fmla="val 50000"/>
          </a:avLst>
        </a:prstGeom>
        <a:solidFill>
          <a:schemeClr val="accent2">
            <a:lumMod val="60000"/>
            <a:lumOff val="4000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IN" sz="1900" kern="1200" dirty="0"/>
            <a:t>Will remain competent </a:t>
          </a:r>
        </a:p>
      </dsp:txBody>
      <dsp:txXfrm>
        <a:off x="3285437" y="1401906"/>
        <a:ext cx="4702119" cy="452073"/>
      </dsp:txXfrm>
    </dsp:sp>
    <dsp:sp modelId="{A4090825-30EA-4A2A-8E85-BF6FDD982C4E}">
      <dsp:nvSpPr>
        <dsp:cNvPr id="0" name=""/>
        <dsp:cNvSpPr/>
      </dsp:nvSpPr>
      <dsp:spPr>
        <a:xfrm>
          <a:off x="0" y="1326560"/>
          <a:ext cx="3285437" cy="602764"/>
        </a:xfrm>
        <a:prstGeom prst="roundRect">
          <a:avLst/>
        </a:prstGeom>
        <a:solidFill>
          <a:schemeClr val="accent6">
            <a:lumMod val="60000"/>
            <a:lumOff val="4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b="0" i="0" u="none" kern="1200" dirty="0"/>
            <a:t>Recruit a talented workforce to cope up with challenges.</a:t>
          </a:r>
          <a:endParaRPr lang="en-US" sz="1700" kern="1200" dirty="0"/>
        </a:p>
      </dsp:txBody>
      <dsp:txXfrm>
        <a:off x="29425" y="1355985"/>
        <a:ext cx="3226587" cy="543914"/>
      </dsp:txXfrm>
    </dsp:sp>
    <dsp:sp modelId="{CD8B2316-3D16-4664-B9F0-54A36214B8BA}">
      <dsp:nvSpPr>
        <dsp:cNvPr id="0" name=""/>
        <dsp:cNvSpPr/>
      </dsp:nvSpPr>
      <dsp:spPr>
        <a:xfrm>
          <a:off x="3285437" y="1989602"/>
          <a:ext cx="4928155" cy="602764"/>
        </a:xfrm>
        <a:prstGeom prst="rightArrow">
          <a:avLst>
            <a:gd name="adj1" fmla="val 75000"/>
            <a:gd name="adj2" fmla="val 50000"/>
          </a:avLst>
        </a:prstGeom>
        <a:solidFill>
          <a:schemeClr val="accent2">
            <a:lumMod val="60000"/>
            <a:lumOff val="4000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IN" sz="1900" kern="1200" dirty="0"/>
            <a:t>Require to remain sustainable</a:t>
          </a:r>
        </a:p>
      </dsp:txBody>
      <dsp:txXfrm>
        <a:off x="3285437" y="2064948"/>
        <a:ext cx="4702119" cy="452073"/>
      </dsp:txXfrm>
    </dsp:sp>
    <dsp:sp modelId="{84379576-A4F4-421A-875A-AAD9010334A5}">
      <dsp:nvSpPr>
        <dsp:cNvPr id="0" name=""/>
        <dsp:cNvSpPr/>
      </dsp:nvSpPr>
      <dsp:spPr>
        <a:xfrm>
          <a:off x="0" y="1989602"/>
          <a:ext cx="3285437" cy="602764"/>
        </a:xfrm>
        <a:prstGeom prst="roundRect">
          <a:avLst/>
        </a:prstGeom>
        <a:solidFill>
          <a:schemeClr val="accent6">
            <a:lumMod val="60000"/>
            <a:lumOff val="4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b="0" i="0" u="none" kern="1200" dirty="0"/>
            <a:t>Focus on partnerships</a:t>
          </a:r>
        </a:p>
      </dsp:txBody>
      <dsp:txXfrm>
        <a:off x="29425" y="2019027"/>
        <a:ext cx="3226587" cy="543914"/>
      </dsp:txXfrm>
    </dsp:sp>
    <dsp:sp modelId="{E22935CD-C8D3-40D4-98CD-F342D049B34D}">
      <dsp:nvSpPr>
        <dsp:cNvPr id="0" name=""/>
        <dsp:cNvSpPr/>
      </dsp:nvSpPr>
      <dsp:spPr>
        <a:xfrm>
          <a:off x="3285437" y="2652643"/>
          <a:ext cx="4928155" cy="602764"/>
        </a:xfrm>
        <a:prstGeom prst="rightArrow">
          <a:avLst>
            <a:gd name="adj1" fmla="val 75000"/>
            <a:gd name="adj2" fmla="val 50000"/>
          </a:avLst>
        </a:prstGeom>
        <a:solidFill>
          <a:schemeClr val="accent2">
            <a:lumMod val="60000"/>
            <a:lumOff val="40000"/>
            <a:alpha val="9000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US" sz="1900" kern="1200" dirty="0"/>
            <a:t>To understand the preferences of customers</a:t>
          </a:r>
        </a:p>
      </dsp:txBody>
      <dsp:txXfrm>
        <a:off x="3285437" y="2727989"/>
        <a:ext cx="4702119" cy="452073"/>
      </dsp:txXfrm>
    </dsp:sp>
    <dsp:sp modelId="{4A125CA6-3D75-4281-93F0-90FCCA29C87C}">
      <dsp:nvSpPr>
        <dsp:cNvPr id="0" name=""/>
        <dsp:cNvSpPr/>
      </dsp:nvSpPr>
      <dsp:spPr>
        <a:xfrm>
          <a:off x="0" y="2652643"/>
          <a:ext cx="3285437" cy="602764"/>
        </a:xfrm>
        <a:prstGeom prst="roundRect">
          <a:avLst/>
        </a:prstGeom>
        <a:solidFill>
          <a:schemeClr val="accent6">
            <a:lumMod val="60000"/>
            <a:lumOff val="4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dirty="0"/>
            <a:t>Harness the local market</a:t>
          </a:r>
        </a:p>
      </dsp:txBody>
      <dsp:txXfrm>
        <a:off x="29425" y="2682068"/>
        <a:ext cx="3226587" cy="543914"/>
      </dsp:txXfrm>
    </dsp:sp>
    <dsp:sp modelId="{2E9584FC-9CDF-4A64-B20A-0044861FC431}">
      <dsp:nvSpPr>
        <dsp:cNvPr id="0" name=""/>
        <dsp:cNvSpPr/>
      </dsp:nvSpPr>
      <dsp:spPr>
        <a:xfrm>
          <a:off x="3285437" y="3315684"/>
          <a:ext cx="4928155" cy="602764"/>
        </a:xfrm>
        <a:prstGeom prst="rightArrow">
          <a:avLst>
            <a:gd name="adj1" fmla="val 75000"/>
            <a:gd name="adj2" fmla="val 50000"/>
          </a:avLst>
        </a:prstGeom>
        <a:solidFill>
          <a:schemeClr val="accent2">
            <a:lumMod val="60000"/>
            <a:lumOff val="40000"/>
            <a:alpha val="90000"/>
          </a:schemeClr>
        </a:solidFill>
        <a:ln w="6350" cap="flat" cmpd="sng" algn="ctr">
          <a:solidFill>
            <a:schemeClr val="accent2">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US" sz="1900" kern="1200" dirty="0"/>
            <a:t>Will be able to grow effectively</a:t>
          </a:r>
        </a:p>
      </dsp:txBody>
      <dsp:txXfrm>
        <a:off x="3285437" y="3391030"/>
        <a:ext cx="4702119" cy="452073"/>
      </dsp:txXfrm>
    </dsp:sp>
    <dsp:sp modelId="{1BB5E2D2-7A7D-4D9B-BB3C-4379DBBF5940}">
      <dsp:nvSpPr>
        <dsp:cNvPr id="0" name=""/>
        <dsp:cNvSpPr/>
      </dsp:nvSpPr>
      <dsp:spPr>
        <a:xfrm>
          <a:off x="0" y="3315684"/>
          <a:ext cx="3285437" cy="602764"/>
        </a:xfrm>
        <a:prstGeom prst="roundRect">
          <a:avLst/>
        </a:prstGeom>
        <a:solidFill>
          <a:schemeClr val="accent6">
            <a:lumMod val="60000"/>
            <a:lumOff val="4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dirty="0"/>
            <a:t>Will handle the expectation of shareholder</a:t>
          </a:r>
        </a:p>
      </dsp:txBody>
      <dsp:txXfrm>
        <a:off x="29425" y="3345109"/>
        <a:ext cx="3226587" cy="543914"/>
      </dsp:txXfrm>
    </dsp:sp>
  </dsp:spTree>
</dsp:drawing>
</file>

<file path=ppt/diagrams/layout1.xml><?xml version="1.0" encoding="utf-8"?>
<dgm:layoutDef xmlns:dgm="http://schemas.openxmlformats.org/drawingml/2006/diagram" xmlns:a="http://schemas.openxmlformats.org/drawingml/2006/main" uniqueId="urn:microsoft.com/office/officeart/2005/8/layout/venn1#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pPr/>
              <a:t>11/23/2022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pPr/>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GB" sz="1200" kern="1200" dirty="0">
                <a:solidFill>
                  <a:schemeClr val="tx1"/>
                </a:solidFill>
                <a:latin typeface="+mn-lt"/>
                <a:ea typeface="+mn-ea"/>
                <a:cs typeface="+mn-cs"/>
              </a:rPr>
              <a:t>The right to increase production and profit through innovation and a variety of marketing techniques to manufacture goods and services is known as business. Most businesses are successful for a variety of reasons. It produces commercial, industrial, or professional endeavours. the concept of </a:t>
            </a:r>
            <a:r>
              <a:rPr lang="en-GB" sz="1200" kern="1200" dirty="0" err="1">
                <a:solidFill>
                  <a:schemeClr val="tx1"/>
                </a:solidFill>
                <a:latin typeface="+mn-lt"/>
                <a:ea typeface="+mn-ea"/>
                <a:cs typeface="+mn-cs"/>
              </a:rPr>
              <a:t>gloablisation</a:t>
            </a:r>
            <a:r>
              <a:rPr lang="en-GB" sz="1200" kern="1200" dirty="0">
                <a:solidFill>
                  <a:schemeClr val="tx1"/>
                </a:solidFill>
                <a:latin typeface="+mn-lt"/>
                <a:ea typeface="+mn-ea"/>
                <a:cs typeface="+mn-cs"/>
              </a:rPr>
              <a:t> have assisted the companies to connect </a:t>
            </a:r>
            <a:r>
              <a:rPr lang="en-GB" sz="1200" kern="1200" dirty="0" err="1">
                <a:solidFill>
                  <a:schemeClr val="tx1"/>
                </a:solidFill>
                <a:latin typeface="+mn-lt"/>
                <a:ea typeface="+mn-ea"/>
                <a:cs typeface="+mn-cs"/>
              </a:rPr>
              <a:t>gloabllty</a:t>
            </a:r>
            <a:r>
              <a:rPr lang="en-GB" sz="1200" kern="1200" dirty="0">
                <a:solidFill>
                  <a:schemeClr val="tx1"/>
                </a:solidFill>
                <a:latin typeface="+mn-lt"/>
                <a:ea typeface="+mn-ea"/>
                <a:cs typeface="+mn-cs"/>
              </a:rPr>
              <a:t> an d expand their operations internationally. Globalisation has provided the industries with various opportunities to grow and expand (</a:t>
            </a:r>
            <a:r>
              <a:rPr lang="en-GB" sz="1200" kern="1200" dirty="0" err="1">
                <a:solidFill>
                  <a:schemeClr val="tx1"/>
                </a:solidFill>
                <a:latin typeface="+mn-lt"/>
                <a:ea typeface="+mn-ea"/>
                <a:cs typeface="+mn-cs"/>
              </a:rPr>
              <a:t>Verbeke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The business organisations are experiencing hard challenges to thrive in a competitive market. The business organisations are trying their best to embark excellence and gain the competitive advantage.  The businesses are expanding their business to generate more reviews and enlarge their market share in the world. They are reaping benefits by entering into new markets and investing in innovation and technology. </a:t>
            </a:r>
            <a:r>
              <a:rPr lang="en-GB" sz="1200" b="1" i="1" kern="1200" dirty="0">
                <a:solidFill>
                  <a:schemeClr val="tx1"/>
                </a:solidFill>
                <a:latin typeface="+mn-lt"/>
                <a:ea typeface="+mn-ea"/>
                <a:cs typeface="+mn-cs"/>
              </a:rPr>
              <a:t>BRITVIC Plc</a:t>
            </a:r>
            <a:r>
              <a:rPr lang="en-GB" sz="1200" kern="1200" dirty="0">
                <a:solidFill>
                  <a:schemeClr val="tx1"/>
                </a:solidFill>
                <a:latin typeface="+mn-lt"/>
                <a:ea typeface="+mn-ea"/>
                <a:cs typeface="+mn-cs"/>
              </a:rPr>
              <a:t> it is a UK based fruit drink </a:t>
            </a:r>
            <a:r>
              <a:rPr lang="en-GB" sz="1200" kern="1200" dirty="0" err="1">
                <a:solidFill>
                  <a:schemeClr val="tx1"/>
                </a:solidFill>
                <a:latin typeface="+mn-lt"/>
                <a:ea typeface="+mn-ea"/>
                <a:cs typeface="+mn-cs"/>
              </a:rPr>
              <a:t>company,a</a:t>
            </a:r>
            <a:r>
              <a:rPr lang="en-GB" sz="1200" kern="1200" dirty="0">
                <a:solidFill>
                  <a:schemeClr val="tx1"/>
                </a:solidFill>
                <a:latin typeface="+mn-lt"/>
                <a:ea typeface="+mn-ea"/>
                <a:cs typeface="+mn-cs"/>
              </a:rPr>
              <a:t> multi award winning brand at the forefront of British Beverage Company.  It is a lifestyle brand and it creates a passion for food and health. They are trying to expand their market internationally. By achieving success in the UK market they are now focusing their expansion to developing countries like Nepal. The report will highlight the various macro environmental factors which have the impact on the growth and development of the organisation. The various opportunities and challenges will be briefed down to witness the competitive advantage of the company in the new market</a:t>
            </a:r>
            <a:endParaRPr lang="en-IN"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2</a:t>
            </a:fld>
            <a:endParaRPr lang="en-US"/>
          </a:p>
        </p:txBody>
      </p:sp>
    </p:spTree>
    <p:extLst>
      <p:ext uri="{BB962C8B-B14F-4D97-AF65-F5344CB8AC3E}">
        <p14:creationId xmlns:p14="http://schemas.microsoft.com/office/powerpoint/2010/main" val="3593905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dirty="0"/>
              <a:t> It is the 7th largest country in the world. Its geographical diversity makes the country unique and attractive. It is divided into 29 states and 8 union territories. It possesses an extensive range of cultures and diversity and people residing in Nepal are from various backgrounds. The ethnic culture and religion makes the country the </a:t>
            </a:r>
            <a:r>
              <a:rPr lang="en-US" sz="1200" b="0" i="0" u="none" dirty="0" err="1"/>
              <a:t>centre</a:t>
            </a:r>
            <a:r>
              <a:rPr lang="en-US" sz="1200" b="0" i="0" u="none" dirty="0"/>
              <a:t> point of attraction for the business entities. </a:t>
            </a:r>
            <a:endParaRPr lang="en-IN"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3</a:t>
            </a:fld>
            <a:endParaRPr lang="en-US"/>
          </a:p>
        </p:txBody>
      </p:sp>
    </p:spTree>
    <p:extLst>
      <p:ext uri="{BB962C8B-B14F-4D97-AF65-F5344CB8AC3E}">
        <p14:creationId xmlns:p14="http://schemas.microsoft.com/office/powerpoint/2010/main" val="586210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various challenges that a company can face are the price inflation, lack of skilled </a:t>
            </a:r>
            <a:r>
              <a:rPr lang="en-US" sz="1800" b="0" i="0" u="none" strike="noStrike" dirty="0" err="1">
                <a:solidFill>
                  <a:srgbClr val="000000"/>
                </a:solidFill>
                <a:effectLst/>
                <a:latin typeface="Times New Roman" panose="02020603050405020304" pitchFamily="18" charset="0"/>
              </a:rPr>
              <a:t>labour</a:t>
            </a:r>
            <a:r>
              <a:rPr lang="en-US" sz="1800" b="0" i="0" u="none" strike="noStrike" dirty="0">
                <a:solidFill>
                  <a:srgbClr val="000000"/>
                </a:solidFill>
                <a:effectLst/>
                <a:latin typeface="Times New Roman" panose="02020603050405020304" pitchFamily="18" charset="0"/>
              </a:rPr>
              <a:t> staff, corruption and bribery. One of the significant challenges that every company faced in the contemporary period is the global pandemic. Global pandemics have hardly hit all the sectors and the companies have witnessed economic downturn. During that situation the rate of inflation was high and it was difficult for the industries to handle the issues. The economy's prices fluctuate often, which occasionally forces the corporation to change the prices of its products. It can be very difficult to find the ideal staff for an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thus many applicants may submit applications. Even though the country's urban regions have adequate infrastructure, there are still numerous areas where infrastructure is still needed to support enterprises. The industry can face the cash flow problems while entering the new market. It requires various financial resources and if the supply is stagnant it can create various problems. The cultures of the various states also differ and are diverse. Additionally, it could make it difficult for the firm to adapt to them.</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4</a:t>
            </a:fld>
            <a:endParaRPr lang="en-US"/>
          </a:p>
        </p:txBody>
      </p:sp>
    </p:spTree>
    <p:extLst>
      <p:ext uri="{BB962C8B-B14F-4D97-AF65-F5344CB8AC3E}">
        <p14:creationId xmlns:p14="http://schemas.microsoft.com/office/powerpoint/2010/main" val="2534056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US" sz="1800" b="1" i="0" u="none" strike="noStrike" dirty="0">
                <a:solidFill>
                  <a:srgbClr val="000000"/>
                </a:solidFill>
                <a:effectLst/>
                <a:latin typeface="Times New Roman" panose="02020603050405020304" pitchFamily="18" charset="0"/>
              </a:rPr>
              <a:t>Cultural difference</a:t>
            </a:r>
            <a:r>
              <a:rPr lang="en-US" sz="1800" b="0" i="0" u="none" strike="noStrike" dirty="0">
                <a:solidFill>
                  <a:srgbClr val="000000"/>
                </a:solidFill>
                <a:effectLst/>
                <a:latin typeface="Times New Roman" panose="02020603050405020304" pitchFamily="18" charset="0"/>
              </a:rPr>
              <a:t>: The various cultural differences pose a barrier to the foreign industries to be set up in Nepal. The cultural differences of global business impacts the strategic approaches of business. The business culture such as ethics, etiquettes, working styles  may not match with those while they are expanding in other foreign lands. If the sensitivity towards the different culture varies then the company may face further difficulty.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5</a:t>
            </a:fld>
            <a:endParaRPr lang="en-US"/>
          </a:p>
        </p:txBody>
      </p:sp>
    </p:spTree>
    <p:extLst>
      <p:ext uri="{BB962C8B-B14F-4D97-AF65-F5344CB8AC3E}">
        <p14:creationId xmlns:p14="http://schemas.microsoft.com/office/powerpoint/2010/main" val="398272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1200"/>
              </a:spcBef>
              <a:spcAft>
                <a:spcPts val="1200"/>
              </a:spcAft>
              <a:buClrTx/>
              <a:buSzTx/>
              <a:buFontTx/>
              <a:buNone/>
              <a:tabLst/>
              <a:defRPr/>
            </a:pPr>
            <a:r>
              <a:rPr lang="en-GB" sz="1200" kern="1200" dirty="0">
                <a:solidFill>
                  <a:schemeClr val="tx1"/>
                </a:solidFill>
                <a:latin typeface="+mn-lt"/>
                <a:ea typeface="+mn-ea"/>
                <a:cs typeface="+mn-cs"/>
              </a:rPr>
              <a:t>Nepal possesses extensive legal systems and crowded courts. The foreign companies had to go through these to safeguard their licences. The citizens and the foreigners had to wait for months, even years to obtain the approvals. There are various types of corruption practice existing in Nepal. The foreign industries have to overcome the bureaucratic challenges and barriers.</a:t>
            </a:r>
            <a:endParaRPr lang="en-US" sz="1200" kern="1200" dirty="0">
              <a:solidFill>
                <a:schemeClr val="tx1"/>
              </a:solidFill>
              <a:latin typeface="+mn-lt"/>
              <a:ea typeface="+mn-ea"/>
              <a:cs typeface="+mn-cs"/>
            </a:endParaRPr>
          </a:p>
          <a:p>
            <a:pPr algn="just" rtl="0">
              <a:spcBef>
                <a:spcPts val="1200"/>
              </a:spcBef>
              <a:spcAft>
                <a:spcPts val="1200"/>
              </a:spcAft>
            </a:pPr>
            <a:endParaRPr lang="en-IN"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6</a:t>
            </a:fld>
            <a:endParaRPr lang="en-US"/>
          </a:p>
        </p:txBody>
      </p:sp>
    </p:spTree>
    <p:extLst>
      <p:ext uri="{BB962C8B-B14F-4D97-AF65-F5344CB8AC3E}">
        <p14:creationId xmlns:p14="http://schemas.microsoft.com/office/powerpoint/2010/main" val="143731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Britvic plc will face various opportunities and challenges while operating business in Nepal.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Affordable human labours</a:t>
            </a:r>
            <a:r>
              <a:rPr lang="en-GB" sz="1200" kern="1200" dirty="0">
                <a:solidFill>
                  <a:schemeClr val="tx1"/>
                </a:solidFill>
                <a:latin typeface="+mn-lt"/>
                <a:ea typeface="+mn-ea"/>
                <a:cs typeface="+mn-cs"/>
              </a:rPr>
              <a:t>: Nepal is a densely populated country and the company Britvic Plc will have no difficulty in gaining the human employee.  The company will not outsource the employees from the foreign but they will provide employment to the local people. The company will gain highly dedicated employees (</a:t>
            </a:r>
            <a:r>
              <a:rPr lang="en-GB" sz="1200" kern="1200" dirty="0" err="1">
                <a:solidFill>
                  <a:schemeClr val="tx1"/>
                </a:solidFill>
                <a:latin typeface="+mn-lt"/>
                <a:ea typeface="+mn-ea"/>
                <a:cs typeface="+mn-cs"/>
              </a:rPr>
              <a:t>Farndale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As beverage industry required a skilled workforce the company should look for skilled and effective employees. The human labour could be managed at a competitive rate and Britvic plc would generate good profit from that.</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Emerging market</a:t>
            </a:r>
            <a:r>
              <a:rPr lang="en-GB" sz="1200" kern="1200" dirty="0">
                <a:solidFill>
                  <a:schemeClr val="tx1"/>
                </a:solidFill>
                <a:latin typeface="+mn-lt"/>
                <a:ea typeface="+mn-ea"/>
                <a:cs typeface="+mn-cs"/>
              </a:rPr>
              <a:t>: Nepal is an emerging market and the size of the market is increasingly on a rapid scale. The leading international markets are waiting to grab this opportunity and wanted to catch the market share..  Nepal has better connectivity and its customer base is accelerating. The market base will double in the next couple of years.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Entry Regulations</a:t>
            </a:r>
            <a:r>
              <a:rPr lang="en-GB" sz="1200" kern="1200" dirty="0">
                <a:solidFill>
                  <a:schemeClr val="tx1"/>
                </a:solidFill>
                <a:latin typeface="+mn-lt"/>
                <a:ea typeface="+mn-ea"/>
                <a:cs typeface="+mn-cs"/>
              </a:rPr>
              <a:t>: It is a more welcoming country for the leading companies. The foreign </a:t>
            </a:r>
            <a:r>
              <a:rPr lang="en-GB" sz="1200" kern="1200" dirty="0" err="1">
                <a:solidFill>
                  <a:schemeClr val="tx1"/>
                </a:solidFill>
                <a:latin typeface="+mn-lt"/>
                <a:ea typeface="+mn-ea"/>
                <a:cs typeface="+mn-cs"/>
              </a:rPr>
              <a:t>startup</a:t>
            </a:r>
            <a:r>
              <a:rPr lang="en-GB" sz="1200" kern="1200" dirty="0">
                <a:solidFill>
                  <a:schemeClr val="tx1"/>
                </a:solidFill>
                <a:latin typeface="+mn-lt"/>
                <a:ea typeface="+mn-ea"/>
                <a:cs typeface="+mn-cs"/>
              </a:rPr>
              <a:t> is now investing to penetrate the gigantic market. The various tax benefits are leveraged and land acquisition. Therefore Britvic plc will have this opportunity to invest in setting up their business in Nepal and gain the benefits of tax and real estate property (</a:t>
            </a:r>
            <a:r>
              <a:rPr lang="en-US" sz="1200" kern="1200" dirty="0">
                <a:solidFill>
                  <a:schemeClr val="tx1"/>
                </a:solidFill>
                <a:latin typeface="+mn-lt"/>
                <a:ea typeface="+mn-ea"/>
                <a:cs typeface="+mn-cs"/>
              </a:rPr>
              <a:t>Challenges and opportunities, 2019)</a:t>
            </a:r>
            <a:r>
              <a:rPr lang="en-GB" sz="1200" kern="1200" dirty="0">
                <a:solidFill>
                  <a:schemeClr val="tx1"/>
                </a:solidFill>
                <a:latin typeface="+mn-lt"/>
                <a:ea typeface="+mn-ea"/>
                <a:cs typeface="+mn-cs"/>
              </a:rPr>
              <a:t>. The government is undertaking various decisions beneficial for the foreign companies to set up in Nepal. For example Unilever, a giant retail company has established business units all over the nations and supports the operations.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Technological Innovation</a:t>
            </a:r>
            <a:r>
              <a:rPr lang="en-GB" sz="1200" kern="1200" dirty="0">
                <a:solidFill>
                  <a:schemeClr val="tx1"/>
                </a:solidFill>
                <a:latin typeface="+mn-lt"/>
                <a:ea typeface="+mn-ea"/>
                <a:cs typeface="+mn-cs"/>
              </a:rPr>
              <a:t>:  Nepal is a technologically driven country and possesses various technologies to support the growth of any industry. The Research and Development sector is very strong in various parts of the country and it is appealing to the foreign businesses.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Britvic plc must take into account all of the opportunities and difficulties that will be covered here before developing its company plan and preserving corporate governance and cultural sensitivity. Corporate governance is the term used to describe a set of rules or regulations that apply to business operations. Business strategy is the primary method that must be properly adhered to in order to achieve business objectives. Because corporate governance in Nepal and the UK differs, the business must take this into account and modify its operations. The cultures of the various states also differ and are diverse. Additionally, it could make it difficult for the firm to adapt to them.</a:t>
            </a:r>
            <a:endParaRPr lang="en-US" sz="1200" kern="1200" dirty="0">
              <a:solidFill>
                <a:schemeClr val="tx1"/>
              </a:solidFill>
              <a:latin typeface="+mn-lt"/>
              <a:ea typeface="+mn-ea"/>
              <a:cs typeface="+mn-cs"/>
            </a:endParaRPr>
          </a:p>
          <a:p>
            <a:pPr algn="just" rtl="0">
              <a:spcBef>
                <a:spcPts val="1200"/>
              </a:spcBef>
              <a:spcAft>
                <a:spcPts val="1200"/>
              </a:spcAft>
            </a:pPr>
            <a:endParaRPr lang="en-IN"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7</a:t>
            </a:fld>
            <a:endParaRPr lang="en-US"/>
          </a:p>
        </p:txBody>
      </p:sp>
    </p:spTree>
    <p:extLst>
      <p:ext uri="{BB962C8B-B14F-4D97-AF65-F5344CB8AC3E}">
        <p14:creationId xmlns:p14="http://schemas.microsoft.com/office/powerpoint/2010/main" val="220632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9</a:t>
            </a:fld>
            <a:endParaRPr lang="en-US"/>
          </a:p>
        </p:txBody>
      </p:sp>
    </p:spTree>
    <p:extLst>
      <p:ext uri="{BB962C8B-B14F-4D97-AF65-F5344CB8AC3E}">
        <p14:creationId xmlns:p14="http://schemas.microsoft.com/office/powerpoint/2010/main" val="2041621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120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foreign industries have to develop large investments to remain competitive and sustainable in the challenging market. If Fairfax and Favor can obtain its target the company will generate greater revenue.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company should </a:t>
            </a:r>
            <a:r>
              <a:rPr lang="en-US" sz="1800" b="0" i="0" u="none" strike="noStrike" dirty="0">
                <a:solidFill>
                  <a:srgbClr val="000000"/>
                </a:solidFill>
                <a:effectLst/>
                <a:latin typeface="Arial" panose="020B0604020202020204" pitchFamily="34" charset="0"/>
              </a:rPr>
              <a:t>recruit a talented workforce to cope up with challenges.</a:t>
            </a:r>
            <a:r>
              <a:rPr lang="en-US" sz="1800" b="0" i="0" u="none" strike="noStrike" dirty="0">
                <a:solidFill>
                  <a:srgbClr val="000000"/>
                </a:solidFill>
                <a:effectLst/>
                <a:latin typeface="Times New Roman" panose="02020603050405020304" pitchFamily="18" charset="0"/>
              </a:rPr>
              <a:t> The effective workforce will help the company to innovate and diversify the products. If the businesses recruit talented workforce then they will be able to deliver high performance. Good workforce is necessary for delivering effective services to the customers. Proper workforce will help the company to satisfy the needs and requirements of customers.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company should </a:t>
            </a:r>
            <a:r>
              <a:rPr lang="en-US" sz="1800" b="0" i="0" u="none" strike="noStrike" dirty="0" err="1">
                <a:solidFill>
                  <a:srgbClr val="000000"/>
                </a:solidFill>
                <a:effectLst/>
                <a:latin typeface="Times New Roman" panose="02020603050405020304" pitchFamily="18" charset="0"/>
              </a:rPr>
              <a:t>emphasise</a:t>
            </a:r>
            <a:r>
              <a:rPr lang="en-US" sz="1800" b="0" i="0" u="none" strike="noStrike" dirty="0">
                <a:solidFill>
                  <a:srgbClr val="000000"/>
                </a:solidFill>
                <a:effectLst/>
                <a:latin typeface="Times New Roman" panose="02020603050405020304" pitchFamily="18" charset="0"/>
              </a:rPr>
              <a:t> on creativity and innovation. The highly diversified workforce will help the company to gain the competitive advantage and serve the customers effectively.</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company should make appropriate strategies. The effective marketing strategies help Britvic Plc to reach a wide audience. The company should consider the </a:t>
            </a:r>
            <a:r>
              <a:rPr lang="en-US" sz="1800" b="0" i="0" u="none" strike="noStrike" dirty="0" err="1">
                <a:solidFill>
                  <a:srgbClr val="000000"/>
                </a:solidFill>
                <a:effectLst/>
                <a:latin typeface="Times New Roman" panose="02020603050405020304" pitchFamily="18" charset="0"/>
              </a:rPr>
              <a:t>culture,values</a:t>
            </a:r>
            <a:r>
              <a:rPr lang="en-US" sz="1800" b="0" i="0" u="none" strike="noStrike" dirty="0">
                <a:solidFill>
                  <a:srgbClr val="000000"/>
                </a:solidFill>
                <a:effectLst/>
                <a:latin typeface="Times New Roman" panose="02020603050405020304" pitchFamily="18" charset="0"/>
              </a:rPr>
              <a:t> and beliefs of other nations to set up the operations in Nepal. It can bring forth negative impacts on the company.</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company should understand the wider picture of the cultural differences in the emerging markets. They should understand the tastes and preferences in order to set up the business. The culture represents the consumer attitude and </a:t>
            </a:r>
            <a:r>
              <a:rPr lang="en-US" sz="1800" b="0" i="0" u="none" strike="noStrike" dirty="0" err="1">
                <a:solidFill>
                  <a:srgbClr val="000000"/>
                </a:solidFill>
                <a:effectLst/>
                <a:latin typeface="Times New Roman" panose="02020603050405020304" pitchFamily="18" charset="0"/>
              </a:rPr>
              <a:t>behaviour</a:t>
            </a:r>
            <a:r>
              <a:rPr lang="en-US" sz="1800" b="0" i="0" u="none" strike="noStrike" dirty="0">
                <a:solidFill>
                  <a:srgbClr val="000000"/>
                </a:solidFill>
                <a:effectLst/>
                <a:latin typeface="Times New Roman" panose="02020603050405020304" pitchFamily="18" charset="0"/>
              </a:rPr>
              <a:t>.</a:t>
            </a:r>
          </a:p>
          <a:p>
            <a:pPr algn="just" rtl="0" fontAlgn="base">
              <a:spcBef>
                <a:spcPts val="0"/>
              </a:spcBef>
              <a:spcAft>
                <a:spcPts val="120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Developing a good customer relationship is necessary for setting up a good business. The company could grasp a good portion of the market.  Effective customer relationships are necessary to create a strong relationship with customers. Customers play an integral part in building a business more effectively. </a:t>
            </a:r>
          </a:p>
          <a:p>
            <a:endParaRPr lang="en-IN"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11</a:t>
            </a:fld>
            <a:endParaRPr lang="en-US"/>
          </a:p>
        </p:txBody>
      </p:sp>
    </p:spTree>
    <p:extLst>
      <p:ext uri="{BB962C8B-B14F-4D97-AF65-F5344CB8AC3E}">
        <p14:creationId xmlns:p14="http://schemas.microsoft.com/office/powerpoint/2010/main" val="3155305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pPr/>
              <a:t>13</a:t>
            </a:fld>
            <a:endParaRPr lang="en-US"/>
          </a:p>
        </p:txBody>
      </p:sp>
    </p:spTree>
    <p:extLst>
      <p:ext uri="{BB962C8B-B14F-4D97-AF65-F5344CB8AC3E}">
        <p14:creationId xmlns:p14="http://schemas.microsoft.com/office/powerpoint/2010/main" val="2091030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4012439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2893850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2820290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4206012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pPr/>
              <a:t>11/23/2022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pPr/>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pPr/>
              <a:t>11/23/2022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pPr/>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pPr/>
              <a:t>11/23/2022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pPr/>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8.png"/><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theme" Target="../theme/theme8.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9.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9.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3.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4.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 id="2147483754" r:id="rId2"/>
    <p:sldLayoutId id="2147483755" r:id="rId3"/>
    <p:sldLayoutId id="2147483756" r:id="rId4"/>
    <p:sldLayoutId id="214748375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54.xml"/><Relationship Id="rId4" Type="http://schemas.openxmlformats.org/officeDocument/2006/relationships/image" Target="../media/image25.jpeg"/></Relationships>
</file>

<file path=ppt/slides/_rels/slide3.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7.png"/></Relationships>
</file>

<file path=ppt/slides/_rels/slide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47.xml"/><Relationship Id="rId5" Type="http://schemas.openxmlformats.org/officeDocument/2006/relationships/image" Target="../media/image30.jpeg"/><Relationship Id="rId4" Type="http://schemas.openxmlformats.org/officeDocument/2006/relationships/image" Target="../media/image29.jpeg"/></Relationships>
</file>

<file path=ppt/slides/_rels/slide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46.xml"/></Relationships>
</file>

<file path=ppt/slides/_rels/slide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52.xml"/><Relationship Id="rId4" Type="http://schemas.openxmlformats.org/officeDocument/2006/relationships/image" Target="../media/image33.jpeg"/></Relationships>
</file>

<file path=ppt/slides/_rels/slide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39.jpeg"/><Relationship Id="rId4" Type="http://schemas.openxmlformats.org/officeDocument/2006/relationships/diagramLayout" Target="../diagrams/layout2.xml"/><Relationship Id="rId9" Type="http://schemas.openxmlformats.org/officeDocument/2006/relationships/image" Target="../media/image38.jpeg"/></Relationships>
</file>

<file path=ppt/slides/_rels/slide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7.xml"/><Relationship Id="rId1" Type="http://schemas.openxmlformats.org/officeDocument/2006/relationships/slideLayout" Target="../slideLayouts/slideLayout46.xml"/><Relationship Id="rId4" Type="http://schemas.openxmlformats.org/officeDocument/2006/relationships/image" Target="../media/image42.jpeg"/></Relationships>
</file>

<file path=ppt/slides/_rels/slide1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5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156356" y="1100380"/>
            <a:ext cx="9035027" cy="1623102"/>
          </a:xfrm>
        </p:spPr>
        <p:txBody>
          <a:bodyPr/>
          <a:lstStyle/>
          <a:p>
            <a:pPr algn="ctr"/>
            <a:r>
              <a:rPr lang="en-US" sz="4400" b="1" dirty="0"/>
              <a:t>Global Business Environment</a:t>
            </a:r>
            <a:br>
              <a:rPr lang="en-US" sz="4400" b="1" dirty="0"/>
            </a:br>
            <a:r>
              <a:rPr lang="en-US" sz="4400" b="1" dirty="0"/>
              <a:t>Presentation</a:t>
            </a:r>
            <a:br>
              <a:rPr lang="en-US" sz="4400" b="1" dirty="0"/>
            </a:br>
            <a:br>
              <a:rPr lang="en-US" sz="4800" b="1" dirty="0"/>
            </a:br>
            <a:r>
              <a:rPr lang="en-US" sz="4000" b="1" dirty="0">
                <a:latin typeface="+mj-lt"/>
              </a:rPr>
              <a:t>Lecturer: Dr. </a:t>
            </a:r>
            <a:r>
              <a:rPr lang="en-US" sz="4000" b="1" dirty="0" err="1">
                <a:latin typeface="+mj-lt"/>
              </a:rPr>
              <a:t>Rexton</a:t>
            </a:r>
            <a:r>
              <a:rPr lang="en-US" sz="4000" b="1" dirty="0">
                <a:latin typeface="+mj-lt"/>
              </a:rPr>
              <a:t> </a:t>
            </a:r>
            <a:r>
              <a:rPr lang="en-US" sz="4000" b="1" dirty="0" err="1">
                <a:latin typeface="+mj-lt"/>
              </a:rPr>
              <a:t>Nting</a:t>
            </a:r>
            <a:br>
              <a:rPr lang="en-US" sz="4000" b="1" dirty="0">
                <a:latin typeface="+mj-lt"/>
              </a:rPr>
            </a:br>
            <a:r>
              <a:rPr lang="en-US" sz="4000" b="1" dirty="0">
                <a:latin typeface="+mj-lt"/>
              </a:rPr>
              <a:t>Student name : Madalina Veronica Popescu</a:t>
            </a:r>
            <a:br>
              <a:rPr lang="en-US" sz="4000" b="1" dirty="0">
                <a:latin typeface="+mj-lt"/>
              </a:rPr>
            </a:br>
            <a:r>
              <a:rPr lang="en-US" sz="4000" b="1" dirty="0">
                <a:latin typeface="+mj-lt"/>
              </a:rPr>
              <a:t>Student ID:2215981</a:t>
            </a:r>
            <a:br>
              <a:rPr lang="en-US" sz="4000" b="1" dirty="0"/>
            </a:br>
            <a:br>
              <a:rPr lang="en-US" sz="4000" b="1" dirty="0"/>
            </a:br>
            <a:br>
              <a:rPr lang="en-US" sz="4000" b="1" dirty="0"/>
            </a:br>
            <a:endParaRPr lang="en-GB" sz="4000" b="1" dirty="0"/>
          </a:p>
        </p:txBody>
      </p:sp>
      <p:pic>
        <p:nvPicPr>
          <p:cNvPr id="3" name="Picture 2" descr="download (43).jpg"/>
          <p:cNvPicPr>
            <a:picLocks noChangeAspect="1"/>
          </p:cNvPicPr>
          <p:nvPr/>
        </p:nvPicPr>
        <p:blipFill>
          <a:blip r:embed="rId2"/>
          <a:stretch>
            <a:fillRect/>
          </a:stretch>
        </p:blipFill>
        <p:spPr>
          <a:xfrm>
            <a:off x="6821111" y="4134518"/>
            <a:ext cx="2322889" cy="2723482"/>
          </a:xfrm>
          <a:prstGeom prst="rect">
            <a:avLst/>
          </a:prstGeom>
        </p:spPr>
      </p:pic>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download (36).jpg"/>
          <p:cNvPicPr>
            <a:picLocks noGrp="1" noChangeAspect="1"/>
          </p:cNvPicPr>
          <p:nvPr>
            <p:ph type="pic" idx="1"/>
          </p:nvPr>
        </p:nvPicPr>
        <p:blipFill>
          <a:blip r:embed="rId3"/>
          <a:srcRect t="2690" b="2690"/>
          <a:stretch>
            <a:fillRect/>
          </a:stretch>
        </p:blipFill>
        <p:spPr>
          <a:xfrm>
            <a:off x="4561965" y="-7882"/>
            <a:ext cx="2931796" cy="2835999"/>
          </a:xfrm>
        </p:spPr>
      </p:pic>
      <p:sp>
        <p:nvSpPr>
          <p:cNvPr id="3" name="TextBox 2">
            <a:extLst>
              <a:ext uri="{FF2B5EF4-FFF2-40B4-BE49-F238E27FC236}">
                <a16:creationId xmlns:a16="http://schemas.microsoft.com/office/drawing/2014/main" id="{B76870B9-6BDA-10A8-3C0A-818BB3FA7FF1}"/>
              </a:ext>
            </a:extLst>
          </p:cNvPr>
          <p:cNvSpPr txBox="1"/>
          <p:nvPr/>
        </p:nvSpPr>
        <p:spPr>
          <a:xfrm>
            <a:off x="426203" y="357775"/>
            <a:ext cx="4572000" cy="369332"/>
          </a:xfrm>
          <a:prstGeom prst="rect">
            <a:avLst/>
          </a:prstGeom>
          <a:noFill/>
        </p:spPr>
        <p:txBody>
          <a:bodyPr wrap="square">
            <a:spAutoFit/>
          </a:bodyPr>
          <a:lstStyle/>
          <a:p>
            <a:r>
              <a:rPr lang="en-IN" sz="1800" dirty="0">
                <a:solidFill>
                  <a:srgbClr val="FF0000"/>
                </a:solidFill>
                <a:latin typeface="Franklin Gothic Medium" panose="020B0603020102020204" pitchFamily="34" charset="0"/>
              </a:rPr>
              <a:t>INTRODUCTION</a:t>
            </a:r>
            <a:endParaRPr lang="en-GB" dirty="0"/>
          </a:p>
        </p:txBody>
      </p:sp>
      <p:sp>
        <p:nvSpPr>
          <p:cNvPr id="8" name="TextBox 7">
            <a:extLst>
              <a:ext uri="{FF2B5EF4-FFF2-40B4-BE49-F238E27FC236}">
                <a16:creationId xmlns:a16="http://schemas.microsoft.com/office/drawing/2014/main" id="{6DB89A60-3C8E-42CE-B041-C5879D686AAE}"/>
              </a:ext>
            </a:extLst>
          </p:cNvPr>
          <p:cNvSpPr txBox="1"/>
          <p:nvPr/>
        </p:nvSpPr>
        <p:spPr>
          <a:xfrm rot="176981">
            <a:off x="2682215" y="316251"/>
            <a:ext cx="1623348" cy="369332"/>
          </a:xfrm>
          <a:prstGeom prst="rect">
            <a:avLst/>
          </a:prstGeom>
          <a:noFill/>
        </p:spPr>
        <p:txBody>
          <a:bodyPr wrap="square" rtlCol="0">
            <a:spAutoFit/>
          </a:bodyPr>
          <a:lstStyle/>
          <a:p>
            <a:r>
              <a:rPr lang="en-GB" dirty="0">
                <a:highlight>
                  <a:srgbClr val="FFFF00"/>
                </a:highlight>
              </a:rPr>
              <a:t>BRITVIC PLC</a:t>
            </a:r>
          </a:p>
        </p:txBody>
      </p:sp>
      <p:sp>
        <p:nvSpPr>
          <p:cNvPr id="9" name="TextBox 8">
            <a:extLst>
              <a:ext uri="{FF2B5EF4-FFF2-40B4-BE49-F238E27FC236}">
                <a16:creationId xmlns:a16="http://schemas.microsoft.com/office/drawing/2014/main" id="{9A232D4A-4E92-5F85-0286-27A638F06121}"/>
              </a:ext>
            </a:extLst>
          </p:cNvPr>
          <p:cNvSpPr txBox="1"/>
          <p:nvPr/>
        </p:nvSpPr>
        <p:spPr>
          <a:xfrm>
            <a:off x="0" y="727107"/>
            <a:ext cx="4625102" cy="923330"/>
          </a:xfrm>
          <a:prstGeom prst="rect">
            <a:avLst/>
          </a:prstGeom>
          <a:noFill/>
        </p:spPr>
        <p:txBody>
          <a:bodyPr wrap="square" rtlCol="0">
            <a:spAutoFit/>
          </a:bodyPr>
          <a:lstStyle/>
          <a:p>
            <a:pPr marL="285750" indent="-285750" algn="just">
              <a:buFont typeface="Arial" panose="020B0604020202020204" pitchFamily="34" charset="0"/>
              <a:buChar char="•"/>
            </a:pPr>
            <a:r>
              <a:rPr lang="en-GB" dirty="0"/>
              <a:t>BRITVIC </a:t>
            </a:r>
            <a:r>
              <a:rPr lang="en-GB" dirty="0" err="1"/>
              <a:t>PLc</a:t>
            </a:r>
            <a:r>
              <a:rPr lang="en-GB" dirty="0"/>
              <a:t> is a UK based fruit drink company trying to expand their market internationally.</a:t>
            </a:r>
          </a:p>
        </p:txBody>
      </p:sp>
      <p:sp>
        <p:nvSpPr>
          <p:cNvPr id="10" name="TextBox 9">
            <a:extLst>
              <a:ext uri="{FF2B5EF4-FFF2-40B4-BE49-F238E27FC236}">
                <a16:creationId xmlns:a16="http://schemas.microsoft.com/office/drawing/2014/main" id="{DA37D4BA-AC2C-031E-4AD5-E6D5CC53B328}"/>
              </a:ext>
            </a:extLst>
          </p:cNvPr>
          <p:cNvSpPr txBox="1"/>
          <p:nvPr/>
        </p:nvSpPr>
        <p:spPr>
          <a:xfrm>
            <a:off x="0" y="1650438"/>
            <a:ext cx="4561965"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The company achieve the success in UK and now they will focus on their expansion on developing </a:t>
            </a:r>
            <a:r>
              <a:rPr lang="en-GB" dirty="0" err="1"/>
              <a:t>countrys</a:t>
            </a:r>
            <a:r>
              <a:rPr lang="en-GB" dirty="0"/>
              <a:t> like Nepal</a:t>
            </a:r>
          </a:p>
        </p:txBody>
      </p:sp>
      <p:sp>
        <p:nvSpPr>
          <p:cNvPr id="14" name="TextBox 13">
            <a:extLst>
              <a:ext uri="{FF2B5EF4-FFF2-40B4-BE49-F238E27FC236}">
                <a16:creationId xmlns:a16="http://schemas.microsoft.com/office/drawing/2014/main" id="{053DD32E-E6B1-42F8-8F5E-1E8256DBCD43}"/>
              </a:ext>
            </a:extLst>
          </p:cNvPr>
          <p:cNvSpPr txBox="1"/>
          <p:nvPr/>
        </p:nvSpPr>
        <p:spPr>
          <a:xfrm rot="10800000" flipV="1">
            <a:off x="-5142" y="2872544"/>
            <a:ext cx="5983071"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The report will highlight the various macro environmental factors which have the impact on the growth and development of the organisation.</a:t>
            </a:r>
          </a:p>
        </p:txBody>
      </p:sp>
      <p:pic>
        <p:nvPicPr>
          <p:cNvPr id="15" name="Picture 14" descr="images (21).jpg">
            <a:extLst>
              <a:ext uri="{FF2B5EF4-FFF2-40B4-BE49-F238E27FC236}">
                <a16:creationId xmlns:a16="http://schemas.microsoft.com/office/drawing/2014/main" id="{C6FC4E55-9879-F7D5-0286-CBF6F36C0D41}"/>
              </a:ext>
            </a:extLst>
          </p:cNvPr>
          <p:cNvPicPr>
            <a:picLocks noChangeAspect="1"/>
          </p:cNvPicPr>
          <p:nvPr/>
        </p:nvPicPr>
        <p:blipFill>
          <a:blip r:embed="rId4"/>
          <a:stretch>
            <a:fillRect/>
          </a:stretch>
        </p:blipFill>
        <p:spPr>
          <a:xfrm>
            <a:off x="304259" y="3795875"/>
            <a:ext cx="5166643" cy="3105416"/>
          </a:xfrm>
          <a:prstGeom prst="rect">
            <a:avLst/>
          </a:prstGeom>
        </p:spPr>
      </p:pic>
    </p:spTree>
    <p:extLst>
      <p:ext uri="{BB962C8B-B14F-4D97-AF65-F5344CB8AC3E}">
        <p14:creationId xmlns:p14="http://schemas.microsoft.com/office/powerpoint/2010/main" val="2461061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8DC41E-C746-435E-AD0E-0D42E7EF3BF5}"/>
              </a:ext>
            </a:extLst>
          </p:cNvPr>
          <p:cNvSpPr>
            <a:spLocks noGrp="1"/>
          </p:cNvSpPr>
          <p:nvPr>
            <p:ph type="title"/>
          </p:nvPr>
        </p:nvSpPr>
        <p:spPr>
          <a:xfrm>
            <a:off x="473667" y="84415"/>
            <a:ext cx="6960313" cy="694041"/>
          </a:xfrm>
        </p:spPr>
        <p:txBody>
          <a:bodyPr/>
          <a:lstStyle/>
          <a:p>
            <a:pPr algn="ctr"/>
            <a:r>
              <a:rPr lang="en-GB" sz="5400" b="1" dirty="0">
                <a:latin typeface="+mn-lt"/>
              </a:rPr>
              <a:t>Developing Country: Nepal</a:t>
            </a:r>
            <a:br>
              <a:rPr lang="en-GB" sz="6600" b="1" dirty="0">
                <a:latin typeface="+mn-lt"/>
              </a:rPr>
            </a:br>
            <a:endParaRPr lang="en-GB" sz="6600" b="1" dirty="0">
              <a:latin typeface="+mn-lt"/>
            </a:endParaRPr>
          </a:p>
        </p:txBody>
      </p:sp>
      <p:graphicFrame>
        <p:nvGraphicFramePr>
          <p:cNvPr id="4" name="Content Placeholder 3">
            <a:extLst>
              <a:ext uri="{FF2B5EF4-FFF2-40B4-BE49-F238E27FC236}">
                <a16:creationId xmlns:a16="http://schemas.microsoft.com/office/drawing/2014/main" id="{EF72A98E-7AF3-4E7F-70AB-3F024E59F9B6}"/>
              </a:ext>
            </a:extLst>
          </p:cNvPr>
          <p:cNvGraphicFramePr>
            <a:graphicFrameLocks noGrp="1"/>
          </p:cNvGraphicFramePr>
          <p:nvPr>
            <p:ph idx="1"/>
            <p:extLst>
              <p:ext uri="{D42A27DB-BD31-4B8C-83A1-F6EECF244321}">
                <p14:modId xmlns:p14="http://schemas.microsoft.com/office/powerpoint/2010/main" val="3536918417"/>
              </p:ext>
            </p:extLst>
          </p:nvPr>
        </p:nvGraphicFramePr>
        <p:xfrm>
          <a:off x="227166" y="1950700"/>
          <a:ext cx="7587208" cy="4183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download (38).jpg"/>
          <p:cNvPicPr>
            <a:picLocks noChangeAspect="1"/>
          </p:cNvPicPr>
          <p:nvPr/>
        </p:nvPicPr>
        <p:blipFill>
          <a:blip r:embed="rId8"/>
          <a:stretch>
            <a:fillRect/>
          </a:stretch>
        </p:blipFill>
        <p:spPr>
          <a:xfrm>
            <a:off x="5439904" y="3239146"/>
            <a:ext cx="3704095" cy="2602361"/>
          </a:xfrm>
          <a:prstGeom prst="rect">
            <a:avLst/>
          </a:prstGeom>
        </p:spPr>
      </p:pic>
      <p:pic>
        <p:nvPicPr>
          <p:cNvPr id="7" name="Picture 6" descr="download (18).png"/>
          <p:cNvPicPr>
            <a:picLocks noChangeAspect="1"/>
          </p:cNvPicPr>
          <p:nvPr/>
        </p:nvPicPr>
        <p:blipFill>
          <a:blip r:embed="rId9"/>
          <a:stretch>
            <a:fillRect/>
          </a:stretch>
        </p:blipFill>
        <p:spPr>
          <a:xfrm>
            <a:off x="5718874" y="1421107"/>
            <a:ext cx="2095500" cy="1394460"/>
          </a:xfrm>
          <a:prstGeom prst="rect">
            <a:avLst/>
          </a:prstGeom>
        </p:spPr>
      </p:pic>
    </p:spTree>
    <p:extLst>
      <p:ext uri="{BB962C8B-B14F-4D97-AF65-F5344CB8AC3E}">
        <p14:creationId xmlns:p14="http://schemas.microsoft.com/office/powerpoint/2010/main" val="4037758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8A4B0-DC2F-1135-60AA-BB81F63EBFAE}"/>
              </a:ext>
            </a:extLst>
          </p:cNvPr>
          <p:cNvSpPr>
            <a:spLocks noGrp="1"/>
          </p:cNvSpPr>
          <p:nvPr>
            <p:ph type="title"/>
          </p:nvPr>
        </p:nvSpPr>
        <p:spPr>
          <a:xfrm>
            <a:off x="-697424" y="146912"/>
            <a:ext cx="9212774" cy="1341629"/>
          </a:xfrm>
        </p:spPr>
        <p:txBody>
          <a:bodyPr/>
          <a:lstStyle/>
          <a:p>
            <a:pPr algn="ctr"/>
            <a:r>
              <a:rPr lang="en-US" b="1" dirty="0">
                <a:latin typeface="+mn-lt"/>
                <a:cs typeface="Arial" panose="020B0604020202020204" pitchFamily="34" charset="0"/>
              </a:rPr>
              <a:t>Key Issues Faced by Foreign     Businesses in Nepal</a:t>
            </a:r>
            <a:endParaRPr lang="en-GB" dirty="0"/>
          </a:p>
        </p:txBody>
      </p:sp>
      <p:pic>
        <p:nvPicPr>
          <p:cNvPr id="7" name="Picture 6" descr="download (34).jpg"/>
          <p:cNvPicPr>
            <a:picLocks noChangeAspect="1"/>
          </p:cNvPicPr>
          <p:nvPr/>
        </p:nvPicPr>
        <p:blipFill>
          <a:blip r:embed="rId3"/>
          <a:stretch>
            <a:fillRect/>
          </a:stretch>
        </p:blipFill>
        <p:spPr>
          <a:xfrm>
            <a:off x="1948413" y="5369460"/>
            <a:ext cx="2820721" cy="1845728"/>
          </a:xfrm>
          <a:prstGeom prst="rect">
            <a:avLst/>
          </a:prstGeom>
        </p:spPr>
      </p:pic>
      <p:pic>
        <p:nvPicPr>
          <p:cNvPr id="8" name="Picture 7" descr="download (39).jpg"/>
          <p:cNvPicPr>
            <a:picLocks noChangeAspect="1"/>
          </p:cNvPicPr>
          <p:nvPr/>
        </p:nvPicPr>
        <p:blipFill>
          <a:blip r:embed="rId4"/>
          <a:stretch>
            <a:fillRect/>
          </a:stretch>
        </p:blipFill>
        <p:spPr>
          <a:xfrm>
            <a:off x="6442484" y="1488541"/>
            <a:ext cx="2604841" cy="2000163"/>
          </a:xfrm>
          <a:prstGeom prst="rect">
            <a:avLst/>
          </a:prstGeom>
        </p:spPr>
      </p:pic>
      <p:pic>
        <p:nvPicPr>
          <p:cNvPr id="9" name="Picture 8" descr="download (37).jpg"/>
          <p:cNvPicPr>
            <a:picLocks noChangeAspect="1"/>
          </p:cNvPicPr>
          <p:nvPr/>
        </p:nvPicPr>
        <p:blipFill>
          <a:blip r:embed="rId5"/>
          <a:stretch>
            <a:fillRect/>
          </a:stretch>
        </p:blipFill>
        <p:spPr>
          <a:xfrm>
            <a:off x="7744904" y="3489213"/>
            <a:ext cx="1089660" cy="2682240"/>
          </a:xfrm>
          <a:prstGeom prst="rect">
            <a:avLst/>
          </a:prstGeom>
        </p:spPr>
      </p:pic>
      <p:sp>
        <p:nvSpPr>
          <p:cNvPr id="4" name="Content Placeholder 3">
            <a:extLst>
              <a:ext uri="{FF2B5EF4-FFF2-40B4-BE49-F238E27FC236}">
                <a16:creationId xmlns:a16="http://schemas.microsoft.com/office/drawing/2014/main" id="{1EFBE90E-2D2F-8EEA-5B11-69A9792B2274}"/>
              </a:ext>
            </a:extLst>
          </p:cNvPr>
          <p:cNvSpPr>
            <a:spLocks noGrp="1"/>
          </p:cNvSpPr>
          <p:nvPr>
            <p:ph idx="1"/>
          </p:nvPr>
        </p:nvSpPr>
        <p:spPr>
          <a:xfrm>
            <a:off x="-154983" y="1488540"/>
            <a:ext cx="6571281" cy="7329995"/>
          </a:xfrm>
        </p:spPr>
        <p:txBody>
          <a:bodyPr/>
          <a:lstStyle/>
          <a:p>
            <a:pPr marL="0" indent="0" algn="ctr" rtl="0">
              <a:spcBef>
                <a:spcPts val="1200"/>
              </a:spcBef>
              <a:spcAft>
                <a:spcPts val="1200"/>
              </a:spcAft>
              <a:buNone/>
            </a:pPr>
            <a:r>
              <a:rPr lang="en-US" sz="2000" dirty="0">
                <a:solidFill>
                  <a:srgbClr val="000000"/>
                </a:solidFill>
                <a:latin typeface="Times New Roman" panose="02020603050405020304" pitchFamily="18" charset="0"/>
              </a:rPr>
              <a:t>C</a:t>
            </a:r>
            <a:r>
              <a:rPr lang="en-US" sz="2000" b="0" i="0" u="none" strike="noStrike" dirty="0">
                <a:solidFill>
                  <a:srgbClr val="000000"/>
                </a:solidFill>
                <a:effectLst/>
                <a:latin typeface="Times New Roman" panose="02020603050405020304" pitchFamily="18" charset="0"/>
              </a:rPr>
              <a:t>hallenges that the company can face are: </a:t>
            </a:r>
          </a:p>
          <a:p>
            <a:pPr marL="0" indent="0" algn="ctr" rtl="0">
              <a:spcBef>
                <a:spcPts val="1200"/>
              </a:spcBef>
              <a:spcAft>
                <a:spcPts val="1200"/>
              </a:spcAft>
              <a:buNone/>
            </a:pPr>
            <a:r>
              <a:rPr lang="en-US" sz="2000" b="0" i="0" u="none" strike="noStrike" dirty="0">
                <a:solidFill>
                  <a:srgbClr val="000000"/>
                </a:solidFill>
                <a:effectLst/>
                <a:latin typeface="Arial Black" panose="020B0A04020102020204" pitchFamily="34" charset="0"/>
              </a:rPr>
              <a:t>price inflation, lack of skilled </a:t>
            </a:r>
            <a:r>
              <a:rPr lang="en-US" sz="2000" b="0" i="0" u="none" strike="noStrike" dirty="0" err="1">
                <a:solidFill>
                  <a:srgbClr val="000000"/>
                </a:solidFill>
                <a:effectLst/>
                <a:latin typeface="Arial Black" panose="020B0A04020102020204" pitchFamily="34" charset="0"/>
              </a:rPr>
              <a:t>labour</a:t>
            </a:r>
            <a:r>
              <a:rPr lang="en-US" sz="2000" b="0" i="0" u="none" strike="noStrike" dirty="0">
                <a:solidFill>
                  <a:srgbClr val="000000"/>
                </a:solidFill>
                <a:effectLst/>
                <a:latin typeface="Arial Black" panose="020B0A04020102020204" pitchFamily="34" charset="0"/>
              </a:rPr>
              <a:t> staff, corruption and </a:t>
            </a:r>
            <a:r>
              <a:rPr lang="en-US" sz="2000" b="0" i="0" u="none" strike="noStrike" dirty="0" err="1">
                <a:solidFill>
                  <a:srgbClr val="000000"/>
                </a:solidFill>
                <a:effectLst/>
                <a:latin typeface="Arial Black" panose="020B0A04020102020204" pitchFamily="34" charset="0"/>
              </a:rPr>
              <a:t>bribery,global</a:t>
            </a:r>
            <a:r>
              <a:rPr lang="en-US" sz="2000" b="0" i="0" u="none" strike="noStrike" dirty="0">
                <a:solidFill>
                  <a:srgbClr val="000000"/>
                </a:solidFill>
                <a:effectLst/>
                <a:latin typeface="Arial Black" panose="020B0A04020102020204" pitchFamily="34" charset="0"/>
              </a:rPr>
              <a:t> pandemic</a:t>
            </a:r>
            <a:r>
              <a:rPr lang="en-US" sz="2000" b="0" i="0" u="none" strike="noStrike" dirty="0">
                <a:solidFill>
                  <a:srgbClr val="000000"/>
                </a:solidFill>
                <a:effectLst/>
                <a:latin typeface="Times New Roman" panose="02020603050405020304" pitchFamily="18" charset="0"/>
              </a:rPr>
              <a:t>. </a:t>
            </a:r>
          </a:p>
          <a:p>
            <a:pPr marL="0" indent="0" algn="ctr" rtl="0">
              <a:spcBef>
                <a:spcPts val="1200"/>
              </a:spcBef>
              <a:spcAft>
                <a:spcPts val="1200"/>
              </a:spcAft>
              <a:buNone/>
            </a:pPr>
            <a:r>
              <a:rPr lang="en-US" sz="2000" b="0" i="0" u="none" strike="noStrike" dirty="0">
                <a:solidFill>
                  <a:srgbClr val="000000"/>
                </a:solidFill>
                <a:effectLst/>
                <a:latin typeface="Times New Roman" panose="02020603050405020304" pitchFamily="18" charset="0"/>
              </a:rPr>
              <a:t>Global pandemics have hardly hit all the sectors with a significant economic </a:t>
            </a:r>
            <a:r>
              <a:rPr lang="en-US" sz="2000" b="0" i="0" u="none" strike="noStrike" dirty="0" err="1">
                <a:solidFill>
                  <a:srgbClr val="000000"/>
                </a:solidFill>
                <a:effectLst/>
                <a:latin typeface="Times New Roman" panose="02020603050405020304" pitchFamily="18" charset="0"/>
              </a:rPr>
              <a:t>decline.The</a:t>
            </a:r>
            <a:r>
              <a:rPr lang="en-US" sz="2000" b="0" i="0" u="none" strike="noStrike" dirty="0">
                <a:solidFill>
                  <a:srgbClr val="000000"/>
                </a:solidFill>
                <a:effectLst/>
                <a:latin typeface="Times New Roman" panose="02020603050405020304" pitchFamily="18" charset="0"/>
              </a:rPr>
              <a:t> rate of inflation </a:t>
            </a:r>
            <a:r>
              <a:rPr lang="en-US" sz="2000" dirty="0">
                <a:solidFill>
                  <a:srgbClr val="000000"/>
                </a:solidFill>
                <a:latin typeface="Times New Roman" panose="02020603050405020304" pitchFamily="18" charset="0"/>
              </a:rPr>
              <a:t>being</a:t>
            </a:r>
            <a:r>
              <a:rPr lang="en-US" sz="2000" b="0" i="0" u="none" strike="noStrike" dirty="0">
                <a:solidFill>
                  <a:srgbClr val="000000"/>
                </a:solidFill>
                <a:effectLst/>
                <a:latin typeface="Times New Roman" panose="02020603050405020304" pitchFamily="18" charset="0"/>
              </a:rPr>
              <a:t> high </a:t>
            </a:r>
            <a:r>
              <a:rPr lang="en-US" sz="2000" dirty="0">
                <a:solidFill>
                  <a:srgbClr val="000000"/>
                </a:solidFill>
                <a:latin typeface="Times New Roman" panose="02020603050405020304" pitchFamily="18" charset="0"/>
              </a:rPr>
              <a:t>,</a:t>
            </a:r>
            <a:r>
              <a:rPr lang="en-US" sz="2000" b="0" i="0" u="none" strike="noStrike" dirty="0">
                <a:solidFill>
                  <a:srgbClr val="000000"/>
                </a:solidFill>
                <a:effectLst/>
                <a:latin typeface="Times New Roman" panose="02020603050405020304" pitchFamily="18" charset="0"/>
              </a:rPr>
              <a:t> the economy can vary quite often which gives to the company </a:t>
            </a:r>
            <a:r>
              <a:rPr lang="en-US" sz="2000" b="0" i="0" u="none" strike="noStrike" dirty="0" err="1">
                <a:solidFill>
                  <a:srgbClr val="000000"/>
                </a:solidFill>
                <a:effectLst/>
                <a:latin typeface="Times New Roman" panose="02020603050405020304" pitchFamily="18" charset="0"/>
              </a:rPr>
              <a:t>difficulties,can</a:t>
            </a:r>
            <a:r>
              <a:rPr lang="en-US" sz="2000" b="0" i="0" u="none" strike="noStrike" dirty="0">
                <a:solidFill>
                  <a:srgbClr val="000000"/>
                </a:solidFill>
                <a:effectLst/>
                <a:latin typeface="Times New Roman" panose="02020603050405020304" pitchFamily="18" charset="0"/>
              </a:rPr>
              <a:t> force the corporation to change the prices </a:t>
            </a:r>
            <a:r>
              <a:rPr lang="en-US" sz="2000" dirty="0">
                <a:solidFill>
                  <a:srgbClr val="000000"/>
                </a:solidFill>
                <a:latin typeface="Times New Roman" panose="02020603050405020304" pitchFamily="18" charset="0"/>
              </a:rPr>
              <a:t>for</a:t>
            </a:r>
            <a:r>
              <a:rPr lang="en-US" sz="2000" b="0" i="0" u="none" strike="noStrike" dirty="0">
                <a:solidFill>
                  <a:srgbClr val="000000"/>
                </a:solidFill>
                <a:effectLst/>
                <a:latin typeface="Times New Roman" panose="02020603050405020304" pitchFamily="18" charset="0"/>
              </a:rPr>
              <a:t> </a:t>
            </a:r>
            <a:r>
              <a:rPr lang="en-US" sz="2000" dirty="0">
                <a:solidFill>
                  <a:srgbClr val="000000"/>
                </a:solidFill>
                <a:latin typeface="Times New Roman" panose="02020603050405020304" pitchFamily="18" charset="0"/>
              </a:rPr>
              <a:t>his</a:t>
            </a:r>
            <a:r>
              <a:rPr lang="en-US" sz="2000" b="0" i="0" u="none" strike="noStrike" dirty="0">
                <a:solidFill>
                  <a:srgbClr val="000000"/>
                </a:solidFill>
                <a:effectLst/>
                <a:latin typeface="Times New Roman" panose="02020603050405020304" pitchFamily="18" charset="0"/>
              </a:rPr>
              <a:t> products. The industry can face the cash flow problems while entering the new market. It requires various financial resources and if the supply is stagnant it can create various problems.</a:t>
            </a:r>
            <a:endParaRPr lang="en-US" sz="2000" b="0" dirty="0">
              <a:effectLst/>
            </a:endParaRPr>
          </a:p>
          <a:p>
            <a:pPr marL="0" indent="0" algn="ctr">
              <a:buNone/>
            </a:pPr>
            <a:br>
              <a:rPr lang="en-US" sz="2400" dirty="0"/>
            </a:br>
            <a:endParaRPr lang="en-IN" sz="2400" dirty="0"/>
          </a:p>
          <a:p>
            <a:pPr algn="just"/>
            <a:endParaRPr lang="en-GB" dirty="0"/>
          </a:p>
        </p:txBody>
      </p:sp>
    </p:spTree>
    <p:extLst>
      <p:ext uri="{BB962C8B-B14F-4D97-AF65-F5344CB8AC3E}">
        <p14:creationId xmlns:p14="http://schemas.microsoft.com/office/powerpoint/2010/main" val="502064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12E6C9-810F-AEF2-F938-4A46BE67F411}"/>
              </a:ext>
            </a:extLst>
          </p:cNvPr>
          <p:cNvSpPr txBox="1">
            <a:spLocks/>
          </p:cNvSpPr>
          <p:nvPr/>
        </p:nvSpPr>
        <p:spPr>
          <a:xfrm>
            <a:off x="-778570" y="-381951"/>
            <a:ext cx="9212168" cy="1758998"/>
          </a:xfrm>
          <a:prstGeom prst="rect">
            <a:avLst/>
          </a:prstGeom>
        </p:spPr>
        <p:txBody>
          <a:bodyPr anchor="b"/>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400" b="1" dirty="0">
                <a:latin typeface="+mn-lt"/>
                <a:cs typeface="Arial" panose="020B0604020202020204" pitchFamily="34" charset="0"/>
              </a:rPr>
              <a:t>Key Issues Faced by Foreign </a:t>
            </a:r>
          </a:p>
          <a:p>
            <a:r>
              <a:rPr lang="en-US" sz="4400" b="1" dirty="0">
                <a:latin typeface="+mn-lt"/>
                <a:cs typeface="Arial" panose="020B0604020202020204" pitchFamily="34" charset="0"/>
              </a:rPr>
              <a:t>Businesses in Nepal</a:t>
            </a:r>
            <a:endParaRPr lang="en-GB" sz="4400" b="1" dirty="0">
              <a:latin typeface="+mn-lt"/>
              <a:cs typeface="Arial" panose="020B0604020202020204" pitchFamily="34" charset="0"/>
            </a:endParaRPr>
          </a:p>
        </p:txBody>
      </p:sp>
      <p:pic>
        <p:nvPicPr>
          <p:cNvPr id="5" name="Picture 4">
            <a:extLst>
              <a:ext uri="{FF2B5EF4-FFF2-40B4-BE49-F238E27FC236}">
                <a16:creationId xmlns:a16="http://schemas.microsoft.com/office/drawing/2014/main" id="{0699BBAF-1B80-E4A1-5CF7-B50571931DC1}"/>
              </a:ext>
            </a:extLst>
          </p:cNvPr>
          <p:cNvPicPr>
            <a:picLocks noChangeAspect="1"/>
          </p:cNvPicPr>
          <p:nvPr/>
        </p:nvPicPr>
        <p:blipFill>
          <a:blip r:embed="rId3"/>
          <a:stretch>
            <a:fillRect/>
          </a:stretch>
        </p:blipFill>
        <p:spPr>
          <a:xfrm>
            <a:off x="4881716" y="1982321"/>
            <a:ext cx="3719593" cy="1758998"/>
          </a:xfrm>
          <a:prstGeom prst="rect">
            <a:avLst/>
          </a:prstGeom>
        </p:spPr>
      </p:pic>
      <p:sp>
        <p:nvSpPr>
          <p:cNvPr id="2" name="TextBox 1">
            <a:extLst>
              <a:ext uri="{FF2B5EF4-FFF2-40B4-BE49-F238E27FC236}">
                <a16:creationId xmlns:a16="http://schemas.microsoft.com/office/drawing/2014/main" id="{FE0054FC-2C2D-08EC-242A-AAE069FD56AC}"/>
              </a:ext>
            </a:extLst>
          </p:cNvPr>
          <p:cNvSpPr txBox="1"/>
          <p:nvPr/>
        </p:nvSpPr>
        <p:spPr>
          <a:xfrm>
            <a:off x="300838" y="1731686"/>
            <a:ext cx="3719593" cy="2769989"/>
          </a:xfrm>
          <a:prstGeom prst="rect">
            <a:avLst/>
          </a:prstGeom>
          <a:noFill/>
        </p:spPr>
        <p:txBody>
          <a:bodyPr wrap="square" rtlCol="0">
            <a:spAutoFit/>
          </a:bodyPr>
          <a:lstStyle/>
          <a:p>
            <a:pPr algn="just" rtl="0">
              <a:spcBef>
                <a:spcPts val="1200"/>
              </a:spcBef>
              <a:spcAft>
                <a:spcPts val="1200"/>
              </a:spcAft>
            </a:pPr>
            <a:r>
              <a:rPr lang="en-US" sz="2000" b="1" u="none" strike="noStrike" dirty="0">
                <a:solidFill>
                  <a:srgbClr val="000000"/>
                </a:solidFill>
                <a:effectLst/>
                <a:latin typeface="Calibri" panose="020F0502020204030204" pitchFamily="34" charset="0"/>
              </a:rPr>
              <a:t>The cultural differences </a:t>
            </a:r>
            <a:r>
              <a:rPr lang="en-US" sz="1800" b="0" i="0" u="none" strike="noStrike" dirty="0">
                <a:solidFill>
                  <a:srgbClr val="000000"/>
                </a:solidFill>
                <a:effectLst/>
                <a:latin typeface="Times New Roman" panose="02020603050405020304" pitchFamily="18" charset="0"/>
              </a:rPr>
              <a:t>of the country impacts the strategic approaches of business. The business culture such as ethics, etiquettes, working styles  may not match with those while they are expanding in other foreign lands. </a:t>
            </a:r>
            <a:endParaRPr lang="en-US" b="0" dirty="0">
              <a:effectLst/>
            </a:endParaRPr>
          </a:p>
          <a:p>
            <a:br>
              <a:rPr lang="en-US" dirty="0"/>
            </a:br>
            <a:endParaRPr lang="en-IN" dirty="0"/>
          </a:p>
        </p:txBody>
      </p:sp>
      <p:sp>
        <p:nvSpPr>
          <p:cNvPr id="4" name="TextBox 3">
            <a:extLst>
              <a:ext uri="{FF2B5EF4-FFF2-40B4-BE49-F238E27FC236}">
                <a16:creationId xmlns:a16="http://schemas.microsoft.com/office/drawing/2014/main" id="{A1A87D33-D750-B678-7BCA-7B80C4C14C5D}"/>
              </a:ext>
            </a:extLst>
          </p:cNvPr>
          <p:cNvSpPr txBox="1"/>
          <p:nvPr/>
        </p:nvSpPr>
        <p:spPr>
          <a:xfrm rot="21037673">
            <a:off x="1518836" y="4077870"/>
            <a:ext cx="4262031" cy="1569660"/>
          </a:xfrm>
          <a:prstGeom prst="rect">
            <a:avLst/>
          </a:prstGeom>
          <a:noFill/>
        </p:spPr>
        <p:txBody>
          <a:bodyPr wrap="square" rtlCol="0">
            <a:spAutoFit/>
          </a:bodyPr>
          <a:lstStyle/>
          <a:p>
            <a:pPr marL="457200" lvl="0" indent="-457200" algn="l" rtl="0">
              <a:buFont typeface="+mj-lt"/>
              <a:buAutoNum type="arabicPeriod"/>
            </a:pPr>
            <a:r>
              <a:rPr lang="en-US" sz="2400" b="1" dirty="0">
                <a:latin typeface="Arial Black" panose="020B0A04020102020204" pitchFamily="34" charset="0"/>
              </a:rPr>
              <a:t>Variety of  languages</a:t>
            </a:r>
            <a:endParaRPr lang="en-GB" sz="2400" b="1" dirty="0">
              <a:latin typeface="Arial Black" panose="020B0A04020102020204" pitchFamily="34" charset="0"/>
            </a:endParaRPr>
          </a:p>
          <a:p>
            <a:pPr marL="457200" lvl="0" indent="-457200" algn="l" rtl="0">
              <a:buFont typeface="+mj-lt"/>
              <a:buAutoNum type="arabicPeriod"/>
            </a:pPr>
            <a:r>
              <a:rPr lang="en-US" sz="2400" b="1" dirty="0">
                <a:latin typeface="Arial Black" panose="020B0A04020102020204" pitchFamily="34" charset="0"/>
              </a:rPr>
              <a:t>Various customs, beliefs and norms</a:t>
            </a:r>
            <a:endParaRPr lang="en-GB" sz="2400" b="1" dirty="0">
              <a:latin typeface="Arial Black" panose="020B0A04020102020204" pitchFamily="34" charset="0"/>
            </a:endParaRPr>
          </a:p>
          <a:p>
            <a:pPr marL="457200" lvl="0" indent="-457200" algn="l" rtl="0">
              <a:buFont typeface="+mj-lt"/>
              <a:buAutoNum type="arabicPeriod"/>
            </a:pPr>
            <a:r>
              <a:rPr lang="en-US" sz="2400" b="1" dirty="0">
                <a:latin typeface="Arial Black" panose="020B0A04020102020204" pitchFamily="34" charset="0"/>
              </a:rPr>
              <a:t>Cultural diversity </a:t>
            </a:r>
            <a:endParaRPr lang="en-GB" sz="2400" b="1" dirty="0">
              <a:latin typeface="Arial Black" panose="020B0A04020102020204" pitchFamily="34" charset="0"/>
            </a:endParaRPr>
          </a:p>
        </p:txBody>
      </p:sp>
      <p:sp>
        <p:nvSpPr>
          <p:cNvPr id="3" name="TextBox 2">
            <a:extLst>
              <a:ext uri="{FF2B5EF4-FFF2-40B4-BE49-F238E27FC236}">
                <a16:creationId xmlns:a16="http://schemas.microsoft.com/office/drawing/2014/main" id="{5D85C4E1-04C5-37FA-824D-C7C8C5A699A4}"/>
              </a:ext>
            </a:extLst>
          </p:cNvPr>
          <p:cNvSpPr txBox="1"/>
          <p:nvPr/>
        </p:nvSpPr>
        <p:spPr>
          <a:xfrm>
            <a:off x="1" y="5984081"/>
            <a:ext cx="5117690" cy="830997"/>
          </a:xfrm>
          <a:prstGeom prst="rect">
            <a:avLst/>
          </a:prstGeom>
          <a:noFill/>
        </p:spPr>
        <p:txBody>
          <a:bodyPr wrap="square" rtlCol="0">
            <a:spAutoFit/>
          </a:bodyPr>
          <a:lstStyle/>
          <a:p>
            <a:r>
              <a:rPr lang="en-GB" sz="2400" b="1" dirty="0"/>
              <a:t>The culture represent the attitude and behaviour of the consumer!</a:t>
            </a:r>
          </a:p>
        </p:txBody>
      </p:sp>
    </p:spTree>
    <p:extLst>
      <p:ext uri="{BB962C8B-B14F-4D97-AF65-F5344CB8AC3E}">
        <p14:creationId xmlns:p14="http://schemas.microsoft.com/office/powerpoint/2010/main" val="782625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0C58-C06B-53B5-B88B-5B9B76037EFB}"/>
              </a:ext>
            </a:extLst>
          </p:cNvPr>
          <p:cNvSpPr txBox="1">
            <a:spLocks/>
          </p:cNvSpPr>
          <p:nvPr/>
        </p:nvSpPr>
        <p:spPr>
          <a:xfrm>
            <a:off x="-632425" y="293655"/>
            <a:ext cx="8549053" cy="139440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mn-lt"/>
                <a:cs typeface="Arial" panose="020B0604020202020204" pitchFamily="34" charset="0"/>
              </a:rPr>
              <a:t>Key Issues Faced by Foreign Businesses in Nepal</a:t>
            </a:r>
          </a:p>
        </p:txBody>
      </p:sp>
      <p:sp>
        <p:nvSpPr>
          <p:cNvPr id="4" name="Oval 3"/>
          <p:cNvSpPr/>
          <p:nvPr/>
        </p:nvSpPr>
        <p:spPr>
          <a:xfrm>
            <a:off x="1845079" y="1501913"/>
            <a:ext cx="4618495" cy="19270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indent="-514350" algn="ctr">
              <a:buFont typeface="+mj-lt"/>
              <a:buAutoNum type="arabicPeriod"/>
            </a:pPr>
            <a:r>
              <a:rPr lang="en-US" sz="2400" dirty="0"/>
              <a:t>Overcrowded courts</a:t>
            </a:r>
          </a:p>
          <a:p>
            <a:pPr marL="514350" indent="-514350" algn="ctr">
              <a:buFont typeface="+mj-lt"/>
              <a:buAutoNum type="arabicPeriod"/>
            </a:pPr>
            <a:r>
              <a:rPr lang="en-US" sz="2400" dirty="0"/>
              <a:t>Lenghty process </a:t>
            </a:r>
          </a:p>
        </p:txBody>
      </p:sp>
      <p:pic>
        <p:nvPicPr>
          <p:cNvPr id="5" name="Picture 4" descr="download (40).jpg"/>
          <p:cNvPicPr>
            <a:picLocks noChangeAspect="1"/>
          </p:cNvPicPr>
          <p:nvPr/>
        </p:nvPicPr>
        <p:blipFill>
          <a:blip r:embed="rId3"/>
          <a:stretch>
            <a:fillRect/>
          </a:stretch>
        </p:blipFill>
        <p:spPr>
          <a:xfrm>
            <a:off x="4990008" y="4572000"/>
            <a:ext cx="2926620" cy="2133697"/>
          </a:xfrm>
          <a:prstGeom prst="rect">
            <a:avLst/>
          </a:prstGeom>
        </p:spPr>
      </p:pic>
      <p:pic>
        <p:nvPicPr>
          <p:cNvPr id="6" name="Picture 5" descr="download (42).jpg"/>
          <p:cNvPicPr>
            <a:picLocks noChangeAspect="1"/>
          </p:cNvPicPr>
          <p:nvPr/>
        </p:nvPicPr>
        <p:blipFill>
          <a:blip r:embed="rId4"/>
          <a:stretch>
            <a:fillRect/>
          </a:stretch>
        </p:blipFill>
        <p:spPr>
          <a:xfrm>
            <a:off x="-250421" y="4001393"/>
            <a:ext cx="2095500" cy="3140195"/>
          </a:xfrm>
          <a:prstGeom prst="rect">
            <a:avLst/>
          </a:prstGeom>
        </p:spPr>
      </p:pic>
      <p:sp>
        <p:nvSpPr>
          <p:cNvPr id="7" name="TextBox 6">
            <a:extLst>
              <a:ext uri="{FF2B5EF4-FFF2-40B4-BE49-F238E27FC236}">
                <a16:creationId xmlns:a16="http://schemas.microsoft.com/office/drawing/2014/main" id="{541F8BAD-3A91-953D-5F17-593BABC78DFD}"/>
              </a:ext>
            </a:extLst>
          </p:cNvPr>
          <p:cNvSpPr txBox="1"/>
          <p:nvPr/>
        </p:nvSpPr>
        <p:spPr>
          <a:xfrm>
            <a:off x="-1566162" y="1720546"/>
            <a:ext cx="4943958" cy="400110"/>
          </a:xfrm>
          <a:prstGeom prst="rect">
            <a:avLst/>
          </a:prstGeom>
          <a:noFill/>
        </p:spPr>
        <p:txBody>
          <a:bodyPr wrap="square">
            <a:spAutoFit/>
          </a:bodyPr>
          <a:lstStyle/>
          <a:p>
            <a:pPr algn="ctr"/>
            <a:r>
              <a:rPr lang="en-US" sz="2000" b="1" dirty="0">
                <a:solidFill>
                  <a:schemeClr val="accent1">
                    <a:lumMod val="75000"/>
                  </a:schemeClr>
                </a:solidFill>
                <a:latin typeface="+mn-lt"/>
                <a:cs typeface="Arial" panose="020B0604020202020204" pitchFamily="34" charset="0"/>
              </a:rPr>
              <a:t>Legal barriers</a:t>
            </a:r>
          </a:p>
        </p:txBody>
      </p:sp>
      <p:sp>
        <p:nvSpPr>
          <p:cNvPr id="8" name="TextBox 7">
            <a:extLst>
              <a:ext uri="{FF2B5EF4-FFF2-40B4-BE49-F238E27FC236}">
                <a16:creationId xmlns:a16="http://schemas.microsoft.com/office/drawing/2014/main" id="{C0C429A2-462E-250B-26F4-72C0BE4F71EC}"/>
              </a:ext>
            </a:extLst>
          </p:cNvPr>
          <p:cNvSpPr txBox="1"/>
          <p:nvPr/>
        </p:nvSpPr>
        <p:spPr>
          <a:xfrm>
            <a:off x="1770717" y="3461487"/>
            <a:ext cx="2311807" cy="2585323"/>
          </a:xfrm>
          <a:prstGeom prst="rect">
            <a:avLst/>
          </a:prstGeom>
          <a:noFill/>
        </p:spPr>
        <p:txBody>
          <a:bodyPr wrap="square" rtlCol="0">
            <a:spAutoFit/>
          </a:bodyPr>
          <a:lstStyle/>
          <a:p>
            <a:pPr algn="ctr"/>
            <a:r>
              <a:rPr lang="en-GB" dirty="0">
                <a:highlight>
                  <a:srgbClr val="00FFFF"/>
                </a:highlight>
              </a:rPr>
              <a:t>Nepal has a large legal system and crowded </a:t>
            </a:r>
            <a:r>
              <a:rPr lang="en-GB" dirty="0" err="1">
                <a:highlight>
                  <a:srgbClr val="00FFFF"/>
                </a:highlight>
              </a:rPr>
              <a:t>courts,all</a:t>
            </a:r>
            <a:r>
              <a:rPr lang="en-GB" dirty="0">
                <a:highlight>
                  <a:srgbClr val="00FFFF"/>
                </a:highlight>
              </a:rPr>
              <a:t> the companies has to go through these to take their licence and takes long time like </a:t>
            </a:r>
            <a:r>
              <a:rPr lang="en-GB" dirty="0" err="1">
                <a:highlight>
                  <a:srgbClr val="00FFFF"/>
                </a:highlight>
              </a:rPr>
              <a:t>months,even</a:t>
            </a:r>
            <a:r>
              <a:rPr lang="en-GB" dirty="0">
                <a:highlight>
                  <a:srgbClr val="00FFFF"/>
                </a:highlight>
              </a:rPr>
              <a:t> years to get the approval!</a:t>
            </a:r>
          </a:p>
        </p:txBody>
      </p:sp>
      <p:sp>
        <p:nvSpPr>
          <p:cNvPr id="9" name="TextBox 8">
            <a:extLst>
              <a:ext uri="{FF2B5EF4-FFF2-40B4-BE49-F238E27FC236}">
                <a16:creationId xmlns:a16="http://schemas.microsoft.com/office/drawing/2014/main" id="{BABDC537-996C-7B1E-57FC-1FC36F64036A}"/>
              </a:ext>
            </a:extLst>
          </p:cNvPr>
          <p:cNvSpPr txBox="1"/>
          <p:nvPr/>
        </p:nvSpPr>
        <p:spPr>
          <a:xfrm>
            <a:off x="4324027" y="3461487"/>
            <a:ext cx="2139547" cy="923330"/>
          </a:xfrm>
          <a:prstGeom prst="rect">
            <a:avLst/>
          </a:prstGeom>
          <a:noFill/>
        </p:spPr>
        <p:txBody>
          <a:bodyPr wrap="square" rtlCol="0">
            <a:spAutoFit/>
          </a:bodyPr>
          <a:lstStyle/>
          <a:p>
            <a:r>
              <a:rPr lang="en-GB" dirty="0">
                <a:highlight>
                  <a:srgbClr val="00FFFF"/>
                </a:highlight>
              </a:rPr>
              <a:t>The corruption practice it can be an issue!</a:t>
            </a:r>
          </a:p>
        </p:txBody>
      </p:sp>
    </p:spTree>
    <p:extLst>
      <p:ext uri="{BB962C8B-B14F-4D97-AF65-F5344CB8AC3E}">
        <p14:creationId xmlns:p14="http://schemas.microsoft.com/office/powerpoint/2010/main" val="1772037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168EEC-C1B4-9FF2-A89E-8FAF6213C849}"/>
              </a:ext>
            </a:extLst>
          </p:cNvPr>
          <p:cNvGraphicFramePr/>
          <p:nvPr>
            <p:extLst>
              <p:ext uri="{D42A27DB-BD31-4B8C-83A1-F6EECF244321}">
                <p14:modId xmlns:p14="http://schemas.microsoft.com/office/powerpoint/2010/main" val="1951835269"/>
              </p:ext>
            </p:extLst>
          </p:nvPr>
        </p:nvGraphicFramePr>
        <p:xfrm>
          <a:off x="314122" y="978900"/>
          <a:ext cx="5982345" cy="58790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8DA7CAD-B3D5-39B1-B054-17FB987A37BA}"/>
              </a:ext>
            </a:extLst>
          </p:cNvPr>
          <p:cNvSpPr txBox="1"/>
          <p:nvPr/>
        </p:nvSpPr>
        <p:spPr>
          <a:xfrm>
            <a:off x="360219" y="517236"/>
            <a:ext cx="7970982" cy="461665"/>
          </a:xfrm>
          <a:prstGeom prst="rect">
            <a:avLst/>
          </a:prstGeom>
          <a:blipFill>
            <a:blip r:embed="rId8"/>
            <a:tile tx="0" ty="0" sx="100000" sy="100000" flip="none" algn="tl"/>
          </a:blipFill>
        </p:spPr>
        <p:txBody>
          <a:bodyPr wrap="square" rtlCol="0">
            <a:spAutoFit/>
          </a:bodyPr>
          <a:lstStyle/>
          <a:p>
            <a:r>
              <a:rPr lang="en-IN" sz="2400" dirty="0"/>
              <a:t>Various opportunities of establishing business</a:t>
            </a:r>
          </a:p>
        </p:txBody>
      </p:sp>
      <p:pic>
        <p:nvPicPr>
          <p:cNvPr id="6" name="Picture 5" descr="download (41).jpg"/>
          <p:cNvPicPr>
            <a:picLocks noChangeAspect="1"/>
          </p:cNvPicPr>
          <p:nvPr/>
        </p:nvPicPr>
        <p:blipFill>
          <a:blip r:embed="rId9"/>
          <a:stretch>
            <a:fillRect/>
          </a:stretch>
        </p:blipFill>
        <p:spPr>
          <a:xfrm>
            <a:off x="500242" y="994154"/>
            <a:ext cx="1855977" cy="1235068"/>
          </a:xfrm>
          <a:prstGeom prst="rect">
            <a:avLst/>
          </a:prstGeom>
        </p:spPr>
      </p:pic>
      <p:pic>
        <p:nvPicPr>
          <p:cNvPr id="7" name="Picture 6" descr="images (23).jpg"/>
          <p:cNvPicPr>
            <a:picLocks noChangeAspect="1"/>
          </p:cNvPicPr>
          <p:nvPr/>
        </p:nvPicPr>
        <p:blipFill>
          <a:blip r:embed="rId10"/>
          <a:stretch>
            <a:fillRect/>
          </a:stretch>
        </p:blipFill>
        <p:spPr>
          <a:xfrm>
            <a:off x="6985991" y="3912702"/>
            <a:ext cx="1623060" cy="1805940"/>
          </a:xfrm>
          <a:prstGeom prst="rect">
            <a:avLst/>
          </a:prstGeom>
        </p:spPr>
      </p:pic>
      <p:sp>
        <p:nvSpPr>
          <p:cNvPr id="4" name="TextBox 3">
            <a:extLst>
              <a:ext uri="{FF2B5EF4-FFF2-40B4-BE49-F238E27FC236}">
                <a16:creationId xmlns:a16="http://schemas.microsoft.com/office/drawing/2014/main" id="{DFFA8572-AC45-B43F-D2AA-B033D81C64DC}"/>
              </a:ext>
            </a:extLst>
          </p:cNvPr>
          <p:cNvSpPr txBox="1"/>
          <p:nvPr/>
        </p:nvSpPr>
        <p:spPr>
          <a:xfrm>
            <a:off x="1918346" y="4224267"/>
            <a:ext cx="3688597" cy="2400657"/>
          </a:xfrm>
          <a:prstGeom prst="rect">
            <a:avLst/>
          </a:prstGeom>
          <a:noFill/>
        </p:spPr>
        <p:txBody>
          <a:bodyPr wrap="square" rtlCol="0">
            <a:spAutoFit/>
          </a:bodyPr>
          <a:lstStyle/>
          <a:p>
            <a:endParaRPr lang="en-US" sz="1800" kern="1200" dirty="0">
              <a:solidFill>
                <a:schemeClr val="tx1"/>
              </a:solidFill>
              <a:latin typeface="+mn-lt"/>
              <a:ea typeface="+mn-ea"/>
              <a:cs typeface="+mn-cs"/>
            </a:endParaRPr>
          </a:p>
          <a:p>
            <a:r>
              <a:rPr lang="en-GB" sz="2400" b="1" kern="1200" dirty="0">
                <a:solidFill>
                  <a:schemeClr val="tx1"/>
                </a:solidFill>
                <a:highlight>
                  <a:srgbClr val="008080"/>
                </a:highlight>
                <a:latin typeface="+mn-lt"/>
                <a:ea typeface="+mn-ea"/>
                <a:cs typeface="+mn-cs"/>
              </a:rPr>
              <a:t>Emerging market</a:t>
            </a:r>
            <a:r>
              <a:rPr lang="en-GB" sz="1800" kern="1200" dirty="0">
                <a:solidFill>
                  <a:schemeClr val="tx1"/>
                </a:solidFill>
                <a:latin typeface="+mn-lt"/>
                <a:ea typeface="+mn-ea"/>
                <a:cs typeface="+mn-cs"/>
              </a:rPr>
              <a:t>: Nepal is an emerging </a:t>
            </a:r>
            <a:r>
              <a:rPr lang="en-GB" sz="1800" kern="1200" dirty="0" err="1">
                <a:solidFill>
                  <a:schemeClr val="tx1"/>
                </a:solidFill>
                <a:latin typeface="+mn-lt"/>
                <a:ea typeface="+mn-ea"/>
                <a:cs typeface="+mn-cs"/>
              </a:rPr>
              <a:t>market,has</a:t>
            </a:r>
            <a:r>
              <a:rPr lang="en-GB" sz="1800" kern="1200" dirty="0">
                <a:solidFill>
                  <a:schemeClr val="tx1"/>
                </a:solidFill>
                <a:latin typeface="+mn-lt"/>
                <a:ea typeface="+mn-ea"/>
                <a:cs typeface="+mn-cs"/>
              </a:rPr>
              <a:t> a potential of growth , the size of the market is increasingly on a rapid scale. </a:t>
            </a:r>
          </a:p>
          <a:p>
            <a:r>
              <a:rPr lang="en-GB" sz="1800" kern="1200" dirty="0">
                <a:solidFill>
                  <a:schemeClr val="tx1"/>
                </a:solidFill>
                <a:latin typeface="+mn-lt"/>
                <a:ea typeface="+mn-ea"/>
                <a:cs typeface="+mn-cs"/>
              </a:rPr>
              <a:t> Nepal has better connectivity and </a:t>
            </a:r>
            <a:r>
              <a:rPr lang="en-GB" dirty="0"/>
              <a:t>his</a:t>
            </a:r>
            <a:r>
              <a:rPr lang="en-GB" sz="1800" kern="1200" dirty="0">
                <a:solidFill>
                  <a:schemeClr val="tx1"/>
                </a:solidFill>
                <a:latin typeface="+mn-lt"/>
                <a:ea typeface="+mn-ea"/>
                <a:cs typeface="+mn-cs"/>
              </a:rPr>
              <a:t> customer base is accelerating.</a:t>
            </a:r>
          </a:p>
          <a:p>
            <a:r>
              <a:rPr lang="en-GB" sz="1800" kern="1200" dirty="0">
                <a:solidFill>
                  <a:schemeClr val="tx1"/>
                </a:solidFill>
                <a:latin typeface="+mn-lt"/>
                <a:ea typeface="+mn-ea"/>
                <a:cs typeface="+mn-cs"/>
              </a:rPr>
              <a:t> </a:t>
            </a:r>
            <a:endParaRPr lang="en-GB" dirty="0"/>
          </a:p>
        </p:txBody>
      </p:sp>
    </p:spTree>
    <p:extLst>
      <p:ext uri="{BB962C8B-B14F-4D97-AF65-F5344CB8AC3E}">
        <p14:creationId xmlns:p14="http://schemas.microsoft.com/office/powerpoint/2010/main" val="1743594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43F3CE-561F-0385-426D-AF58DC15E5E0}"/>
              </a:ext>
            </a:extLst>
          </p:cNvPr>
          <p:cNvSpPr txBox="1"/>
          <p:nvPr/>
        </p:nvSpPr>
        <p:spPr>
          <a:xfrm>
            <a:off x="471055" y="2265255"/>
            <a:ext cx="5680364" cy="1877437"/>
          </a:xfrm>
          <a:prstGeom prst="rect">
            <a:avLst/>
          </a:prstGeom>
          <a:noFill/>
        </p:spPr>
        <p:txBody>
          <a:bodyPr wrap="square">
            <a:spAutoFit/>
          </a:bodyPr>
          <a:lstStyle/>
          <a:p>
            <a:pPr lvl="0"/>
            <a:r>
              <a:rPr lang="en-GB" sz="2400" b="1" dirty="0">
                <a:latin typeface="Times New Roman" pitchFamily="18" charset="0"/>
                <a:cs typeface="Times New Roman" pitchFamily="18" charset="0"/>
              </a:rPr>
              <a:t>Foreign Policy and Relation barriers- </a:t>
            </a:r>
            <a:r>
              <a:rPr lang="en-GB" sz="1800" dirty="0">
                <a:solidFill>
                  <a:schemeClr val="tx1"/>
                </a:solidFill>
                <a:latin typeface="+mn-lt"/>
                <a:ea typeface="+mn-ea"/>
                <a:cs typeface="+mn-cs"/>
              </a:rPr>
              <a:t>the most significant barrier that a company faces while expanding internationally.</a:t>
            </a:r>
          </a:p>
          <a:p>
            <a:pPr lvl="0"/>
            <a:endParaRPr lang="en-GB" sz="1800" dirty="0">
              <a:solidFill>
                <a:schemeClr val="tx1"/>
              </a:solidFill>
              <a:latin typeface="+mn-lt"/>
              <a:ea typeface="+mn-ea"/>
              <a:cs typeface="+mn-cs"/>
            </a:endParaRPr>
          </a:p>
          <a:p>
            <a:pPr lvl="0"/>
            <a:r>
              <a:rPr lang="en-GB" sz="2000" b="1" dirty="0"/>
              <a:t>               </a:t>
            </a:r>
            <a:endParaRPr lang="en-GB" sz="1800" dirty="0">
              <a:solidFill>
                <a:schemeClr val="tx1"/>
              </a:solidFill>
              <a:latin typeface="+mn-lt"/>
              <a:ea typeface="+mn-ea"/>
              <a:cs typeface="+mn-cs"/>
            </a:endParaRPr>
          </a:p>
          <a:p>
            <a:pPr lvl="0"/>
            <a:endParaRPr lang="en-GB" dirty="0"/>
          </a:p>
        </p:txBody>
      </p:sp>
      <p:pic>
        <p:nvPicPr>
          <p:cNvPr id="4" name="Picture 3" descr="images (27).jpg">
            <a:extLst>
              <a:ext uri="{FF2B5EF4-FFF2-40B4-BE49-F238E27FC236}">
                <a16:creationId xmlns:a16="http://schemas.microsoft.com/office/drawing/2014/main" id="{EC4C2B3F-1FE8-E96D-3D74-E3EF1624BAF6}"/>
              </a:ext>
            </a:extLst>
          </p:cNvPr>
          <p:cNvPicPr>
            <a:picLocks noChangeAspect="1"/>
          </p:cNvPicPr>
          <p:nvPr/>
        </p:nvPicPr>
        <p:blipFill>
          <a:blip r:embed="rId2"/>
          <a:stretch>
            <a:fillRect/>
          </a:stretch>
        </p:blipFill>
        <p:spPr>
          <a:xfrm>
            <a:off x="1948373" y="318604"/>
            <a:ext cx="3160944" cy="1469983"/>
          </a:xfrm>
          <a:prstGeom prst="rect">
            <a:avLst/>
          </a:prstGeom>
        </p:spPr>
      </p:pic>
      <p:sp>
        <p:nvSpPr>
          <p:cNvPr id="6" name="Oval 5">
            <a:extLst>
              <a:ext uri="{FF2B5EF4-FFF2-40B4-BE49-F238E27FC236}">
                <a16:creationId xmlns:a16="http://schemas.microsoft.com/office/drawing/2014/main" id="{C5C37ABF-01A9-1C57-ABAD-EE0D0FB1A652}"/>
              </a:ext>
            </a:extLst>
          </p:cNvPr>
          <p:cNvSpPr/>
          <p:nvPr/>
        </p:nvSpPr>
        <p:spPr>
          <a:xfrm>
            <a:off x="1271608" y="4755544"/>
            <a:ext cx="3837709" cy="20528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adapting  in the political and economic context</a:t>
            </a:r>
          </a:p>
        </p:txBody>
      </p:sp>
      <p:sp>
        <p:nvSpPr>
          <p:cNvPr id="8" name="Oval 7">
            <a:extLst>
              <a:ext uri="{FF2B5EF4-FFF2-40B4-BE49-F238E27FC236}">
                <a16:creationId xmlns:a16="http://schemas.microsoft.com/office/drawing/2014/main" id="{700911AD-D610-8657-18ED-DE6E303F0836}"/>
              </a:ext>
            </a:extLst>
          </p:cNvPr>
          <p:cNvSpPr/>
          <p:nvPr/>
        </p:nvSpPr>
        <p:spPr>
          <a:xfrm>
            <a:off x="1573996" y="3652482"/>
            <a:ext cx="3474481" cy="15932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800" b="1" dirty="0">
                <a:solidFill>
                  <a:schemeClr val="tx1"/>
                </a:solidFill>
              </a:rPr>
              <a:t>POLICIES</a:t>
            </a:r>
          </a:p>
          <a:p>
            <a:pPr lvl="0"/>
            <a:r>
              <a:rPr lang="en-GB" sz="1800" b="1" dirty="0">
                <a:solidFill>
                  <a:schemeClr val="tx1"/>
                </a:solidFill>
              </a:rPr>
              <a:t>              POLITICS</a:t>
            </a:r>
          </a:p>
          <a:p>
            <a:pPr lvl="0"/>
            <a:r>
              <a:rPr lang="en-GB" sz="1800" b="1" dirty="0">
                <a:solidFill>
                  <a:schemeClr val="tx1"/>
                </a:solidFill>
              </a:rPr>
              <a:t>                                 LAWS</a:t>
            </a:r>
            <a:endParaRPr lang="en-GB" sz="1800" b="1" dirty="0">
              <a:solidFill>
                <a:schemeClr val="tx1"/>
              </a:solidFill>
              <a:latin typeface="+mn-lt"/>
              <a:ea typeface="+mn-ea"/>
              <a:cs typeface="+mn-cs"/>
            </a:endParaRPr>
          </a:p>
        </p:txBody>
      </p:sp>
    </p:spTree>
    <p:extLst>
      <p:ext uri="{BB962C8B-B14F-4D97-AF65-F5344CB8AC3E}">
        <p14:creationId xmlns:p14="http://schemas.microsoft.com/office/powerpoint/2010/main" val="1202080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2A5D-F4DF-F595-0685-7F4FB589BCEC}"/>
              </a:ext>
            </a:extLst>
          </p:cNvPr>
          <p:cNvSpPr>
            <a:spLocks noGrp="1"/>
          </p:cNvSpPr>
          <p:nvPr>
            <p:ph type="ctrTitle"/>
          </p:nvPr>
        </p:nvSpPr>
        <p:spPr>
          <a:xfrm>
            <a:off x="0" y="67572"/>
            <a:ext cx="5015561" cy="841403"/>
          </a:xfrm>
        </p:spPr>
        <p:txBody>
          <a:bodyPr vert="horz" lIns="91440" tIns="45720" rIns="91440" bIns="45720" rtlCol="0" anchor="b">
            <a:normAutofit fontScale="90000"/>
          </a:bodyPr>
          <a:lstStyle/>
          <a:p>
            <a:pPr algn="l"/>
            <a:r>
              <a:rPr lang="en-US" sz="5700" kern="1200" dirty="0">
                <a:solidFill>
                  <a:schemeClr val="tx1"/>
                </a:solidFill>
                <a:highlight>
                  <a:srgbClr val="00FFFF"/>
                </a:highlight>
                <a:latin typeface="+mj-lt"/>
                <a:ea typeface="+mj-ea"/>
                <a:cs typeface="+mj-cs"/>
              </a:rPr>
              <a:t>CONCLUSION</a:t>
            </a:r>
          </a:p>
        </p:txBody>
      </p:sp>
      <p:sp>
        <p:nvSpPr>
          <p:cNvPr id="3" name="Subtitle 2">
            <a:extLst>
              <a:ext uri="{FF2B5EF4-FFF2-40B4-BE49-F238E27FC236}">
                <a16:creationId xmlns:a16="http://schemas.microsoft.com/office/drawing/2014/main" id="{275B7196-1E54-DC71-E69E-260A8FBA6576}"/>
              </a:ext>
            </a:extLst>
          </p:cNvPr>
          <p:cNvSpPr>
            <a:spLocks noGrp="1"/>
          </p:cNvSpPr>
          <p:nvPr>
            <p:ph type="subTitle" idx="1"/>
          </p:nvPr>
        </p:nvSpPr>
        <p:spPr>
          <a:xfrm>
            <a:off x="967127" y="1065972"/>
            <a:ext cx="5141140" cy="5770950"/>
          </a:xfrm>
        </p:spPr>
        <p:txBody>
          <a:bodyPr vert="horz" lIns="91440" tIns="45720" rIns="91440" bIns="45720" rtlCol="0">
            <a:noAutofit/>
          </a:bodyPr>
          <a:lstStyle/>
          <a:p>
            <a:pPr indent="-228600" algn="l">
              <a:buFont typeface="Arial" panose="020B0604020202020204" pitchFamily="34" charset="0"/>
              <a:buChar char="•"/>
            </a:pPr>
            <a:r>
              <a:rPr lang="en-US" b="1" dirty="0">
                <a:highlight>
                  <a:srgbClr val="FFFF00"/>
                </a:highlight>
              </a:rPr>
              <a:t> </a:t>
            </a:r>
            <a:r>
              <a:rPr lang="en-US" b="1" dirty="0" err="1">
                <a:highlight>
                  <a:srgbClr val="00FFFF"/>
                </a:highlight>
                <a:latin typeface="+mj-lt"/>
              </a:rPr>
              <a:t>Globalisation</a:t>
            </a:r>
            <a:r>
              <a:rPr lang="en-US" b="1" dirty="0">
                <a:highlight>
                  <a:srgbClr val="00FFFF"/>
                </a:highlight>
                <a:latin typeface="+mj-lt"/>
              </a:rPr>
              <a:t> has made the industries more connected and easily available. </a:t>
            </a:r>
          </a:p>
          <a:p>
            <a:pPr indent="-228600" algn="l">
              <a:buFont typeface="Arial" panose="020B0604020202020204" pitchFamily="34" charset="0"/>
              <a:buChar char="•"/>
            </a:pPr>
            <a:r>
              <a:rPr lang="en-US" b="1" dirty="0">
                <a:highlight>
                  <a:srgbClr val="00FFFF"/>
                </a:highlight>
                <a:latin typeface="+mj-lt"/>
              </a:rPr>
              <a:t>The business entities are expanding due to innovation and creativity. When the business increases its size, it expands to the international market.</a:t>
            </a:r>
          </a:p>
          <a:p>
            <a:pPr indent="-228600" algn="l">
              <a:buFont typeface="Arial" panose="020B0604020202020204" pitchFamily="34" charset="0"/>
              <a:buChar char="•"/>
            </a:pPr>
            <a:r>
              <a:rPr lang="en-US" b="1" dirty="0">
                <a:highlight>
                  <a:srgbClr val="00FFFF"/>
                </a:highlight>
                <a:latin typeface="+mj-lt"/>
              </a:rPr>
              <a:t> Britvic </a:t>
            </a:r>
            <a:r>
              <a:rPr lang="en-US" b="1" dirty="0" err="1">
                <a:highlight>
                  <a:srgbClr val="00FFFF"/>
                </a:highlight>
                <a:latin typeface="+mj-lt"/>
              </a:rPr>
              <a:t>PLc</a:t>
            </a:r>
            <a:r>
              <a:rPr lang="en-US" b="1" dirty="0">
                <a:highlight>
                  <a:srgbClr val="00FFFF"/>
                </a:highlight>
                <a:latin typeface="+mj-lt"/>
              </a:rPr>
              <a:t> has identified the various threats and opportunities and will thereby develop an effective approach. It has reflected the various barriers and challenges that the company can face while expanding to Nepal</a:t>
            </a:r>
          </a:p>
          <a:p>
            <a:pPr algn="l"/>
            <a:r>
              <a:rPr lang="en-US" dirty="0">
                <a:highlight>
                  <a:srgbClr val="00FFFF"/>
                </a:highlight>
                <a:latin typeface="+mj-lt"/>
              </a:rPr>
              <a:t> </a:t>
            </a:r>
          </a:p>
        </p:txBody>
      </p:sp>
      <p:pic>
        <p:nvPicPr>
          <p:cNvPr id="7" name="Picture 6" descr="images (22).jpg"/>
          <p:cNvPicPr>
            <a:picLocks noChangeAspect="1"/>
          </p:cNvPicPr>
          <p:nvPr/>
        </p:nvPicPr>
        <p:blipFill rotWithShape="1">
          <a:blip r:embed="rId3"/>
          <a:srcRect r="19410" b="-1"/>
          <a:stretch/>
        </p:blipFill>
        <p:spPr>
          <a:xfrm>
            <a:off x="6117340" y="-7"/>
            <a:ext cx="3026660"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6" name="Picture 5" descr="images (24).jpg"/>
          <p:cNvPicPr>
            <a:picLocks noChangeAspect="1"/>
          </p:cNvPicPr>
          <p:nvPr/>
        </p:nvPicPr>
        <p:blipFill rotWithShape="1">
          <a:blip r:embed="rId4"/>
          <a:srcRect l="12981" r="21400" b="-3"/>
          <a:stretch/>
        </p:blipFill>
        <p:spPr>
          <a:xfrm>
            <a:off x="6108267" y="4267201"/>
            <a:ext cx="3035733"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206633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36B14C-CC9F-00AC-BDC0-0F158EB5ECEE}"/>
              </a:ext>
            </a:extLst>
          </p:cNvPr>
          <p:cNvSpPr txBox="1"/>
          <p:nvPr/>
        </p:nvSpPr>
        <p:spPr>
          <a:xfrm>
            <a:off x="294969" y="648929"/>
            <a:ext cx="4984954" cy="2462213"/>
          </a:xfrm>
          <a:prstGeom prst="rect">
            <a:avLst/>
          </a:prstGeom>
          <a:noFill/>
        </p:spPr>
        <p:txBody>
          <a:bodyPr wrap="square" rtlCol="0">
            <a:spAutoFit/>
          </a:bodyPr>
          <a:lstStyle/>
          <a:p>
            <a:r>
              <a:rPr lang="en-GB" sz="3200" b="1" kern="1200" dirty="0">
                <a:solidFill>
                  <a:schemeClr val="tx1"/>
                </a:solidFill>
                <a:latin typeface="+mn-lt"/>
                <a:ea typeface="+mn-ea"/>
                <a:cs typeface="+mn-cs"/>
              </a:rPr>
              <a:t>Technological Innovation</a:t>
            </a:r>
          </a:p>
          <a:p>
            <a:endParaRPr lang="en-GB" sz="3200" kern="1200" dirty="0">
              <a:solidFill>
                <a:schemeClr val="tx1"/>
              </a:solidFill>
              <a:latin typeface="+mn-lt"/>
              <a:ea typeface="+mn-ea"/>
              <a:cs typeface="+mn-cs"/>
            </a:endParaRPr>
          </a:p>
          <a:p>
            <a:r>
              <a:rPr lang="en-GB" sz="1800" kern="1200" dirty="0">
                <a:solidFill>
                  <a:schemeClr val="tx1"/>
                </a:solidFill>
                <a:latin typeface="+mn-lt"/>
                <a:ea typeface="+mn-ea"/>
                <a:cs typeface="+mn-cs"/>
              </a:rPr>
              <a:t>  Nepal is a technologically driven country and it possess various technologies to support the growth of any industry. The Research and Development sector is very strong in various parts of the country and it is appealing to the all foreign businesses. </a:t>
            </a:r>
            <a:endParaRPr lang="en-US" sz="1800" kern="1200" dirty="0">
              <a:solidFill>
                <a:schemeClr val="tx1"/>
              </a:solidFill>
              <a:latin typeface="+mn-lt"/>
              <a:ea typeface="+mn-ea"/>
              <a:cs typeface="+mn-cs"/>
            </a:endParaRPr>
          </a:p>
        </p:txBody>
      </p:sp>
      <p:pic>
        <p:nvPicPr>
          <p:cNvPr id="4" name="Picture 3" descr="images (26).jpg">
            <a:extLst>
              <a:ext uri="{FF2B5EF4-FFF2-40B4-BE49-F238E27FC236}">
                <a16:creationId xmlns:a16="http://schemas.microsoft.com/office/drawing/2014/main" id="{D0A13C68-B187-4170-C2CB-812F5FE8E97D}"/>
              </a:ext>
            </a:extLst>
          </p:cNvPr>
          <p:cNvPicPr>
            <a:picLocks noChangeAspect="1"/>
          </p:cNvPicPr>
          <p:nvPr/>
        </p:nvPicPr>
        <p:blipFill>
          <a:blip r:embed="rId2"/>
          <a:stretch>
            <a:fillRect/>
          </a:stretch>
        </p:blipFill>
        <p:spPr>
          <a:xfrm>
            <a:off x="1757130" y="3237967"/>
            <a:ext cx="2060632" cy="1730931"/>
          </a:xfrm>
          <a:prstGeom prst="rect">
            <a:avLst/>
          </a:prstGeom>
        </p:spPr>
      </p:pic>
    </p:spTree>
    <p:extLst>
      <p:ext uri="{BB962C8B-B14F-4D97-AF65-F5344CB8AC3E}">
        <p14:creationId xmlns:p14="http://schemas.microsoft.com/office/powerpoint/2010/main" val="4206702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5C70-8F2B-C6A3-3AC9-3E662E317587}"/>
              </a:ext>
            </a:extLst>
          </p:cNvPr>
          <p:cNvSpPr txBox="1">
            <a:spLocks/>
          </p:cNvSpPr>
          <p:nvPr/>
        </p:nvSpPr>
        <p:spPr>
          <a:xfrm>
            <a:off x="480077" y="-165713"/>
            <a:ext cx="6792253" cy="104737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latin typeface="+mn-lt"/>
                <a:cs typeface="Arial" panose="020B0604020202020204" pitchFamily="34" charset="0"/>
              </a:rPr>
              <a:t>Strategies To Exploit the Opportunities and Face the Challenges</a:t>
            </a:r>
            <a:endParaRPr lang="en-GB" b="1" dirty="0">
              <a:latin typeface="+mn-lt"/>
              <a:cs typeface="Arial" panose="020B0604020202020204" pitchFamily="34" charset="0"/>
            </a:endParaRPr>
          </a:p>
        </p:txBody>
      </p:sp>
      <p:graphicFrame>
        <p:nvGraphicFramePr>
          <p:cNvPr id="3" name="Content Placeholder 4">
            <a:extLst>
              <a:ext uri="{FF2B5EF4-FFF2-40B4-BE49-F238E27FC236}">
                <a16:creationId xmlns:a16="http://schemas.microsoft.com/office/drawing/2014/main" id="{7B18CFF5-1C4F-13D5-D049-BE960BF27DF6}"/>
              </a:ext>
            </a:extLst>
          </p:cNvPr>
          <p:cNvGraphicFramePr>
            <a:graphicFrameLocks/>
          </p:cNvGraphicFramePr>
          <p:nvPr>
            <p:extLst>
              <p:ext uri="{D42A27DB-BD31-4B8C-83A1-F6EECF244321}">
                <p14:modId xmlns:p14="http://schemas.microsoft.com/office/powerpoint/2010/main" val="3400620334"/>
              </p:ext>
            </p:extLst>
          </p:nvPr>
        </p:nvGraphicFramePr>
        <p:xfrm>
          <a:off x="294798" y="1612977"/>
          <a:ext cx="8213593" cy="3918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download (44).jpg"/>
          <p:cNvPicPr>
            <a:picLocks noChangeAspect="1"/>
          </p:cNvPicPr>
          <p:nvPr/>
        </p:nvPicPr>
        <p:blipFill>
          <a:blip r:embed="rId8"/>
          <a:stretch>
            <a:fillRect/>
          </a:stretch>
        </p:blipFill>
        <p:spPr>
          <a:xfrm>
            <a:off x="7272330" y="-1"/>
            <a:ext cx="1871670" cy="1326095"/>
          </a:xfrm>
          <a:prstGeom prst="rect">
            <a:avLst/>
          </a:prstGeom>
        </p:spPr>
      </p:pic>
    </p:spTree>
    <p:extLst>
      <p:ext uri="{BB962C8B-B14F-4D97-AF65-F5344CB8AC3E}">
        <p14:creationId xmlns:p14="http://schemas.microsoft.com/office/powerpoint/2010/main" val="3498542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15A88-B617-FFF2-B617-DB4C4E35B4D4}"/>
              </a:ext>
            </a:extLst>
          </p:cNvPr>
          <p:cNvSpPr>
            <a:spLocks noGrp="1"/>
          </p:cNvSpPr>
          <p:nvPr>
            <p:ph type="title"/>
          </p:nvPr>
        </p:nvSpPr>
        <p:spPr>
          <a:xfrm>
            <a:off x="955964" y="2103437"/>
            <a:ext cx="4663786" cy="1325563"/>
          </a:xfrm>
        </p:spPr>
        <p:txBody>
          <a:bodyPr/>
          <a:lstStyle/>
          <a:p>
            <a:r>
              <a:rPr lang="en-GB" sz="4800" b="1" dirty="0"/>
              <a:t>QUESTIONS?</a:t>
            </a:r>
          </a:p>
        </p:txBody>
      </p:sp>
    </p:spTree>
    <p:extLst>
      <p:ext uri="{BB962C8B-B14F-4D97-AF65-F5344CB8AC3E}">
        <p14:creationId xmlns:p14="http://schemas.microsoft.com/office/powerpoint/2010/main" val="1491736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just"/>
            <a:r>
              <a:rPr lang="en-GB" sz="1600" b="1" dirty="0">
                <a:solidFill>
                  <a:srgbClr val="FF0000"/>
                </a:solidFill>
                <a:latin typeface="Times New Roman" pitchFamily="18" charset="0"/>
                <a:cs typeface="Times New Roman" pitchFamily="18" charset="0"/>
              </a:rPr>
              <a:t>References</a:t>
            </a:r>
            <a:br>
              <a:rPr lang="en-GB" sz="1000" b="1" dirty="0">
                <a:latin typeface="Times New Roman" pitchFamily="18" charset="0"/>
                <a:cs typeface="Times New Roman" pitchFamily="18" charset="0"/>
              </a:rPr>
            </a:br>
            <a:br>
              <a:rPr lang="en-GB" sz="1000" b="1" dirty="0">
                <a:latin typeface="Times New Roman" pitchFamily="18" charset="0"/>
                <a:cs typeface="Times New Roman" pitchFamily="18" charset="0"/>
              </a:rPr>
            </a:br>
            <a:r>
              <a:rPr lang="en-GB" sz="1000" dirty="0">
                <a:latin typeface="Times New Roman" pitchFamily="18" charset="0"/>
                <a:cs typeface="Times New Roman" pitchFamily="18" charset="0"/>
              </a:rPr>
              <a:t> </a:t>
            </a:r>
            <a:r>
              <a:rPr lang="en-GB" sz="1200" dirty="0" err="1">
                <a:latin typeface="Times New Roman" pitchFamily="18" charset="0"/>
                <a:cs typeface="Times New Roman" pitchFamily="18" charset="0"/>
              </a:rPr>
              <a:t>Bruijl</a:t>
            </a:r>
            <a:r>
              <a:rPr lang="en-GB" sz="1200" dirty="0">
                <a:latin typeface="Times New Roman" pitchFamily="18" charset="0"/>
                <a:cs typeface="Times New Roman" pitchFamily="18" charset="0"/>
              </a:rPr>
              <a:t>, D. and Gerard, H.T., 2018. The relevance of Porter's five forces in today's innovative and changing business environment. </a:t>
            </a:r>
            <a:r>
              <a:rPr lang="en-GB" sz="1200" i="1" dirty="0">
                <a:latin typeface="Times New Roman" pitchFamily="18" charset="0"/>
                <a:cs typeface="Times New Roman" pitchFamily="18" charset="0"/>
              </a:rPr>
              <a:t>Available at SSRN 3192207</a:t>
            </a:r>
            <a:r>
              <a:rPr lang="en-GB" sz="1200" dirty="0">
                <a:latin typeface="Times New Roman" pitchFamily="18" charset="0"/>
                <a:cs typeface="Times New Roman" pitchFamily="18" charset="0"/>
              </a:rPr>
              <a:t>.</a:t>
            </a:r>
            <a:br>
              <a:rPr lang="en-US" sz="1200" dirty="0">
                <a:latin typeface="Times New Roman" pitchFamily="18" charset="0"/>
                <a:cs typeface="Times New Roman" pitchFamily="18" charset="0"/>
              </a:rPr>
            </a:br>
            <a:r>
              <a:rPr lang="en-US" sz="1200" dirty="0">
                <a:latin typeface="Times New Roman" pitchFamily="18" charset="0"/>
                <a:cs typeface="Times New Roman" pitchFamily="18" charset="0"/>
              </a:rPr>
              <a:t>Cassidy, F. (2019) </a:t>
            </a:r>
            <a:r>
              <a:rPr lang="en-US" sz="1200" i="1" dirty="0">
                <a:latin typeface="Times New Roman" pitchFamily="18" charset="0"/>
                <a:cs typeface="Times New Roman" pitchFamily="18" charset="0"/>
              </a:rPr>
              <a:t>5 tips to overcome barriers to international business growth</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Raconteur</a:t>
            </a:r>
            <a:r>
              <a:rPr lang="en-US" sz="1200" dirty="0">
                <a:latin typeface="Times New Roman" pitchFamily="18" charset="0"/>
                <a:cs typeface="Times New Roman" pitchFamily="18" charset="0"/>
              </a:rPr>
              <a:t>. Available at: https://www.raconteur.net/5-tips-overcome-barriers-international-business-growth/ (Accessed: November 16, 2022). </a:t>
            </a:r>
            <a:br>
              <a:rPr lang="en-US" sz="1200" dirty="0">
                <a:latin typeface="Times New Roman" pitchFamily="18" charset="0"/>
                <a:cs typeface="Times New Roman" pitchFamily="18" charset="0"/>
              </a:rPr>
            </a:br>
            <a:r>
              <a:rPr lang="en-US" sz="1200" dirty="0">
                <a:latin typeface="Times New Roman" pitchFamily="18" charset="0"/>
                <a:cs typeface="Times New Roman" pitchFamily="18" charset="0"/>
              </a:rPr>
              <a:t>Challenges and opportunities (2019) </a:t>
            </a:r>
            <a:r>
              <a:rPr lang="en-US" sz="1200" i="1" dirty="0">
                <a:latin typeface="Times New Roman" pitchFamily="18" charset="0"/>
                <a:cs typeface="Times New Roman" pitchFamily="18" charset="0"/>
              </a:rPr>
              <a:t>International Business: Scope, trends, challenges and opportunities</a:t>
            </a:r>
            <a:r>
              <a:rPr lang="en-US" sz="1200" dirty="0">
                <a:latin typeface="Times New Roman" pitchFamily="18" charset="0"/>
                <a:cs typeface="Times New Roman" pitchFamily="18" charset="0"/>
              </a:rPr>
              <a:t>, </a:t>
            </a:r>
            <a:r>
              <a:rPr lang="en-US" sz="1200" i="1" dirty="0" err="1">
                <a:latin typeface="Times New Roman" pitchFamily="18" charset="0"/>
                <a:cs typeface="Times New Roman" pitchFamily="18" charset="0"/>
              </a:rPr>
              <a:t>theintactone</a:t>
            </a:r>
            <a:r>
              <a:rPr lang="en-US" sz="1200" dirty="0">
                <a:latin typeface="Times New Roman" pitchFamily="18" charset="0"/>
                <a:cs typeface="Times New Roman" pitchFamily="18" charset="0"/>
              </a:rPr>
              <a:t>. Available at: https://theintactone.com/2019/02/20/ibm-u1-topic-2-international-business-scope-trends-challenges-and-opportunities/ (Accessed: November 16, 2022). </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Farndale</a:t>
            </a:r>
            <a:r>
              <a:rPr lang="en-GB" sz="1200" dirty="0">
                <a:latin typeface="Times New Roman" pitchFamily="18" charset="0"/>
                <a:cs typeface="Times New Roman" pitchFamily="18" charset="0"/>
              </a:rPr>
              <a:t>, E., </a:t>
            </a:r>
            <a:r>
              <a:rPr lang="en-GB" sz="1200" dirty="0" err="1">
                <a:latin typeface="Times New Roman" pitchFamily="18" charset="0"/>
                <a:cs typeface="Times New Roman" pitchFamily="18" charset="0"/>
              </a:rPr>
              <a:t>Horak</a:t>
            </a:r>
            <a:r>
              <a:rPr lang="en-GB" sz="1200" dirty="0">
                <a:latin typeface="Times New Roman" pitchFamily="18" charset="0"/>
                <a:cs typeface="Times New Roman" pitchFamily="18" charset="0"/>
              </a:rPr>
              <a:t>, S., Phillips, J. and </a:t>
            </a:r>
            <a:r>
              <a:rPr lang="en-GB" sz="1200" dirty="0" err="1">
                <a:latin typeface="Times New Roman" pitchFamily="18" charset="0"/>
                <a:cs typeface="Times New Roman" pitchFamily="18" charset="0"/>
              </a:rPr>
              <a:t>Beamond</a:t>
            </a:r>
            <a:r>
              <a:rPr lang="en-GB" sz="1200" dirty="0">
                <a:latin typeface="Times New Roman" pitchFamily="18" charset="0"/>
                <a:cs typeface="Times New Roman" pitchFamily="18" charset="0"/>
              </a:rPr>
              <a:t>, M., 2019. Facing complexity, crisis, and risk: Opportunities and challenges in international human resource management. </a:t>
            </a:r>
            <a:r>
              <a:rPr lang="en-GB" sz="1200" i="1" dirty="0">
                <a:latin typeface="Times New Roman" pitchFamily="18" charset="0"/>
                <a:cs typeface="Times New Roman" pitchFamily="18" charset="0"/>
              </a:rPr>
              <a:t>Thunderbird International Business Review</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61</a:t>
            </a:r>
            <a:r>
              <a:rPr lang="en-GB" sz="1200" dirty="0">
                <a:latin typeface="Times New Roman" pitchFamily="18" charset="0"/>
                <a:cs typeface="Times New Roman" pitchFamily="18" charset="0"/>
              </a:rPr>
              <a:t>(3), pp.465-470.</a:t>
            </a:r>
            <a:br>
              <a:rPr lang="en-US" sz="1200" dirty="0">
                <a:latin typeface="Times New Roman" pitchFamily="18" charset="0"/>
                <a:cs typeface="Times New Roman" pitchFamily="18" charset="0"/>
              </a:rPr>
            </a:br>
            <a:r>
              <a:rPr lang="en-GB" sz="1200" dirty="0">
                <a:latin typeface="Times New Roman" pitchFamily="18" charset="0"/>
                <a:cs typeface="Times New Roman" pitchFamily="18" charset="0"/>
              </a:rPr>
              <a:t>Geographical location Nepal (2022) </a:t>
            </a:r>
            <a:r>
              <a:rPr lang="en-GB" sz="1200" i="1" dirty="0">
                <a:latin typeface="Times New Roman" pitchFamily="18" charset="0"/>
                <a:cs typeface="Times New Roman" pitchFamily="18" charset="0"/>
              </a:rPr>
              <a:t>Geography of Nepal</a:t>
            </a:r>
            <a:r>
              <a:rPr lang="en-GB" sz="1200" dirty="0">
                <a:latin typeface="Times New Roman" pitchFamily="18" charset="0"/>
                <a:cs typeface="Times New Roman" pitchFamily="18" charset="0"/>
              </a:rPr>
              <a:t>. Available at: https://www.cs.mcgill.ca/~rwest/wikispeedia/wpcd/wp/g/Geography_of_Nepal.htm (Accessed: November 12, 2022). </a:t>
            </a:r>
            <a:br>
              <a:rPr lang="en-US" sz="1200" dirty="0">
                <a:latin typeface="Times New Roman" pitchFamily="18" charset="0"/>
                <a:cs typeface="Times New Roman" pitchFamily="18" charset="0"/>
              </a:rPr>
            </a:br>
            <a:r>
              <a:rPr lang="en-GB" sz="1200" dirty="0">
                <a:latin typeface="Times New Roman" pitchFamily="18" charset="0"/>
                <a:cs typeface="Times New Roman" pitchFamily="18" charset="0"/>
              </a:rPr>
              <a:t>HIREMATH, S., 2021. PESTLE ANALYSIS OF ORGANIZED RETAILING IN NEPAL.</a:t>
            </a:r>
            <a:br>
              <a:rPr lang="en-US" sz="1200" dirty="0">
                <a:latin typeface="Times New Roman" pitchFamily="18" charset="0"/>
                <a:cs typeface="Times New Roman" pitchFamily="18" charset="0"/>
              </a:rPr>
            </a:br>
            <a:r>
              <a:rPr lang="en-GB" sz="1200" dirty="0">
                <a:latin typeface="Times New Roman" pitchFamily="18" charset="0"/>
                <a:cs typeface="Times New Roman" pitchFamily="18" charset="0"/>
              </a:rPr>
              <a:t>Hole, Y., </a:t>
            </a:r>
            <a:r>
              <a:rPr lang="en-GB" sz="1200" dirty="0" err="1">
                <a:latin typeface="Times New Roman" pitchFamily="18" charset="0"/>
                <a:cs typeface="Times New Roman" pitchFamily="18" charset="0"/>
              </a:rPr>
              <a:t>Snehal</a:t>
            </a:r>
            <a:r>
              <a:rPr lang="en-GB" sz="1200" dirty="0">
                <a:latin typeface="Times New Roman" pitchFamily="18" charset="0"/>
                <a:cs typeface="Times New Roman" pitchFamily="18" charset="0"/>
              </a:rPr>
              <a:t>, P. and </a:t>
            </a:r>
            <a:r>
              <a:rPr lang="en-GB" sz="1200" dirty="0" err="1">
                <a:latin typeface="Times New Roman" pitchFamily="18" charset="0"/>
                <a:cs typeface="Times New Roman" pitchFamily="18" charset="0"/>
              </a:rPr>
              <a:t>Bhaskar</a:t>
            </a:r>
            <a:r>
              <a:rPr lang="en-GB" sz="1200" dirty="0">
                <a:latin typeface="Times New Roman" pitchFamily="18" charset="0"/>
                <a:cs typeface="Times New Roman" pitchFamily="18" charset="0"/>
              </a:rPr>
              <a:t>, M., 2019. Porter's five forces model: gives you a competitive advantage. </a:t>
            </a:r>
            <a:r>
              <a:rPr lang="en-GB" sz="1200" i="1" dirty="0">
                <a:latin typeface="Times New Roman" pitchFamily="18" charset="0"/>
                <a:cs typeface="Times New Roman" pitchFamily="18" charset="0"/>
              </a:rPr>
              <a:t>Journal of Advanced Research in Dynamical and Control System</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11</a:t>
            </a:r>
            <a:r>
              <a:rPr lang="en-GB" sz="1200" dirty="0">
                <a:latin typeface="Times New Roman" pitchFamily="18" charset="0"/>
                <a:cs typeface="Times New Roman" pitchFamily="18" charset="0"/>
              </a:rPr>
              <a:t>(4), pp.1436-1448.</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Irfan</a:t>
            </a:r>
            <a:r>
              <a:rPr lang="en-GB" sz="1200" dirty="0">
                <a:latin typeface="Times New Roman" pitchFamily="18" charset="0"/>
                <a:cs typeface="Times New Roman" pitchFamily="18" charset="0"/>
              </a:rPr>
              <a:t>, M., Zhao, Z.Y., Ahmad, M., </a:t>
            </a:r>
            <a:r>
              <a:rPr lang="en-GB" sz="1200" dirty="0" err="1">
                <a:latin typeface="Times New Roman" pitchFamily="18" charset="0"/>
                <a:cs typeface="Times New Roman" pitchFamily="18" charset="0"/>
              </a:rPr>
              <a:t>Batool</a:t>
            </a:r>
            <a:r>
              <a:rPr lang="en-GB" sz="1200" dirty="0">
                <a:latin typeface="Times New Roman" pitchFamily="18" charset="0"/>
                <a:cs typeface="Times New Roman" pitchFamily="18" charset="0"/>
              </a:rPr>
              <a:t>, K., Jan, A. and </a:t>
            </a:r>
            <a:r>
              <a:rPr lang="en-GB" sz="1200" dirty="0" err="1">
                <a:latin typeface="Times New Roman" pitchFamily="18" charset="0"/>
                <a:cs typeface="Times New Roman" pitchFamily="18" charset="0"/>
              </a:rPr>
              <a:t>Mukeshimana</a:t>
            </a:r>
            <a:r>
              <a:rPr lang="en-GB" sz="1200" dirty="0">
                <a:latin typeface="Times New Roman" pitchFamily="18" charset="0"/>
                <a:cs typeface="Times New Roman" pitchFamily="18" charset="0"/>
              </a:rPr>
              <a:t>, M.C., 2019. Competitive assessment of </a:t>
            </a:r>
            <a:r>
              <a:rPr lang="en-GB" sz="1200" dirty="0" err="1">
                <a:latin typeface="Times New Roman" pitchFamily="18" charset="0"/>
                <a:cs typeface="Times New Roman" pitchFamily="18" charset="0"/>
              </a:rPr>
              <a:t>Nepaln</a:t>
            </a:r>
            <a:r>
              <a:rPr lang="en-GB" sz="1200" dirty="0">
                <a:latin typeface="Times New Roman" pitchFamily="18" charset="0"/>
                <a:cs typeface="Times New Roman" pitchFamily="18" charset="0"/>
              </a:rPr>
              <a:t> wind power industry: A five forces model. </a:t>
            </a:r>
            <a:r>
              <a:rPr lang="en-GB" sz="1200" i="1" dirty="0">
                <a:latin typeface="Times New Roman" pitchFamily="18" charset="0"/>
                <a:cs typeface="Times New Roman" pitchFamily="18" charset="0"/>
              </a:rPr>
              <a:t>Journal of Renewable and Sustainable Energy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11</a:t>
            </a:r>
            <a:r>
              <a:rPr lang="en-GB" sz="1200" dirty="0">
                <a:latin typeface="Times New Roman" pitchFamily="18" charset="0"/>
                <a:cs typeface="Times New Roman" pitchFamily="18" charset="0"/>
              </a:rPr>
              <a:t>(6), p.063301.</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Irfan</a:t>
            </a:r>
            <a:r>
              <a:rPr lang="en-GB" sz="1200" dirty="0">
                <a:latin typeface="Times New Roman" pitchFamily="18" charset="0"/>
                <a:cs typeface="Times New Roman" pitchFamily="18" charset="0"/>
              </a:rPr>
              <a:t>, M., Zhao, Z.Y., Ahmad, M., </a:t>
            </a:r>
            <a:r>
              <a:rPr lang="en-GB" sz="1200" dirty="0" err="1">
                <a:latin typeface="Times New Roman" pitchFamily="18" charset="0"/>
                <a:cs typeface="Times New Roman" pitchFamily="18" charset="0"/>
              </a:rPr>
              <a:t>Batool</a:t>
            </a:r>
            <a:r>
              <a:rPr lang="en-GB" sz="1200" dirty="0">
                <a:latin typeface="Times New Roman" pitchFamily="18" charset="0"/>
                <a:cs typeface="Times New Roman" pitchFamily="18" charset="0"/>
              </a:rPr>
              <a:t>, K., Jan, A. and </a:t>
            </a:r>
            <a:r>
              <a:rPr lang="en-GB" sz="1200" dirty="0" err="1">
                <a:latin typeface="Times New Roman" pitchFamily="18" charset="0"/>
                <a:cs typeface="Times New Roman" pitchFamily="18" charset="0"/>
              </a:rPr>
              <a:t>Mukeshimana</a:t>
            </a:r>
            <a:r>
              <a:rPr lang="en-GB" sz="1200" dirty="0">
                <a:latin typeface="Times New Roman" pitchFamily="18" charset="0"/>
                <a:cs typeface="Times New Roman" pitchFamily="18" charset="0"/>
              </a:rPr>
              <a:t>, M.C., 2019. Competitive assessment of </a:t>
            </a:r>
            <a:r>
              <a:rPr lang="en-GB" sz="1200" dirty="0" err="1">
                <a:latin typeface="Times New Roman" pitchFamily="18" charset="0"/>
                <a:cs typeface="Times New Roman" pitchFamily="18" charset="0"/>
              </a:rPr>
              <a:t>Nepaln</a:t>
            </a:r>
            <a:r>
              <a:rPr lang="en-GB" sz="1200" dirty="0">
                <a:latin typeface="Times New Roman" pitchFamily="18" charset="0"/>
                <a:cs typeface="Times New Roman" pitchFamily="18" charset="0"/>
              </a:rPr>
              <a:t> wind power industry: A five forces model. </a:t>
            </a:r>
            <a:r>
              <a:rPr lang="en-GB" sz="1200" i="1" dirty="0">
                <a:latin typeface="Times New Roman" pitchFamily="18" charset="0"/>
                <a:cs typeface="Times New Roman" pitchFamily="18" charset="0"/>
              </a:rPr>
              <a:t>Journal of Renewable and Sustainable Energy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11</a:t>
            </a:r>
            <a:r>
              <a:rPr lang="en-GB" sz="1200" dirty="0">
                <a:latin typeface="Times New Roman" pitchFamily="18" charset="0"/>
                <a:cs typeface="Times New Roman" pitchFamily="18" charset="0"/>
              </a:rPr>
              <a:t>(6), p.063301.</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Irfan</a:t>
            </a:r>
            <a:r>
              <a:rPr lang="en-GB" sz="1200" dirty="0">
                <a:latin typeface="Times New Roman" pitchFamily="18" charset="0"/>
                <a:cs typeface="Times New Roman" pitchFamily="18" charset="0"/>
              </a:rPr>
              <a:t>, M., Zhao, Z.Y., Ahmad, M., </a:t>
            </a:r>
            <a:r>
              <a:rPr lang="en-GB" sz="1200" dirty="0" err="1">
                <a:latin typeface="Times New Roman" pitchFamily="18" charset="0"/>
                <a:cs typeface="Times New Roman" pitchFamily="18" charset="0"/>
              </a:rPr>
              <a:t>Batool</a:t>
            </a:r>
            <a:r>
              <a:rPr lang="en-GB" sz="1200" dirty="0">
                <a:latin typeface="Times New Roman" pitchFamily="18" charset="0"/>
                <a:cs typeface="Times New Roman" pitchFamily="18" charset="0"/>
              </a:rPr>
              <a:t>, K., Jan, A. and </a:t>
            </a:r>
            <a:r>
              <a:rPr lang="en-GB" sz="1200" dirty="0" err="1">
                <a:latin typeface="Times New Roman" pitchFamily="18" charset="0"/>
                <a:cs typeface="Times New Roman" pitchFamily="18" charset="0"/>
              </a:rPr>
              <a:t>Mukeshimana</a:t>
            </a:r>
            <a:r>
              <a:rPr lang="en-GB" sz="1200" dirty="0">
                <a:latin typeface="Times New Roman" pitchFamily="18" charset="0"/>
                <a:cs typeface="Times New Roman" pitchFamily="18" charset="0"/>
              </a:rPr>
              <a:t>, M.C., 2019. Competitive assessment of </a:t>
            </a:r>
            <a:r>
              <a:rPr lang="en-GB" sz="1200" dirty="0" err="1">
                <a:latin typeface="Times New Roman" pitchFamily="18" charset="0"/>
                <a:cs typeface="Times New Roman" pitchFamily="18" charset="0"/>
              </a:rPr>
              <a:t>Nepaln</a:t>
            </a:r>
            <a:r>
              <a:rPr lang="en-GB" sz="1200" dirty="0">
                <a:latin typeface="Times New Roman" pitchFamily="18" charset="0"/>
                <a:cs typeface="Times New Roman" pitchFamily="18" charset="0"/>
              </a:rPr>
              <a:t> wind power industry: A five forces model. </a:t>
            </a:r>
            <a:r>
              <a:rPr lang="en-GB" sz="1200" i="1" dirty="0">
                <a:latin typeface="Times New Roman" pitchFamily="18" charset="0"/>
                <a:cs typeface="Times New Roman" pitchFamily="18" charset="0"/>
              </a:rPr>
              <a:t>Journal of Renewable and Sustainable Energy</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11</a:t>
            </a:r>
            <a:r>
              <a:rPr lang="en-GB" sz="1200" dirty="0">
                <a:latin typeface="Times New Roman" pitchFamily="18" charset="0"/>
                <a:cs typeface="Times New Roman" pitchFamily="18" charset="0"/>
              </a:rPr>
              <a:t>(6), p.063301.</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Phan</a:t>
            </a:r>
            <a:r>
              <a:rPr lang="en-GB" sz="1200" dirty="0">
                <a:latin typeface="Times New Roman" pitchFamily="18" charset="0"/>
                <a:cs typeface="Times New Roman" pitchFamily="18" charset="0"/>
              </a:rPr>
              <a:t>, S., 2021. The effect of pestle factors on development of e-commerce. </a:t>
            </a:r>
            <a:r>
              <a:rPr lang="en-GB" sz="1200" i="1" dirty="0">
                <a:latin typeface="Times New Roman" pitchFamily="18" charset="0"/>
                <a:cs typeface="Times New Roman" pitchFamily="18" charset="0"/>
              </a:rPr>
              <a:t>International Journal of Data and Network Science</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5</a:t>
            </a:r>
            <a:r>
              <a:rPr lang="en-GB" sz="1200" dirty="0">
                <a:latin typeface="Times New Roman" pitchFamily="18" charset="0"/>
                <a:cs typeface="Times New Roman" pitchFamily="18" charset="0"/>
              </a:rPr>
              <a:t>(1), pp.37-42.</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Raewf</a:t>
            </a:r>
            <a:r>
              <a:rPr lang="en-GB" sz="1200" dirty="0">
                <a:latin typeface="Times New Roman" pitchFamily="18" charset="0"/>
                <a:cs typeface="Times New Roman" pitchFamily="18" charset="0"/>
              </a:rPr>
              <a:t>, </a:t>
            </a:r>
            <a:r>
              <a:rPr lang="en-GB" sz="1200" dirty="0" err="1">
                <a:latin typeface="Times New Roman" pitchFamily="18" charset="0"/>
                <a:cs typeface="Times New Roman" pitchFamily="18" charset="0"/>
              </a:rPr>
              <a:t>Manaf</a:t>
            </a:r>
            <a:r>
              <a:rPr lang="en-GB" sz="1200" dirty="0">
                <a:latin typeface="Times New Roman" pitchFamily="18" charset="0"/>
                <a:cs typeface="Times New Roman" pitchFamily="18" charset="0"/>
              </a:rPr>
              <a:t> B., </a:t>
            </a:r>
            <a:r>
              <a:rPr lang="en-GB" sz="1200" dirty="0" err="1">
                <a:latin typeface="Times New Roman" pitchFamily="18" charset="0"/>
                <a:cs typeface="Times New Roman" pitchFamily="18" charset="0"/>
              </a:rPr>
              <a:t>Thabit</a:t>
            </a:r>
            <a:r>
              <a:rPr lang="en-GB" sz="1200" dirty="0">
                <a:latin typeface="Times New Roman" pitchFamily="18" charset="0"/>
                <a:cs typeface="Times New Roman" pitchFamily="18" charset="0"/>
              </a:rPr>
              <a:t> H. </a:t>
            </a:r>
            <a:r>
              <a:rPr lang="en-GB" sz="1200" dirty="0" err="1">
                <a:latin typeface="Times New Roman" pitchFamily="18" charset="0"/>
                <a:cs typeface="Times New Roman" pitchFamily="18" charset="0"/>
              </a:rPr>
              <a:t>Thabit</a:t>
            </a:r>
            <a:r>
              <a:rPr lang="en-GB" sz="1200" dirty="0">
                <a:latin typeface="Times New Roman" pitchFamily="18" charset="0"/>
                <a:cs typeface="Times New Roman" pitchFamily="18" charset="0"/>
              </a:rPr>
              <a:t>, and </a:t>
            </a:r>
            <a:r>
              <a:rPr lang="en-GB" sz="1200" dirty="0" err="1">
                <a:latin typeface="Times New Roman" pitchFamily="18" charset="0"/>
                <a:cs typeface="Times New Roman" pitchFamily="18" charset="0"/>
              </a:rPr>
              <a:t>Yaser</a:t>
            </a:r>
            <a:r>
              <a:rPr lang="en-GB" sz="1200" dirty="0">
                <a:latin typeface="Times New Roman" pitchFamily="18" charset="0"/>
                <a:cs typeface="Times New Roman" pitchFamily="18" charset="0"/>
              </a:rPr>
              <a:t> A. </a:t>
            </a:r>
            <a:r>
              <a:rPr lang="en-GB" sz="1200" dirty="0" err="1">
                <a:latin typeface="Times New Roman" pitchFamily="18" charset="0"/>
                <a:cs typeface="Times New Roman" pitchFamily="18" charset="0"/>
              </a:rPr>
              <a:t>Jasim</a:t>
            </a:r>
            <a:r>
              <a:rPr lang="en-GB" sz="1200" dirty="0">
                <a:latin typeface="Times New Roman" pitchFamily="18" charset="0"/>
                <a:cs typeface="Times New Roman" pitchFamily="18" charset="0"/>
              </a:rPr>
              <a:t>. "The relationship between the elements of marketing mix and consumer </a:t>
            </a:r>
            <a:r>
              <a:rPr lang="en-GB" sz="1200" dirty="0" err="1">
                <a:latin typeface="Times New Roman" pitchFamily="18" charset="0"/>
                <a:cs typeface="Times New Roman" pitchFamily="18" charset="0"/>
              </a:rPr>
              <a:t>behavior</a:t>
            </a:r>
            <a:r>
              <a:rPr lang="en-GB" sz="1200" dirty="0">
                <a:latin typeface="Times New Roman" pitchFamily="18" charset="0"/>
                <a:cs typeface="Times New Roman" pitchFamily="18" charset="0"/>
              </a:rPr>
              <a:t> during environmental uncertainty." </a:t>
            </a:r>
            <a:r>
              <a:rPr lang="en-GB" sz="1200" i="1" dirty="0" err="1">
                <a:latin typeface="Times New Roman" pitchFamily="18" charset="0"/>
                <a:cs typeface="Times New Roman" pitchFamily="18" charset="0"/>
              </a:rPr>
              <a:t>Cihan</a:t>
            </a:r>
            <a:r>
              <a:rPr lang="en-GB" sz="1200" i="1" dirty="0">
                <a:latin typeface="Times New Roman" pitchFamily="18" charset="0"/>
                <a:cs typeface="Times New Roman" pitchFamily="18" charset="0"/>
              </a:rPr>
              <a:t> University-Erbil Journal of Humanities and Social Sciences</a:t>
            </a:r>
            <a:r>
              <a:rPr lang="en-GB" sz="1200" dirty="0">
                <a:latin typeface="Times New Roman" pitchFamily="18" charset="0"/>
                <a:cs typeface="Times New Roman" pitchFamily="18" charset="0"/>
              </a:rPr>
              <a:t> 5, no. 1 (2021): 50-55.</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Saxena</a:t>
            </a:r>
            <a:r>
              <a:rPr lang="en-GB" sz="1200" dirty="0">
                <a:latin typeface="Times New Roman" pitchFamily="18" charset="0"/>
                <a:cs typeface="Times New Roman" pitchFamily="18" charset="0"/>
              </a:rPr>
              <a:t>, M. and </a:t>
            </a:r>
            <a:r>
              <a:rPr lang="en-GB" sz="1200" dirty="0" err="1">
                <a:latin typeface="Times New Roman" pitchFamily="18" charset="0"/>
                <a:cs typeface="Times New Roman" pitchFamily="18" charset="0"/>
              </a:rPr>
              <a:t>Adhana</a:t>
            </a:r>
            <a:r>
              <a:rPr lang="en-GB" sz="1200" dirty="0">
                <a:latin typeface="Times New Roman" pitchFamily="18" charset="0"/>
                <a:cs typeface="Times New Roman" pitchFamily="18" charset="0"/>
              </a:rPr>
              <a:t>, D., 2019. Ease of Doing Business in Nepal and South Asia: Unlocking Business Opportunities Through Economic Reforms. </a:t>
            </a:r>
            <a:r>
              <a:rPr lang="en-GB" sz="1200" i="1" dirty="0">
                <a:latin typeface="Times New Roman" pitchFamily="18" charset="0"/>
                <a:cs typeface="Times New Roman" pitchFamily="18" charset="0"/>
              </a:rPr>
              <a:t>International Journal of Multidisciplinary Educational Research</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8</a:t>
            </a:r>
            <a:r>
              <a:rPr lang="en-GB" sz="1200" dirty="0">
                <a:latin typeface="Times New Roman" pitchFamily="18" charset="0"/>
                <a:cs typeface="Times New Roman" pitchFamily="18" charset="0"/>
              </a:rPr>
              <a:t>(1), p.1.</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Szkudlarek</a:t>
            </a:r>
            <a:r>
              <a:rPr lang="en-GB" sz="1200" dirty="0">
                <a:latin typeface="Times New Roman" pitchFamily="18" charset="0"/>
                <a:cs typeface="Times New Roman" pitchFamily="18" charset="0"/>
              </a:rPr>
              <a:t>, B., </a:t>
            </a:r>
            <a:r>
              <a:rPr lang="en-GB" sz="1200" dirty="0" err="1">
                <a:latin typeface="Times New Roman" pitchFamily="18" charset="0"/>
                <a:cs typeface="Times New Roman" pitchFamily="18" charset="0"/>
              </a:rPr>
              <a:t>Osland</a:t>
            </a:r>
            <a:r>
              <a:rPr lang="en-GB" sz="1200" dirty="0">
                <a:latin typeface="Times New Roman" pitchFamily="18" charset="0"/>
                <a:cs typeface="Times New Roman" pitchFamily="18" charset="0"/>
              </a:rPr>
              <a:t>, J.S., </a:t>
            </a:r>
            <a:r>
              <a:rPr lang="en-GB" sz="1200" dirty="0" err="1">
                <a:latin typeface="Times New Roman" pitchFamily="18" charset="0"/>
                <a:cs typeface="Times New Roman" pitchFamily="18" charset="0"/>
              </a:rPr>
              <a:t>Nardon</a:t>
            </a:r>
            <a:r>
              <a:rPr lang="en-GB" sz="1200" dirty="0">
                <a:latin typeface="Times New Roman" pitchFamily="18" charset="0"/>
                <a:cs typeface="Times New Roman" pitchFamily="18" charset="0"/>
              </a:rPr>
              <a:t>, L. and </a:t>
            </a:r>
            <a:r>
              <a:rPr lang="en-GB" sz="1200" dirty="0" err="1">
                <a:latin typeface="Times New Roman" pitchFamily="18" charset="0"/>
                <a:cs typeface="Times New Roman" pitchFamily="18" charset="0"/>
              </a:rPr>
              <a:t>Zander</a:t>
            </a:r>
            <a:r>
              <a:rPr lang="en-GB" sz="1200" dirty="0">
                <a:latin typeface="Times New Roman" pitchFamily="18" charset="0"/>
                <a:cs typeface="Times New Roman" pitchFamily="18" charset="0"/>
              </a:rPr>
              <a:t>, L., 2020. Communication and culture in international business–Moving the field forward. </a:t>
            </a:r>
            <a:r>
              <a:rPr lang="en-GB" sz="1200" i="1" dirty="0">
                <a:latin typeface="Times New Roman" pitchFamily="18" charset="0"/>
                <a:cs typeface="Times New Roman" pitchFamily="18" charset="0"/>
              </a:rPr>
              <a:t>Journal of World Business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55</a:t>
            </a:r>
            <a:r>
              <a:rPr lang="en-GB" sz="1200" dirty="0">
                <a:latin typeface="Times New Roman" pitchFamily="18" charset="0"/>
                <a:cs typeface="Times New Roman" pitchFamily="18" charset="0"/>
              </a:rPr>
              <a:t>(6), p.101126.</a:t>
            </a:r>
            <a:br>
              <a:rPr lang="en-US" sz="1200" dirty="0">
                <a:latin typeface="Times New Roman" pitchFamily="18" charset="0"/>
                <a:cs typeface="Times New Roman" pitchFamily="18" charset="0"/>
              </a:rPr>
            </a:br>
            <a:r>
              <a:rPr lang="en-GB" sz="1200" dirty="0">
                <a:latin typeface="Times New Roman" pitchFamily="18" charset="0"/>
                <a:cs typeface="Times New Roman" pitchFamily="18" charset="0"/>
              </a:rPr>
              <a:t>Thomas, P.J.M., Sandwell, P., Williamson, S.J. and Harper, P.W., 2021. A PESTLE analysis of solar home systems in refugee camps in Rwanda. </a:t>
            </a:r>
            <a:r>
              <a:rPr lang="en-GB" sz="1200" i="1" dirty="0">
                <a:latin typeface="Times New Roman" pitchFamily="18" charset="0"/>
                <a:cs typeface="Times New Roman" pitchFamily="18" charset="0"/>
              </a:rPr>
              <a:t>Renewable and Sustainable Energy Reviews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143</a:t>
            </a:r>
            <a:r>
              <a:rPr lang="en-GB" sz="1200" dirty="0">
                <a:latin typeface="Times New Roman" pitchFamily="18" charset="0"/>
                <a:cs typeface="Times New Roman" pitchFamily="18" charset="0"/>
              </a:rPr>
              <a:t>, p.110872.</a:t>
            </a:r>
            <a:br>
              <a:rPr lang="en-US" sz="1200" dirty="0">
                <a:latin typeface="Times New Roman" pitchFamily="18" charset="0"/>
                <a:cs typeface="Times New Roman" pitchFamily="18" charset="0"/>
              </a:rPr>
            </a:br>
            <a:r>
              <a:rPr lang="en-GB" sz="1200" dirty="0" err="1">
                <a:latin typeface="Times New Roman" pitchFamily="18" charset="0"/>
                <a:cs typeface="Times New Roman" pitchFamily="18" charset="0"/>
              </a:rPr>
              <a:t>Verbeke</a:t>
            </a:r>
            <a:r>
              <a:rPr lang="en-GB" sz="1200" dirty="0">
                <a:latin typeface="Times New Roman" pitchFamily="18" charset="0"/>
                <a:cs typeface="Times New Roman" pitchFamily="18" charset="0"/>
              </a:rPr>
              <a:t>, A., </a:t>
            </a:r>
            <a:r>
              <a:rPr lang="en-GB" sz="1200" dirty="0" err="1">
                <a:latin typeface="Times New Roman" pitchFamily="18" charset="0"/>
                <a:cs typeface="Times New Roman" pitchFamily="18" charset="0"/>
              </a:rPr>
              <a:t>Coeurderoy</a:t>
            </a:r>
            <a:r>
              <a:rPr lang="en-GB" sz="1200" dirty="0">
                <a:latin typeface="Times New Roman" pitchFamily="18" charset="0"/>
                <a:cs typeface="Times New Roman" pitchFamily="18" charset="0"/>
              </a:rPr>
              <a:t>, R. and Matt, T., 2018. The future of international business research on corporate globalization that never was…. </a:t>
            </a:r>
            <a:r>
              <a:rPr lang="en-GB" sz="1200" i="1" dirty="0">
                <a:latin typeface="Times New Roman" pitchFamily="18" charset="0"/>
                <a:cs typeface="Times New Roman" pitchFamily="18" charset="0"/>
              </a:rPr>
              <a:t>Journal of International Business Studies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49</a:t>
            </a:r>
            <a:r>
              <a:rPr lang="en-GB" sz="1200" dirty="0">
                <a:latin typeface="Times New Roman" pitchFamily="18" charset="0"/>
                <a:cs typeface="Times New Roman" pitchFamily="18" charset="0"/>
              </a:rPr>
              <a:t>(9), pp.1101-1112.</a:t>
            </a:r>
            <a:br>
              <a:rPr lang="en-US" sz="1200" dirty="0">
                <a:latin typeface="Times New Roman" pitchFamily="18" charset="0"/>
                <a:cs typeface="Times New Roman" pitchFamily="18" charset="0"/>
              </a:rPr>
            </a:br>
            <a:r>
              <a:rPr lang="en-US" sz="1200" dirty="0">
                <a:latin typeface="Times New Roman" pitchFamily="18" charset="0"/>
                <a:cs typeface="Times New Roman" pitchFamily="18" charset="0"/>
              </a:rPr>
              <a:t>World bank Organisation (2022) </a:t>
            </a:r>
            <a:r>
              <a:rPr lang="en-US" sz="1200" i="1" dirty="0">
                <a:latin typeface="Times New Roman" pitchFamily="18" charset="0"/>
                <a:cs typeface="Times New Roman" pitchFamily="18" charset="0"/>
              </a:rPr>
              <a:t>Search</a:t>
            </a:r>
            <a:r>
              <a:rPr lang="en-US" sz="1200" dirty="0">
                <a:latin typeface="Times New Roman" pitchFamily="18" charset="0"/>
                <a:cs typeface="Times New Roman" pitchFamily="18" charset="0"/>
              </a:rPr>
              <a:t>, </a:t>
            </a:r>
            <a:r>
              <a:rPr lang="en-US" sz="1200" i="1" dirty="0" err="1">
                <a:latin typeface="Times New Roman" pitchFamily="18" charset="0"/>
                <a:cs typeface="Times New Roman" pitchFamily="18" charset="0"/>
              </a:rPr>
              <a:t>Worldbank</a:t>
            </a:r>
            <a:r>
              <a:rPr lang="en-US" sz="1200" i="1" dirty="0">
                <a:latin typeface="Times New Roman" pitchFamily="18" charset="0"/>
                <a:cs typeface="Times New Roman" pitchFamily="18" charset="0"/>
              </a:rPr>
              <a:t> Search</a:t>
            </a:r>
            <a:r>
              <a:rPr lang="en-US" sz="1200" dirty="0">
                <a:latin typeface="Times New Roman" pitchFamily="18" charset="0"/>
                <a:cs typeface="Times New Roman" pitchFamily="18" charset="0"/>
              </a:rPr>
              <a:t>. Available at: https://</a:t>
            </a:r>
            <a:r>
              <a:rPr lang="en-US" sz="1200" dirty="0" err="1">
                <a:latin typeface="Times New Roman" pitchFamily="18" charset="0"/>
                <a:cs typeface="Times New Roman" pitchFamily="18" charset="0"/>
              </a:rPr>
              <a:t>www.worldbank.org</a:t>
            </a:r>
            <a:r>
              <a:rPr lang="en-US" sz="1200" dirty="0">
                <a:latin typeface="Times New Roman" pitchFamily="18" charset="0"/>
                <a:cs typeface="Times New Roman" pitchFamily="18" charset="0"/>
              </a:rPr>
              <a:t>/en/</a:t>
            </a:r>
            <a:r>
              <a:rPr lang="en-US" sz="1200" dirty="0" err="1">
                <a:latin typeface="Times New Roman" pitchFamily="18" charset="0"/>
                <a:cs typeface="Times New Roman" pitchFamily="18" charset="0"/>
              </a:rPr>
              <a:t>search?q</a:t>
            </a:r>
            <a:r>
              <a:rPr lang="en-US" sz="1200" dirty="0">
                <a:latin typeface="Times New Roman" pitchFamily="18" charset="0"/>
                <a:cs typeface="Times New Roman" pitchFamily="18" charset="0"/>
              </a:rPr>
              <a:t>=Nepal%2B¤tTab=1&amp;x=0&amp;y=0 (Accessed: November 16, 2022). </a:t>
            </a:r>
            <a:br>
              <a:rPr lang="en-US" sz="1200" dirty="0">
                <a:latin typeface="Times New Roman" pitchFamily="18" charset="0"/>
                <a:cs typeface="Times New Roman" pitchFamily="18" charset="0"/>
              </a:rPr>
            </a:br>
            <a:r>
              <a:rPr lang="en-GB" sz="1200" dirty="0">
                <a:latin typeface="Times New Roman" pitchFamily="18" charset="0"/>
                <a:cs typeface="Times New Roman" pitchFamily="18" charset="0"/>
              </a:rPr>
              <a:t> </a:t>
            </a:r>
            <a:br>
              <a:rPr lang="en-US" sz="1200" dirty="0">
                <a:latin typeface="Times New Roman" pitchFamily="18" charset="0"/>
                <a:cs typeface="Times New Roman" pitchFamily="18" charset="0"/>
              </a:rPr>
            </a:br>
            <a:br>
              <a:rPr lang="en-US" sz="1200" dirty="0">
                <a:latin typeface="Times New Roman" pitchFamily="18" charset="0"/>
                <a:cs typeface="Times New Roman" pitchFamily="18" charset="0"/>
              </a:rPr>
            </a:br>
            <a:r>
              <a:rPr lang="en-GB" sz="1200" b="1" dirty="0">
                <a:latin typeface="Times New Roman" pitchFamily="18" charset="0"/>
                <a:cs typeface="Times New Roman" pitchFamily="18" charset="0"/>
              </a:rPr>
              <a:t> </a:t>
            </a:r>
            <a:br>
              <a:rPr lang="en-US" sz="1200" dirty="0">
                <a:latin typeface="Times New Roman" pitchFamily="18" charset="0"/>
                <a:cs typeface="Times New Roman" pitchFamily="18" charset="0"/>
              </a:rPr>
            </a:br>
            <a:endParaRPr lang="en-GB" sz="1200" dirty="0">
              <a:latin typeface="Times New Roman" pitchFamily="18" charset="0"/>
              <a:cs typeface="Times New Roman" pitchFamily="18" charset="0"/>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320511" y="1140644"/>
            <a:ext cx="8663233" cy="5036319"/>
          </a:xfrm>
        </p:spPr>
        <p:txBody>
          <a:bodyPr/>
          <a:lstStyle/>
          <a:p>
            <a:pPr marL="0" lvl="0" indent="0">
              <a:buNone/>
            </a:pPr>
            <a:endParaRPr lang="en-GB" sz="2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endParaRPr lang="en-GB" sz="2000" dirty="0">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endParaRPr lang="en-GB" sz="2000" dirty="0">
              <a:latin typeface="Calibri" panose="020F0502020204030204" pitchFamily="34" charset="0"/>
              <a:ea typeface="Calibri" panose="020F0502020204030204" pitchFamily="34" charset="0"/>
            </a:endParaRPr>
          </a:p>
          <a:p>
            <a:pPr marL="0" indent="0">
              <a:buNone/>
            </a:pPr>
            <a:endParaRPr lang="en-GB" dirty="0"/>
          </a:p>
        </p:txBody>
      </p:sp>
      <p:sp>
        <p:nvSpPr>
          <p:cNvPr id="6" name="TextBox 5">
            <a:extLst>
              <a:ext uri="{FF2B5EF4-FFF2-40B4-BE49-F238E27FC236}">
                <a16:creationId xmlns:a16="http://schemas.microsoft.com/office/drawing/2014/main" id="{0B58F26E-1B49-5A10-4F80-D532EA16C7FC}"/>
              </a:ext>
            </a:extLst>
          </p:cNvPr>
          <p:cNvSpPr txBox="1"/>
          <p:nvPr/>
        </p:nvSpPr>
        <p:spPr>
          <a:xfrm>
            <a:off x="160256" y="1053584"/>
            <a:ext cx="8737938" cy="5036319"/>
          </a:xfrm>
          <a:prstGeom prst="rect">
            <a:avLst/>
          </a:prstGeom>
        </p:spPr>
        <p:txBody>
          <a:bodyPr vert="horz" lIns="91440" tIns="45720" rIns="91440" bIns="45720" rtlCol="0" anchor="ctr">
            <a:normAutofit/>
          </a:bodyPr>
          <a:lstStyle/>
          <a:p>
            <a:pPr marL="342900" marR="0" indent="-342900" algn="just">
              <a:lnSpc>
                <a:spcPct val="150000"/>
              </a:lnSpc>
              <a:spcBef>
                <a:spcPts val="0"/>
              </a:spcBef>
              <a:spcAft>
                <a:spcPts val="1000"/>
              </a:spcAft>
              <a:buFont typeface="+mj-lt"/>
              <a:buAutoNum type="arabicPeriod"/>
            </a:pP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543133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0/xmlns/"/>
    <ds:schemaRef ds:uri="http://www.w3.org/2001/XMLSchema"/>
    <ds:schemaRef ds:uri="211f9404-bca0-4bcf-9c1d-965ccb6f8d2d"/>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5578</TotalTime>
  <Words>2835</Words>
  <Application>Microsoft Office PowerPoint</Application>
  <PresentationFormat>On-screen Show (4:3)</PresentationFormat>
  <Paragraphs>95</Paragraphs>
  <Slides>13</Slides>
  <Notes>9</Notes>
  <HiddenSlides>0</HiddenSlides>
  <MMClips>0</MMClips>
  <ScaleCrop>false</ScaleCrop>
  <HeadingPairs>
    <vt:vector size="6" baseType="variant">
      <vt:variant>
        <vt:lpstr>Fonts Used</vt:lpstr>
      </vt:variant>
      <vt:variant>
        <vt:i4>7</vt:i4>
      </vt:variant>
      <vt:variant>
        <vt:lpstr>Theme</vt:lpstr>
      </vt:variant>
      <vt:variant>
        <vt:i4>15</vt:i4>
      </vt:variant>
      <vt:variant>
        <vt:lpstr>Slide Titles</vt:lpstr>
      </vt:variant>
      <vt:variant>
        <vt:i4>13</vt:i4>
      </vt:variant>
    </vt:vector>
  </HeadingPairs>
  <TitlesOfParts>
    <vt:vector size="35" baseType="lpstr">
      <vt:lpstr>Arial</vt:lpstr>
      <vt:lpstr>Arial Black</vt:lpstr>
      <vt:lpstr>Calibri</vt:lpstr>
      <vt:lpstr>Calibri Light</vt:lpstr>
      <vt:lpstr>Franklin Gothic Medium</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Global Business Environment Presentation  Lecturer: Dr. Rexton Nting Student name : Madalina Veronica Popescu Student ID:2215981   </vt:lpstr>
      <vt:lpstr>PowerPoint Presentation</vt:lpstr>
      <vt:lpstr>Developing Country: Nepal </vt:lpstr>
      <vt:lpstr>Key Issues Faced by Foreign     Businesses in Nepal</vt:lpstr>
      <vt:lpstr>PowerPoint Presentation</vt:lpstr>
      <vt:lpstr>PowerPoint Presentation</vt:lpstr>
      <vt:lpstr>PowerPoint Presentation</vt:lpstr>
      <vt:lpstr>PowerPoint Presentation</vt:lpstr>
      <vt:lpstr>CONCLUSION</vt:lpstr>
      <vt:lpstr>PowerPoint Presentation</vt:lpstr>
      <vt:lpstr>PowerPoint Presentation</vt:lpstr>
      <vt:lpstr>QUESTIONS?</vt:lpstr>
      <vt:lpstr>References   Bruijl, D. and Gerard, H.T., 2018. The relevance of Porter's five forces in today's innovative and changing business environment. Available at SSRN 3192207. Cassidy, F. (2019) 5 tips to overcome barriers to international business growth, Raconteur. Available at: https://www.raconteur.net/5-tips-overcome-barriers-international-business-growth/ (Accessed: November 16, 2022).  Challenges and opportunities (2019) International Business: Scope, trends, challenges and opportunities, theintactone. Available at: https://theintactone.com/2019/02/20/ibm-u1-topic-2-international-business-scope-trends-challenges-and-opportunities/ (Accessed: November 16, 2022).  Farndale, E., Horak, S., Phillips, J. and Beamond, M., 2019. Facing complexity, crisis, and risk: Opportunities and challenges in international human resource management. Thunderbird International Business Review, 61(3), pp.465-470. Geographical location Nepal (2022) Geography of Nepal. Available at: https://www.cs.mcgill.ca/~rwest/wikispeedia/wpcd/wp/g/Geography_of_Nepal.htm (Accessed: November 12, 2022).  HIREMATH, S., 2021. PESTLE ANALYSIS OF ORGANIZED RETAILING IN NEPAL. Hole, Y., Snehal, P. and Bhaskar, M., 2019. Porter's five forces model: gives you a competitive advantage. Journal of Advanced Research in Dynamical and Control System, 11(4), pp.1436-1448. Irfan, M., Zhao, Z.Y., Ahmad, M., Batool, K., Jan, A. and Mukeshimana, M.C., 2019. Competitive assessment of Nepaln wind power industry: A five forces model. Journal of Renewable and Sustainable Energy, 11(6), p.063301. Irfan, M., Zhao, Z.Y., Ahmad, M., Batool, K., Jan, A. and Mukeshimana, M.C., 2019. Competitive assessment of Nepaln wind power industry: A five forces model. Journal of Renewable and Sustainable Energy, 11(6), p.063301. Irfan, M., Zhao, Z.Y., Ahmad, M., Batool, K., Jan, A. and Mukeshimana, M.C., 2019. Competitive assessment of Nepaln wind power industry: A five forces model. Journal of Renewable and Sustainable Energy, 11(6), p.063301. Phan, S., 2021. The effect of pestle factors on development of e-commerce. International Journal of Data and Network Science, 5(1), pp.37-42. Raewf, Manaf B., Thabit H. Thabit, and Yaser A. Jasim. "The relationship between the elements of marketing mix and consumer behavior during environmental uncertainty." Cihan University-Erbil Journal of Humanities and Social Sciences 5, no. 1 (2021): 50-55. Saxena, M. and Adhana, D., 2019. Ease of Doing Business in Nepal and South Asia: Unlocking Business Opportunities Through Economic Reforms. International Journal of Multidisciplinary Educational Research, 8(1), p.1. Szkudlarek, B., Osland, J.S., Nardon, L. and Zander, L., 2020. Communication and culture in international business–Moving the field forward. Journal of World Business, 55(6), p.101126. Thomas, P.J.M., Sandwell, P., Williamson, S.J. and Harper, P.W., 2021. A PESTLE analysis of solar home systems in refugee camps in Rwanda. Renewable and Sustainable Energy Reviews, 143, p.110872. Verbeke, A., Coeurderoy, R. and Matt, T., 2018. The future of international business research on corporate globalization that never was…. Journal of International Business Studies, 49(9), pp.1101-1112. World bank Organisation (2022) Search, Worldbank Search. Available at: https://www.worldbank.org/en/search?q=Nepal%2B¤tTab=1&amp;x=0&amp;y=0 (Accessed: November 16,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veronica popescu</cp:lastModifiedBy>
  <cp:revision>109</cp:revision>
  <dcterms:created xsi:type="dcterms:W3CDTF">2021-03-10T12:10:47Z</dcterms:created>
  <dcterms:modified xsi:type="dcterms:W3CDTF">2022-11-23T22:51:40Z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