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7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92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90" r:id="rId33"/>
    <p:sldId id="291" r:id="rId34"/>
    <p:sldId id="293" r:id="rId35"/>
    <p:sldId id="294" r:id="rId36"/>
    <p:sldId id="296" r:id="rId37"/>
    <p:sldId id="297" r:id="rId38"/>
    <p:sldId id="298" r:id="rId39"/>
    <p:sldId id="262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04/11/2016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Hopkinson, Senior lecturer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Energy Performance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mix:</a:t>
            </a:r>
          </a:p>
          <a:p>
            <a:pPr lvl="1"/>
            <a:r>
              <a:rPr lang="en-GB" dirty="0" smtClean="0"/>
              <a:t>Current UK energy mix</a:t>
            </a:r>
          </a:p>
          <a:p>
            <a:pPr lvl="1"/>
            <a:r>
              <a:rPr lang="en-GB" dirty="0" smtClean="0"/>
              <a:t>Types of energy</a:t>
            </a:r>
          </a:p>
          <a:p>
            <a:pPr lvl="1"/>
            <a:r>
              <a:rPr lang="en-GB" dirty="0" smtClean="0"/>
              <a:t>Issues?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energy mix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28728"/>
          </a:xfrm>
        </p:spPr>
        <p:txBody>
          <a:bodyPr/>
          <a:lstStyle/>
          <a:p>
            <a:r>
              <a:rPr lang="en-GB" dirty="0" smtClean="0"/>
              <a:t>According to Energy UK:</a:t>
            </a:r>
          </a:p>
          <a:p>
            <a:r>
              <a:rPr lang="en-GB" dirty="0" smtClean="0"/>
              <a:t>For 2015:</a:t>
            </a:r>
          </a:p>
          <a:p>
            <a:endParaRPr lang="en-GB" dirty="0"/>
          </a:p>
          <a:p>
            <a:pPr lvl="1"/>
            <a:r>
              <a:rPr lang="en-GB" dirty="0" smtClean="0"/>
              <a:t>Natural gas – 30%</a:t>
            </a:r>
          </a:p>
          <a:p>
            <a:pPr lvl="1"/>
            <a:r>
              <a:rPr lang="en-GB" dirty="0" smtClean="0"/>
              <a:t>Coal – 23%</a:t>
            </a:r>
          </a:p>
          <a:p>
            <a:pPr lvl="1"/>
            <a:r>
              <a:rPr lang="en-GB" dirty="0" smtClean="0"/>
              <a:t>Oil – 1%</a:t>
            </a:r>
          </a:p>
          <a:p>
            <a:pPr lvl="1"/>
            <a:r>
              <a:rPr lang="en-GB" dirty="0" smtClean="0"/>
              <a:t>Nuclear</a:t>
            </a:r>
            <a:r>
              <a:rPr lang="en-GB" baseline="30000" dirty="0" smtClean="0"/>
              <a:t>#</a:t>
            </a:r>
            <a:r>
              <a:rPr lang="en-GB" dirty="0" smtClean="0"/>
              <a:t> – 21%</a:t>
            </a:r>
          </a:p>
          <a:p>
            <a:pPr lvl="1"/>
            <a:r>
              <a:rPr lang="en-GB" dirty="0" smtClean="0"/>
              <a:t>Renewables* – 25%</a:t>
            </a:r>
          </a:p>
          <a:p>
            <a:pPr lvl="1"/>
            <a:r>
              <a:rPr lang="en-GB" dirty="0" smtClean="0"/>
              <a:t>TOTAL = 100%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baseline="30000" dirty="0" smtClean="0"/>
              <a:t>#</a:t>
            </a:r>
            <a:r>
              <a:rPr lang="en-GB" dirty="0" smtClean="0"/>
              <a:t>Through fission</a:t>
            </a:r>
          </a:p>
          <a:p>
            <a:pPr lvl="1"/>
            <a:r>
              <a:rPr lang="en-GB" dirty="0" smtClean="0"/>
              <a:t>*Includes wind, wave, hydro, biomass, solar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5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gas</a:t>
            </a:r>
            <a:endParaRPr lang="en-GB" cap="smal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28728"/>
          </a:xfrm>
        </p:spPr>
        <p:txBody>
          <a:bodyPr>
            <a:normAutofit/>
          </a:bodyPr>
          <a:lstStyle/>
          <a:p>
            <a:r>
              <a:rPr lang="en-GB" dirty="0" smtClean="0"/>
              <a:t>Combined Cycle Gas Turbines (CCGT)</a:t>
            </a:r>
          </a:p>
          <a:p>
            <a:r>
              <a:rPr lang="en-GB" dirty="0" smtClean="0"/>
              <a:t>32GW gas generating capacity</a:t>
            </a:r>
          </a:p>
          <a:p>
            <a:r>
              <a:rPr lang="en-GB" dirty="0" smtClean="0"/>
              <a:t>CHP is also important</a:t>
            </a:r>
          </a:p>
          <a:p>
            <a:r>
              <a:rPr lang="en-GB" dirty="0" smtClean="0"/>
              <a:t>Gas Generation Strategy (2012)</a:t>
            </a:r>
          </a:p>
          <a:p>
            <a:pPr lvl="1"/>
            <a:r>
              <a:rPr lang="en-GB" dirty="0" smtClean="0"/>
              <a:t>Gas continues to play key role in energy mix</a:t>
            </a:r>
          </a:p>
          <a:p>
            <a:pPr lvl="1"/>
            <a:r>
              <a:rPr lang="en-GB" dirty="0" smtClean="0"/>
              <a:t>Help to deal with intermittency from renewables</a:t>
            </a:r>
          </a:p>
        </p:txBody>
      </p:sp>
    </p:spTree>
    <p:extLst>
      <p:ext uri="{BB962C8B-B14F-4D97-AF65-F5344CB8AC3E}">
        <p14:creationId xmlns:p14="http://schemas.microsoft.com/office/powerpoint/2010/main" val="124479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Gas Generation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points to note:</a:t>
            </a:r>
          </a:p>
          <a:p>
            <a:pPr lvl="1"/>
            <a:r>
              <a:rPr lang="en-GB" dirty="0" smtClean="0"/>
              <a:t>Gas-fired power stations relatively cheap &amp; quick to build</a:t>
            </a:r>
          </a:p>
          <a:p>
            <a:pPr lvl="1"/>
            <a:r>
              <a:rPr lang="en-GB" dirty="0" smtClean="0"/>
              <a:t>Capacity need ~9GW this decade</a:t>
            </a:r>
            <a:endParaRPr lang="en-GB" dirty="0"/>
          </a:p>
          <a:p>
            <a:pPr lvl="1"/>
            <a:r>
              <a:rPr lang="en-GB" dirty="0"/>
              <a:t> </a:t>
            </a:r>
            <a:r>
              <a:rPr lang="en-GB" dirty="0" smtClean="0"/>
              <a:t>                           ~26GW by 2030</a:t>
            </a:r>
          </a:p>
          <a:p>
            <a:pPr lvl="1"/>
            <a:r>
              <a:rPr lang="en-GB" dirty="0" smtClean="0"/>
              <a:t>New capacity for demand PLUS replacing end of life plant</a:t>
            </a:r>
          </a:p>
          <a:p>
            <a:pPr lvl="1"/>
            <a:r>
              <a:rPr lang="en-GB" dirty="0" smtClean="0"/>
              <a:t>Carbon Capture &amp; Storage (CCS)</a:t>
            </a:r>
          </a:p>
        </p:txBody>
      </p:sp>
    </p:spTree>
    <p:extLst>
      <p:ext uri="{BB962C8B-B14F-4D97-AF65-F5344CB8AC3E}">
        <p14:creationId xmlns:p14="http://schemas.microsoft.com/office/powerpoint/2010/main" val="1267560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Tightening future capacity margins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nn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24" y="1752600"/>
            <a:ext cx="7766752" cy="47574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478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Gas Generation Strategy, p15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4225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Modelling scenarios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Diversified electricity mix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204864"/>
            <a:ext cx="6318482" cy="44111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3478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Gas Generation Strategy, p17</a:t>
            </a:r>
          </a:p>
        </p:txBody>
      </p:sp>
    </p:spTree>
    <p:extLst>
      <p:ext uri="{BB962C8B-B14F-4D97-AF65-F5344CB8AC3E}">
        <p14:creationId xmlns:p14="http://schemas.microsoft.com/office/powerpoint/2010/main" val="325702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Generation mix 2012-2030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377" y="1768294"/>
            <a:ext cx="7154174" cy="47316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226" y="6554378"/>
            <a:ext cx="3478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Gas Generation Strategy, p18</a:t>
            </a:r>
          </a:p>
        </p:txBody>
      </p:sp>
    </p:spTree>
    <p:extLst>
      <p:ext uri="{BB962C8B-B14F-4D97-AF65-F5344CB8AC3E}">
        <p14:creationId xmlns:p14="http://schemas.microsoft.com/office/powerpoint/2010/main" val="425226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Alternative scenarios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579838"/>
              </p:ext>
            </p:extLst>
          </p:nvPr>
        </p:nvGraphicFramePr>
        <p:xfrm>
          <a:off x="971600" y="2348880"/>
          <a:ext cx="7560839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12168"/>
                <a:gridCol w="1512168"/>
                <a:gridCol w="1241565"/>
                <a:gridCol w="178277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Gas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Nuclear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CCS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Renewables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 capacity, GW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 to 41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 to 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 to 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 to 72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 generation,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TWh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 to 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</a:t>
                      </a:r>
                      <a:r>
                        <a:rPr lang="en-GB" baseline="0" dirty="0" smtClean="0"/>
                        <a:t> to 142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</a:t>
                      </a:r>
                      <a:r>
                        <a:rPr lang="en-GB" baseline="0" dirty="0" smtClean="0"/>
                        <a:t> to 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 to 207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226" y="6554378"/>
            <a:ext cx="412484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Adapted from: Gas Generation Strategy, p19</a:t>
            </a:r>
          </a:p>
        </p:txBody>
      </p:sp>
    </p:spTree>
    <p:extLst>
      <p:ext uri="{BB962C8B-B14F-4D97-AF65-F5344CB8AC3E}">
        <p14:creationId xmlns:p14="http://schemas.microsoft.com/office/powerpoint/2010/main" val="139912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intensity </a:t>
            </a:r>
            <a:endParaRPr lang="en-GB" dirty="0"/>
          </a:p>
        </p:txBody>
      </p:sp>
      <p:pic>
        <p:nvPicPr>
          <p:cNvPr id="1026" name="Picture 2" descr="http://shrinkthatfootprint.com/wp-content/uploads/2014/04/greenelectricit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6190306" cy="450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68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intensity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1280574"/>
              </p:ext>
            </p:extLst>
          </p:nvPr>
        </p:nvGraphicFramePr>
        <p:xfrm>
          <a:off x="457200" y="1752600"/>
          <a:ext cx="8229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6528"/>
                <a:gridCol w="3819872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Symbol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Fuel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Carbon intensity</a:t>
                      </a:r>
                    </a:p>
                    <a:p>
                      <a:r>
                        <a:rPr lang="en-GB" dirty="0" smtClean="0"/>
                        <a:t>(gCO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/kWh)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CCGT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Combined cycle gas turbine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910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NUCLEAR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Nuclear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WIND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610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OTHER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Other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226" y="6554378"/>
            <a:ext cx="33025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Adapted from: www.gridcarbon.uk </a:t>
            </a:r>
          </a:p>
        </p:txBody>
      </p:sp>
    </p:spTree>
    <p:extLst>
      <p:ext uri="{BB962C8B-B14F-4D97-AF65-F5344CB8AC3E}">
        <p14:creationId xmlns:p14="http://schemas.microsoft.com/office/powerpoint/2010/main" val="97710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35280" cy="1656184"/>
          </a:xfrm>
        </p:spPr>
        <p:txBody>
          <a:bodyPr/>
          <a:lstStyle/>
          <a:p>
            <a:r>
              <a:rPr lang="en-GB" dirty="0" smtClean="0"/>
              <a:t>Power sector decarbonisation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Powers within the Energy Act 2013</a:t>
            </a:r>
            <a:endParaRPr lang="en-GB" dirty="0"/>
          </a:p>
        </p:txBody>
      </p:sp>
      <p:pic>
        <p:nvPicPr>
          <p:cNvPr id="2052" name="Picture 4" descr="https://www.theccc.org.uk/wp-content/uploads/2013/02/Power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72" y="2348880"/>
            <a:ext cx="7191375" cy="395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226" y="6554378"/>
            <a:ext cx="26564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www.theccc.org.uk </a:t>
            </a:r>
          </a:p>
        </p:txBody>
      </p:sp>
    </p:spTree>
    <p:extLst>
      <p:ext uri="{BB962C8B-B14F-4D97-AF65-F5344CB8AC3E}">
        <p14:creationId xmlns:p14="http://schemas.microsoft.com/office/powerpoint/2010/main" val="246579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of supply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1"/>
            <a:ext cx="3250704" cy="4196680"/>
          </a:xfrm>
        </p:spPr>
        <p:txBody>
          <a:bodyPr/>
          <a:lstStyle/>
          <a:p>
            <a:r>
              <a:rPr lang="en-GB" dirty="0" smtClean="0"/>
              <a:t>According to “UK Risk Assessment on Security of Gas Supply” (Sept 2016):</a:t>
            </a:r>
          </a:p>
          <a:p>
            <a:pPr lvl="1"/>
            <a:r>
              <a:rPr lang="en-GB" dirty="0" smtClean="0"/>
              <a:t>UK has strong gas security position</a:t>
            </a:r>
          </a:p>
          <a:p>
            <a:pPr lvl="1"/>
            <a:r>
              <a:rPr lang="en-GB" dirty="0" smtClean="0"/>
              <a:t>Import capacity &amp; storage infrastructure PLUS indigenous gas production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1779311"/>
            <a:ext cx="4954240" cy="480415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3791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DUKES, 2016 Ch4 </a:t>
            </a:r>
          </a:p>
        </p:txBody>
      </p:sp>
    </p:spTree>
    <p:extLst>
      <p:ext uri="{BB962C8B-B14F-4D97-AF65-F5344CB8AC3E}">
        <p14:creationId xmlns:p14="http://schemas.microsoft.com/office/powerpoint/2010/main" val="70362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shale gas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4114800" cy="4628728"/>
          </a:xfrm>
        </p:spPr>
        <p:txBody>
          <a:bodyPr/>
          <a:lstStyle/>
          <a:p>
            <a:r>
              <a:rPr lang="en-GB" dirty="0" smtClean="0"/>
              <a:t>Large quantities known to exist</a:t>
            </a:r>
          </a:p>
          <a:p>
            <a:r>
              <a:rPr lang="en-GB" dirty="0" smtClean="0"/>
              <a:t>Unknown what fraction can be produced</a:t>
            </a:r>
          </a:p>
          <a:p>
            <a:r>
              <a:rPr lang="en-GB" dirty="0" smtClean="0"/>
              <a:t>Method of extraction needs to be “economic &amp; safe”</a:t>
            </a:r>
          </a:p>
          <a:p>
            <a:r>
              <a:rPr lang="en-GB" dirty="0" smtClean="0"/>
              <a:t>Factors that contribute to successful production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486" y="1628800"/>
            <a:ext cx="3772314" cy="50088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478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Gas Generation Strategy, p54</a:t>
            </a:r>
          </a:p>
        </p:txBody>
      </p:sp>
    </p:spTree>
    <p:extLst>
      <p:ext uri="{BB962C8B-B14F-4D97-AF65-F5344CB8AC3E}">
        <p14:creationId xmlns:p14="http://schemas.microsoft.com/office/powerpoint/2010/main" val="137332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Shale gas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Mostly composed of methane</a:t>
            </a:r>
          </a:p>
          <a:p>
            <a:r>
              <a:rPr lang="en-GB" dirty="0" smtClean="0"/>
              <a:t>According to the British Geological Survey:</a:t>
            </a:r>
          </a:p>
          <a:p>
            <a:pPr lvl="1"/>
            <a:r>
              <a:rPr lang="en-GB" dirty="0" smtClean="0"/>
              <a:t>UK has abundant shale reserves (~1300 trillion cubic feet)</a:t>
            </a:r>
          </a:p>
          <a:p>
            <a:pPr lvl="1"/>
            <a:r>
              <a:rPr lang="en-GB" dirty="0" smtClean="0"/>
              <a:t>Distribution is not well known</a:t>
            </a:r>
          </a:p>
          <a:p>
            <a:pPr lvl="1"/>
            <a:r>
              <a:rPr lang="en-GB" dirty="0" smtClean="0"/>
              <a:t>Significant areas known (NW England)</a:t>
            </a:r>
          </a:p>
          <a:p>
            <a:pPr lvl="1"/>
            <a:r>
              <a:rPr lang="en-GB" dirty="0" smtClean="0"/>
              <a:t>Considered an ‘unconventional’ gas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14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Shale gas reserves</a:t>
            </a:r>
            <a:endParaRPr lang="en-GB" dirty="0"/>
          </a:p>
        </p:txBody>
      </p:sp>
      <p:pic>
        <p:nvPicPr>
          <p:cNvPr id="5122" name="Picture 2" descr="http://www.energy-without-carbon.org/sites/default/files/Shale-gas%20reserv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52" y="1752599"/>
            <a:ext cx="7245540" cy="474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4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Shale gas extraction</a:t>
            </a:r>
            <a:endParaRPr lang="en-GB" dirty="0"/>
          </a:p>
        </p:txBody>
      </p:sp>
      <p:pic>
        <p:nvPicPr>
          <p:cNvPr id="3074" name="Picture 2" descr="Image result for frack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890" y="1752600"/>
            <a:ext cx="6106398" cy="462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2733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www.bbc.co.uk</a:t>
            </a:r>
          </a:p>
        </p:txBody>
      </p:sp>
    </p:spTree>
    <p:extLst>
      <p:ext uri="{BB962C8B-B14F-4D97-AF65-F5344CB8AC3E}">
        <p14:creationId xmlns:p14="http://schemas.microsoft.com/office/powerpoint/2010/main" val="176805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/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Water use</a:t>
            </a:r>
          </a:p>
          <a:p>
            <a:r>
              <a:rPr lang="en-GB" dirty="0" smtClean="0"/>
              <a:t>Sand / proppant use</a:t>
            </a:r>
          </a:p>
          <a:p>
            <a:r>
              <a:rPr lang="en-GB" dirty="0" smtClean="0"/>
              <a:t>Chemical use</a:t>
            </a:r>
          </a:p>
          <a:p>
            <a:r>
              <a:rPr lang="en-GB" dirty="0" smtClean="0"/>
              <a:t>Health concerns</a:t>
            </a:r>
          </a:p>
          <a:p>
            <a:r>
              <a:rPr lang="en-GB" dirty="0" smtClean="0"/>
              <a:t>Water pollution</a:t>
            </a:r>
          </a:p>
          <a:p>
            <a:r>
              <a:rPr lang="en-GB" dirty="0" smtClean="0"/>
              <a:t>Air pollution</a:t>
            </a:r>
          </a:p>
          <a:p>
            <a:r>
              <a:rPr lang="en-GB" dirty="0" smtClean="0"/>
              <a:t>Waste disposal</a:t>
            </a:r>
          </a:p>
          <a:p>
            <a:r>
              <a:rPr lang="en-GB" dirty="0" smtClean="0"/>
              <a:t>Seismic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48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Marcellus shale map</a:t>
            </a:r>
            <a:endParaRPr lang="en-GB" dirty="0"/>
          </a:p>
        </p:txBody>
      </p:sp>
      <p:pic>
        <p:nvPicPr>
          <p:cNvPr id="1026" name="Picture 2" descr="Image result for marcellus sha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748376"/>
            <a:ext cx="5715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31838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www.marcellusshales.com</a:t>
            </a:r>
          </a:p>
        </p:txBody>
      </p:sp>
    </p:spTree>
    <p:extLst>
      <p:ext uri="{BB962C8B-B14F-4D97-AF65-F5344CB8AC3E}">
        <p14:creationId xmlns:p14="http://schemas.microsoft.com/office/powerpoint/2010/main" val="163723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Seismic activity, </a:t>
            </a:r>
            <a:r>
              <a:rPr lang="en-GB" dirty="0" err="1" smtClean="0"/>
              <a:t>uk</a:t>
            </a:r>
            <a:endParaRPr lang="en-GB" dirty="0"/>
          </a:p>
        </p:txBody>
      </p:sp>
      <p:pic>
        <p:nvPicPr>
          <p:cNvPr id="2050" name="Picture 2" descr="http://earthquakes.bgs.ac.uk/research/blackpool_epicent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483324" cy="448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991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753041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38605"/>
            <a:ext cx="3970784" cy="902163"/>
          </a:xfrm>
        </p:spPr>
        <p:txBody>
          <a:bodyPr/>
          <a:lstStyle/>
          <a:p>
            <a:r>
              <a:rPr lang="en-GB" dirty="0" smtClean="0"/>
              <a:t>coal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3970784" cy="4700736"/>
          </a:xfrm>
        </p:spPr>
        <p:txBody>
          <a:bodyPr/>
          <a:lstStyle/>
          <a:p>
            <a:r>
              <a:rPr lang="en-GB" dirty="0" smtClean="0"/>
              <a:t>Still forms part of UK energy mix (23%)</a:t>
            </a:r>
          </a:p>
          <a:p>
            <a:r>
              <a:rPr lang="en-GB" dirty="0" smtClean="0"/>
              <a:t>9 working coal powered stations</a:t>
            </a:r>
          </a:p>
          <a:p>
            <a:r>
              <a:rPr lang="en-GB" dirty="0" smtClean="0"/>
              <a:t>2015 announcement: closure of remaining plant by 2025</a:t>
            </a:r>
          </a:p>
          <a:p>
            <a:endParaRPr lang="en-GB" dirty="0"/>
          </a:p>
        </p:txBody>
      </p:sp>
      <p:pic>
        <p:nvPicPr>
          <p:cNvPr id="3074" name="Picture 2" descr="http://coalaction.org.uk/wp-content/uploads/2016/01/DCpowerstation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2616" y="21575016"/>
            <a:ext cx="8495163" cy="1201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coalaction.org.uk/wp-content/uploads/2016/01/DCpowerstation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166" y="270492"/>
            <a:ext cx="4575657" cy="647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6773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www.coalaction.org</a:t>
            </a:r>
          </a:p>
        </p:txBody>
      </p:sp>
    </p:spTree>
    <p:extLst>
      <p:ext uri="{BB962C8B-B14F-4D97-AF65-F5344CB8AC3E}">
        <p14:creationId xmlns:p14="http://schemas.microsoft.com/office/powerpoint/2010/main" val="22839749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Carbon capture &amp; storage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9712" y="1700808"/>
            <a:ext cx="5513058" cy="48441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1854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www.transitionnetwork.org</a:t>
            </a:r>
          </a:p>
        </p:txBody>
      </p:sp>
    </p:spTree>
    <p:extLst>
      <p:ext uri="{BB962C8B-B14F-4D97-AF65-F5344CB8AC3E}">
        <p14:creationId xmlns:p14="http://schemas.microsoft.com/office/powerpoint/2010/main" val="37900233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CCS - capping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636912"/>
            <a:ext cx="4608512" cy="2748195"/>
          </a:xfr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991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34959568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 co</a:t>
            </a:r>
            <a:r>
              <a:rPr lang="en-GB" baseline="-25000" dirty="0" smtClean="0"/>
              <a:t>2</a:t>
            </a:r>
            <a:r>
              <a:rPr lang="en-GB" dirty="0" smtClean="0"/>
              <a:t> leak?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44824"/>
            <a:ext cx="3096344" cy="444566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4170" y="1916832"/>
            <a:ext cx="3783564" cy="43736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991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1254082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Ccs demonstration 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Norway – </a:t>
            </a:r>
            <a:r>
              <a:rPr lang="en-GB" dirty="0" err="1" smtClean="0"/>
              <a:t>Sleipner</a:t>
            </a:r>
            <a:r>
              <a:rPr lang="en-GB" dirty="0" smtClean="0"/>
              <a:t> gas field</a:t>
            </a:r>
            <a:endParaRPr lang="en-GB" dirty="0"/>
          </a:p>
        </p:txBody>
      </p:sp>
      <p:pic>
        <p:nvPicPr>
          <p:cNvPr id="1026" name="Picture 2" descr="Image result for sleipner gas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7" y="2420888"/>
            <a:ext cx="2143125" cy="18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37609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Statoil / British Geological Survey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832" y="2420888"/>
            <a:ext cx="55816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6800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</a:t>
            </a:r>
            <a:r>
              <a:rPr lang="en-GB" baseline="-25000" dirty="0" smtClean="0"/>
              <a:t>2</a:t>
            </a:r>
            <a:r>
              <a:rPr lang="en-GB" dirty="0" smtClean="0"/>
              <a:t> storage @ </a:t>
            </a:r>
            <a:r>
              <a:rPr lang="en-GB" dirty="0" err="1" smtClean="0"/>
              <a:t>sleipner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Image result for sleipner gas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2" y="1752600"/>
            <a:ext cx="8469784" cy="463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991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5950515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nuclear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Plans for ~25% energy to be supplied by 2025</a:t>
            </a:r>
          </a:p>
          <a:p>
            <a:r>
              <a:rPr lang="en-GB" dirty="0" smtClean="0"/>
              <a:t>Half of existing plant will close by 2025</a:t>
            </a:r>
          </a:p>
          <a:p>
            <a:r>
              <a:rPr lang="en-GB" dirty="0" smtClean="0"/>
              <a:t>Development:</a:t>
            </a:r>
          </a:p>
          <a:p>
            <a:pPr lvl="1"/>
            <a:r>
              <a:rPr lang="en-GB" dirty="0" smtClean="0"/>
              <a:t>First nuclear programme – Magnox</a:t>
            </a:r>
          </a:p>
          <a:p>
            <a:pPr lvl="1"/>
            <a:r>
              <a:rPr lang="en-GB" dirty="0" smtClean="0"/>
              <a:t>Second nuclear programme – Advanced Gas-Cooled Reactor (AGR)</a:t>
            </a:r>
          </a:p>
          <a:p>
            <a:pPr lvl="1"/>
            <a:r>
              <a:rPr lang="en-GB" dirty="0" smtClean="0"/>
              <a:t>Third nuclear programme – much debate; settled on Pressurised Water Reactor (PWR)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2828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Current nuclear plants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Graph of UK electricity generated and supplied</a:t>
            </a:r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13224323"/>
              </p:ext>
            </p:extLst>
          </p:nvPr>
        </p:nvGraphicFramePr>
        <p:xfrm>
          <a:off x="457200" y="1539240"/>
          <a:ext cx="8229600" cy="5318760"/>
        </p:xfrm>
        <a:graphic>
          <a:graphicData uri="http://schemas.openxmlformats.org/drawingml/2006/table">
            <a:tbl>
              <a:tblPr/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Plant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Type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Present capacity (MWe net)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First power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Expected shutdown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Dungeness B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 x 520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Hartlepool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595, 585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Heysham I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580, 575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Heysham II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 x 610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2030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Hinkley Point B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475, 470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1976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2023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Hunterston B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475, 485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1976 &amp; 1977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2023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Torness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590, 595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1988 &amp; 1989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2030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Sizewell B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PWR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1198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1995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2035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Total: 15 units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effectLst/>
                        </a:rPr>
                        <a:t>8883 MWe</a:t>
                      </a:r>
                      <a:endParaRPr lang="en-GB">
                        <a:effectLst/>
                      </a:endParaRP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4693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Magnox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7498" y="2009350"/>
            <a:ext cx="6026830" cy="3939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18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015" y="2204865"/>
            <a:ext cx="5588273" cy="3235316"/>
          </a:xfrm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2813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Scottish Nuclear</a:t>
            </a:r>
          </a:p>
        </p:txBody>
      </p:sp>
    </p:spTree>
    <p:extLst>
      <p:ext uri="{BB962C8B-B14F-4D97-AF65-F5344CB8AC3E}">
        <p14:creationId xmlns:p14="http://schemas.microsoft.com/office/powerpoint/2010/main" val="224602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PWR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55672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 descr="Image result for pwr rea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97439"/>
            <a:ext cx="6192687" cy="427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17107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Geocities</a:t>
            </a:r>
          </a:p>
        </p:txBody>
      </p:sp>
    </p:spTree>
    <p:extLst>
      <p:ext uri="{BB962C8B-B14F-4D97-AF65-F5344CB8AC3E}">
        <p14:creationId xmlns:p14="http://schemas.microsoft.com/office/powerpoint/2010/main" val="34952092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Nuclear map </a:t>
            </a:r>
            <a:r>
              <a:rPr lang="en-GB" dirty="0" err="1" smtClean="0"/>
              <a:t>uk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846" y="1752599"/>
            <a:ext cx="4044402" cy="4880505"/>
          </a:xfr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DECC</a:t>
            </a:r>
          </a:p>
        </p:txBody>
      </p:sp>
    </p:spTree>
    <p:extLst>
      <p:ext uri="{BB962C8B-B14F-4D97-AF65-F5344CB8AC3E}">
        <p14:creationId xmlns:p14="http://schemas.microsoft.com/office/powerpoint/2010/main" val="3908180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Nuclear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Exempt waste &amp; very low-level waste</a:t>
            </a:r>
          </a:p>
          <a:p>
            <a:r>
              <a:rPr lang="en-GB" dirty="0" smtClean="0"/>
              <a:t>Low-level waste</a:t>
            </a:r>
          </a:p>
          <a:p>
            <a:r>
              <a:rPr lang="en-GB" dirty="0" smtClean="0"/>
              <a:t>Intermediate level waste</a:t>
            </a:r>
          </a:p>
          <a:p>
            <a:r>
              <a:rPr lang="en-GB" dirty="0" smtClean="0"/>
              <a:t>High level waste</a:t>
            </a:r>
          </a:p>
          <a:p>
            <a:r>
              <a:rPr lang="en-GB" dirty="0" smtClean="0"/>
              <a:t>Mining &amp; milling</a:t>
            </a:r>
          </a:p>
          <a:p>
            <a:r>
              <a:rPr lang="en-GB" dirty="0" smtClean="0"/>
              <a:t>Conversion, enrichment and fuel fabrication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0072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nuclear low carbon?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CCC – 6g CO</a:t>
            </a:r>
            <a:r>
              <a:rPr lang="en-GB" baseline="-25000" dirty="0" smtClean="0"/>
              <a:t>2</a:t>
            </a:r>
            <a:r>
              <a:rPr lang="en-GB" dirty="0" smtClean="0"/>
              <a:t> / kWh electricity unit</a:t>
            </a:r>
          </a:p>
          <a:p>
            <a:r>
              <a:rPr lang="en-GB" dirty="0" smtClean="0"/>
              <a:t>By 2030, all electricity should be less than 50g </a:t>
            </a:r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/ kWh </a:t>
            </a:r>
            <a:endParaRPr lang="en-GB" dirty="0" smtClean="0"/>
          </a:p>
          <a:p>
            <a:r>
              <a:rPr lang="en-GB" dirty="0" smtClean="0"/>
              <a:t>Range of figures – 3 – 200g </a:t>
            </a:r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/ kWh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3501008"/>
            <a:ext cx="6420594" cy="3198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3487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renewables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752600"/>
            <a:ext cx="2890664" cy="4634570"/>
          </a:xfrm>
        </p:spPr>
        <p:txBody>
          <a:bodyPr/>
          <a:lstStyle/>
          <a:p>
            <a:r>
              <a:rPr lang="en-GB" dirty="0" smtClean="0"/>
              <a:t>Number of different sources:</a:t>
            </a:r>
          </a:p>
          <a:p>
            <a:pPr lvl="1"/>
            <a:r>
              <a:rPr lang="en-GB" dirty="0" smtClean="0"/>
              <a:t>Wind (27%)</a:t>
            </a:r>
          </a:p>
          <a:p>
            <a:pPr lvl="1"/>
            <a:r>
              <a:rPr lang="en-GB" dirty="0" smtClean="0"/>
              <a:t>Bioenergy (28%)</a:t>
            </a:r>
          </a:p>
          <a:p>
            <a:pPr lvl="1"/>
            <a:r>
              <a:rPr lang="en-GB" dirty="0" smtClean="0"/>
              <a:t>Marine, wave &amp; hydroelectricity</a:t>
            </a:r>
          </a:p>
          <a:p>
            <a:pPr lvl="1"/>
            <a:r>
              <a:rPr lang="en-GB" dirty="0" smtClean="0"/>
              <a:t>Solar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230" y="1916832"/>
            <a:ext cx="5380736" cy="4470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43091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UK energy statistics bulletin, March 2016</a:t>
            </a:r>
          </a:p>
        </p:txBody>
      </p:sp>
    </p:spTree>
    <p:extLst>
      <p:ext uri="{BB962C8B-B14F-4D97-AF65-F5344CB8AC3E}">
        <p14:creationId xmlns:p14="http://schemas.microsoft.com/office/powerpoint/2010/main" val="11808922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Tidal lagoons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2987" y="2010569"/>
            <a:ext cx="7058025" cy="38576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4596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Marine Energy Pembrokeshire</a:t>
            </a:r>
          </a:p>
        </p:txBody>
      </p:sp>
    </p:spTree>
    <p:extLst>
      <p:ext uri="{BB962C8B-B14F-4D97-AF65-F5344CB8AC3E}">
        <p14:creationId xmlns:p14="http://schemas.microsoft.com/office/powerpoint/2010/main" val="30047337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plans?</a:t>
            </a:r>
            <a:endParaRPr lang="en-GB" dirty="0"/>
          </a:p>
        </p:txBody>
      </p:sp>
      <p:pic>
        <p:nvPicPr>
          <p:cNvPr id="6146" name="Picture 2" descr="http://i3.walesonline.co.uk/incoming/article8750779.ece/ALTERNATES/s615b/lagoons-map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2" y="1986756"/>
            <a:ext cx="5857875" cy="390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2764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 in tariff</a:t>
            </a:r>
            <a:endParaRPr lang="en-GB" dirty="0"/>
          </a:p>
        </p:txBody>
      </p:sp>
      <p:pic>
        <p:nvPicPr>
          <p:cNvPr id="10242" name="Picture 2" descr="Solar companies have gone bust, community projects have closed and some energy experts are now predicting the end of the UK solar industr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1986756"/>
            <a:ext cx="6877050" cy="390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1130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www.edie.net</a:t>
            </a:r>
          </a:p>
        </p:txBody>
      </p:sp>
    </p:spTree>
    <p:extLst>
      <p:ext uri="{BB962C8B-B14F-4D97-AF65-F5344CB8AC3E}">
        <p14:creationId xmlns:p14="http://schemas.microsoft.com/office/powerpoint/2010/main" val="35002318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7727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British Geological Society(www.bgs.ac.uk)</a:t>
            </a:r>
          </a:p>
          <a:p>
            <a:r>
              <a:rPr lang="en-GB" dirty="0" smtClean="0"/>
              <a:t>Energy UK (www.energy-uk.org.uk)</a:t>
            </a:r>
          </a:p>
          <a:p>
            <a:r>
              <a:rPr lang="en-GB" dirty="0" smtClean="0"/>
              <a:t>Chartered Institute of Water and Environmental Management (www.ciwem.org)</a:t>
            </a:r>
          </a:p>
          <a:p>
            <a:r>
              <a:rPr lang="en-GB" dirty="0" smtClean="0"/>
              <a:t>US Environmental Protection Agency (www.epa.gov)</a:t>
            </a:r>
          </a:p>
          <a:p>
            <a:r>
              <a:rPr lang="en-GB" dirty="0" smtClean="0"/>
              <a:t>Science (www.science.sciencemag.org)</a:t>
            </a:r>
            <a:endParaRPr lang="en-GB" dirty="0"/>
          </a:p>
          <a:p>
            <a:r>
              <a:rPr lang="en-GB" dirty="0" smtClean="0"/>
              <a:t>Energy &amp; Carbon (www.energyandcarbon.com)</a:t>
            </a:r>
          </a:p>
          <a:p>
            <a:r>
              <a:rPr lang="en-GB" dirty="0" smtClean="0"/>
              <a:t>World </a:t>
            </a:r>
            <a:r>
              <a:rPr lang="en-GB" dirty="0"/>
              <a:t>Nuclear </a:t>
            </a:r>
            <a:r>
              <a:rPr lang="en-GB" dirty="0" smtClean="0"/>
              <a:t>Association (</a:t>
            </a:r>
            <a:r>
              <a:rPr lang="en-GB" dirty="0"/>
              <a:t>www.world-nuclear.org)</a:t>
            </a:r>
          </a:p>
          <a:p>
            <a:r>
              <a:rPr lang="en-GB" dirty="0" smtClean="0"/>
              <a:t>The Ecologist (www.theecologist.org)</a:t>
            </a:r>
          </a:p>
          <a:p>
            <a:r>
              <a:rPr lang="en-GB" dirty="0" smtClean="0"/>
              <a:t> Energy Savings Trust (www.energysavingstrust.org.uk)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1739</TotalTime>
  <Words>864</Words>
  <Application>Microsoft Office PowerPoint</Application>
  <PresentationFormat>On-screen Show (4:3)</PresentationFormat>
  <Paragraphs>234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Book Antiqua</vt:lpstr>
      <vt:lpstr>Century Gothic</vt:lpstr>
      <vt:lpstr>Apothecary</vt:lpstr>
      <vt:lpstr>Energy Performance Strategies</vt:lpstr>
      <vt:lpstr>Todays topics</vt:lpstr>
      <vt:lpstr>UK energy mix</vt:lpstr>
      <vt:lpstr>gas</vt:lpstr>
      <vt:lpstr>Gas Generation strategy</vt:lpstr>
      <vt:lpstr>Tightening future capacity margins</vt:lpstr>
      <vt:lpstr>Modelling scenarios</vt:lpstr>
      <vt:lpstr>Generation mix 2012-2030</vt:lpstr>
      <vt:lpstr>Alternative scenarios</vt:lpstr>
      <vt:lpstr>Carbon intensity </vt:lpstr>
      <vt:lpstr>Carbon intensity</vt:lpstr>
      <vt:lpstr>Power sector decarbonisation</vt:lpstr>
      <vt:lpstr>Security of supply</vt:lpstr>
      <vt:lpstr>Developing shale gas resources</vt:lpstr>
      <vt:lpstr>Shale gas</vt:lpstr>
      <vt:lpstr>Shale gas reserves</vt:lpstr>
      <vt:lpstr>Shale gas extraction</vt:lpstr>
      <vt:lpstr>Issues / concerns</vt:lpstr>
      <vt:lpstr>Marcellus shale map</vt:lpstr>
      <vt:lpstr>Seismic activity, uk</vt:lpstr>
      <vt:lpstr>coal</vt:lpstr>
      <vt:lpstr>Carbon capture &amp; storage</vt:lpstr>
      <vt:lpstr>CCS - capping</vt:lpstr>
      <vt:lpstr>Will co2 leak?</vt:lpstr>
      <vt:lpstr>Ccs demonstration site</vt:lpstr>
      <vt:lpstr>CO2 storage @ sleipner</vt:lpstr>
      <vt:lpstr>nuclear</vt:lpstr>
      <vt:lpstr>Current nuclear plants</vt:lpstr>
      <vt:lpstr>Magnox</vt:lpstr>
      <vt:lpstr>AGR</vt:lpstr>
      <vt:lpstr>PWR</vt:lpstr>
      <vt:lpstr>Nuclear map uk</vt:lpstr>
      <vt:lpstr>Nuclear waste</vt:lpstr>
      <vt:lpstr>Is nuclear low carbon?</vt:lpstr>
      <vt:lpstr>renewables</vt:lpstr>
      <vt:lpstr>Tidal lagoons</vt:lpstr>
      <vt:lpstr>Future plans?</vt:lpstr>
      <vt:lpstr>Feed in tariff</vt:lpstr>
      <vt:lpstr>Useful 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34</cp:revision>
  <dcterms:created xsi:type="dcterms:W3CDTF">2016-09-21T09:03:09Z</dcterms:created>
  <dcterms:modified xsi:type="dcterms:W3CDTF">2016-11-04T10:47:51Z</dcterms:modified>
</cp:coreProperties>
</file>