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3" r:id="rId7"/>
    <p:sldId id="264" r:id="rId8"/>
    <p:sldId id="265" r:id="rId9"/>
    <p:sldId id="267" r:id="rId10"/>
    <p:sldId id="269" r:id="rId11"/>
    <p:sldId id="270" r:id="rId12"/>
    <p:sldId id="271" r:id="rId13"/>
    <p:sldId id="272" r:id="rId14"/>
    <p:sldId id="273" r:id="rId15"/>
    <p:sldId id="274" r:id="rId16"/>
    <p:sldId id="275" r:id="rId17"/>
    <p:sldId id="285" r:id="rId18"/>
    <p:sldId id="286" r:id="rId19"/>
    <p:sldId id="276" r:id="rId20"/>
    <p:sldId id="277" r:id="rId21"/>
    <p:sldId id="278" r:id="rId22"/>
    <p:sldId id="279" r:id="rId23"/>
    <p:sldId id="280" r:id="rId24"/>
    <p:sldId id="281" r:id="rId25"/>
    <p:sldId id="282" r:id="rId26"/>
    <p:sldId id="283" r:id="rId27"/>
    <p:sldId id="284" r:id="rId2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AE1E61-C80E-8ABA-D320-FA0C1C9DC742}" v="1065" dt="2022-12-06T01:52:06.074"/>
    <p1510:client id="{4382D3ED-5E54-29CF-7ED6-69E35C15262C}" v="492" dt="2022-11-30T22:50:55.906"/>
    <p1510:client id="{F460954C-D0DB-84EE-24E9-821A038EA38A}" v="493" dt="2022-12-07T17:06:34.7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07/12/2022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hyperlink" Target="http://www.wales.nhs.uk/sitesplus/documents/888/ACE%20Chronic%20Disease%20report%20%289%29%20%282%29.pdf" TargetMode="External"/><Relationship Id="rId2" Type="http://schemas.openxmlformats.org/officeDocument/2006/relationships/hyperlink" Target="https://www.acesaware.org/ace-fundamentals/the-science-of-aces-toxic-stress/" TargetMode="External"/><Relationship Id="rId1" Type="http://schemas.openxmlformats.org/officeDocument/2006/relationships/slideLayout" Target="../slideLayouts/slideLayout2.xml"/><Relationship Id="rId6" Type="http://schemas.openxmlformats.org/officeDocument/2006/relationships/hyperlink" Target="https://www.csp.org.uk/professional-clinical/clinical-evidence/evidence-based-practice/what-it" TargetMode="External"/><Relationship Id="rId5" Type="http://schemas.openxmlformats.org/officeDocument/2006/relationships/hyperlink" Target="https://www.cdc.gov/violenceprevention/aces/fastfact.html" TargetMode="External"/><Relationship Id="rId4" Type="http://schemas.openxmlformats.org/officeDocument/2006/relationships/hyperlink" Target="https://www.barnardos.org.uk/sites/default/files/2022-04/ACEs%20debate%20-%20Jan%202022.pdf"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bepartofresearch.nihr.ac.uk/about/What-is-health-and-care-research/" TargetMode="External"/><Relationship Id="rId2" Type="http://schemas.openxmlformats.org/officeDocument/2006/relationships/hyperlink" Target="https://harvardcenter.wpenginepowered.com/wp-content/uploads/2005/05/Stress_Disrupts_Architecture_Developing_Brain-1.pdf" TargetMode="External"/><Relationship Id="rId1" Type="http://schemas.openxmlformats.org/officeDocument/2006/relationships/slideLayout" Target="../slideLayouts/slideLayout2.xml"/><Relationship Id="rId4" Type="http://schemas.openxmlformats.org/officeDocument/2006/relationships/hyperlink" Target="https://www.pat.nhs.uk/education-and-research/why-is-research-important.htm#:~:text=Research%20is%20essential%20to%20find,in%20the%20best%20possible%20ways"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www.wales.nhs.uk/sitesplus/documents/888/ACE%20Chronic%20Disease%20report%20%289%29%20%282%29.pdf" TargetMode="External"/><Relationship Id="rId2" Type="http://schemas.openxmlformats.org/officeDocument/2006/relationships/hyperlink" Target="https://phw.nhs.wales/topics/adverse-childhood-experiences/" TargetMode="External"/><Relationship Id="rId1" Type="http://schemas.openxmlformats.org/officeDocument/2006/relationships/slideLayout" Target="../slideLayouts/slideLayout2.xml"/><Relationship Id="rId6" Type="http://schemas.openxmlformats.org/officeDocument/2006/relationships/hyperlink" Target="https://gov.wales/review-adverse-childhood-experiences-ace-policy-report-html#:~:text=The%20Welsh%20Government's%20ACEs%20Policy,-The%20Welsh%20Government&amp;text=Prosperity%20for%20All%20included%20action,reducing%20ACEs%20and%20improving%20resilience" TargetMode="External"/><Relationship Id="rId5" Type="http://schemas.openxmlformats.org/officeDocument/2006/relationships/hyperlink" Target="https://www.usa.edu/blog/evidence-based-practice/" TargetMode="External"/><Relationship Id="rId4" Type="http://schemas.openxmlformats.org/officeDocument/2006/relationships/hyperlink" Target="https://www.nhs.uk/conditions/vaccinations/why-vaccination-is-safe-and-importa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715030"/>
            <a:ext cx="9144000" cy="2387600"/>
          </a:xfrm>
        </p:spPr>
        <p:txBody>
          <a:bodyPr>
            <a:noAutofit/>
          </a:bodyPr>
          <a:lstStyle/>
          <a:p>
            <a:r>
              <a:rPr lang="en-GB" sz="4400" dirty="0">
                <a:ea typeface="+mj-lt"/>
                <a:cs typeface="+mj-lt"/>
              </a:rPr>
              <a:t>Nursing Research Project: To what extent do adverse childhood experiences (ACE’s) affect the physical health of adults in Wales?</a:t>
            </a:r>
          </a:p>
        </p:txBody>
      </p:sp>
      <p:sp>
        <p:nvSpPr>
          <p:cNvPr id="3" name="Subtitle 2"/>
          <p:cNvSpPr>
            <a:spLocks noGrp="1"/>
          </p:cNvSpPr>
          <p:nvPr>
            <p:ph type="subTitle" idx="1"/>
          </p:nvPr>
        </p:nvSpPr>
        <p:spPr>
          <a:xfrm>
            <a:off x="1524000" y="4607455"/>
            <a:ext cx="9144000" cy="1655762"/>
          </a:xfrm>
        </p:spPr>
        <p:txBody>
          <a:bodyPr vert="horz" lIns="91440" tIns="45720" rIns="91440" bIns="45720" rtlCol="0" anchor="t">
            <a:normAutofit/>
          </a:bodyPr>
          <a:lstStyle/>
          <a:p>
            <a:r>
              <a:rPr lang="en-GB" dirty="0">
                <a:cs typeface="Calibri"/>
              </a:rPr>
              <a:t>By Hannah Granelli</a:t>
            </a:r>
          </a:p>
          <a:p>
            <a:r>
              <a:rPr lang="en-GB" dirty="0">
                <a:ea typeface="+mn-lt"/>
                <a:cs typeface="+mn-lt"/>
              </a:rPr>
              <a:t>Student Number: 2218571</a:t>
            </a:r>
            <a:endParaRPr lang="en-GB" dirty="0"/>
          </a:p>
        </p:txBody>
      </p:sp>
      <p:sp>
        <p:nvSpPr>
          <p:cNvPr id="4" name="Rectangle 3">
            <a:extLst>
              <a:ext uri="{FF2B5EF4-FFF2-40B4-BE49-F238E27FC236}">
                <a16:creationId xmlns:a16="http://schemas.microsoft.com/office/drawing/2014/main" id="{6805D7E4-C4F2-B81D-2845-1951C367E6BC}"/>
              </a:ext>
            </a:extLst>
          </p:cNvPr>
          <p:cNvSpPr/>
          <p:nvPr/>
        </p:nvSpPr>
        <p:spPr>
          <a:xfrm>
            <a:off x="1518707" y="1494896"/>
            <a:ext cx="9101667" cy="2741082"/>
          </a:xfrm>
          <a:prstGeom prst="rect">
            <a:avLst/>
          </a:prstGeom>
          <a:noFill/>
          <a:ln w="28575">
            <a:solidFill>
              <a:schemeClr val="accent5"/>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2D951-38C7-6F29-1CE6-A427BA50E96A}"/>
              </a:ext>
            </a:extLst>
          </p:cNvPr>
          <p:cNvSpPr>
            <a:spLocks noGrp="1"/>
          </p:cNvSpPr>
          <p:nvPr>
            <p:ph type="title"/>
          </p:nvPr>
        </p:nvSpPr>
        <p:spPr/>
        <p:txBody>
          <a:bodyPr/>
          <a:lstStyle/>
          <a:p>
            <a:r>
              <a:rPr lang="en-GB" dirty="0">
                <a:cs typeface="Calibri Light"/>
              </a:rPr>
              <a:t>What I Will Be Discussing Today</a:t>
            </a:r>
            <a:endParaRPr lang="en-GB" dirty="0"/>
          </a:p>
        </p:txBody>
      </p:sp>
      <p:sp>
        <p:nvSpPr>
          <p:cNvPr id="3" name="Content Placeholder 2">
            <a:extLst>
              <a:ext uri="{FF2B5EF4-FFF2-40B4-BE49-F238E27FC236}">
                <a16:creationId xmlns:a16="http://schemas.microsoft.com/office/drawing/2014/main" id="{36891C20-B24D-A93C-5110-8AECE211FB2E}"/>
              </a:ext>
            </a:extLst>
          </p:cNvPr>
          <p:cNvSpPr>
            <a:spLocks noGrp="1"/>
          </p:cNvSpPr>
          <p:nvPr>
            <p:ph idx="1"/>
          </p:nvPr>
        </p:nvSpPr>
        <p:spPr>
          <a:xfrm>
            <a:off x="838200" y="2153708"/>
            <a:ext cx="10515600" cy="4351338"/>
          </a:xfrm>
        </p:spPr>
        <p:txBody>
          <a:bodyPr vert="horz" lIns="91440" tIns="45720" rIns="91440" bIns="45720" rtlCol="0" anchor="t">
            <a:normAutofit/>
          </a:bodyPr>
          <a:lstStyle/>
          <a:p>
            <a:pPr marL="457200" indent="-457200">
              <a:buFont typeface="Wingdings" panose="020B0604020202020204" pitchFamily="34" charset="0"/>
              <a:buChar char="§"/>
            </a:pPr>
            <a:r>
              <a:rPr lang="en-GB" dirty="0">
                <a:ea typeface="+mn-lt"/>
                <a:cs typeface="+mn-lt"/>
              </a:rPr>
              <a:t>Within this presentation, I will be discussing the importance of research within healthcare, and discussing the topic of adverse childhood experiences (ACE's) and their link to physical health conditions in Welsh adults.</a:t>
            </a:r>
          </a:p>
          <a:p>
            <a:pPr marL="457200" indent="-457200">
              <a:buFont typeface="Wingdings" panose="020B0604020202020204" pitchFamily="34" charset="0"/>
              <a:buChar char="§"/>
            </a:pPr>
            <a:r>
              <a:rPr lang="en-GB" dirty="0">
                <a:ea typeface="+mn-lt"/>
                <a:cs typeface="+mn-lt"/>
              </a:rPr>
              <a:t>I will also be making some recommendations for improvements that could be made by the  Welsh government to reduce this issue as well as looking at current national health-promotion strategies related to ACEs and chronic health conditions</a:t>
            </a:r>
          </a:p>
          <a:p>
            <a:pPr marL="457200" indent="-457200">
              <a:buFont typeface="Wingdings" panose="020B0604020202020204" pitchFamily="34" charset="0"/>
              <a:buChar char="§"/>
            </a:pPr>
            <a:endParaRPr lang="en-GB" dirty="0">
              <a:ea typeface="+mn-lt"/>
              <a:cs typeface="+mn-lt"/>
            </a:endParaRPr>
          </a:p>
          <a:p>
            <a:pPr marL="457200" indent="-457200">
              <a:buFont typeface="Courier New" panose="020B0604020202020204" pitchFamily="34" charset="0"/>
              <a:buChar char="o"/>
            </a:pPr>
            <a:endParaRPr lang="en-GB" dirty="0">
              <a:ea typeface="+mn-lt"/>
              <a:cs typeface="+mn-lt"/>
            </a:endParaRPr>
          </a:p>
          <a:p>
            <a:pPr marL="0" indent="0">
              <a:buNone/>
            </a:pPr>
            <a:endParaRPr lang="en-GB" dirty="0">
              <a:cs typeface="Calibri"/>
            </a:endParaRPr>
          </a:p>
          <a:p>
            <a:pPr marL="0" indent="0">
              <a:buNone/>
            </a:pPr>
            <a:endParaRPr lang="en-GB" dirty="0">
              <a:cs typeface="Calibri"/>
            </a:endParaRPr>
          </a:p>
        </p:txBody>
      </p:sp>
      <p:sp>
        <p:nvSpPr>
          <p:cNvPr id="4" name="Rectangle 3">
            <a:extLst>
              <a:ext uri="{FF2B5EF4-FFF2-40B4-BE49-F238E27FC236}">
                <a16:creationId xmlns:a16="http://schemas.microsoft.com/office/drawing/2014/main" id="{9D988956-C275-85DA-D981-40C968E009D5}"/>
              </a:ext>
            </a:extLst>
          </p:cNvPr>
          <p:cNvSpPr/>
          <p:nvPr/>
        </p:nvSpPr>
        <p:spPr>
          <a:xfrm>
            <a:off x="769937" y="595312"/>
            <a:ext cx="7408333" cy="1016000"/>
          </a:xfrm>
          <a:prstGeom prst="rect">
            <a:avLst/>
          </a:prstGeom>
          <a:noFill/>
          <a:ln w="28575">
            <a:solidFill>
              <a:schemeClr val="accent5"/>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413579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B6719-747D-3E5C-9943-60B04AB430BE}"/>
              </a:ext>
            </a:extLst>
          </p:cNvPr>
          <p:cNvSpPr>
            <a:spLocks noGrp="1"/>
          </p:cNvSpPr>
          <p:nvPr>
            <p:ph type="ctrTitle"/>
          </p:nvPr>
        </p:nvSpPr>
        <p:spPr>
          <a:xfrm>
            <a:off x="1524000" y="2625196"/>
            <a:ext cx="9144000" cy="1604434"/>
          </a:xfrm>
        </p:spPr>
        <p:txBody>
          <a:bodyPr>
            <a:normAutofit fontScale="90000"/>
          </a:bodyPr>
          <a:lstStyle/>
          <a:p>
            <a:r>
              <a:rPr lang="en-GB" dirty="0">
                <a:cs typeface="Calibri Light"/>
              </a:rPr>
              <a:t>The Importance of Research in Nursing and Health</a:t>
            </a:r>
            <a:endParaRPr lang="en-GB" dirty="0"/>
          </a:p>
        </p:txBody>
      </p:sp>
      <p:sp>
        <p:nvSpPr>
          <p:cNvPr id="4" name="Rectangle 3">
            <a:extLst>
              <a:ext uri="{FF2B5EF4-FFF2-40B4-BE49-F238E27FC236}">
                <a16:creationId xmlns:a16="http://schemas.microsoft.com/office/drawing/2014/main" id="{30D4B08E-D66F-CD3A-0985-27F6941382EA}"/>
              </a:ext>
            </a:extLst>
          </p:cNvPr>
          <p:cNvSpPr/>
          <p:nvPr/>
        </p:nvSpPr>
        <p:spPr>
          <a:xfrm>
            <a:off x="1561041" y="2299228"/>
            <a:ext cx="9239250" cy="2254250"/>
          </a:xfrm>
          <a:prstGeom prst="rect">
            <a:avLst/>
          </a:prstGeom>
          <a:noFill/>
          <a:ln w="28575">
            <a:solidFill>
              <a:schemeClr val="accent5"/>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58945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A7560-5DF2-D141-3616-9E5D67ADA5F3}"/>
              </a:ext>
            </a:extLst>
          </p:cNvPr>
          <p:cNvSpPr>
            <a:spLocks noGrp="1"/>
          </p:cNvSpPr>
          <p:nvPr>
            <p:ph type="title"/>
          </p:nvPr>
        </p:nvSpPr>
        <p:spPr/>
        <p:txBody>
          <a:bodyPr/>
          <a:lstStyle/>
          <a:p>
            <a:r>
              <a:rPr lang="en-GB" dirty="0">
                <a:cs typeface="Calibri Light"/>
              </a:rPr>
              <a:t>What Is Research?</a:t>
            </a:r>
            <a:endParaRPr lang="en-GB">
              <a:cs typeface="Calibri Light" panose="020F0302020204030204"/>
            </a:endParaRPr>
          </a:p>
        </p:txBody>
      </p:sp>
      <p:sp>
        <p:nvSpPr>
          <p:cNvPr id="3" name="Content Placeholder 2">
            <a:extLst>
              <a:ext uri="{FF2B5EF4-FFF2-40B4-BE49-F238E27FC236}">
                <a16:creationId xmlns:a16="http://schemas.microsoft.com/office/drawing/2014/main" id="{A94C041F-EE49-00FB-A6F2-D2921F985CEF}"/>
              </a:ext>
            </a:extLst>
          </p:cNvPr>
          <p:cNvSpPr>
            <a:spLocks noGrp="1"/>
          </p:cNvSpPr>
          <p:nvPr>
            <p:ph idx="1"/>
          </p:nvPr>
        </p:nvSpPr>
        <p:spPr>
          <a:xfrm>
            <a:off x="838200" y="2143125"/>
            <a:ext cx="10515600" cy="4351338"/>
          </a:xfrm>
        </p:spPr>
        <p:txBody>
          <a:bodyPr vert="horz" lIns="91440" tIns="45720" rIns="91440" bIns="45720" rtlCol="0" anchor="t">
            <a:normAutofit/>
          </a:bodyPr>
          <a:lstStyle/>
          <a:p>
            <a:pPr marL="0" indent="0" algn="ctr">
              <a:buNone/>
            </a:pPr>
            <a:r>
              <a:rPr lang="en-GB" dirty="0">
                <a:ea typeface="+mn-lt"/>
                <a:cs typeface="+mn-lt"/>
              </a:rPr>
              <a:t>‘A</a:t>
            </a:r>
            <a:r>
              <a:rPr lang="en-GB" i="1" dirty="0">
                <a:ea typeface="+mn-lt"/>
                <a:cs typeface="+mn-lt"/>
              </a:rPr>
              <a:t> systematic investigation, including research development, testing and evaluation, designed to develop or contribute to generalisable knowledge</a:t>
            </a:r>
            <a:r>
              <a:rPr lang="en-GB" dirty="0">
                <a:ea typeface="+mn-lt"/>
                <a:cs typeface="+mn-lt"/>
              </a:rPr>
              <a:t>’ (Nass, S., 2009)</a:t>
            </a:r>
          </a:p>
          <a:p>
            <a:pPr marL="457200" indent="-457200">
              <a:buFont typeface="Wingdings" panose="020B0604020202020204" pitchFamily="34" charset="0"/>
              <a:buChar char="§"/>
            </a:pPr>
            <a:r>
              <a:rPr lang="en-GB" dirty="0">
                <a:cs typeface="Calibri"/>
              </a:rPr>
              <a:t>Research plays a large role in our current healthcare system, and it could be argued that without research, </a:t>
            </a:r>
            <a:r>
              <a:rPr lang="en-GB" dirty="0">
                <a:ea typeface="+mn-lt"/>
                <a:cs typeface="+mn-lt"/>
              </a:rPr>
              <a:t>our modern-day medicines and health services would be nowhere as near as developed as they are, as without it, there would be gaps in the knowledge of healthcare providers and many of the treatments and resources that are available today wouldn’t exist (NHS Northern Care Alliance, 2020).</a:t>
            </a:r>
          </a:p>
        </p:txBody>
      </p:sp>
      <p:sp>
        <p:nvSpPr>
          <p:cNvPr id="4" name="Rectangle 3">
            <a:extLst>
              <a:ext uri="{FF2B5EF4-FFF2-40B4-BE49-F238E27FC236}">
                <a16:creationId xmlns:a16="http://schemas.microsoft.com/office/drawing/2014/main" id="{9527D422-17E7-A34C-A2EE-0876A8E1D238}"/>
              </a:ext>
            </a:extLst>
          </p:cNvPr>
          <p:cNvSpPr/>
          <p:nvPr/>
        </p:nvSpPr>
        <p:spPr>
          <a:xfrm>
            <a:off x="709083" y="396874"/>
            <a:ext cx="4677833" cy="1280583"/>
          </a:xfrm>
          <a:prstGeom prst="rect">
            <a:avLst/>
          </a:prstGeom>
          <a:noFill/>
          <a:ln w="28575">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83065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03E78-3B79-EE4A-1D69-78DB7C89AE79}"/>
              </a:ext>
            </a:extLst>
          </p:cNvPr>
          <p:cNvSpPr>
            <a:spLocks noGrp="1"/>
          </p:cNvSpPr>
          <p:nvPr>
            <p:ph type="title"/>
          </p:nvPr>
        </p:nvSpPr>
        <p:spPr/>
        <p:txBody>
          <a:bodyPr/>
          <a:lstStyle/>
          <a:p>
            <a:r>
              <a:rPr lang="en-GB" dirty="0">
                <a:cs typeface="Calibri Light"/>
              </a:rPr>
              <a:t>The Role of Research Within Healthcare</a:t>
            </a:r>
            <a:endParaRPr lang="en-GB" dirty="0"/>
          </a:p>
        </p:txBody>
      </p:sp>
      <p:sp>
        <p:nvSpPr>
          <p:cNvPr id="3" name="Content Placeholder 2">
            <a:extLst>
              <a:ext uri="{FF2B5EF4-FFF2-40B4-BE49-F238E27FC236}">
                <a16:creationId xmlns:a16="http://schemas.microsoft.com/office/drawing/2014/main" id="{B6C957DE-A2F1-674A-71F3-36FE8774D2CC}"/>
              </a:ext>
            </a:extLst>
          </p:cNvPr>
          <p:cNvSpPr>
            <a:spLocks noGrp="1"/>
          </p:cNvSpPr>
          <p:nvPr>
            <p:ph idx="1"/>
          </p:nvPr>
        </p:nvSpPr>
        <p:spPr>
          <a:xfrm>
            <a:off x="838200" y="2185458"/>
            <a:ext cx="10515600" cy="4351338"/>
          </a:xfrm>
        </p:spPr>
        <p:txBody>
          <a:bodyPr vert="horz" lIns="91440" tIns="45720" rIns="91440" bIns="45720" rtlCol="0" anchor="t">
            <a:normAutofit/>
          </a:bodyPr>
          <a:lstStyle/>
          <a:p>
            <a:r>
              <a:rPr lang="en-GB" dirty="0">
                <a:ea typeface="+mn-lt"/>
                <a:cs typeface="+mn-lt"/>
              </a:rPr>
              <a:t>The role of research within health is to allow for the discovery of what is currently unknown about healthcare, and the information that is discovered as a result of this research can lead to ground-breaking developments in modern medicine, for example, allowing us to diagnose diseases and health conditions earlier, find treatments for currently untreatable diseases and to improve the healthcare that is being provided to people, both in current times and in future generations (NHS Be Part of Research).</a:t>
            </a:r>
          </a:p>
        </p:txBody>
      </p:sp>
      <p:sp>
        <p:nvSpPr>
          <p:cNvPr id="4" name="Rectangle 3">
            <a:extLst>
              <a:ext uri="{FF2B5EF4-FFF2-40B4-BE49-F238E27FC236}">
                <a16:creationId xmlns:a16="http://schemas.microsoft.com/office/drawing/2014/main" id="{4C5ADB4D-87E5-FC1B-94C2-7FE4029BA068}"/>
              </a:ext>
            </a:extLst>
          </p:cNvPr>
          <p:cNvSpPr/>
          <p:nvPr/>
        </p:nvSpPr>
        <p:spPr>
          <a:xfrm>
            <a:off x="833437" y="383645"/>
            <a:ext cx="9345083" cy="1312333"/>
          </a:xfrm>
          <a:prstGeom prst="rect">
            <a:avLst/>
          </a:prstGeom>
          <a:noFill/>
          <a:ln w="28575">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352164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5D87A-D8B1-66FD-0A31-2D4AB9E4F0D3}"/>
              </a:ext>
            </a:extLst>
          </p:cNvPr>
          <p:cNvSpPr>
            <a:spLocks noGrp="1"/>
          </p:cNvSpPr>
          <p:nvPr>
            <p:ph type="title"/>
          </p:nvPr>
        </p:nvSpPr>
        <p:spPr/>
        <p:txBody>
          <a:bodyPr/>
          <a:lstStyle/>
          <a:p>
            <a:r>
              <a:rPr lang="en-GB" dirty="0">
                <a:cs typeface="Calibri Light"/>
              </a:rPr>
              <a:t>Why Is Research Important Within Nursing and Healthcare?</a:t>
            </a:r>
            <a:endParaRPr lang="en-GB" dirty="0"/>
          </a:p>
        </p:txBody>
      </p:sp>
      <p:sp>
        <p:nvSpPr>
          <p:cNvPr id="3" name="Content Placeholder 2">
            <a:extLst>
              <a:ext uri="{FF2B5EF4-FFF2-40B4-BE49-F238E27FC236}">
                <a16:creationId xmlns:a16="http://schemas.microsoft.com/office/drawing/2014/main" id="{123EEBB5-4D8B-FAE3-C2C2-1967F7431F58}"/>
              </a:ext>
            </a:extLst>
          </p:cNvPr>
          <p:cNvSpPr>
            <a:spLocks noGrp="1"/>
          </p:cNvSpPr>
          <p:nvPr>
            <p:ph idx="1"/>
          </p:nvPr>
        </p:nvSpPr>
        <p:spPr>
          <a:xfrm>
            <a:off x="838200" y="2185458"/>
            <a:ext cx="10515600" cy="4351338"/>
          </a:xfrm>
        </p:spPr>
        <p:txBody>
          <a:bodyPr vert="horz" lIns="91440" tIns="45720" rIns="91440" bIns="45720" rtlCol="0" anchor="t">
            <a:normAutofit/>
          </a:bodyPr>
          <a:lstStyle/>
          <a:p>
            <a:r>
              <a:rPr lang="en-GB" dirty="0">
                <a:ea typeface="+mn-lt"/>
                <a:cs typeface="+mn-lt"/>
              </a:rPr>
              <a:t>Overall, health research largely contributes to current day society.  Thanks to research, healthcare organisations are able to analyse trends within diseases, create new treatments and vaccinations as well as improve those that already exist, create public health interventions to tackle health issues that are prominent in society such as obesity and heart conditions and so much more (Nass, S., 2009).</a:t>
            </a:r>
          </a:p>
        </p:txBody>
      </p:sp>
      <p:sp>
        <p:nvSpPr>
          <p:cNvPr id="4" name="Rectangle 3">
            <a:extLst>
              <a:ext uri="{FF2B5EF4-FFF2-40B4-BE49-F238E27FC236}">
                <a16:creationId xmlns:a16="http://schemas.microsoft.com/office/drawing/2014/main" id="{FE1B5958-CD7E-3A10-3D82-50DDA988315D}"/>
              </a:ext>
            </a:extLst>
          </p:cNvPr>
          <p:cNvSpPr/>
          <p:nvPr/>
        </p:nvSpPr>
        <p:spPr>
          <a:xfrm>
            <a:off x="730250" y="375708"/>
            <a:ext cx="9990666" cy="1322916"/>
          </a:xfrm>
          <a:prstGeom prst="rect">
            <a:avLst/>
          </a:prstGeom>
          <a:noFill/>
          <a:ln w="28575">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690198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BB79F-6DFB-095A-ECC7-92315446FE8E}"/>
              </a:ext>
            </a:extLst>
          </p:cNvPr>
          <p:cNvSpPr>
            <a:spLocks noGrp="1"/>
          </p:cNvSpPr>
          <p:nvPr>
            <p:ph type="ctrTitle"/>
          </p:nvPr>
        </p:nvSpPr>
        <p:spPr>
          <a:xfrm>
            <a:off x="1524000" y="2656946"/>
            <a:ext cx="9144000" cy="1530350"/>
          </a:xfrm>
        </p:spPr>
        <p:txBody>
          <a:bodyPr>
            <a:normAutofit fontScale="90000"/>
          </a:bodyPr>
          <a:lstStyle/>
          <a:p>
            <a:r>
              <a:rPr lang="en-GB" dirty="0">
                <a:latin typeface="Calibri Light"/>
                <a:ea typeface="+mj-lt"/>
                <a:cs typeface="+mj-lt"/>
              </a:rPr>
              <a:t>Adverse Childhood Experiences (ACEs): An Introduction</a:t>
            </a:r>
          </a:p>
        </p:txBody>
      </p:sp>
      <p:sp>
        <p:nvSpPr>
          <p:cNvPr id="4" name="Rectangle 3">
            <a:extLst>
              <a:ext uri="{FF2B5EF4-FFF2-40B4-BE49-F238E27FC236}">
                <a16:creationId xmlns:a16="http://schemas.microsoft.com/office/drawing/2014/main" id="{F4362223-F438-2336-0107-7A10094CD085}"/>
              </a:ext>
            </a:extLst>
          </p:cNvPr>
          <p:cNvSpPr/>
          <p:nvPr/>
        </p:nvSpPr>
        <p:spPr>
          <a:xfrm>
            <a:off x="1521354" y="2598209"/>
            <a:ext cx="9154583" cy="1608666"/>
          </a:xfrm>
          <a:prstGeom prst="rect">
            <a:avLst/>
          </a:prstGeom>
          <a:noFill/>
          <a:ln w="28575">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577069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5EC17-B4A6-16FA-27A1-8CE94D06639D}"/>
              </a:ext>
            </a:extLst>
          </p:cNvPr>
          <p:cNvSpPr>
            <a:spLocks noGrp="1"/>
          </p:cNvSpPr>
          <p:nvPr>
            <p:ph type="title"/>
          </p:nvPr>
        </p:nvSpPr>
        <p:spPr/>
        <p:txBody>
          <a:bodyPr/>
          <a:lstStyle/>
          <a:p>
            <a:r>
              <a:rPr lang="en-GB" dirty="0">
                <a:cs typeface="Calibri Light"/>
              </a:rPr>
              <a:t>What Are ACE's?</a:t>
            </a:r>
            <a:endParaRPr lang="en-GB" dirty="0"/>
          </a:p>
        </p:txBody>
      </p:sp>
      <p:sp>
        <p:nvSpPr>
          <p:cNvPr id="3" name="Content Placeholder 2">
            <a:extLst>
              <a:ext uri="{FF2B5EF4-FFF2-40B4-BE49-F238E27FC236}">
                <a16:creationId xmlns:a16="http://schemas.microsoft.com/office/drawing/2014/main" id="{0FA6F947-9BE0-95E3-14D9-FB582C2B752C}"/>
              </a:ext>
            </a:extLst>
          </p:cNvPr>
          <p:cNvSpPr>
            <a:spLocks noGrp="1"/>
          </p:cNvSpPr>
          <p:nvPr>
            <p:ph idx="1"/>
          </p:nvPr>
        </p:nvSpPr>
        <p:spPr/>
        <p:txBody>
          <a:bodyPr vert="horz" lIns="91440" tIns="45720" rIns="91440" bIns="45720" rtlCol="0" anchor="t">
            <a:normAutofit lnSpcReduction="10000"/>
          </a:bodyPr>
          <a:lstStyle/>
          <a:p>
            <a:r>
              <a:rPr lang="en-GB" dirty="0">
                <a:ea typeface="+mn-lt"/>
                <a:cs typeface="+mn-lt"/>
              </a:rPr>
              <a:t>The National Health Service (NHS) defines adverse childhood experiences (ACEs) as traumatic events that are experienced during childhood which affect a person’s health and well-being.  The term ‘ACEs’ covers a wide range of traumatic events, including verbal, mental, physical and sexual abuse (NHS, 2016).</a:t>
            </a:r>
          </a:p>
          <a:p>
            <a:r>
              <a:rPr lang="en-GB" dirty="0">
                <a:ea typeface="+mn-lt"/>
                <a:cs typeface="+mn-lt"/>
              </a:rPr>
              <a:t>ACEs also include any factors within a child’s life that can lead to a lack of safety or stability within the household, for example, living with a parent, sibling or other family member who engages in substance abuse such as drugs or alcoholism, living with someone with mental health issues or a lack of stability within the household due to having a family member who is incarcerated or parental separation (Centres for Disease Control and Prevention, 2022).</a:t>
            </a:r>
          </a:p>
        </p:txBody>
      </p:sp>
      <p:sp>
        <p:nvSpPr>
          <p:cNvPr id="4" name="Rectangle 3">
            <a:extLst>
              <a:ext uri="{FF2B5EF4-FFF2-40B4-BE49-F238E27FC236}">
                <a16:creationId xmlns:a16="http://schemas.microsoft.com/office/drawing/2014/main" id="{4C340CD6-C146-589B-2AD3-CA8C495E7F1E}"/>
              </a:ext>
            </a:extLst>
          </p:cNvPr>
          <p:cNvSpPr/>
          <p:nvPr/>
        </p:nvSpPr>
        <p:spPr>
          <a:xfrm>
            <a:off x="836083" y="600604"/>
            <a:ext cx="3947583" cy="878416"/>
          </a:xfrm>
          <a:prstGeom prst="rect">
            <a:avLst/>
          </a:prstGeom>
          <a:noFill/>
          <a:ln w="28575">
            <a:solidFill>
              <a:srgbClr val="4472C4"/>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110024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7F4D4-CA0D-13E1-F801-BB546BD66171}"/>
              </a:ext>
            </a:extLst>
          </p:cNvPr>
          <p:cNvSpPr>
            <a:spLocks noGrp="1"/>
          </p:cNvSpPr>
          <p:nvPr>
            <p:ph type="ctrTitle"/>
          </p:nvPr>
        </p:nvSpPr>
        <p:spPr>
          <a:xfrm>
            <a:off x="1524000" y="1916113"/>
            <a:ext cx="9144000" cy="3022600"/>
          </a:xfrm>
        </p:spPr>
        <p:txBody>
          <a:bodyPr>
            <a:normAutofit fontScale="90000"/>
          </a:bodyPr>
          <a:lstStyle/>
          <a:p>
            <a:r>
              <a:rPr lang="en-GB" dirty="0">
                <a:ea typeface="+mj-lt"/>
                <a:cs typeface="+mj-lt"/>
              </a:rPr>
              <a:t>To what extent do adverse childhood experiences affect the physical health of adults in Wales?</a:t>
            </a:r>
            <a:endParaRPr lang="en-GB">
              <a:ea typeface="+mj-lt"/>
              <a:cs typeface="+mj-lt"/>
            </a:endParaRPr>
          </a:p>
        </p:txBody>
      </p:sp>
      <p:sp>
        <p:nvSpPr>
          <p:cNvPr id="4" name="Rectangle 3">
            <a:extLst>
              <a:ext uri="{FF2B5EF4-FFF2-40B4-BE49-F238E27FC236}">
                <a16:creationId xmlns:a16="http://schemas.microsoft.com/office/drawing/2014/main" id="{9B842435-2B8B-A819-F358-4E43EA5EB7E3}"/>
              </a:ext>
            </a:extLst>
          </p:cNvPr>
          <p:cNvSpPr/>
          <p:nvPr/>
        </p:nvSpPr>
        <p:spPr>
          <a:xfrm>
            <a:off x="1457854" y="1807105"/>
            <a:ext cx="9292166" cy="3185582"/>
          </a:xfrm>
          <a:prstGeom prst="rect">
            <a:avLst/>
          </a:prstGeom>
          <a:noFill/>
          <a:ln w="28575">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83798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0A6F3-891E-4E4C-0DA6-0F981838588F}"/>
              </a:ext>
            </a:extLst>
          </p:cNvPr>
          <p:cNvSpPr>
            <a:spLocks noGrp="1"/>
          </p:cNvSpPr>
          <p:nvPr>
            <p:ph type="title"/>
          </p:nvPr>
        </p:nvSpPr>
        <p:spPr/>
        <p:txBody>
          <a:bodyPr/>
          <a:lstStyle/>
          <a:p>
            <a:r>
              <a:rPr lang="en-GB" dirty="0">
                <a:ea typeface="+mj-lt"/>
                <a:cs typeface="+mj-lt"/>
              </a:rPr>
              <a:t>The ACE Study for Wales – Ashton et al (2016)</a:t>
            </a:r>
            <a:endParaRPr lang="en-US" dirty="0">
              <a:ea typeface="+mj-lt"/>
              <a:cs typeface="+mj-lt"/>
            </a:endParaRPr>
          </a:p>
        </p:txBody>
      </p:sp>
      <p:sp>
        <p:nvSpPr>
          <p:cNvPr id="3" name="Content Placeholder 2">
            <a:extLst>
              <a:ext uri="{FF2B5EF4-FFF2-40B4-BE49-F238E27FC236}">
                <a16:creationId xmlns:a16="http://schemas.microsoft.com/office/drawing/2014/main" id="{36C1E1C1-99FC-B9AC-81EB-35E361AB3F89}"/>
              </a:ext>
            </a:extLst>
          </p:cNvPr>
          <p:cNvSpPr>
            <a:spLocks noGrp="1"/>
          </p:cNvSpPr>
          <p:nvPr>
            <p:ph idx="1"/>
          </p:nvPr>
        </p:nvSpPr>
        <p:spPr/>
        <p:txBody>
          <a:bodyPr vert="horz" lIns="91440" tIns="45720" rIns="91440" bIns="45720" rtlCol="0" anchor="t">
            <a:normAutofit/>
          </a:bodyPr>
          <a:lstStyle/>
          <a:p>
            <a:r>
              <a:rPr lang="en-GB" dirty="0">
                <a:cs typeface="Calibri"/>
              </a:rPr>
              <a:t>The ACE study for Wales is a very important piece of research conducted by Ashton et al for an NHS trust called Public Health Wales into the correlation between chronic illnesses and ACEs within Welsh adults. </a:t>
            </a:r>
            <a:endParaRPr lang="en-GB" dirty="0"/>
          </a:p>
          <a:p>
            <a:pPr marL="0" indent="0">
              <a:buNone/>
            </a:pPr>
            <a:endParaRPr lang="en-GB" dirty="0">
              <a:cs typeface="Calibri"/>
            </a:endParaRPr>
          </a:p>
          <a:p>
            <a:r>
              <a:rPr lang="en-GB" dirty="0">
                <a:ea typeface="+mn-lt"/>
                <a:cs typeface="+mn-lt"/>
              </a:rPr>
              <a:t> The study was a part of a series of studies carried out within Public Health Wales to identify the long-term effects of ACEs within adults in Wales.  </a:t>
            </a:r>
          </a:p>
        </p:txBody>
      </p:sp>
      <p:sp>
        <p:nvSpPr>
          <p:cNvPr id="4" name="Rectangle 3">
            <a:extLst>
              <a:ext uri="{FF2B5EF4-FFF2-40B4-BE49-F238E27FC236}">
                <a16:creationId xmlns:a16="http://schemas.microsoft.com/office/drawing/2014/main" id="{7BBF94FF-D721-8B43-0B1B-9328E3C6A575}"/>
              </a:ext>
            </a:extLst>
          </p:cNvPr>
          <p:cNvSpPr/>
          <p:nvPr/>
        </p:nvSpPr>
        <p:spPr>
          <a:xfrm>
            <a:off x="814917" y="590020"/>
            <a:ext cx="10541000" cy="889000"/>
          </a:xfrm>
          <a:prstGeom prst="rect">
            <a:avLst/>
          </a:prstGeom>
          <a:noFill/>
          <a:ln w="28575">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811521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DC6A0-4BCA-2678-E4BD-059427BDC00B}"/>
              </a:ext>
            </a:extLst>
          </p:cNvPr>
          <p:cNvSpPr>
            <a:spLocks noGrp="1"/>
          </p:cNvSpPr>
          <p:nvPr>
            <p:ph type="title"/>
          </p:nvPr>
        </p:nvSpPr>
        <p:spPr/>
        <p:txBody>
          <a:bodyPr/>
          <a:lstStyle/>
          <a:p>
            <a:r>
              <a:rPr lang="en-GB" dirty="0">
                <a:cs typeface="Calibri Light"/>
              </a:rPr>
              <a:t>An Overview of The ACE Study For Wales</a:t>
            </a:r>
            <a:endParaRPr lang="en-GB" dirty="0"/>
          </a:p>
        </p:txBody>
      </p:sp>
      <p:sp>
        <p:nvSpPr>
          <p:cNvPr id="3" name="Content Placeholder 2">
            <a:extLst>
              <a:ext uri="{FF2B5EF4-FFF2-40B4-BE49-F238E27FC236}">
                <a16:creationId xmlns:a16="http://schemas.microsoft.com/office/drawing/2014/main" id="{8B53D9C7-48DF-ED38-38F6-82A7E84521EA}"/>
              </a:ext>
            </a:extLst>
          </p:cNvPr>
          <p:cNvSpPr>
            <a:spLocks noGrp="1"/>
          </p:cNvSpPr>
          <p:nvPr>
            <p:ph idx="1"/>
          </p:nvPr>
        </p:nvSpPr>
        <p:spPr>
          <a:xfrm>
            <a:off x="838200" y="1571625"/>
            <a:ext cx="10515600" cy="5071004"/>
          </a:xfrm>
        </p:spPr>
        <p:txBody>
          <a:bodyPr vert="horz" lIns="91440" tIns="45720" rIns="91440" bIns="45720" rtlCol="0" anchor="t">
            <a:normAutofit lnSpcReduction="10000"/>
          </a:bodyPr>
          <a:lstStyle/>
          <a:p>
            <a:r>
              <a:rPr lang="en-GB" dirty="0">
                <a:ea typeface="+mn-lt"/>
                <a:cs typeface="+mn-lt"/>
              </a:rPr>
              <a:t>The study was undertaken by 2000 adults living in Wales who were between the ages of 18-69 years old.  </a:t>
            </a:r>
            <a:endParaRPr lang="en-US" dirty="0"/>
          </a:p>
          <a:p>
            <a:r>
              <a:rPr lang="en-GB" dirty="0">
                <a:ea typeface="+mn-lt"/>
                <a:cs typeface="+mn-lt"/>
              </a:rPr>
              <a:t>Participants volunteered to take part, and was completely anonymous.</a:t>
            </a:r>
          </a:p>
          <a:p>
            <a:r>
              <a:rPr lang="en-GB" dirty="0">
                <a:ea typeface="+mn-lt"/>
                <a:cs typeface="+mn-lt"/>
              </a:rPr>
              <a:t>Participants were asked about their experiences involving ACEs before the age of 18 years old, as well as about their lifestyle and their physical and mental health as adults to determine the impact these ACEs had on them as adults (Ashton et al, 2016).  </a:t>
            </a:r>
          </a:p>
          <a:p>
            <a:r>
              <a:rPr lang="en-GB" dirty="0">
                <a:ea typeface="+mn-lt"/>
                <a:cs typeface="+mn-lt"/>
              </a:rPr>
              <a:t>This addresses some of the potential ethical issues often associated with health research, as all of the participants remained anonymous, ensuring that confidentiality standards were maintained, and they all volunteered to take part, ensuring that their autonomy was also maintained (Avasthi et al, 2013). </a:t>
            </a:r>
            <a:endParaRPr lang="en-GB" dirty="0">
              <a:cs typeface="Calibri"/>
            </a:endParaRPr>
          </a:p>
        </p:txBody>
      </p:sp>
      <p:sp>
        <p:nvSpPr>
          <p:cNvPr id="4" name="Rectangle 3">
            <a:extLst>
              <a:ext uri="{FF2B5EF4-FFF2-40B4-BE49-F238E27FC236}">
                <a16:creationId xmlns:a16="http://schemas.microsoft.com/office/drawing/2014/main" id="{0D98EEFA-5B8C-CA2B-695C-0B87D8A2506B}"/>
              </a:ext>
            </a:extLst>
          </p:cNvPr>
          <p:cNvSpPr/>
          <p:nvPr/>
        </p:nvSpPr>
        <p:spPr>
          <a:xfrm>
            <a:off x="838729" y="685271"/>
            <a:ext cx="9355666" cy="698500"/>
          </a:xfrm>
          <a:prstGeom prst="rect">
            <a:avLst/>
          </a:prstGeom>
          <a:noFill/>
          <a:ln w="28575">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998828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671FC-BD75-5634-8194-E4884AD96232}"/>
              </a:ext>
            </a:extLst>
          </p:cNvPr>
          <p:cNvSpPr>
            <a:spLocks noGrp="1"/>
          </p:cNvSpPr>
          <p:nvPr>
            <p:ph type="title"/>
          </p:nvPr>
        </p:nvSpPr>
        <p:spPr/>
        <p:txBody>
          <a:bodyPr/>
          <a:lstStyle/>
          <a:p>
            <a:r>
              <a:rPr lang="en-GB" dirty="0">
                <a:cs typeface="Calibri Light"/>
              </a:rPr>
              <a:t>The Results </a:t>
            </a:r>
            <a:endParaRPr lang="en-GB" dirty="0"/>
          </a:p>
        </p:txBody>
      </p:sp>
      <p:sp>
        <p:nvSpPr>
          <p:cNvPr id="3" name="Content Placeholder 2">
            <a:extLst>
              <a:ext uri="{FF2B5EF4-FFF2-40B4-BE49-F238E27FC236}">
                <a16:creationId xmlns:a16="http://schemas.microsoft.com/office/drawing/2014/main" id="{42AEFF75-4696-B6D9-1164-B7AAF320C7DD}"/>
              </a:ext>
            </a:extLst>
          </p:cNvPr>
          <p:cNvSpPr>
            <a:spLocks noGrp="1"/>
          </p:cNvSpPr>
          <p:nvPr>
            <p:ph idx="1"/>
          </p:nvPr>
        </p:nvSpPr>
        <p:spPr>
          <a:xfrm>
            <a:off x="838200" y="1465792"/>
            <a:ext cx="10515600" cy="4637088"/>
          </a:xfrm>
        </p:spPr>
        <p:txBody>
          <a:bodyPr vert="horz" lIns="91440" tIns="45720" rIns="91440" bIns="45720" rtlCol="0" anchor="t">
            <a:normAutofit fontScale="92500" lnSpcReduction="10000"/>
          </a:bodyPr>
          <a:lstStyle/>
          <a:p>
            <a:r>
              <a:rPr lang="en-GB" dirty="0">
                <a:ea typeface="+mn-lt"/>
                <a:cs typeface="+mn-lt"/>
              </a:rPr>
              <a:t>47% of the Welsh adult population have experienced at least one ACE</a:t>
            </a:r>
            <a:endParaRPr lang="en-US"/>
          </a:p>
          <a:p>
            <a:r>
              <a:rPr lang="en-GB" dirty="0">
                <a:ea typeface="+mn-lt"/>
                <a:cs typeface="+mn-lt"/>
              </a:rPr>
              <a:t>14% of the Welsh adult population have experienced four or more ACEs within their childhood</a:t>
            </a:r>
          </a:p>
          <a:p>
            <a:r>
              <a:rPr lang="en-GB" dirty="0">
                <a:ea typeface="+mn-lt"/>
                <a:cs typeface="+mn-lt"/>
              </a:rPr>
              <a:t>Verbal abuse, physical abuse and parental separation were identified as the most commonly experienced ACEs in Welsh adults</a:t>
            </a:r>
          </a:p>
          <a:p>
            <a:r>
              <a:rPr lang="en-GB" dirty="0">
                <a:ea typeface="+mn-lt"/>
                <a:cs typeface="+mn-lt"/>
              </a:rPr>
              <a:t>Household drug use and having an incarcerated family member are  the two least commonly experienced ACEs </a:t>
            </a:r>
          </a:p>
          <a:p>
            <a:r>
              <a:rPr lang="en-GB" dirty="0">
                <a:cs typeface="Calibri"/>
              </a:rPr>
              <a:t>24.9% of the individuals who had experienced four or more ACEs reported being diagnosed with a chronic disease by the age of 49</a:t>
            </a:r>
          </a:p>
          <a:p>
            <a:r>
              <a:rPr lang="en-GB" dirty="0">
                <a:cs typeface="Calibri"/>
              </a:rPr>
              <a:t>Only 6.9% of adults who had never experienced an ACE reported being diagnosed with a chronic disease by the age of 49</a:t>
            </a:r>
          </a:p>
          <a:p>
            <a:endParaRPr lang="en-GB" dirty="0">
              <a:cs typeface="Calibri"/>
            </a:endParaRPr>
          </a:p>
        </p:txBody>
      </p:sp>
      <p:sp>
        <p:nvSpPr>
          <p:cNvPr id="4" name="TextBox 3">
            <a:extLst>
              <a:ext uri="{FF2B5EF4-FFF2-40B4-BE49-F238E27FC236}">
                <a16:creationId xmlns:a16="http://schemas.microsoft.com/office/drawing/2014/main" id="{4C3259F8-D75B-5E05-280A-B905E15392C6}"/>
              </a:ext>
            </a:extLst>
          </p:cNvPr>
          <p:cNvSpPr txBox="1"/>
          <p:nvPr/>
        </p:nvSpPr>
        <p:spPr>
          <a:xfrm>
            <a:off x="8974666" y="5918729"/>
            <a:ext cx="346074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dirty="0">
                <a:latin typeface="Calibri"/>
              </a:rPr>
              <a:t>(Ashton et al, 2016)</a:t>
            </a:r>
            <a:endParaRPr lang="en-GB" dirty="0">
              <a:cs typeface="Calibri" panose="020F0502020204030204"/>
            </a:endParaRPr>
          </a:p>
        </p:txBody>
      </p:sp>
      <p:sp>
        <p:nvSpPr>
          <p:cNvPr id="5" name="Rectangle 4">
            <a:extLst>
              <a:ext uri="{FF2B5EF4-FFF2-40B4-BE49-F238E27FC236}">
                <a16:creationId xmlns:a16="http://schemas.microsoft.com/office/drawing/2014/main" id="{B30E2C04-FFE9-C2F2-4D1D-213C7BCD78DB}"/>
              </a:ext>
            </a:extLst>
          </p:cNvPr>
          <p:cNvSpPr/>
          <p:nvPr/>
        </p:nvSpPr>
        <p:spPr>
          <a:xfrm>
            <a:off x="838728" y="719666"/>
            <a:ext cx="2762250" cy="645583"/>
          </a:xfrm>
          <a:prstGeom prst="rect">
            <a:avLst/>
          </a:prstGeom>
          <a:noFill/>
          <a:ln w="28575">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723723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D835-FB5F-42A6-23BE-EDF7E18EAA4D}"/>
              </a:ext>
            </a:extLst>
          </p:cNvPr>
          <p:cNvSpPr>
            <a:spLocks noGrp="1"/>
          </p:cNvSpPr>
          <p:nvPr>
            <p:ph type="title"/>
          </p:nvPr>
        </p:nvSpPr>
        <p:spPr/>
        <p:txBody>
          <a:bodyPr/>
          <a:lstStyle/>
          <a:p>
            <a:r>
              <a:rPr lang="en-GB" dirty="0">
                <a:cs typeface="Calibri Light"/>
              </a:rPr>
              <a:t>The Results (Continued)</a:t>
            </a:r>
            <a:endParaRPr lang="en-GB" dirty="0"/>
          </a:p>
        </p:txBody>
      </p:sp>
      <p:sp>
        <p:nvSpPr>
          <p:cNvPr id="3" name="Content Placeholder 2">
            <a:extLst>
              <a:ext uri="{FF2B5EF4-FFF2-40B4-BE49-F238E27FC236}">
                <a16:creationId xmlns:a16="http://schemas.microsoft.com/office/drawing/2014/main" id="{2CD5B23B-5419-6673-AA2A-220FFA0D72C4}"/>
              </a:ext>
            </a:extLst>
          </p:cNvPr>
          <p:cNvSpPr>
            <a:spLocks noGrp="1"/>
          </p:cNvSpPr>
          <p:nvPr>
            <p:ph idx="1"/>
          </p:nvPr>
        </p:nvSpPr>
        <p:spPr/>
        <p:txBody>
          <a:bodyPr vert="horz" lIns="91440" tIns="45720" rIns="91440" bIns="45720" rtlCol="0" anchor="t">
            <a:normAutofit/>
          </a:bodyPr>
          <a:lstStyle/>
          <a:p>
            <a:r>
              <a:rPr lang="en-GB" dirty="0">
                <a:ea typeface="+mn-lt"/>
                <a:cs typeface="+mn-lt"/>
              </a:rPr>
              <a:t>The adults who had experienced four or more ACEs in their childhood were identified as being twice as likely to develop a chronic disease in adulthood than those who had never experienced an ACE  </a:t>
            </a:r>
            <a:endParaRPr lang="en-US" dirty="0"/>
          </a:p>
          <a:p>
            <a:r>
              <a:rPr lang="en-GB" dirty="0">
                <a:ea typeface="+mn-lt"/>
                <a:cs typeface="+mn-lt"/>
              </a:rPr>
              <a:t>Diabetes, heart disease and respiratory diseases were identified as the most commonly diagnosed chronic health conditions in those who had experienced four or more ACEs, with them being four times more likely to develop type two diabetes, three times more likely to develop heart disease and three times more likely to develop a respiratory disease </a:t>
            </a:r>
            <a:endParaRPr lang="en-GB" dirty="0"/>
          </a:p>
        </p:txBody>
      </p:sp>
      <p:sp>
        <p:nvSpPr>
          <p:cNvPr id="4" name="TextBox 3">
            <a:extLst>
              <a:ext uri="{FF2B5EF4-FFF2-40B4-BE49-F238E27FC236}">
                <a16:creationId xmlns:a16="http://schemas.microsoft.com/office/drawing/2014/main" id="{2883CC20-9741-4286-CB5A-9DDE21ED04D9}"/>
              </a:ext>
            </a:extLst>
          </p:cNvPr>
          <p:cNvSpPr txBox="1"/>
          <p:nvPr/>
        </p:nvSpPr>
        <p:spPr>
          <a:xfrm>
            <a:off x="8810625" y="5886979"/>
            <a:ext cx="28574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cs typeface="Calibri"/>
              </a:rPr>
              <a:t>(Ashton et al, 2016).</a:t>
            </a:r>
            <a:endParaRPr lang="en-US" sz="2400" dirty="0"/>
          </a:p>
        </p:txBody>
      </p:sp>
      <p:sp>
        <p:nvSpPr>
          <p:cNvPr id="5" name="Rectangle 4">
            <a:extLst>
              <a:ext uri="{FF2B5EF4-FFF2-40B4-BE49-F238E27FC236}">
                <a16:creationId xmlns:a16="http://schemas.microsoft.com/office/drawing/2014/main" id="{638176E1-A614-DC0F-52A9-8595360DEEFE}"/>
              </a:ext>
            </a:extLst>
          </p:cNvPr>
          <p:cNvSpPr/>
          <p:nvPr/>
        </p:nvSpPr>
        <p:spPr>
          <a:xfrm>
            <a:off x="836083" y="672041"/>
            <a:ext cx="5598583" cy="740833"/>
          </a:xfrm>
          <a:prstGeom prst="rect">
            <a:avLst/>
          </a:prstGeom>
          <a:noFill/>
          <a:ln w="28575">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430668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CBE97-60FB-3355-8B42-4A1EEC8175CD}"/>
              </a:ext>
            </a:extLst>
          </p:cNvPr>
          <p:cNvSpPr>
            <a:spLocks noGrp="1"/>
          </p:cNvSpPr>
          <p:nvPr>
            <p:ph type="title"/>
          </p:nvPr>
        </p:nvSpPr>
        <p:spPr/>
        <p:txBody>
          <a:bodyPr>
            <a:normAutofit fontScale="90000"/>
          </a:bodyPr>
          <a:lstStyle/>
          <a:p>
            <a:r>
              <a:rPr lang="en-GB" dirty="0">
                <a:ea typeface="+mj-lt"/>
                <a:cs typeface="+mj-lt"/>
              </a:rPr>
              <a:t>‘Unadjusted cumulative percentage of individuals reporting diagnosis of type 2 diabetes by age and ACE count’ - Ashton et al (2016)</a:t>
            </a:r>
            <a:endParaRPr lang="en-US" dirty="0"/>
          </a:p>
        </p:txBody>
      </p:sp>
      <p:pic>
        <p:nvPicPr>
          <p:cNvPr id="4" name="Picture 4" descr="Chart, line chart&#10;&#10;Description automatically generated">
            <a:extLst>
              <a:ext uri="{FF2B5EF4-FFF2-40B4-BE49-F238E27FC236}">
                <a16:creationId xmlns:a16="http://schemas.microsoft.com/office/drawing/2014/main" id="{F11C34CD-C8B4-FB6B-C554-9BF6B669B050}"/>
              </a:ext>
            </a:extLst>
          </p:cNvPr>
          <p:cNvPicPr>
            <a:picLocks noGrp="1" noChangeAspect="1"/>
          </p:cNvPicPr>
          <p:nvPr>
            <p:ph idx="1"/>
          </p:nvPr>
        </p:nvPicPr>
        <p:blipFill>
          <a:blip r:embed="rId2"/>
          <a:stretch>
            <a:fillRect/>
          </a:stretch>
        </p:blipFill>
        <p:spPr>
          <a:xfrm>
            <a:off x="1744662" y="2140744"/>
            <a:ext cx="8702675" cy="4356100"/>
          </a:xfrm>
        </p:spPr>
      </p:pic>
      <p:sp>
        <p:nvSpPr>
          <p:cNvPr id="3" name="Rectangle 2">
            <a:extLst>
              <a:ext uri="{FF2B5EF4-FFF2-40B4-BE49-F238E27FC236}">
                <a16:creationId xmlns:a16="http://schemas.microsoft.com/office/drawing/2014/main" id="{46EE3771-F564-5608-AF8B-CBD7B2DB2368}"/>
              </a:ext>
            </a:extLst>
          </p:cNvPr>
          <p:cNvSpPr/>
          <p:nvPr/>
        </p:nvSpPr>
        <p:spPr>
          <a:xfrm>
            <a:off x="727603" y="161395"/>
            <a:ext cx="10403417" cy="1841500"/>
          </a:xfrm>
          <a:prstGeom prst="rect">
            <a:avLst/>
          </a:prstGeom>
          <a:noFill/>
          <a:ln w="28575">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806540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CCD24-7D74-50D1-0F4A-C41D9E2375DF}"/>
              </a:ext>
            </a:extLst>
          </p:cNvPr>
          <p:cNvSpPr>
            <a:spLocks noGrp="1"/>
          </p:cNvSpPr>
          <p:nvPr>
            <p:ph type="title"/>
          </p:nvPr>
        </p:nvSpPr>
        <p:spPr/>
        <p:txBody>
          <a:bodyPr/>
          <a:lstStyle/>
          <a:p>
            <a:r>
              <a:rPr lang="en-GB" dirty="0">
                <a:cs typeface="Calibri Light"/>
              </a:rPr>
              <a:t>Type 2 Diabetes and ACEs</a:t>
            </a:r>
            <a:endParaRPr lang="en-GB" dirty="0"/>
          </a:p>
        </p:txBody>
      </p:sp>
      <p:sp>
        <p:nvSpPr>
          <p:cNvPr id="3" name="Content Placeholder 2">
            <a:extLst>
              <a:ext uri="{FF2B5EF4-FFF2-40B4-BE49-F238E27FC236}">
                <a16:creationId xmlns:a16="http://schemas.microsoft.com/office/drawing/2014/main" id="{510392CE-283E-8E58-4D59-4CC412F85CD4}"/>
              </a:ext>
            </a:extLst>
          </p:cNvPr>
          <p:cNvSpPr>
            <a:spLocks noGrp="1"/>
          </p:cNvSpPr>
          <p:nvPr>
            <p:ph idx="1"/>
          </p:nvPr>
        </p:nvSpPr>
        <p:spPr/>
        <p:txBody>
          <a:bodyPr vert="horz" lIns="91440" tIns="45720" rIns="91440" bIns="45720" rtlCol="0" anchor="t">
            <a:normAutofit/>
          </a:bodyPr>
          <a:lstStyle/>
          <a:p>
            <a:r>
              <a:rPr lang="en-GB" dirty="0">
                <a:ea typeface="+mn-lt"/>
                <a:cs typeface="+mn-lt"/>
              </a:rPr>
              <a:t>The researchers later go on to discuss how a previous Welsh ACE survey discovered how ACEs can lead to people partaking in behaviours that can negatively affect their health, which could explain this rise (Ashton et al, 2016).  </a:t>
            </a:r>
            <a:endParaRPr lang="en-US"/>
          </a:p>
          <a:p>
            <a:r>
              <a:rPr lang="en-GB">
                <a:ea typeface="+mn-lt"/>
                <a:cs typeface="+mn-lt"/>
              </a:rPr>
              <a:t>Other researchers such as Danese and </a:t>
            </a:r>
            <a:r>
              <a:rPr lang="en-GB" dirty="0">
                <a:ea typeface="+mn-lt"/>
                <a:cs typeface="+mn-lt"/>
              </a:rPr>
              <a:t>Tan (2013) and Hemmingson et al (2014) could explain this trend, as they have both published research which shows a correlation between abuse during childhood and obesity during adulthood, which could explain the increase in the number of adults who have experienced ACEs developing type two diabetes.</a:t>
            </a:r>
            <a:endParaRPr lang="en-GB"/>
          </a:p>
        </p:txBody>
      </p:sp>
      <p:sp>
        <p:nvSpPr>
          <p:cNvPr id="4" name="Rectangle 3">
            <a:extLst>
              <a:ext uri="{FF2B5EF4-FFF2-40B4-BE49-F238E27FC236}">
                <a16:creationId xmlns:a16="http://schemas.microsoft.com/office/drawing/2014/main" id="{2DBAD6B8-DA55-FCB1-0C59-B96C7814CE3D}"/>
              </a:ext>
            </a:extLst>
          </p:cNvPr>
          <p:cNvSpPr/>
          <p:nvPr/>
        </p:nvSpPr>
        <p:spPr>
          <a:xfrm>
            <a:off x="833437" y="637645"/>
            <a:ext cx="6000750" cy="793750"/>
          </a:xfrm>
          <a:prstGeom prst="rect">
            <a:avLst/>
          </a:prstGeom>
          <a:noFill/>
          <a:ln w="28575">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634157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7A273-B7BC-E436-35E0-7E28787DF295}"/>
              </a:ext>
            </a:extLst>
          </p:cNvPr>
          <p:cNvSpPr>
            <a:spLocks noGrp="1"/>
          </p:cNvSpPr>
          <p:nvPr>
            <p:ph type="title"/>
          </p:nvPr>
        </p:nvSpPr>
        <p:spPr/>
        <p:txBody>
          <a:bodyPr/>
          <a:lstStyle/>
          <a:p>
            <a:r>
              <a:rPr lang="en-GB" dirty="0">
                <a:cs typeface="Calibri Light"/>
              </a:rPr>
              <a:t>The Results (Continued)</a:t>
            </a:r>
          </a:p>
        </p:txBody>
      </p:sp>
      <p:sp>
        <p:nvSpPr>
          <p:cNvPr id="3" name="Content Placeholder 2">
            <a:extLst>
              <a:ext uri="{FF2B5EF4-FFF2-40B4-BE49-F238E27FC236}">
                <a16:creationId xmlns:a16="http://schemas.microsoft.com/office/drawing/2014/main" id="{14B0C437-3EE7-BFE7-5A53-9BE57E6191C6}"/>
              </a:ext>
            </a:extLst>
          </p:cNvPr>
          <p:cNvSpPr>
            <a:spLocks noGrp="1"/>
          </p:cNvSpPr>
          <p:nvPr>
            <p:ph idx="1"/>
          </p:nvPr>
        </p:nvSpPr>
        <p:spPr/>
        <p:txBody>
          <a:bodyPr vert="horz" lIns="91440" tIns="45720" rIns="91440" bIns="45720" rtlCol="0" anchor="t">
            <a:normAutofit fontScale="92500" lnSpcReduction="10000"/>
          </a:bodyPr>
          <a:lstStyle/>
          <a:p>
            <a:r>
              <a:rPr lang="en-GB" dirty="0">
                <a:ea typeface="+mn-lt"/>
                <a:cs typeface="+mn-lt"/>
              </a:rPr>
              <a:t>Previous reports from the Welsh ACE survey have demonstrated that ACEs are associated with uptake of poor health behaviours, such as increased smoking and alcohol consumption, and low mental well-being in adult life; all factors which can lead to the development of poor physical health and chronic disease.</a:t>
            </a:r>
            <a:endParaRPr lang="en-US"/>
          </a:p>
          <a:p>
            <a:r>
              <a:rPr lang="en-GB" dirty="0">
                <a:ea typeface="+mn-lt"/>
                <a:cs typeface="+mn-lt"/>
              </a:rPr>
              <a:t>The researchers suggest that there is a correlation between premature mortality and ACEs, stating that the levels of diagnoses of various chronic diseases in individuals who had experienced four or more ACEs was noted as being similar to those around ten years older who had never experienced an ACE leading to premature mortality, likely due to the increased likelihood of developing a chronic health condition (Ashton et al, 2016), a statistic that is supported by another previously mentioned study (Brown et al, 2009). </a:t>
            </a:r>
          </a:p>
          <a:p>
            <a:endParaRPr lang="en-GB" dirty="0">
              <a:cs typeface="Calibri"/>
            </a:endParaRPr>
          </a:p>
        </p:txBody>
      </p:sp>
      <p:sp>
        <p:nvSpPr>
          <p:cNvPr id="4" name="Rectangle 3">
            <a:extLst>
              <a:ext uri="{FF2B5EF4-FFF2-40B4-BE49-F238E27FC236}">
                <a16:creationId xmlns:a16="http://schemas.microsoft.com/office/drawing/2014/main" id="{12408192-6C9A-868D-D3F4-E69126ED55E1}"/>
              </a:ext>
            </a:extLst>
          </p:cNvPr>
          <p:cNvSpPr/>
          <p:nvPr/>
        </p:nvSpPr>
        <p:spPr>
          <a:xfrm>
            <a:off x="841375" y="632354"/>
            <a:ext cx="5556250" cy="804333"/>
          </a:xfrm>
          <a:prstGeom prst="rect">
            <a:avLst/>
          </a:prstGeom>
          <a:noFill/>
          <a:ln w="28575">
            <a:solidFill>
              <a:srgbClr val="4472C4"/>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273251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E795B-7CE1-BB12-2FE4-EE316CC37DC6}"/>
              </a:ext>
            </a:extLst>
          </p:cNvPr>
          <p:cNvSpPr>
            <a:spLocks noGrp="1"/>
          </p:cNvSpPr>
          <p:nvPr>
            <p:ph type="ctrTitle"/>
          </p:nvPr>
        </p:nvSpPr>
        <p:spPr>
          <a:xfrm>
            <a:off x="1524000" y="2625196"/>
            <a:ext cx="9144000" cy="1604434"/>
          </a:xfrm>
        </p:spPr>
        <p:txBody>
          <a:bodyPr>
            <a:normAutofit fontScale="90000"/>
          </a:bodyPr>
          <a:lstStyle/>
          <a:p>
            <a:pPr algn="l">
              <a:spcBef>
                <a:spcPts val="1000"/>
              </a:spcBef>
            </a:pPr>
            <a:endParaRPr lang="en-GB" dirty="0">
              <a:latin typeface="Calibri"/>
              <a:ea typeface="+mj-lt"/>
              <a:cs typeface="Calibri"/>
            </a:endParaRPr>
          </a:p>
          <a:p>
            <a:pPr marL="457200" indent="-457200" algn="l">
              <a:spcBef>
                <a:spcPts val="1000"/>
              </a:spcBef>
              <a:buFont typeface="Wingdings,Sans-Serif"/>
              <a:buChar char="§"/>
            </a:pPr>
            <a:endParaRPr lang="en-GB" dirty="0">
              <a:ea typeface="+mj-lt"/>
              <a:cs typeface="+mj-lt"/>
            </a:endParaRPr>
          </a:p>
          <a:p>
            <a:r>
              <a:rPr lang="en-GB" dirty="0">
                <a:cs typeface="Calibri Light"/>
              </a:rPr>
              <a:t>Current National Health-Promotion Strategies</a:t>
            </a:r>
          </a:p>
        </p:txBody>
      </p:sp>
      <p:sp>
        <p:nvSpPr>
          <p:cNvPr id="4" name="Rectangle 3">
            <a:extLst>
              <a:ext uri="{FF2B5EF4-FFF2-40B4-BE49-F238E27FC236}">
                <a16:creationId xmlns:a16="http://schemas.microsoft.com/office/drawing/2014/main" id="{109D8724-B7C1-D2F3-ABE3-CF77422ABC63}"/>
              </a:ext>
            </a:extLst>
          </p:cNvPr>
          <p:cNvSpPr/>
          <p:nvPr/>
        </p:nvSpPr>
        <p:spPr>
          <a:xfrm>
            <a:off x="2540000" y="2579687"/>
            <a:ext cx="7069666" cy="1756833"/>
          </a:xfrm>
          <a:prstGeom prst="rect">
            <a:avLst/>
          </a:prstGeom>
          <a:noFill/>
          <a:ln w="28575">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535528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4056A-7275-43C6-85B2-79C119ECD527}"/>
              </a:ext>
            </a:extLst>
          </p:cNvPr>
          <p:cNvSpPr>
            <a:spLocks noGrp="1"/>
          </p:cNvSpPr>
          <p:nvPr>
            <p:ph type="title"/>
          </p:nvPr>
        </p:nvSpPr>
        <p:spPr/>
        <p:txBody>
          <a:bodyPr/>
          <a:lstStyle/>
          <a:p>
            <a:r>
              <a:rPr lang="en-GB" dirty="0">
                <a:cs typeface="Calibri Light"/>
              </a:rPr>
              <a:t>'Prosperity for All'</a:t>
            </a:r>
            <a:endParaRPr lang="en-GB" dirty="0"/>
          </a:p>
        </p:txBody>
      </p:sp>
      <p:sp>
        <p:nvSpPr>
          <p:cNvPr id="3" name="Content Placeholder 2">
            <a:extLst>
              <a:ext uri="{FF2B5EF4-FFF2-40B4-BE49-F238E27FC236}">
                <a16:creationId xmlns:a16="http://schemas.microsoft.com/office/drawing/2014/main" id="{F88BC168-C4E6-D1A6-B56A-C8E897A7E149}"/>
              </a:ext>
            </a:extLst>
          </p:cNvPr>
          <p:cNvSpPr>
            <a:spLocks noGrp="1"/>
          </p:cNvSpPr>
          <p:nvPr>
            <p:ph idx="1"/>
          </p:nvPr>
        </p:nvSpPr>
        <p:spPr/>
        <p:txBody>
          <a:bodyPr vert="horz" lIns="91440" tIns="45720" rIns="91440" bIns="45720" rtlCol="0" anchor="t">
            <a:normAutofit/>
          </a:bodyPr>
          <a:lstStyle/>
          <a:p>
            <a:pPr marL="457200" indent="-457200">
              <a:buFont typeface="Wingdings,Sans-Serif" panose="020B0604020202020204" pitchFamily="34" charset="0"/>
              <a:buChar char="§"/>
            </a:pPr>
            <a:r>
              <a:rPr lang="en-GB" dirty="0">
                <a:ea typeface="+mn-lt"/>
                <a:cs typeface="+mn-lt"/>
              </a:rPr>
              <a:t>Prosperity for All is a national strategy that has been introduced by the Welsh Government to prevent ACEs from occurring and to reduce the impact they are having on people in their lives by creating a series of public services called 'ACE Aware' to build resilience in both adults and children and to provide support to those who have had these traumatic experiences (Welsh Government, 2021).</a:t>
            </a:r>
          </a:p>
          <a:p>
            <a:pPr marL="457200" indent="-457200">
              <a:buFont typeface="Wingdings,Sans-Serif" panose="020B0604020202020204" pitchFamily="34" charset="0"/>
              <a:buChar char="§"/>
            </a:pPr>
            <a:endParaRPr lang="en-GB" dirty="0">
              <a:ea typeface="+mn-lt"/>
              <a:cs typeface="+mn-lt"/>
            </a:endParaRPr>
          </a:p>
          <a:p>
            <a:endParaRPr lang="en-GB" dirty="0">
              <a:cs typeface="Calibri" panose="020F0502020204030204"/>
            </a:endParaRPr>
          </a:p>
        </p:txBody>
      </p:sp>
    </p:spTree>
    <p:extLst>
      <p:ext uri="{BB962C8B-B14F-4D97-AF65-F5344CB8AC3E}">
        <p14:creationId xmlns:p14="http://schemas.microsoft.com/office/powerpoint/2010/main" val="22647772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434D7-A8FC-990B-5598-ED17077353D8}"/>
              </a:ext>
            </a:extLst>
          </p:cNvPr>
          <p:cNvSpPr>
            <a:spLocks noGrp="1"/>
          </p:cNvSpPr>
          <p:nvPr>
            <p:ph type="ctrTitle"/>
          </p:nvPr>
        </p:nvSpPr>
        <p:spPr>
          <a:xfrm>
            <a:off x="1524000" y="2233613"/>
            <a:ext cx="9144000" cy="2387600"/>
          </a:xfrm>
        </p:spPr>
        <p:txBody>
          <a:bodyPr>
            <a:normAutofit fontScale="90000"/>
          </a:bodyPr>
          <a:lstStyle/>
          <a:p>
            <a:r>
              <a:rPr lang="en-GB" dirty="0">
                <a:ea typeface="+mj-lt"/>
                <a:cs typeface="+mj-lt"/>
              </a:rPr>
              <a:t>What Improvements Could Be Made by the Welsh Government to Solve This Issue?</a:t>
            </a:r>
          </a:p>
        </p:txBody>
      </p:sp>
      <p:sp>
        <p:nvSpPr>
          <p:cNvPr id="4" name="Rectangle 3">
            <a:extLst>
              <a:ext uri="{FF2B5EF4-FFF2-40B4-BE49-F238E27FC236}">
                <a16:creationId xmlns:a16="http://schemas.microsoft.com/office/drawing/2014/main" id="{EC5C6BC3-D762-0236-6833-FF8179D01B91}"/>
              </a:ext>
            </a:extLst>
          </p:cNvPr>
          <p:cNvSpPr/>
          <p:nvPr/>
        </p:nvSpPr>
        <p:spPr>
          <a:xfrm>
            <a:off x="1317625" y="2098145"/>
            <a:ext cx="9556750" cy="2783417"/>
          </a:xfrm>
          <a:prstGeom prst="rect">
            <a:avLst/>
          </a:prstGeom>
          <a:noFill/>
          <a:ln w="28575">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282967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F2BC0-A24D-9C06-B71A-C0256307D676}"/>
              </a:ext>
            </a:extLst>
          </p:cNvPr>
          <p:cNvSpPr>
            <a:spLocks noGrp="1"/>
          </p:cNvSpPr>
          <p:nvPr>
            <p:ph type="title"/>
          </p:nvPr>
        </p:nvSpPr>
        <p:spPr/>
        <p:txBody>
          <a:bodyPr/>
          <a:lstStyle/>
          <a:p>
            <a:r>
              <a:rPr lang="en-GB" dirty="0">
                <a:cs typeface="Calibri Light"/>
              </a:rPr>
              <a:t>Improvement 1</a:t>
            </a:r>
            <a:endParaRPr lang="en-GB" dirty="0"/>
          </a:p>
        </p:txBody>
      </p:sp>
      <p:sp>
        <p:nvSpPr>
          <p:cNvPr id="3" name="Content Placeholder 2">
            <a:extLst>
              <a:ext uri="{FF2B5EF4-FFF2-40B4-BE49-F238E27FC236}">
                <a16:creationId xmlns:a16="http://schemas.microsoft.com/office/drawing/2014/main" id="{3AB9D3DD-1102-26F6-956D-B1245CE14450}"/>
              </a:ext>
            </a:extLst>
          </p:cNvPr>
          <p:cNvSpPr>
            <a:spLocks noGrp="1"/>
          </p:cNvSpPr>
          <p:nvPr>
            <p:ph idx="1"/>
          </p:nvPr>
        </p:nvSpPr>
        <p:spPr>
          <a:xfrm>
            <a:off x="838200" y="1571625"/>
            <a:ext cx="10515600" cy="4848754"/>
          </a:xfrm>
        </p:spPr>
        <p:txBody>
          <a:bodyPr vert="horz" lIns="91440" tIns="45720" rIns="91440" bIns="45720" rtlCol="0" anchor="t">
            <a:normAutofit fontScale="92500" lnSpcReduction="10000"/>
          </a:bodyPr>
          <a:lstStyle/>
          <a:p>
            <a:r>
              <a:rPr lang="en-GB" dirty="0">
                <a:ea typeface="+mn-lt"/>
                <a:cs typeface="+mn-lt"/>
              </a:rPr>
              <a:t>To further ensure the protection of all children living in abusive or neglectful environments via the implementation of more Government-funded programmes which are in place to not only protect children, but their families too.  </a:t>
            </a:r>
            <a:endParaRPr lang="en-US"/>
          </a:p>
          <a:p>
            <a:r>
              <a:rPr lang="en-GB" dirty="0">
                <a:ea typeface="+mn-lt"/>
                <a:cs typeface="+mn-lt"/>
              </a:rPr>
              <a:t>An example of this is Flying Start, a programme that is funded by the Welsh Government that provides various services to families and children in disadvantaged areas across Wales, such as part-time childcare, parenting programmes and social care support (Family Information Service Carmarthenshire).  </a:t>
            </a:r>
            <a:endParaRPr lang="en-GB">
              <a:ea typeface="+mn-lt"/>
              <a:cs typeface="+mn-lt"/>
            </a:endParaRPr>
          </a:p>
          <a:p>
            <a:r>
              <a:rPr lang="en-GB" dirty="0">
                <a:ea typeface="+mn-lt"/>
                <a:cs typeface="+mn-lt"/>
              </a:rPr>
              <a:t>By the implementation of more services such as this, both children and their families can access the support they need to prevent ACEs from occurring or intervene in cases where children are living in neglectful or abusive environments and give them the start in life that they need.</a:t>
            </a:r>
            <a:endParaRPr lang="en-GB">
              <a:cs typeface="Calibri"/>
            </a:endParaRPr>
          </a:p>
        </p:txBody>
      </p:sp>
      <p:sp>
        <p:nvSpPr>
          <p:cNvPr id="4" name="Rectangle 3">
            <a:extLst>
              <a:ext uri="{FF2B5EF4-FFF2-40B4-BE49-F238E27FC236}">
                <a16:creationId xmlns:a16="http://schemas.microsoft.com/office/drawing/2014/main" id="{BF8483FA-0A57-3644-7361-38ADD9A7121B}"/>
              </a:ext>
            </a:extLst>
          </p:cNvPr>
          <p:cNvSpPr/>
          <p:nvPr/>
        </p:nvSpPr>
        <p:spPr>
          <a:xfrm>
            <a:off x="777875" y="621770"/>
            <a:ext cx="3746500" cy="836084"/>
          </a:xfrm>
          <a:prstGeom prst="rect">
            <a:avLst/>
          </a:prstGeom>
          <a:noFill/>
          <a:ln w="28575">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39794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965A9-EDF6-D9BB-766A-C665CB587E94}"/>
              </a:ext>
            </a:extLst>
          </p:cNvPr>
          <p:cNvSpPr>
            <a:spLocks noGrp="1"/>
          </p:cNvSpPr>
          <p:nvPr>
            <p:ph type="title"/>
          </p:nvPr>
        </p:nvSpPr>
        <p:spPr/>
        <p:txBody>
          <a:bodyPr/>
          <a:lstStyle/>
          <a:p>
            <a:r>
              <a:rPr lang="en-GB" dirty="0">
                <a:cs typeface="Calibri Light"/>
              </a:rPr>
              <a:t>Improvement 2</a:t>
            </a:r>
            <a:endParaRPr lang="en-GB" dirty="0"/>
          </a:p>
        </p:txBody>
      </p:sp>
      <p:sp>
        <p:nvSpPr>
          <p:cNvPr id="3" name="Content Placeholder 2">
            <a:extLst>
              <a:ext uri="{FF2B5EF4-FFF2-40B4-BE49-F238E27FC236}">
                <a16:creationId xmlns:a16="http://schemas.microsoft.com/office/drawing/2014/main" id="{B7E5C201-EFBC-E275-D029-6F6C42BE619D}"/>
              </a:ext>
            </a:extLst>
          </p:cNvPr>
          <p:cNvSpPr>
            <a:spLocks noGrp="1"/>
          </p:cNvSpPr>
          <p:nvPr>
            <p:ph idx="1"/>
          </p:nvPr>
        </p:nvSpPr>
        <p:spPr/>
        <p:txBody>
          <a:bodyPr vert="horz" lIns="91440" tIns="45720" rIns="91440" bIns="45720" rtlCol="0" anchor="t">
            <a:normAutofit/>
          </a:bodyPr>
          <a:lstStyle/>
          <a:p>
            <a:r>
              <a:rPr lang="en-GB" dirty="0">
                <a:ea typeface="+mn-lt"/>
                <a:cs typeface="+mn-lt"/>
              </a:rPr>
              <a:t>In many cases, prevention comes from education, therefore, if the Welsh Government were to provide more funding for research into ACEs and the long-term effects they can have, this could lead to massive improvements in the number of children being exposed to ACE’s.</a:t>
            </a:r>
            <a:endParaRPr lang="en-US" dirty="0"/>
          </a:p>
          <a:p>
            <a:r>
              <a:rPr lang="en-GB" dirty="0">
                <a:ea typeface="+mn-lt"/>
                <a:cs typeface="+mn-lt"/>
              </a:rPr>
              <a:t>For example, this could lead to more training for early-years healthcare professionals or care providers into the signs of abuse or neglect and what to do if they suspect a child is living in an unsafe environment, which in turn, could save millions of children from experiencing these traumatic events (Barnardo’s, 2022).</a:t>
            </a:r>
            <a:endParaRPr lang="en-GB" dirty="0"/>
          </a:p>
        </p:txBody>
      </p:sp>
      <p:sp>
        <p:nvSpPr>
          <p:cNvPr id="4" name="Rectangle 3">
            <a:extLst>
              <a:ext uri="{FF2B5EF4-FFF2-40B4-BE49-F238E27FC236}">
                <a16:creationId xmlns:a16="http://schemas.microsoft.com/office/drawing/2014/main" id="{FCE60DAC-2664-E105-B724-C19C32AC7563}"/>
              </a:ext>
            </a:extLst>
          </p:cNvPr>
          <p:cNvSpPr/>
          <p:nvPr/>
        </p:nvSpPr>
        <p:spPr>
          <a:xfrm>
            <a:off x="799042" y="658813"/>
            <a:ext cx="3693583" cy="751416"/>
          </a:xfrm>
          <a:prstGeom prst="rect">
            <a:avLst/>
          </a:prstGeom>
          <a:noFill/>
          <a:ln w="28575">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082978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E114C-2D14-EE3E-40F4-9EFE1CA95162}"/>
              </a:ext>
            </a:extLst>
          </p:cNvPr>
          <p:cNvSpPr>
            <a:spLocks noGrp="1"/>
          </p:cNvSpPr>
          <p:nvPr>
            <p:ph type="title"/>
          </p:nvPr>
        </p:nvSpPr>
        <p:spPr/>
        <p:txBody>
          <a:bodyPr/>
          <a:lstStyle/>
          <a:p>
            <a:r>
              <a:rPr lang="en-GB" dirty="0">
                <a:cs typeface="Calibri Light"/>
              </a:rPr>
              <a:t>Improvement 3</a:t>
            </a:r>
            <a:endParaRPr lang="en-GB" dirty="0"/>
          </a:p>
        </p:txBody>
      </p:sp>
      <p:sp>
        <p:nvSpPr>
          <p:cNvPr id="3" name="Content Placeholder 2">
            <a:extLst>
              <a:ext uri="{FF2B5EF4-FFF2-40B4-BE49-F238E27FC236}">
                <a16:creationId xmlns:a16="http://schemas.microsoft.com/office/drawing/2014/main" id="{43FF35F8-1634-B9B7-CFBA-717CB143D984}"/>
              </a:ext>
            </a:extLst>
          </p:cNvPr>
          <p:cNvSpPr>
            <a:spLocks noGrp="1"/>
          </p:cNvSpPr>
          <p:nvPr>
            <p:ph idx="1"/>
          </p:nvPr>
        </p:nvSpPr>
        <p:spPr/>
        <p:txBody>
          <a:bodyPr vert="horz" lIns="91440" tIns="45720" rIns="91440" bIns="45720" rtlCol="0" anchor="t">
            <a:normAutofit/>
          </a:bodyPr>
          <a:lstStyle/>
          <a:p>
            <a:r>
              <a:rPr lang="en-GB" dirty="0">
                <a:ea typeface="+mn-lt"/>
                <a:cs typeface="+mn-lt"/>
              </a:rPr>
              <a:t>There could be the introduction of more Government-funded support systems for adults in Wales.  </a:t>
            </a:r>
            <a:endParaRPr lang="en-GB">
              <a:ea typeface="+mn-lt"/>
              <a:cs typeface="+mn-lt"/>
            </a:endParaRPr>
          </a:p>
          <a:p>
            <a:r>
              <a:rPr lang="en-GB" dirty="0">
                <a:ea typeface="+mn-lt"/>
                <a:cs typeface="+mn-lt"/>
              </a:rPr>
              <a:t>As previously mentioned, it is almost impossible to eradicate ACE’s completely, therefore, the introduction of more support systems for adults could lead to a decrease in the number of adults who have experienced ACEs being diagnosed with chronic health conditions as instead of turning to unhealthy behaviours as a result of their traumas, these support systems could provide them with coping mechanisms to help them heal from these traumas instead. </a:t>
            </a:r>
          </a:p>
        </p:txBody>
      </p:sp>
      <p:sp>
        <p:nvSpPr>
          <p:cNvPr id="4" name="Rectangle 3">
            <a:extLst>
              <a:ext uri="{FF2B5EF4-FFF2-40B4-BE49-F238E27FC236}">
                <a16:creationId xmlns:a16="http://schemas.microsoft.com/office/drawing/2014/main" id="{2078B76A-A5AC-D198-CE8C-46638DE8B7B7}"/>
              </a:ext>
            </a:extLst>
          </p:cNvPr>
          <p:cNvSpPr/>
          <p:nvPr/>
        </p:nvSpPr>
        <p:spPr>
          <a:xfrm>
            <a:off x="836083" y="695854"/>
            <a:ext cx="3640667" cy="687916"/>
          </a:xfrm>
          <a:prstGeom prst="rect">
            <a:avLst/>
          </a:prstGeom>
          <a:noFill/>
          <a:ln w="28575">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883037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B4EC2-2733-4E65-4ABA-37EAE1EF8169}"/>
              </a:ext>
            </a:extLst>
          </p:cNvPr>
          <p:cNvSpPr>
            <a:spLocks noGrp="1"/>
          </p:cNvSpPr>
          <p:nvPr>
            <p:ph type="title"/>
          </p:nvPr>
        </p:nvSpPr>
        <p:spPr/>
        <p:txBody>
          <a:bodyPr/>
          <a:lstStyle/>
          <a:p>
            <a:r>
              <a:rPr lang="en-GB" dirty="0">
                <a:cs typeface="Calibri Light"/>
              </a:rPr>
              <a:t>Conclusion</a:t>
            </a:r>
            <a:endParaRPr lang="en-GB" dirty="0"/>
          </a:p>
        </p:txBody>
      </p:sp>
      <p:sp>
        <p:nvSpPr>
          <p:cNvPr id="3" name="Content Placeholder 2">
            <a:extLst>
              <a:ext uri="{FF2B5EF4-FFF2-40B4-BE49-F238E27FC236}">
                <a16:creationId xmlns:a16="http://schemas.microsoft.com/office/drawing/2014/main" id="{5B8F68E0-3F6B-B5E2-37AF-2145A94B2BBA}"/>
              </a:ext>
            </a:extLst>
          </p:cNvPr>
          <p:cNvSpPr>
            <a:spLocks noGrp="1"/>
          </p:cNvSpPr>
          <p:nvPr>
            <p:ph idx="1"/>
          </p:nvPr>
        </p:nvSpPr>
        <p:spPr>
          <a:xfrm>
            <a:off x="838200" y="1688042"/>
            <a:ext cx="10515600" cy="4690004"/>
          </a:xfrm>
        </p:spPr>
        <p:txBody>
          <a:bodyPr vert="horz" lIns="91440" tIns="45720" rIns="91440" bIns="45720" rtlCol="0" anchor="t">
            <a:normAutofit lnSpcReduction="10000"/>
          </a:bodyPr>
          <a:lstStyle/>
          <a:p>
            <a:r>
              <a:rPr lang="en-GB" dirty="0">
                <a:ea typeface="+mn-lt"/>
                <a:cs typeface="+mn-lt"/>
              </a:rPr>
              <a:t>ACE’s are a very prevalent issue in today’s society, and it has been shown that these traumatic experiences have serious effects on the mental and physical health of many adults in Wales, in many cases leading to the development of chronic health conditions later in adulthood and causing premature mortality.  </a:t>
            </a:r>
          </a:p>
          <a:p>
            <a:r>
              <a:rPr lang="en-GB" dirty="0">
                <a:ea typeface="+mn-lt"/>
                <a:cs typeface="+mn-lt"/>
              </a:rPr>
              <a:t>Whilst it is unlikely that the issue of ACEs will ever be eradicated in its entirety, there are many steps that could be taken by the Welsh Government to not only support the adults who have experienced these traumatic events, but to also prevent children from having these experiences, which in turn will cause a large decrease in the number of adults being diagnosed with these often life-altering chronic health conditions.</a:t>
            </a:r>
            <a:endParaRPr lang="en-GB" dirty="0">
              <a:cs typeface="Calibri"/>
            </a:endParaRPr>
          </a:p>
        </p:txBody>
      </p:sp>
      <p:sp>
        <p:nvSpPr>
          <p:cNvPr id="4" name="Rectangle 3">
            <a:extLst>
              <a:ext uri="{FF2B5EF4-FFF2-40B4-BE49-F238E27FC236}">
                <a16:creationId xmlns:a16="http://schemas.microsoft.com/office/drawing/2014/main" id="{D7E25851-5D3E-0B97-5BCE-2BD71C84AF9A}"/>
              </a:ext>
            </a:extLst>
          </p:cNvPr>
          <p:cNvSpPr/>
          <p:nvPr/>
        </p:nvSpPr>
        <p:spPr>
          <a:xfrm>
            <a:off x="833437" y="669395"/>
            <a:ext cx="2656417" cy="740833"/>
          </a:xfrm>
          <a:prstGeom prst="rect">
            <a:avLst/>
          </a:prstGeom>
          <a:noFill/>
          <a:ln w="28575">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071459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FB411-C466-8D1F-A3ED-74CEEC6B3E17}"/>
              </a:ext>
            </a:extLst>
          </p:cNvPr>
          <p:cNvSpPr>
            <a:spLocks noGrp="1"/>
          </p:cNvSpPr>
          <p:nvPr>
            <p:ph type="ctrTitle"/>
          </p:nvPr>
        </p:nvSpPr>
        <p:spPr>
          <a:xfrm>
            <a:off x="1524000" y="2963863"/>
            <a:ext cx="9144000" cy="927100"/>
          </a:xfrm>
        </p:spPr>
        <p:txBody>
          <a:bodyPr/>
          <a:lstStyle/>
          <a:p>
            <a:r>
              <a:rPr lang="en-GB" dirty="0">
                <a:cs typeface="Calibri Light"/>
              </a:rPr>
              <a:t>Thanks for listening</a:t>
            </a:r>
            <a:endParaRPr lang="en-GB" dirty="0"/>
          </a:p>
        </p:txBody>
      </p:sp>
      <p:sp>
        <p:nvSpPr>
          <p:cNvPr id="4" name="Rectangle 3">
            <a:extLst>
              <a:ext uri="{FF2B5EF4-FFF2-40B4-BE49-F238E27FC236}">
                <a16:creationId xmlns:a16="http://schemas.microsoft.com/office/drawing/2014/main" id="{C1CCFD2C-774A-277A-FB47-4D263622C2C8}"/>
              </a:ext>
            </a:extLst>
          </p:cNvPr>
          <p:cNvSpPr/>
          <p:nvPr/>
        </p:nvSpPr>
        <p:spPr>
          <a:xfrm>
            <a:off x="2846917" y="2815167"/>
            <a:ext cx="6477000" cy="1238250"/>
          </a:xfrm>
          <a:prstGeom prst="rect">
            <a:avLst/>
          </a:prstGeom>
          <a:noFill/>
          <a:ln w="28575">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593125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277D5A-CBE5-ADB0-B639-8EC60F09F1EF}"/>
              </a:ext>
            </a:extLst>
          </p:cNvPr>
          <p:cNvSpPr>
            <a:spLocks noGrp="1"/>
          </p:cNvSpPr>
          <p:nvPr>
            <p:ph idx="1"/>
          </p:nvPr>
        </p:nvSpPr>
        <p:spPr>
          <a:xfrm>
            <a:off x="838200" y="587375"/>
            <a:ext cx="10515600" cy="5970588"/>
          </a:xfrm>
        </p:spPr>
        <p:txBody>
          <a:bodyPr vert="horz" lIns="91440" tIns="45720" rIns="91440" bIns="45720" rtlCol="0" anchor="t">
            <a:normAutofit fontScale="70000" lnSpcReduction="20000"/>
          </a:bodyPr>
          <a:lstStyle/>
          <a:p>
            <a:r>
              <a:rPr lang="en-GB" dirty="0">
                <a:ea typeface="+mn-lt"/>
                <a:cs typeface="+mn-lt"/>
              </a:rPr>
              <a:t>ACEs Aware (2022), ‘</a:t>
            </a:r>
            <a:r>
              <a:rPr lang="en-GB" i="1" dirty="0">
                <a:ea typeface="+mn-lt"/>
                <a:cs typeface="+mn-lt"/>
              </a:rPr>
              <a:t>The Science of ACEs &amp; Toxic Stress</a:t>
            </a:r>
            <a:r>
              <a:rPr lang="en-GB" dirty="0">
                <a:ea typeface="+mn-lt"/>
                <a:cs typeface="+mn-lt"/>
              </a:rPr>
              <a:t>’, available at: </a:t>
            </a:r>
            <a:r>
              <a:rPr lang="en-GB" u="sng" dirty="0">
                <a:ea typeface="+mn-lt"/>
                <a:cs typeface="+mn-lt"/>
                <a:hlinkClick r:id="rId2"/>
              </a:rPr>
              <a:t>https://www.acesaware.org/ace-fundamentals/the-science-of-aces-toxic-stress/</a:t>
            </a:r>
            <a:r>
              <a:rPr lang="en-GB" dirty="0">
                <a:ea typeface="+mn-lt"/>
                <a:cs typeface="+mn-lt"/>
              </a:rPr>
              <a:t> (Accessed: 15</a:t>
            </a:r>
            <a:r>
              <a:rPr lang="en-GB" baseline="30000" dirty="0">
                <a:ea typeface="+mn-lt"/>
                <a:cs typeface="+mn-lt"/>
              </a:rPr>
              <a:t>th</a:t>
            </a:r>
            <a:r>
              <a:rPr lang="en-GB" dirty="0">
                <a:ea typeface="+mn-lt"/>
                <a:cs typeface="+mn-lt"/>
              </a:rPr>
              <a:t> of November, 2022)</a:t>
            </a:r>
          </a:p>
          <a:p>
            <a:r>
              <a:rPr lang="en-GB" dirty="0">
                <a:ea typeface="+mn-lt"/>
                <a:cs typeface="+mn-lt"/>
              </a:rPr>
              <a:t>Ashton, K., Bellis, M., Davies, A., Hardcastle, K., Hughes, K. (2016) ‘</a:t>
            </a:r>
            <a:r>
              <a:rPr lang="en-GB" i="1" dirty="0">
                <a:ea typeface="+mn-lt"/>
                <a:cs typeface="+mn-lt"/>
              </a:rPr>
              <a:t>Adverse Childhood Experiences and their association with chronic disease and health service use in the Welsh adult population’,</a:t>
            </a:r>
            <a:r>
              <a:rPr lang="en-GB" dirty="0">
                <a:ea typeface="+mn-lt"/>
                <a:cs typeface="+mn-lt"/>
              </a:rPr>
              <a:t> NHS Wales, available at: </a:t>
            </a:r>
            <a:r>
              <a:rPr lang="en-GB" u="sng" dirty="0">
                <a:ea typeface="+mn-lt"/>
                <a:cs typeface="+mn-lt"/>
                <a:hlinkClick r:id="rId3"/>
              </a:rPr>
              <a:t>http://www.wales.nhs.uk/sitesplus/documents/888/ACE%20Chronic%20Disease%20report%20%289%29%20%282%29.pdf</a:t>
            </a:r>
            <a:r>
              <a:rPr lang="en-GB" dirty="0">
                <a:ea typeface="+mn-lt"/>
                <a:cs typeface="+mn-lt"/>
              </a:rPr>
              <a:t> (Accessed: 31</a:t>
            </a:r>
            <a:r>
              <a:rPr lang="en-GB" baseline="30000" dirty="0">
                <a:ea typeface="+mn-lt"/>
                <a:cs typeface="+mn-lt"/>
              </a:rPr>
              <a:t>st</a:t>
            </a:r>
            <a:r>
              <a:rPr lang="en-GB" dirty="0">
                <a:ea typeface="+mn-lt"/>
                <a:cs typeface="+mn-lt"/>
              </a:rPr>
              <a:t> of October, 2022)</a:t>
            </a:r>
          </a:p>
          <a:p>
            <a:r>
              <a:rPr lang="en-GB" dirty="0">
                <a:ea typeface="+mn-lt"/>
                <a:cs typeface="+mn-lt"/>
              </a:rPr>
              <a:t>Avasthi et al (2013), ‘</a:t>
            </a:r>
            <a:r>
              <a:rPr lang="en-GB" i="1" dirty="0">
                <a:ea typeface="+mn-lt"/>
                <a:cs typeface="+mn-lt"/>
              </a:rPr>
              <a:t>Ethics in medical research: General principles with special reference to psychiatry research</a:t>
            </a:r>
            <a:r>
              <a:rPr lang="en-GB" dirty="0">
                <a:ea typeface="+mn-lt"/>
                <a:cs typeface="+mn-lt"/>
              </a:rPr>
              <a:t>’, Indian J Psychiatry</a:t>
            </a:r>
          </a:p>
          <a:p>
            <a:r>
              <a:rPr lang="en-GB" dirty="0">
                <a:ea typeface="+mn-lt"/>
                <a:cs typeface="+mn-lt"/>
              </a:rPr>
              <a:t>Barnardo’s (2022), ‘D</a:t>
            </a:r>
            <a:r>
              <a:rPr lang="en-GB" i="1" dirty="0">
                <a:ea typeface="+mn-lt"/>
                <a:cs typeface="+mn-lt"/>
              </a:rPr>
              <a:t>ebate - Adverse Childhood Experiences</a:t>
            </a:r>
            <a:r>
              <a:rPr lang="en-GB" dirty="0">
                <a:ea typeface="+mn-lt"/>
                <a:cs typeface="+mn-lt"/>
              </a:rPr>
              <a:t>’, available at: </a:t>
            </a:r>
            <a:r>
              <a:rPr lang="en-GB" u="sng" dirty="0">
                <a:ea typeface="+mn-lt"/>
                <a:cs typeface="+mn-lt"/>
                <a:hlinkClick r:id="rId4"/>
              </a:rPr>
              <a:t>https://www.barnardos.org.uk/sites/default/files/2022-04/ACEs%20debate%20-%20Jan%202022.pdf</a:t>
            </a:r>
            <a:r>
              <a:rPr lang="en-GB" dirty="0">
                <a:ea typeface="+mn-lt"/>
                <a:cs typeface="+mn-lt"/>
              </a:rPr>
              <a:t> (Accessed: 15</a:t>
            </a:r>
            <a:r>
              <a:rPr lang="en-GB" baseline="30000" dirty="0">
                <a:ea typeface="+mn-lt"/>
                <a:cs typeface="+mn-lt"/>
              </a:rPr>
              <a:t>th</a:t>
            </a:r>
            <a:r>
              <a:rPr lang="en-GB" dirty="0">
                <a:ea typeface="+mn-lt"/>
                <a:cs typeface="+mn-lt"/>
              </a:rPr>
              <a:t> of November, 2022)</a:t>
            </a:r>
          </a:p>
          <a:p>
            <a:r>
              <a:rPr lang="en-GB" dirty="0">
                <a:ea typeface="+mn-lt"/>
                <a:cs typeface="+mn-lt"/>
              </a:rPr>
              <a:t>Brown, D., Anda, R., Tiemeier, H. </a:t>
            </a:r>
            <a:r>
              <a:rPr lang="en-GB" dirty="0" err="1">
                <a:ea typeface="+mn-lt"/>
                <a:cs typeface="+mn-lt"/>
              </a:rPr>
              <a:t>Felitti</a:t>
            </a:r>
            <a:r>
              <a:rPr lang="en-GB" dirty="0">
                <a:ea typeface="+mn-lt"/>
                <a:cs typeface="+mn-lt"/>
              </a:rPr>
              <a:t>, V., Edwards, V., Croft, J., Giles, W. (2009), ‘</a:t>
            </a:r>
            <a:r>
              <a:rPr lang="en-GB" i="1" dirty="0">
                <a:ea typeface="+mn-lt"/>
                <a:cs typeface="+mn-lt"/>
              </a:rPr>
              <a:t>Adverse childhood experiences and the risk of premature mortality’, </a:t>
            </a:r>
            <a:r>
              <a:rPr lang="en-GB" dirty="0">
                <a:ea typeface="+mn-lt"/>
                <a:cs typeface="+mn-lt"/>
              </a:rPr>
              <a:t>Am J Prev Med.</a:t>
            </a:r>
          </a:p>
          <a:p>
            <a:r>
              <a:rPr lang="en-GB" dirty="0">
                <a:ea typeface="+mn-lt"/>
                <a:cs typeface="+mn-lt"/>
              </a:rPr>
              <a:t>Centres for Disease Control and Prevention (2022), ‘</a:t>
            </a:r>
            <a:r>
              <a:rPr lang="en-GB" i="1" dirty="0">
                <a:ea typeface="+mn-lt"/>
                <a:cs typeface="+mn-lt"/>
              </a:rPr>
              <a:t>Fast Facts: Preventing Adverse Childhood Experiences</a:t>
            </a:r>
            <a:r>
              <a:rPr lang="en-GB" dirty="0">
                <a:ea typeface="+mn-lt"/>
                <a:cs typeface="+mn-lt"/>
              </a:rPr>
              <a:t>’, available at: </a:t>
            </a:r>
            <a:r>
              <a:rPr lang="en-GB" u="sng" dirty="0">
                <a:ea typeface="+mn-lt"/>
                <a:cs typeface="+mn-lt"/>
                <a:hlinkClick r:id="rId5"/>
              </a:rPr>
              <a:t>https://www.cdc.gov/violenceprevention/aces/fastfact.html</a:t>
            </a:r>
            <a:r>
              <a:rPr lang="en-GB" dirty="0">
                <a:ea typeface="+mn-lt"/>
                <a:cs typeface="+mn-lt"/>
              </a:rPr>
              <a:t> (Accessed: 14</a:t>
            </a:r>
            <a:r>
              <a:rPr lang="en-GB" baseline="30000" dirty="0">
                <a:ea typeface="+mn-lt"/>
                <a:cs typeface="+mn-lt"/>
              </a:rPr>
              <a:t>th</a:t>
            </a:r>
            <a:r>
              <a:rPr lang="en-GB" dirty="0">
                <a:ea typeface="+mn-lt"/>
                <a:cs typeface="+mn-lt"/>
              </a:rPr>
              <a:t> of November, 2022)</a:t>
            </a:r>
          </a:p>
          <a:p>
            <a:r>
              <a:rPr lang="en-GB" dirty="0">
                <a:ea typeface="+mn-lt"/>
                <a:cs typeface="+mn-lt"/>
              </a:rPr>
              <a:t>Chartered Society of Physiotherapy (2021), ‘</a:t>
            </a:r>
            <a:r>
              <a:rPr lang="en-GB" i="1" dirty="0">
                <a:ea typeface="+mn-lt"/>
                <a:cs typeface="+mn-lt"/>
              </a:rPr>
              <a:t>What is evidence-based practice?’, </a:t>
            </a:r>
            <a:r>
              <a:rPr lang="en-GB" dirty="0">
                <a:ea typeface="+mn-lt"/>
                <a:cs typeface="+mn-lt"/>
              </a:rPr>
              <a:t>available at: </a:t>
            </a:r>
            <a:r>
              <a:rPr lang="en-GB" u="sng" dirty="0">
                <a:ea typeface="+mn-lt"/>
                <a:cs typeface="+mn-lt"/>
                <a:hlinkClick r:id="rId6"/>
              </a:rPr>
              <a:t>https://www.csp.org.uk/professional-clinical/clinical-evidence/evidence-based-practice/what-it</a:t>
            </a:r>
            <a:r>
              <a:rPr lang="en-GB" dirty="0">
                <a:ea typeface="+mn-lt"/>
                <a:cs typeface="+mn-lt"/>
              </a:rPr>
              <a:t> (Accessed: 14</a:t>
            </a:r>
            <a:r>
              <a:rPr lang="en-GB" baseline="30000" dirty="0">
                <a:ea typeface="+mn-lt"/>
                <a:cs typeface="+mn-lt"/>
              </a:rPr>
              <a:t>th</a:t>
            </a:r>
            <a:r>
              <a:rPr lang="en-GB" dirty="0">
                <a:ea typeface="+mn-lt"/>
                <a:cs typeface="+mn-lt"/>
              </a:rPr>
              <a:t> of November, 2022)</a:t>
            </a:r>
          </a:p>
          <a:p>
            <a:endParaRPr lang="en-GB" dirty="0">
              <a:cs typeface="Calibri"/>
            </a:endParaRPr>
          </a:p>
        </p:txBody>
      </p:sp>
    </p:spTree>
    <p:extLst>
      <p:ext uri="{BB962C8B-B14F-4D97-AF65-F5344CB8AC3E}">
        <p14:creationId xmlns:p14="http://schemas.microsoft.com/office/powerpoint/2010/main" val="13200628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D51070-7AE6-D057-A835-705E926B7C8E}"/>
              </a:ext>
            </a:extLst>
          </p:cNvPr>
          <p:cNvSpPr>
            <a:spLocks noGrp="1"/>
          </p:cNvSpPr>
          <p:nvPr>
            <p:ph idx="1"/>
          </p:nvPr>
        </p:nvSpPr>
        <p:spPr>
          <a:xfrm>
            <a:off x="838200" y="587375"/>
            <a:ext cx="10515600" cy="5748338"/>
          </a:xfrm>
        </p:spPr>
        <p:txBody>
          <a:bodyPr vert="horz" lIns="91440" tIns="45720" rIns="91440" bIns="45720" rtlCol="0" anchor="t">
            <a:normAutofit fontScale="85000" lnSpcReduction="20000"/>
          </a:bodyPr>
          <a:lstStyle/>
          <a:p>
            <a:r>
              <a:rPr lang="en-GB" dirty="0">
                <a:ea typeface="+mn-lt"/>
                <a:cs typeface="+mn-lt"/>
              </a:rPr>
              <a:t>Danese, A., Tan, M. (2013), ‘</a:t>
            </a:r>
            <a:r>
              <a:rPr lang="en-GB" i="1" dirty="0">
                <a:ea typeface="+mn-lt"/>
                <a:cs typeface="+mn-lt"/>
              </a:rPr>
              <a:t>Childhood maltreatment and obesity: systematic review and meta-analysis</a:t>
            </a:r>
            <a:r>
              <a:rPr lang="en-GB" dirty="0">
                <a:ea typeface="+mn-lt"/>
                <a:cs typeface="+mn-lt"/>
              </a:rPr>
              <a:t>', Mol Psychiatry</a:t>
            </a:r>
          </a:p>
          <a:p>
            <a:r>
              <a:rPr lang="en-GB" dirty="0">
                <a:ea typeface="+mn-lt"/>
                <a:cs typeface="+mn-lt"/>
              </a:rPr>
              <a:t>Harvard University, National Scientific Council on the Developing Child, ‘</a:t>
            </a:r>
            <a:r>
              <a:rPr lang="en-GB" i="1" dirty="0">
                <a:ea typeface="+mn-lt"/>
                <a:cs typeface="+mn-lt"/>
              </a:rPr>
              <a:t>Excessive Stress Disrupts the Architecture of the Developing Brain</a:t>
            </a:r>
            <a:r>
              <a:rPr lang="en-GB" dirty="0">
                <a:ea typeface="+mn-lt"/>
                <a:cs typeface="+mn-lt"/>
              </a:rPr>
              <a:t>’, available at: </a:t>
            </a:r>
            <a:r>
              <a:rPr lang="en-GB" u="sng" dirty="0">
                <a:ea typeface="+mn-lt"/>
                <a:cs typeface="+mn-lt"/>
                <a:hlinkClick r:id="rId2"/>
              </a:rPr>
              <a:t>https://harvardcenter.wpenginepowered.com/wp-content/uploads/2005/05/Stress_Disrupts_Architecture_Developing_Brain-1.pdf</a:t>
            </a:r>
            <a:r>
              <a:rPr lang="en-GB" dirty="0">
                <a:ea typeface="+mn-lt"/>
                <a:cs typeface="+mn-lt"/>
              </a:rPr>
              <a:t> (Accessed; 15</a:t>
            </a:r>
            <a:r>
              <a:rPr lang="en-GB" baseline="30000" dirty="0">
                <a:ea typeface="+mn-lt"/>
                <a:cs typeface="+mn-lt"/>
              </a:rPr>
              <a:t>th</a:t>
            </a:r>
            <a:r>
              <a:rPr lang="en-GB" dirty="0">
                <a:ea typeface="+mn-lt"/>
                <a:cs typeface="+mn-lt"/>
              </a:rPr>
              <a:t> of November, 2022)</a:t>
            </a:r>
          </a:p>
          <a:p>
            <a:r>
              <a:rPr lang="en-GB" dirty="0">
                <a:ea typeface="+mn-lt"/>
                <a:cs typeface="+mn-lt"/>
              </a:rPr>
              <a:t>Hemmingson, E., Johansson, K., Reynisdottir, S. (2014), ‘Effects of childhood abuse on adult obesity: a systematic review and meta-analysis', Obesity Reviews</a:t>
            </a:r>
          </a:p>
          <a:p>
            <a:r>
              <a:rPr lang="en-GB" dirty="0">
                <a:ea typeface="+mn-lt"/>
                <a:cs typeface="+mn-lt"/>
              </a:rPr>
              <a:t>Nass, S. (2009), ‘</a:t>
            </a:r>
            <a:r>
              <a:rPr lang="en-GB" i="1" dirty="0">
                <a:ea typeface="+mn-lt"/>
                <a:cs typeface="+mn-lt"/>
              </a:rPr>
              <a:t>The Values, Importance and Oversight of Health Research</a:t>
            </a:r>
            <a:r>
              <a:rPr lang="en-GB" dirty="0">
                <a:ea typeface="+mn-lt"/>
                <a:cs typeface="+mn-lt"/>
              </a:rPr>
              <a:t>’, Washington DC: National Academies Press</a:t>
            </a:r>
          </a:p>
          <a:p>
            <a:r>
              <a:rPr lang="en-GB" dirty="0">
                <a:ea typeface="+mn-lt"/>
                <a:cs typeface="+mn-lt"/>
              </a:rPr>
              <a:t>NHS Be Part of Research, ‘</a:t>
            </a:r>
            <a:r>
              <a:rPr lang="en-GB" i="1" dirty="0">
                <a:ea typeface="+mn-lt"/>
                <a:cs typeface="+mn-lt"/>
              </a:rPr>
              <a:t>What is health and care research?</a:t>
            </a:r>
            <a:r>
              <a:rPr lang="en-GB" dirty="0">
                <a:ea typeface="+mn-lt"/>
                <a:cs typeface="+mn-lt"/>
              </a:rPr>
              <a:t>’, available at: </a:t>
            </a:r>
            <a:r>
              <a:rPr lang="en-GB" u="sng" dirty="0">
                <a:ea typeface="+mn-lt"/>
                <a:cs typeface="+mn-lt"/>
                <a:hlinkClick r:id="rId3"/>
              </a:rPr>
              <a:t>https://bepartofresearch.nihr.ac.uk/about/What-is-health-and-care-research/</a:t>
            </a:r>
            <a:r>
              <a:rPr lang="en-GB" dirty="0">
                <a:ea typeface="+mn-lt"/>
                <a:cs typeface="+mn-lt"/>
              </a:rPr>
              <a:t> (Accessed: 14</a:t>
            </a:r>
            <a:r>
              <a:rPr lang="en-GB" baseline="30000" dirty="0">
                <a:ea typeface="+mn-lt"/>
                <a:cs typeface="+mn-lt"/>
              </a:rPr>
              <a:t>th</a:t>
            </a:r>
            <a:r>
              <a:rPr lang="en-GB" dirty="0">
                <a:ea typeface="+mn-lt"/>
                <a:cs typeface="+mn-lt"/>
              </a:rPr>
              <a:t> of November, 2022)</a:t>
            </a:r>
          </a:p>
          <a:p>
            <a:r>
              <a:rPr lang="en-GB" dirty="0">
                <a:ea typeface="+mn-lt"/>
                <a:cs typeface="+mn-lt"/>
              </a:rPr>
              <a:t>NHS National Care Alliance (2020), ‘</a:t>
            </a:r>
            <a:r>
              <a:rPr lang="en-GB" i="1" dirty="0">
                <a:ea typeface="+mn-lt"/>
                <a:cs typeface="+mn-lt"/>
              </a:rPr>
              <a:t>Why is research important?</a:t>
            </a:r>
            <a:r>
              <a:rPr lang="en-GB" dirty="0">
                <a:ea typeface="+mn-lt"/>
                <a:cs typeface="+mn-lt"/>
              </a:rPr>
              <a:t>’, available at: </a:t>
            </a:r>
            <a:r>
              <a:rPr lang="en-GB" u="sng" dirty="0">
                <a:ea typeface="+mn-lt"/>
                <a:cs typeface="+mn-lt"/>
                <a:hlinkClick r:id="rId4"/>
              </a:rPr>
              <a:t>https://www.pat.nhs.uk/education-and-research/why-is-research-important.htm#:~:text=Research%20is%20essential%20to%20find,in%20the%20best%20possible%20ways</a:t>
            </a:r>
            <a:r>
              <a:rPr lang="en-GB" dirty="0">
                <a:ea typeface="+mn-lt"/>
                <a:cs typeface="+mn-lt"/>
              </a:rPr>
              <a:t>. (Accessed: 14</a:t>
            </a:r>
            <a:r>
              <a:rPr lang="en-GB" baseline="30000" dirty="0">
                <a:ea typeface="+mn-lt"/>
                <a:cs typeface="+mn-lt"/>
              </a:rPr>
              <a:t>th</a:t>
            </a:r>
            <a:r>
              <a:rPr lang="en-GB" dirty="0">
                <a:ea typeface="+mn-lt"/>
                <a:cs typeface="+mn-lt"/>
              </a:rPr>
              <a:t> of November, 2022)</a:t>
            </a:r>
          </a:p>
          <a:p>
            <a:pPr marL="0" indent="0">
              <a:buNone/>
            </a:pPr>
            <a:endParaRPr lang="en-GB" dirty="0">
              <a:ea typeface="+mn-lt"/>
              <a:cs typeface="+mn-lt"/>
            </a:endParaRPr>
          </a:p>
          <a:p>
            <a:endParaRPr lang="en-GB" dirty="0">
              <a:ea typeface="+mn-lt"/>
              <a:cs typeface="+mn-lt"/>
            </a:endParaRPr>
          </a:p>
          <a:p>
            <a:endParaRPr lang="en-GB" dirty="0">
              <a:cs typeface="Calibri"/>
            </a:endParaRPr>
          </a:p>
        </p:txBody>
      </p:sp>
    </p:spTree>
    <p:extLst>
      <p:ext uri="{BB962C8B-B14F-4D97-AF65-F5344CB8AC3E}">
        <p14:creationId xmlns:p14="http://schemas.microsoft.com/office/powerpoint/2010/main" val="39402388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9E585A-CCE2-D94B-3024-E8A12B80F31F}"/>
              </a:ext>
            </a:extLst>
          </p:cNvPr>
          <p:cNvSpPr>
            <a:spLocks noGrp="1"/>
          </p:cNvSpPr>
          <p:nvPr>
            <p:ph idx="1"/>
          </p:nvPr>
        </p:nvSpPr>
        <p:spPr>
          <a:xfrm>
            <a:off x="838200" y="174626"/>
            <a:ext cx="10515600" cy="6171670"/>
          </a:xfrm>
        </p:spPr>
        <p:txBody>
          <a:bodyPr vert="horz" lIns="91440" tIns="45720" rIns="91440" bIns="45720" rtlCol="0" anchor="t">
            <a:noAutofit/>
          </a:bodyPr>
          <a:lstStyle/>
          <a:p>
            <a:r>
              <a:rPr lang="en-GB" sz="2200" dirty="0">
                <a:ea typeface="+mn-lt"/>
                <a:cs typeface="+mn-lt"/>
              </a:rPr>
              <a:t>National Health Service (2016), ‘</a:t>
            </a:r>
            <a:r>
              <a:rPr lang="en-GB" sz="2200" i="1" dirty="0">
                <a:ea typeface="+mn-lt"/>
                <a:cs typeface="+mn-lt"/>
              </a:rPr>
              <a:t>Adverse Childhood Experiences’</a:t>
            </a:r>
            <a:r>
              <a:rPr lang="en-GB" sz="2200" dirty="0">
                <a:ea typeface="+mn-lt"/>
                <a:cs typeface="+mn-lt"/>
              </a:rPr>
              <a:t>, available at: </a:t>
            </a:r>
            <a:r>
              <a:rPr lang="en-GB" sz="2200" u="sng" dirty="0">
                <a:ea typeface="+mn-lt"/>
                <a:cs typeface="+mn-lt"/>
                <a:hlinkClick r:id="rId2"/>
              </a:rPr>
              <a:t>https://phw.nhs.wales/topics/adverse-childhood-experiences/</a:t>
            </a:r>
            <a:r>
              <a:rPr lang="en-GB" sz="2200" dirty="0">
                <a:ea typeface="+mn-lt"/>
                <a:cs typeface="+mn-lt"/>
              </a:rPr>
              <a:t> (Accessed: 31st of October, 2022)</a:t>
            </a:r>
          </a:p>
          <a:p>
            <a:r>
              <a:rPr lang="en-GB" sz="2200" dirty="0">
                <a:ea typeface="+mn-lt"/>
                <a:cs typeface="+mn-lt"/>
              </a:rPr>
              <a:t>NHS Public Health Wales (2016), </a:t>
            </a:r>
            <a:r>
              <a:rPr lang="en-GB" sz="2200" i="1" dirty="0">
                <a:ea typeface="+mn-lt"/>
                <a:cs typeface="+mn-lt"/>
              </a:rPr>
              <a:t>‘Adverse Childhood Experiences and their association with chronic disease and health service use in the Welsh adult population</a:t>
            </a:r>
            <a:r>
              <a:rPr lang="en-GB" sz="2200" dirty="0">
                <a:ea typeface="+mn-lt"/>
                <a:cs typeface="+mn-lt"/>
              </a:rPr>
              <a:t>’, available at: </a:t>
            </a:r>
            <a:r>
              <a:rPr lang="en-GB" sz="2200" u="sng" dirty="0">
                <a:ea typeface="+mn-lt"/>
                <a:cs typeface="+mn-lt"/>
                <a:hlinkClick r:id="rId3"/>
              </a:rPr>
              <a:t>http://www.wales.nhs.uk/sitesplus/documents/888/ACE%20Chronic%20Disease%20report%20%289%29%20%282%29.pdf</a:t>
            </a:r>
            <a:r>
              <a:rPr lang="en-GB" sz="2200" dirty="0">
                <a:ea typeface="+mn-lt"/>
                <a:cs typeface="+mn-lt"/>
              </a:rPr>
              <a:t> (Accessed: 14</a:t>
            </a:r>
            <a:r>
              <a:rPr lang="en-GB" sz="2200" baseline="30000" dirty="0">
                <a:ea typeface="+mn-lt"/>
                <a:cs typeface="+mn-lt"/>
              </a:rPr>
              <a:t>th</a:t>
            </a:r>
            <a:r>
              <a:rPr lang="en-GB" sz="2200" dirty="0">
                <a:ea typeface="+mn-lt"/>
                <a:cs typeface="+mn-lt"/>
              </a:rPr>
              <a:t> of November, 2022)</a:t>
            </a:r>
            <a:endParaRPr lang="en-GB" sz="2200">
              <a:cs typeface="Calibri"/>
            </a:endParaRPr>
          </a:p>
          <a:p>
            <a:r>
              <a:rPr lang="en-GB" sz="2200" dirty="0">
                <a:ea typeface="+mn-lt"/>
                <a:cs typeface="+mn-lt"/>
              </a:rPr>
              <a:t>National Health Service (2019), ‘</a:t>
            </a:r>
            <a:r>
              <a:rPr lang="en-GB" sz="2200" i="1" dirty="0">
                <a:ea typeface="+mn-lt"/>
                <a:cs typeface="+mn-lt"/>
              </a:rPr>
              <a:t>Why vaccination is safe and important’</a:t>
            </a:r>
            <a:r>
              <a:rPr lang="en-GB" sz="2200" dirty="0">
                <a:ea typeface="+mn-lt"/>
                <a:cs typeface="+mn-lt"/>
              </a:rPr>
              <a:t>, available at: </a:t>
            </a:r>
            <a:r>
              <a:rPr lang="en-GB" sz="2200" u="sng" dirty="0">
                <a:ea typeface="+mn-lt"/>
                <a:cs typeface="+mn-lt"/>
                <a:hlinkClick r:id="rId4"/>
              </a:rPr>
              <a:t>https://www.nhs.uk/conditions/vaccinations/why-vaccination-is-safe-and-important/</a:t>
            </a:r>
            <a:r>
              <a:rPr lang="en-GB" sz="2200" dirty="0">
                <a:ea typeface="+mn-lt"/>
                <a:cs typeface="+mn-lt"/>
              </a:rPr>
              <a:t> (Accessed: 14</a:t>
            </a:r>
            <a:r>
              <a:rPr lang="en-GB" sz="2200" baseline="30000" dirty="0">
                <a:ea typeface="+mn-lt"/>
                <a:cs typeface="+mn-lt"/>
              </a:rPr>
              <a:t>th</a:t>
            </a:r>
            <a:r>
              <a:rPr lang="en-GB" sz="2200" dirty="0">
                <a:ea typeface="+mn-lt"/>
                <a:cs typeface="+mn-lt"/>
              </a:rPr>
              <a:t> of November, 2022)</a:t>
            </a:r>
          </a:p>
          <a:p>
            <a:r>
              <a:rPr lang="en-GB" sz="2200" dirty="0">
                <a:ea typeface="+mn-lt"/>
                <a:cs typeface="+mn-lt"/>
              </a:rPr>
              <a:t>University of Saint Augustine for Health Science (2020), ‘</a:t>
            </a:r>
            <a:r>
              <a:rPr lang="en-GB" sz="2200" i="1" dirty="0">
                <a:ea typeface="+mn-lt"/>
                <a:cs typeface="+mn-lt"/>
              </a:rPr>
              <a:t>The Role of Evidence-Based Practice in Nursing</a:t>
            </a:r>
            <a:r>
              <a:rPr lang="en-GB" sz="2200" dirty="0">
                <a:ea typeface="+mn-lt"/>
                <a:cs typeface="+mn-lt"/>
              </a:rPr>
              <a:t>’, available at: </a:t>
            </a:r>
            <a:r>
              <a:rPr lang="en-GB" sz="2200" u="sng" dirty="0">
                <a:ea typeface="+mn-lt"/>
                <a:cs typeface="+mn-lt"/>
                <a:hlinkClick r:id="rId5"/>
              </a:rPr>
              <a:t>https://www.usa.edu/blog/evidence-based-practice/</a:t>
            </a:r>
            <a:r>
              <a:rPr lang="en-GB" sz="2200" dirty="0">
                <a:ea typeface="+mn-lt"/>
                <a:cs typeface="+mn-lt"/>
              </a:rPr>
              <a:t> (Accessed: 14</a:t>
            </a:r>
            <a:r>
              <a:rPr lang="en-GB" sz="2200" baseline="30000" dirty="0">
                <a:ea typeface="+mn-lt"/>
                <a:cs typeface="+mn-lt"/>
              </a:rPr>
              <a:t>th</a:t>
            </a:r>
            <a:r>
              <a:rPr lang="en-GB" sz="2200" dirty="0">
                <a:ea typeface="+mn-lt"/>
                <a:cs typeface="+mn-lt"/>
              </a:rPr>
              <a:t> of November, 2022)</a:t>
            </a:r>
          </a:p>
          <a:p>
            <a:r>
              <a:rPr lang="en-GB" sz="2200" dirty="0">
                <a:cs typeface="Calibri"/>
              </a:rPr>
              <a:t>Welsh Government (2021), '</a:t>
            </a:r>
            <a:r>
              <a:rPr lang="en-GB" sz="2200" i="1" dirty="0">
                <a:cs typeface="Calibri"/>
              </a:rPr>
              <a:t>Review of Adverse Childhood Experiences (ACE) Policy: report', </a:t>
            </a:r>
            <a:r>
              <a:rPr lang="en-GB" sz="2200" dirty="0">
                <a:cs typeface="Calibri"/>
              </a:rPr>
              <a:t>available at: </a:t>
            </a:r>
            <a:r>
              <a:rPr lang="en-GB" sz="2200" dirty="0">
                <a:ea typeface="+mn-lt"/>
                <a:cs typeface="+mn-lt"/>
                <a:hlinkClick r:id="rId6"/>
              </a:rPr>
              <a:t>https://gov.wales/review-adverse-childhood-experiences-ace-policy-report-html#:~:text=The%20Welsh%20Government's%20ACEs%20Policy,-The%20Welsh%20Government&amp;text=Prosperity%20for%20All%20included%20action,reducing%20ACEs%20and%20improving%20resilience</a:t>
            </a:r>
            <a:r>
              <a:rPr lang="en-GB" sz="2200" dirty="0">
                <a:ea typeface="+mn-lt"/>
                <a:cs typeface="+mn-lt"/>
              </a:rPr>
              <a:t> (Accessed: 7th of December, 2022)</a:t>
            </a:r>
            <a:endParaRPr lang="en-GB" sz="2200"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166382869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27</Slides>
  <Notes>0</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Nursing Research Project: To what extent do adverse childhood experiences (ACE’s) affect the physical health of adults in Wales?</vt:lpstr>
      <vt:lpstr>What I Will Be Discussing Today</vt:lpstr>
      <vt:lpstr>The Importance of Research in Nursing and Health</vt:lpstr>
      <vt:lpstr>What Is Research?</vt:lpstr>
      <vt:lpstr>The Role of Research Within Healthcare</vt:lpstr>
      <vt:lpstr>Why Is Research Important Within Nursing and Healthcare?</vt:lpstr>
      <vt:lpstr>Adverse Childhood Experiences (ACEs): An Introduction</vt:lpstr>
      <vt:lpstr>What Are ACE's?</vt:lpstr>
      <vt:lpstr>To what extent do adverse childhood experiences affect the physical health of adults in Wales?</vt:lpstr>
      <vt:lpstr>The ACE Study for Wales – Ashton et al (2016)</vt:lpstr>
      <vt:lpstr>An Overview of The ACE Study For Wales</vt:lpstr>
      <vt:lpstr>The Results </vt:lpstr>
      <vt:lpstr>The Results (Continued)</vt:lpstr>
      <vt:lpstr>‘Unadjusted cumulative percentage of individuals reporting diagnosis of type 2 diabetes by age and ACE count’ - Ashton et al (2016)</vt:lpstr>
      <vt:lpstr>Type 2 Diabetes and ACEs</vt:lpstr>
      <vt:lpstr>The Results (Continued)</vt:lpstr>
      <vt:lpstr>  Current National Health-Promotion Strategies</vt:lpstr>
      <vt:lpstr>'Prosperity for All'</vt:lpstr>
      <vt:lpstr>What Improvements Could Be Made by the Welsh Government to Solve This Issue?</vt:lpstr>
      <vt:lpstr>Improvement 1</vt:lpstr>
      <vt:lpstr>Improvement 2</vt:lpstr>
      <vt:lpstr>Improvement 3</vt:lpstr>
      <vt:lpstr>Conclusion</vt:lpstr>
      <vt:lpstr>Thanks for listening</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466</cp:revision>
  <dcterms:created xsi:type="dcterms:W3CDTF">2022-11-30T22:30:50Z</dcterms:created>
  <dcterms:modified xsi:type="dcterms:W3CDTF">2022-12-08T02:23:29Z</dcterms:modified>
</cp:coreProperties>
</file>