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7" r:id="rId1"/>
  </p:sldMasterIdLst>
  <p:notesMasterIdLst>
    <p:notesMasterId r:id="rId64"/>
  </p:notesMasterIdLst>
  <p:handoutMasterIdLst>
    <p:handoutMasterId r:id="rId65"/>
  </p:handoutMasterIdLst>
  <p:sldIdLst>
    <p:sldId id="258" r:id="rId2"/>
    <p:sldId id="330" r:id="rId3"/>
    <p:sldId id="320" r:id="rId4"/>
    <p:sldId id="321" r:id="rId5"/>
    <p:sldId id="307" r:id="rId6"/>
    <p:sldId id="304" r:id="rId7"/>
    <p:sldId id="259" r:id="rId8"/>
    <p:sldId id="325" r:id="rId9"/>
    <p:sldId id="318" r:id="rId10"/>
    <p:sldId id="261" r:id="rId11"/>
    <p:sldId id="262" r:id="rId12"/>
    <p:sldId id="263" r:id="rId13"/>
    <p:sldId id="322" r:id="rId14"/>
    <p:sldId id="323" r:id="rId15"/>
    <p:sldId id="32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302" r:id="rId32"/>
    <p:sldId id="280" r:id="rId33"/>
    <p:sldId id="284" r:id="rId34"/>
    <p:sldId id="285" r:id="rId35"/>
    <p:sldId id="281" r:id="rId36"/>
    <p:sldId id="282" r:id="rId37"/>
    <p:sldId id="286" r:id="rId38"/>
    <p:sldId id="287" r:id="rId39"/>
    <p:sldId id="331" r:id="rId40"/>
    <p:sldId id="289" r:id="rId41"/>
    <p:sldId id="326" r:id="rId42"/>
    <p:sldId id="327" r:id="rId43"/>
    <p:sldId id="290" r:id="rId44"/>
    <p:sldId id="292" r:id="rId45"/>
    <p:sldId id="293" r:id="rId46"/>
    <p:sldId id="295" r:id="rId47"/>
    <p:sldId id="296" r:id="rId48"/>
    <p:sldId id="297" r:id="rId49"/>
    <p:sldId id="301" r:id="rId50"/>
    <p:sldId id="299" r:id="rId51"/>
    <p:sldId id="314" r:id="rId52"/>
    <p:sldId id="308" r:id="rId53"/>
    <p:sldId id="328" r:id="rId54"/>
    <p:sldId id="329" r:id="rId55"/>
    <p:sldId id="315" r:id="rId56"/>
    <p:sldId id="316" r:id="rId57"/>
    <p:sldId id="317" r:id="rId58"/>
    <p:sldId id="309" r:id="rId59"/>
    <p:sldId id="310" r:id="rId60"/>
    <p:sldId id="311" r:id="rId61"/>
    <p:sldId id="312" r:id="rId62"/>
    <p:sldId id="319" r:id="rId6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99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8634EB-BFC9-45EA-A44C-B3156C55A2DD}" v="50" dt="2025-09-11T11:23:48.8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3" autoAdjust="0"/>
    <p:restoredTop sz="90070" autoAdjust="0"/>
  </p:normalViewPr>
  <p:slideViewPr>
    <p:cSldViewPr>
      <p:cViewPr>
        <p:scale>
          <a:sx n="92" d="100"/>
          <a:sy n="92" d="100"/>
        </p:scale>
        <p:origin x="87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83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71"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D58634EB-BFC9-45EA-A44C-B3156C55A2DD}"/>
    <pc:docChg chg="undo custSel addSld modSld sldOrd">
      <pc:chgData name="Sian Bowen" userId="c345053a-4abb-4e43-8ff7-c21186a2fa29" providerId="ADAL" clId="{D58634EB-BFC9-45EA-A44C-B3156C55A2DD}" dt="2025-09-11T11:26:29.689" v="661" actId="20577"/>
      <pc:docMkLst>
        <pc:docMk/>
      </pc:docMkLst>
      <pc:sldChg chg="modSp mod">
        <pc:chgData name="Sian Bowen" userId="c345053a-4abb-4e43-8ff7-c21186a2fa29" providerId="ADAL" clId="{D58634EB-BFC9-45EA-A44C-B3156C55A2DD}" dt="2025-09-05T09:59:28.842" v="44" actId="255"/>
        <pc:sldMkLst>
          <pc:docMk/>
          <pc:sldMk cId="0" sldId="259"/>
        </pc:sldMkLst>
        <pc:spChg chg="mod">
          <ac:chgData name="Sian Bowen" userId="c345053a-4abb-4e43-8ff7-c21186a2fa29" providerId="ADAL" clId="{D58634EB-BFC9-45EA-A44C-B3156C55A2DD}" dt="2025-09-05T09:59:28.842" v="44" actId="255"/>
          <ac:spMkLst>
            <pc:docMk/>
            <pc:sldMk cId="0" sldId="259"/>
            <ac:spMk id="11267" creationId="{465B5D57-383A-266A-CC74-B5FBD8F18E68}"/>
          </ac:spMkLst>
        </pc:spChg>
      </pc:sldChg>
      <pc:sldChg chg="addSp delSp modSp mod">
        <pc:chgData name="Sian Bowen" userId="c345053a-4abb-4e43-8ff7-c21186a2fa29" providerId="ADAL" clId="{D58634EB-BFC9-45EA-A44C-B3156C55A2DD}" dt="2025-09-05T10:10:34.264" v="104" actId="20577"/>
        <pc:sldMkLst>
          <pc:docMk/>
          <pc:sldMk cId="0" sldId="261"/>
        </pc:sldMkLst>
        <pc:spChg chg="add del mod">
          <ac:chgData name="Sian Bowen" userId="c345053a-4abb-4e43-8ff7-c21186a2fa29" providerId="ADAL" clId="{D58634EB-BFC9-45EA-A44C-B3156C55A2DD}" dt="2025-09-05T10:10:34.264" v="104" actId="20577"/>
          <ac:spMkLst>
            <pc:docMk/>
            <pc:sldMk cId="0" sldId="261"/>
            <ac:spMk id="15363" creationId="{38FEDE2E-A4A9-C018-EA8B-203DD6B80DFA}"/>
          </ac:spMkLst>
        </pc:spChg>
        <pc:picChg chg="add mod">
          <ac:chgData name="Sian Bowen" userId="c345053a-4abb-4e43-8ff7-c21186a2fa29" providerId="ADAL" clId="{D58634EB-BFC9-45EA-A44C-B3156C55A2DD}" dt="2025-09-05T10:08:43.928" v="77" actId="1076"/>
          <ac:picMkLst>
            <pc:docMk/>
            <pc:sldMk cId="0" sldId="261"/>
            <ac:picMk id="2050" creationId="{900C8B97-FB39-5DA7-C41A-184E4B00E448}"/>
          </ac:picMkLst>
        </pc:picChg>
        <pc:picChg chg="mod">
          <ac:chgData name="Sian Bowen" userId="c345053a-4abb-4e43-8ff7-c21186a2fa29" providerId="ADAL" clId="{D58634EB-BFC9-45EA-A44C-B3156C55A2DD}" dt="2025-09-05T10:08:36.705" v="74" actId="1076"/>
          <ac:picMkLst>
            <pc:docMk/>
            <pc:sldMk cId="0" sldId="261"/>
            <ac:picMk id="15365" creationId="{138CD085-2C48-EFBB-4D9E-A83758F95EF5}"/>
          </ac:picMkLst>
        </pc:picChg>
      </pc:sldChg>
      <pc:sldChg chg="addSp delSp modSp mod setBg">
        <pc:chgData name="Sian Bowen" userId="c345053a-4abb-4e43-8ff7-c21186a2fa29" providerId="ADAL" clId="{D58634EB-BFC9-45EA-A44C-B3156C55A2DD}" dt="2025-09-05T10:08:26.358" v="71" actId="1076"/>
        <pc:sldMkLst>
          <pc:docMk/>
          <pc:sldMk cId="0" sldId="262"/>
        </pc:sldMkLst>
        <pc:spChg chg="mod">
          <ac:chgData name="Sian Bowen" userId="c345053a-4abb-4e43-8ff7-c21186a2fa29" providerId="ADAL" clId="{D58634EB-BFC9-45EA-A44C-B3156C55A2DD}" dt="2025-09-05T10:08:25.336" v="70"/>
          <ac:spMkLst>
            <pc:docMk/>
            <pc:sldMk cId="0" sldId="262"/>
            <ac:spMk id="12291" creationId="{4F2CE472-E280-FB14-3375-7C8D8EA71CA8}"/>
          </ac:spMkLst>
        </pc:spChg>
        <pc:spChg chg="mod">
          <ac:chgData name="Sian Bowen" userId="c345053a-4abb-4e43-8ff7-c21186a2fa29" providerId="ADAL" clId="{D58634EB-BFC9-45EA-A44C-B3156C55A2DD}" dt="2025-09-05T10:08:25.336" v="70"/>
          <ac:spMkLst>
            <pc:docMk/>
            <pc:sldMk cId="0" sldId="262"/>
            <ac:spMk id="17410" creationId="{9B4C7CCB-E437-43D9-6B7D-85AD0C35E81F}"/>
          </ac:spMkLst>
        </pc:spChg>
        <pc:picChg chg="mod ord">
          <ac:chgData name="Sian Bowen" userId="c345053a-4abb-4e43-8ff7-c21186a2fa29" providerId="ADAL" clId="{D58634EB-BFC9-45EA-A44C-B3156C55A2DD}" dt="2025-09-05T10:08:25.336" v="70"/>
          <ac:picMkLst>
            <pc:docMk/>
            <pc:sldMk cId="0" sldId="262"/>
            <ac:picMk id="17412" creationId="{5D0DD3F0-7C3C-8E11-8C2F-A9319A84E6FB}"/>
          </ac:picMkLst>
        </pc:picChg>
      </pc:sldChg>
      <pc:sldChg chg="modSp mod">
        <pc:chgData name="Sian Bowen" userId="c345053a-4abb-4e43-8ff7-c21186a2fa29" providerId="ADAL" clId="{D58634EB-BFC9-45EA-A44C-B3156C55A2DD}" dt="2025-09-05T10:12:38.080" v="127" actId="207"/>
        <pc:sldMkLst>
          <pc:docMk/>
          <pc:sldMk cId="0" sldId="263"/>
        </pc:sldMkLst>
        <pc:spChg chg="mod">
          <ac:chgData name="Sian Bowen" userId="c345053a-4abb-4e43-8ff7-c21186a2fa29" providerId="ADAL" clId="{D58634EB-BFC9-45EA-A44C-B3156C55A2DD}" dt="2025-09-05T10:12:38.080" v="127" actId="207"/>
          <ac:spMkLst>
            <pc:docMk/>
            <pc:sldMk cId="0" sldId="263"/>
            <ac:spMk id="19459" creationId="{4D2B18B3-7CB2-6F45-60DC-4321F0AB1301}"/>
          </ac:spMkLst>
        </pc:spChg>
      </pc:sldChg>
      <pc:sldChg chg="addSp delSp modSp mod">
        <pc:chgData name="Sian Bowen" userId="c345053a-4abb-4e43-8ff7-c21186a2fa29" providerId="ADAL" clId="{D58634EB-BFC9-45EA-A44C-B3156C55A2DD}" dt="2025-09-11T10:59:24.231" v="191" actId="255"/>
        <pc:sldMkLst>
          <pc:docMk/>
          <pc:sldMk cId="0" sldId="273"/>
        </pc:sldMkLst>
        <pc:spChg chg="add del mod">
          <ac:chgData name="Sian Bowen" userId="c345053a-4abb-4e43-8ff7-c21186a2fa29" providerId="ADAL" clId="{D58634EB-BFC9-45EA-A44C-B3156C55A2DD}" dt="2025-09-11T10:59:11.062" v="190" actId="478"/>
          <ac:spMkLst>
            <pc:docMk/>
            <pc:sldMk cId="0" sldId="273"/>
            <ac:spMk id="2" creationId="{389B73CA-BDBA-6029-51FD-AE5106CCBCC6}"/>
          </ac:spMkLst>
        </pc:spChg>
        <pc:spChg chg="mod">
          <ac:chgData name="Sian Bowen" userId="c345053a-4abb-4e43-8ff7-c21186a2fa29" providerId="ADAL" clId="{D58634EB-BFC9-45EA-A44C-B3156C55A2DD}" dt="2025-09-11T10:59:24.231" v="191" actId="255"/>
          <ac:spMkLst>
            <pc:docMk/>
            <pc:sldMk cId="0" sldId="273"/>
            <ac:spMk id="40963" creationId="{04891C1E-0EE1-5551-9018-34D5665251DD}"/>
          </ac:spMkLst>
        </pc:spChg>
      </pc:sldChg>
      <pc:sldChg chg="modSp mod">
        <pc:chgData name="Sian Bowen" userId="c345053a-4abb-4e43-8ff7-c21186a2fa29" providerId="ADAL" clId="{D58634EB-BFC9-45EA-A44C-B3156C55A2DD}" dt="2025-09-11T11:01:27.306" v="210" actId="20577"/>
        <pc:sldMkLst>
          <pc:docMk/>
          <pc:sldMk cId="0" sldId="280"/>
        </pc:sldMkLst>
        <pc:spChg chg="mod">
          <ac:chgData name="Sian Bowen" userId="c345053a-4abb-4e43-8ff7-c21186a2fa29" providerId="ADAL" clId="{D58634EB-BFC9-45EA-A44C-B3156C55A2DD}" dt="2025-09-11T11:01:27.306" v="210" actId="20577"/>
          <ac:spMkLst>
            <pc:docMk/>
            <pc:sldMk cId="0" sldId="280"/>
            <ac:spMk id="56323" creationId="{D4AE057F-FB50-64E2-C9D8-E64DB1DA6FFD}"/>
          </ac:spMkLst>
        </pc:spChg>
      </pc:sldChg>
      <pc:sldChg chg="modSp mod">
        <pc:chgData name="Sian Bowen" userId="c345053a-4abb-4e43-8ff7-c21186a2fa29" providerId="ADAL" clId="{D58634EB-BFC9-45EA-A44C-B3156C55A2DD}" dt="2025-09-11T11:04:46.852" v="239"/>
        <pc:sldMkLst>
          <pc:docMk/>
          <pc:sldMk cId="0" sldId="281"/>
        </pc:sldMkLst>
        <pc:spChg chg="mod">
          <ac:chgData name="Sian Bowen" userId="c345053a-4abb-4e43-8ff7-c21186a2fa29" providerId="ADAL" clId="{D58634EB-BFC9-45EA-A44C-B3156C55A2DD}" dt="2025-09-11T11:04:46.852" v="239"/>
          <ac:spMkLst>
            <pc:docMk/>
            <pc:sldMk cId="0" sldId="281"/>
            <ac:spMk id="57347" creationId="{22BD2257-6B8E-6E75-1D2D-4755EC7CD080}"/>
          </ac:spMkLst>
        </pc:spChg>
      </pc:sldChg>
      <pc:sldChg chg="modSp mod">
        <pc:chgData name="Sian Bowen" userId="c345053a-4abb-4e43-8ff7-c21186a2fa29" providerId="ADAL" clId="{D58634EB-BFC9-45EA-A44C-B3156C55A2DD}" dt="2025-09-11T11:02:29.582" v="224" actId="20577"/>
        <pc:sldMkLst>
          <pc:docMk/>
          <pc:sldMk cId="0" sldId="285"/>
        </pc:sldMkLst>
        <pc:spChg chg="mod">
          <ac:chgData name="Sian Bowen" userId="c345053a-4abb-4e43-8ff7-c21186a2fa29" providerId="ADAL" clId="{D58634EB-BFC9-45EA-A44C-B3156C55A2DD}" dt="2025-09-11T11:02:29.582" v="224" actId="20577"/>
          <ac:spMkLst>
            <pc:docMk/>
            <pc:sldMk cId="0" sldId="285"/>
            <ac:spMk id="60419" creationId="{0F60460A-CC62-FF35-7E44-FB3DA25BBA04}"/>
          </ac:spMkLst>
        </pc:spChg>
      </pc:sldChg>
      <pc:sldChg chg="modSp mod">
        <pc:chgData name="Sian Bowen" userId="c345053a-4abb-4e43-8ff7-c21186a2fa29" providerId="ADAL" clId="{D58634EB-BFC9-45EA-A44C-B3156C55A2DD}" dt="2025-09-11T11:07:40.207" v="311" actId="20577"/>
        <pc:sldMkLst>
          <pc:docMk/>
          <pc:sldMk cId="0" sldId="287"/>
        </pc:sldMkLst>
        <pc:spChg chg="mod">
          <ac:chgData name="Sian Bowen" userId="c345053a-4abb-4e43-8ff7-c21186a2fa29" providerId="ADAL" clId="{D58634EB-BFC9-45EA-A44C-B3156C55A2DD}" dt="2025-09-11T11:07:40.207" v="311" actId="20577"/>
          <ac:spMkLst>
            <pc:docMk/>
            <pc:sldMk cId="0" sldId="287"/>
            <ac:spMk id="68611" creationId="{00190047-7890-33B5-A375-CD790F4E201F}"/>
          </ac:spMkLst>
        </pc:spChg>
      </pc:sldChg>
      <pc:sldChg chg="modSp mod">
        <pc:chgData name="Sian Bowen" userId="c345053a-4abb-4e43-8ff7-c21186a2fa29" providerId="ADAL" clId="{D58634EB-BFC9-45EA-A44C-B3156C55A2DD}" dt="2025-09-11T11:21:57.075" v="585" actId="20577"/>
        <pc:sldMkLst>
          <pc:docMk/>
          <pc:sldMk cId="0" sldId="290"/>
        </pc:sldMkLst>
        <pc:spChg chg="mod">
          <ac:chgData name="Sian Bowen" userId="c345053a-4abb-4e43-8ff7-c21186a2fa29" providerId="ADAL" clId="{D58634EB-BFC9-45EA-A44C-B3156C55A2DD}" dt="2025-09-11T11:21:57.075" v="585" actId="20577"/>
          <ac:spMkLst>
            <pc:docMk/>
            <pc:sldMk cId="0" sldId="290"/>
            <ac:spMk id="74755" creationId="{15FDE106-86C6-D3C7-0C87-878424F6D4BA}"/>
          </ac:spMkLst>
        </pc:spChg>
      </pc:sldChg>
      <pc:sldChg chg="modSp mod">
        <pc:chgData name="Sian Bowen" userId="c345053a-4abb-4e43-8ff7-c21186a2fa29" providerId="ADAL" clId="{D58634EB-BFC9-45EA-A44C-B3156C55A2DD}" dt="2025-09-11T11:21:14.848" v="572" actId="20577"/>
        <pc:sldMkLst>
          <pc:docMk/>
          <pc:sldMk cId="0" sldId="293"/>
        </pc:sldMkLst>
        <pc:spChg chg="mod">
          <ac:chgData name="Sian Bowen" userId="c345053a-4abb-4e43-8ff7-c21186a2fa29" providerId="ADAL" clId="{D58634EB-BFC9-45EA-A44C-B3156C55A2DD}" dt="2025-09-11T11:21:14.848" v="572" actId="20577"/>
          <ac:spMkLst>
            <pc:docMk/>
            <pc:sldMk cId="0" sldId="293"/>
            <ac:spMk id="78851" creationId="{D4FC2B97-CB02-99B3-52E5-8E73B731D951}"/>
          </ac:spMkLst>
        </pc:spChg>
      </pc:sldChg>
      <pc:sldChg chg="modSp mod">
        <pc:chgData name="Sian Bowen" userId="c345053a-4abb-4e43-8ff7-c21186a2fa29" providerId="ADAL" clId="{D58634EB-BFC9-45EA-A44C-B3156C55A2DD}" dt="2025-09-11T11:22:25.435" v="586" actId="20577"/>
        <pc:sldMkLst>
          <pc:docMk/>
          <pc:sldMk cId="0" sldId="296"/>
        </pc:sldMkLst>
        <pc:spChg chg="mod">
          <ac:chgData name="Sian Bowen" userId="c345053a-4abb-4e43-8ff7-c21186a2fa29" providerId="ADAL" clId="{D58634EB-BFC9-45EA-A44C-B3156C55A2DD}" dt="2025-09-11T11:22:25.435" v="586" actId="20577"/>
          <ac:spMkLst>
            <pc:docMk/>
            <pc:sldMk cId="0" sldId="296"/>
            <ac:spMk id="82947" creationId="{0693790D-9E65-C15F-12DB-D6C7998C12B1}"/>
          </ac:spMkLst>
        </pc:spChg>
      </pc:sldChg>
      <pc:sldChg chg="modSp mod">
        <pc:chgData name="Sian Bowen" userId="c345053a-4abb-4e43-8ff7-c21186a2fa29" providerId="ADAL" clId="{D58634EB-BFC9-45EA-A44C-B3156C55A2DD}" dt="2025-09-11T11:24:06.758" v="643" actId="20577"/>
        <pc:sldMkLst>
          <pc:docMk/>
          <pc:sldMk cId="0" sldId="301"/>
        </pc:sldMkLst>
        <pc:spChg chg="mod">
          <ac:chgData name="Sian Bowen" userId="c345053a-4abb-4e43-8ff7-c21186a2fa29" providerId="ADAL" clId="{D58634EB-BFC9-45EA-A44C-B3156C55A2DD}" dt="2025-09-11T11:24:06.758" v="643" actId="20577"/>
          <ac:spMkLst>
            <pc:docMk/>
            <pc:sldMk cId="0" sldId="301"/>
            <ac:spMk id="87043" creationId="{4FECDC82-472E-7E48-C47D-3D095150DC85}"/>
          </ac:spMkLst>
        </pc:spChg>
      </pc:sldChg>
      <pc:sldChg chg="modSp mod">
        <pc:chgData name="Sian Bowen" userId="c345053a-4abb-4e43-8ff7-c21186a2fa29" providerId="ADAL" clId="{D58634EB-BFC9-45EA-A44C-B3156C55A2DD}" dt="2025-09-05T09:58:13.676" v="16" actId="20577"/>
        <pc:sldMkLst>
          <pc:docMk/>
          <pc:sldMk cId="0" sldId="307"/>
        </pc:sldMkLst>
        <pc:spChg chg="mod">
          <ac:chgData name="Sian Bowen" userId="c345053a-4abb-4e43-8ff7-c21186a2fa29" providerId="ADAL" clId="{D58634EB-BFC9-45EA-A44C-B3156C55A2DD}" dt="2025-09-05T09:58:13.676" v="16" actId="20577"/>
          <ac:spMkLst>
            <pc:docMk/>
            <pc:sldMk cId="0" sldId="307"/>
            <ac:spMk id="8195" creationId="{30CDA0BA-4E88-E0EC-9BA3-F29C987927CC}"/>
          </ac:spMkLst>
        </pc:spChg>
      </pc:sldChg>
      <pc:sldChg chg="modSp mod">
        <pc:chgData name="Sian Bowen" userId="c345053a-4abb-4e43-8ff7-c21186a2fa29" providerId="ADAL" clId="{D58634EB-BFC9-45EA-A44C-B3156C55A2DD}" dt="2025-09-11T11:25:46.720" v="650" actId="313"/>
        <pc:sldMkLst>
          <pc:docMk/>
          <pc:sldMk cId="0" sldId="308"/>
        </pc:sldMkLst>
        <pc:spChg chg="mod">
          <ac:chgData name="Sian Bowen" userId="c345053a-4abb-4e43-8ff7-c21186a2fa29" providerId="ADAL" clId="{D58634EB-BFC9-45EA-A44C-B3156C55A2DD}" dt="2025-09-11T11:25:46.720" v="650" actId="313"/>
          <ac:spMkLst>
            <pc:docMk/>
            <pc:sldMk cId="0" sldId="308"/>
            <ac:spMk id="92163" creationId="{1385266C-3E7A-AC19-2B93-8D4896400784}"/>
          </ac:spMkLst>
        </pc:spChg>
      </pc:sldChg>
      <pc:sldChg chg="modSp mod">
        <pc:chgData name="Sian Bowen" userId="c345053a-4abb-4e43-8ff7-c21186a2fa29" providerId="ADAL" clId="{D58634EB-BFC9-45EA-A44C-B3156C55A2DD}" dt="2025-09-11T11:26:29.689" v="661" actId="20577"/>
        <pc:sldMkLst>
          <pc:docMk/>
          <pc:sldMk cId="0" sldId="315"/>
        </pc:sldMkLst>
        <pc:spChg chg="mod">
          <ac:chgData name="Sian Bowen" userId="c345053a-4abb-4e43-8ff7-c21186a2fa29" providerId="ADAL" clId="{D58634EB-BFC9-45EA-A44C-B3156C55A2DD}" dt="2025-09-11T11:26:29.689" v="661" actId="20577"/>
          <ac:spMkLst>
            <pc:docMk/>
            <pc:sldMk cId="0" sldId="315"/>
            <ac:spMk id="90114" creationId="{B4587BC2-EF61-717F-363D-19F6279F9C25}"/>
          </ac:spMkLst>
        </pc:spChg>
      </pc:sldChg>
      <pc:sldChg chg="modSp new mod ord">
        <pc:chgData name="Sian Bowen" userId="c345053a-4abb-4e43-8ff7-c21186a2fa29" providerId="ADAL" clId="{D58634EB-BFC9-45EA-A44C-B3156C55A2DD}" dt="2025-09-05T09:49:34.201" v="15"/>
        <pc:sldMkLst>
          <pc:docMk/>
          <pc:sldMk cId="3039260876" sldId="330"/>
        </pc:sldMkLst>
        <pc:spChg chg="mod">
          <ac:chgData name="Sian Bowen" userId="c345053a-4abb-4e43-8ff7-c21186a2fa29" providerId="ADAL" clId="{D58634EB-BFC9-45EA-A44C-B3156C55A2DD}" dt="2025-09-05T09:49:29.892" v="13" actId="20577"/>
          <ac:spMkLst>
            <pc:docMk/>
            <pc:sldMk cId="3039260876" sldId="330"/>
            <ac:spMk id="2" creationId="{A8D6B1CD-416F-5B70-8946-941DD4F66666}"/>
          </ac:spMkLst>
        </pc:spChg>
        <pc:spChg chg="mod">
          <ac:chgData name="Sian Bowen" userId="c345053a-4abb-4e43-8ff7-c21186a2fa29" providerId="ADAL" clId="{D58634EB-BFC9-45EA-A44C-B3156C55A2DD}" dt="2025-09-05T09:49:12.220" v="1"/>
          <ac:spMkLst>
            <pc:docMk/>
            <pc:sldMk cId="3039260876" sldId="330"/>
            <ac:spMk id="3" creationId="{F17F575A-3210-5B6B-76EA-D68B94E06482}"/>
          </ac:spMkLst>
        </pc:spChg>
      </pc:sldChg>
      <pc:sldChg chg="addSp delSp modSp new mod">
        <pc:chgData name="Sian Bowen" userId="c345053a-4abb-4e43-8ff7-c21186a2fa29" providerId="ADAL" clId="{D58634EB-BFC9-45EA-A44C-B3156C55A2DD}" dt="2025-09-11T11:19:55.908" v="571" actId="20577"/>
        <pc:sldMkLst>
          <pc:docMk/>
          <pc:sldMk cId="1580938920" sldId="331"/>
        </pc:sldMkLst>
        <pc:spChg chg="mod">
          <ac:chgData name="Sian Bowen" userId="c345053a-4abb-4e43-8ff7-c21186a2fa29" providerId="ADAL" clId="{D58634EB-BFC9-45EA-A44C-B3156C55A2DD}" dt="2025-09-11T11:09:13.787" v="364" actId="313"/>
          <ac:spMkLst>
            <pc:docMk/>
            <pc:sldMk cId="1580938920" sldId="331"/>
            <ac:spMk id="2" creationId="{DE6C3383-8D66-03B9-509E-FE360C28FC0D}"/>
          </ac:spMkLst>
        </pc:spChg>
        <pc:spChg chg="mod">
          <ac:chgData name="Sian Bowen" userId="c345053a-4abb-4e43-8ff7-c21186a2fa29" providerId="ADAL" clId="{D58634EB-BFC9-45EA-A44C-B3156C55A2DD}" dt="2025-09-11T11:19:55.908" v="571" actId="20577"/>
          <ac:spMkLst>
            <pc:docMk/>
            <pc:sldMk cId="1580938920" sldId="331"/>
            <ac:spMk id="3" creationId="{E8101D93-30F4-1A13-AF5E-63F9FB555CED}"/>
          </ac:spMkLst>
        </pc:spChg>
        <pc:spChg chg="add del mod">
          <ac:chgData name="Sian Bowen" userId="c345053a-4abb-4e43-8ff7-c21186a2fa29" providerId="ADAL" clId="{D58634EB-BFC9-45EA-A44C-B3156C55A2DD}" dt="2025-09-11T11:11:05.536" v="382" actId="478"/>
          <ac:spMkLst>
            <pc:docMk/>
            <pc:sldMk cId="1580938920" sldId="331"/>
            <ac:spMk id="4" creationId="{6A5E13E8-BBBE-2CBA-A89D-1B02E8342A79}"/>
          </ac:spMkLst>
        </pc:spChg>
        <pc:graphicFrameChg chg="add del mod modGraphic">
          <ac:chgData name="Sian Bowen" userId="c345053a-4abb-4e43-8ff7-c21186a2fa29" providerId="ADAL" clId="{D58634EB-BFC9-45EA-A44C-B3156C55A2DD}" dt="2025-09-11T11:14:57.537" v="470" actId="478"/>
          <ac:graphicFrameMkLst>
            <pc:docMk/>
            <pc:sldMk cId="1580938920" sldId="331"/>
            <ac:graphicFrameMk id="5" creationId="{AE236BC5-0A26-727C-B5BE-245E6571A243}"/>
          </ac:graphicFrameMkLst>
        </pc:graphicFrameChg>
        <pc:picChg chg="add mod">
          <ac:chgData name="Sian Bowen" userId="c345053a-4abb-4e43-8ff7-c21186a2fa29" providerId="ADAL" clId="{D58634EB-BFC9-45EA-A44C-B3156C55A2DD}" dt="2025-09-11T11:11:52.727" v="385" actId="1076"/>
          <ac:picMkLst>
            <pc:docMk/>
            <pc:sldMk cId="1580938920" sldId="331"/>
            <ac:picMk id="4100" creationId="{177A3DB9-8DA5-E7C2-A2A3-E9C8DFAC378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EB2704CF-4777-B2D2-B969-4189716AD9D9}"/>
              </a:ext>
            </a:extLst>
          </p:cNvPr>
          <p:cNvSpPr>
            <a:spLocks noGrp="1" noChangeArrowheads="1"/>
          </p:cNvSpPr>
          <p:nvPr>
            <p:ph type="body" sz="quarter" idx="3"/>
          </p:nvPr>
        </p:nvSpPr>
        <p:spPr bwMode="auto">
          <a:xfrm>
            <a:off x="914400" y="4343400"/>
            <a:ext cx="5029200" cy="4114800"/>
          </a:xfrm>
          <a:prstGeom prst="rect">
            <a:avLst/>
          </a:prstGeom>
          <a:noFill/>
          <a:ln>
            <a:noFill/>
          </a:ln>
          <a:effectLst/>
        </p:spPr>
        <p:txBody>
          <a:bodyPr vert="horz" wrap="square" lIns="90488" tIns="44450" rIns="90488" bIns="44450" numCol="1" anchor="t" anchorCtr="0" compatLnSpc="1">
            <a:prstTxWarp prst="textNoShape">
              <a:avLst/>
            </a:prstTxWarp>
          </a:bodyPr>
          <a:lstStyle/>
          <a:p>
            <a:pPr lvl="0"/>
            <a:r>
              <a:rPr lang="en-US" altLang="en-US" noProof="0"/>
              <a:t>Click to edit Master notes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3075" name="Rectangle 3">
            <a:extLst>
              <a:ext uri="{FF2B5EF4-FFF2-40B4-BE49-F238E27FC236}">
                <a16:creationId xmlns:a16="http://schemas.microsoft.com/office/drawing/2014/main" id="{77347FFE-C36E-6620-0A8F-9C936805ABA6}"/>
              </a:ext>
            </a:extLst>
          </p:cNvPr>
          <p:cNvSpPr>
            <a:spLocks noGrp="1" noRot="1" noChangeAspect="1" noChangeArrowheads="1" noTextEdit="1"/>
          </p:cNvSpPr>
          <p:nvPr>
            <p:ph type="sldImg" idx="2"/>
          </p:nvPr>
        </p:nvSpPr>
        <p:spPr bwMode="auto">
          <a:xfrm>
            <a:off x="1149350" y="692150"/>
            <a:ext cx="4559300" cy="34163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909C9C83-9FEE-C117-DE75-AA2E091C01C6}"/>
              </a:ext>
            </a:extLst>
          </p:cNvPr>
          <p:cNvSpPr>
            <a:spLocks noGrp="1" noRot="1" noChangeAspect="1" noChangeArrowheads="1" noTextEdit="1"/>
          </p:cNvSpPr>
          <p:nvPr>
            <p:ph type="sldImg"/>
          </p:nvPr>
        </p:nvSpPr>
        <p:spPr>
          <a:xfrm>
            <a:off x="1150938" y="692150"/>
            <a:ext cx="4556125" cy="3416300"/>
          </a:xfrm>
          <a:ln cap="flat"/>
        </p:spPr>
      </p:sp>
      <p:sp>
        <p:nvSpPr>
          <p:cNvPr id="5123" name="Rectangle 3">
            <a:extLst>
              <a:ext uri="{FF2B5EF4-FFF2-40B4-BE49-F238E27FC236}">
                <a16:creationId xmlns:a16="http://schemas.microsoft.com/office/drawing/2014/main" id="{1B9D2B45-4E8E-CBCB-A59D-4DAED7152BA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E5476267-CB77-B384-1A6B-002E48449B1C}"/>
              </a:ext>
            </a:extLst>
          </p:cNvPr>
          <p:cNvSpPr>
            <a:spLocks noGrp="1" noRot="1" noChangeAspect="1" noChangeArrowheads="1" noTextEdit="1"/>
          </p:cNvSpPr>
          <p:nvPr>
            <p:ph type="sldImg"/>
          </p:nvPr>
        </p:nvSpPr>
        <p:spPr>
          <a:xfrm>
            <a:off x="1150938" y="692150"/>
            <a:ext cx="4556125" cy="3416300"/>
          </a:xfrm>
          <a:ln cap="flat"/>
        </p:spPr>
      </p:sp>
      <p:sp>
        <p:nvSpPr>
          <p:cNvPr id="9219" name="Rectangle 3">
            <a:extLst>
              <a:ext uri="{FF2B5EF4-FFF2-40B4-BE49-F238E27FC236}">
                <a16:creationId xmlns:a16="http://schemas.microsoft.com/office/drawing/2014/main" id="{2DFB2A69-B88F-2346-9480-95135F2330D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D8D8BB8-3BBA-85C4-1B40-D69180AF61BE}"/>
              </a:ext>
            </a:extLst>
          </p:cNvPr>
          <p:cNvSpPr>
            <a:spLocks noGrp="1" noRot="1" noChangeAspect="1" noChangeArrowheads="1" noTextEdit="1"/>
          </p:cNvSpPr>
          <p:nvPr>
            <p:ph type="sldImg"/>
          </p:nvPr>
        </p:nvSpPr>
        <p:spPr>
          <a:xfrm>
            <a:off x="1150938" y="692150"/>
            <a:ext cx="4556125" cy="3416300"/>
          </a:xfrm>
          <a:ln cap="flat"/>
        </p:spPr>
      </p:sp>
      <p:sp>
        <p:nvSpPr>
          <p:cNvPr id="12291" name="Rectangle 3">
            <a:extLst>
              <a:ext uri="{FF2B5EF4-FFF2-40B4-BE49-F238E27FC236}">
                <a16:creationId xmlns:a16="http://schemas.microsoft.com/office/drawing/2014/main" id="{4BB2769F-195B-FB11-3CC0-18FCE9748E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BCCFFD9-4444-99C7-7DD2-4F6F798E670C}"/>
              </a:ext>
            </a:extLst>
          </p:cNvPr>
          <p:cNvSpPr>
            <a:spLocks noGrp="1" noRot="1" noChangeAspect="1" noChangeArrowheads="1" noTextEdit="1"/>
          </p:cNvSpPr>
          <p:nvPr>
            <p:ph type="sldImg"/>
          </p:nvPr>
        </p:nvSpPr>
        <p:spPr>
          <a:xfrm>
            <a:off x="1150938" y="692150"/>
            <a:ext cx="4556125" cy="3416300"/>
          </a:xfrm>
          <a:ln cap="flat"/>
        </p:spPr>
      </p:sp>
      <p:sp>
        <p:nvSpPr>
          <p:cNvPr id="16387" name="Rectangle 3">
            <a:extLst>
              <a:ext uri="{FF2B5EF4-FFF2-40B4-BE49-F238E27FC236}">
                <a16:creationId xmlns:a16="http://schemas.microsoft.com/office/drawing/2014/main" id="{26A3A627-70DE-B41A-76DB-866FF957D87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AF910F9A-E215-2F0A-755E-E1336175CCFE}"/>
              </a:ext>
            </a:extLst>
          </p:cNvPr>
          <p:cNvSpPr>
            <a:spLocks noGrp="1" noRot="1" noChangeAspect="1" noChangeArrowheads="1" noTextEdit="1"/>
          </p:cNvSpPr>
          <p:nvPr>
            <p:ph type="sldImg"/>
          </p:nvPr>
        </p:nvSpPr>
        <p:spPr>
          <a:xfrm>
            <a:off x="1150938" y="692150"/>
            <a:ext cx="4556125" cy="3416300"/>
          </a:xfrm>
          <a:ln cap="flat"/>
        </p:spPr>
      </p:sp>
      <p:sp>
        <p:nvSpPr>
          <p:cNvPr id="18435" name="Rectangle 3">
            <a:extLst>
              <a:ext uri="{FF2B5EF4-FFF2-40B4-BE49-F238E27FC236}">
                <a16:creationId xmlns:a16="http://schemas.microsoft.com/office/drawing/2014/main" id="{C33D11FB-BD91-C3D8-D551-04B898F9674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2A4E682-3F86-BFA7-C961-4DA183F98E45}"/>
              </a:ext>
            </a:extLst>
          </p:cNvPr>
          <p:cNvSpPr>
            <a:spLocks noGrp="1" noRot="1" noChangeAspect="1" noChangeArrowheads="1" noTextEdit="1"/>
          </p:cNvSpPr>
          <p:nvPr>
            <p:ph type="sldImg"/>
          </p:nvPr>
        </p:nvSpPr>
        <p:spPr>
          <a:xfrm>
            <a:off x="1150938" y="692150"/>
            <a:ext cx="4556125" cy="3416300"/>
          </a:xfrm>
          <a:ln cap="flat"/>
        </p:spPr>
      </p:sp>
      <p:sp>
        <p:nvSpPr>
          <p:cNvPr id="20483" name="Rectangle 3">
            <a:extLst>
              <a:ext uri="{FF2B5EF4-FFF2-40B4-BE49-F238E27FC236}">
                <a16:creationId xmlns:a16="http://schemas.microsoft.com/office/drawing/2014/main" id="{362F620D-4B2C-BB3E-AAEB-2CD23E396EF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CC62ACC-B043-CC37-CBC4-8B63680BB602}"/>
              </a:ext>
            </a:extLst>
          </p:cNvPr>
          <p:cNvSpPr>
            <a:spLocks noGrp="1" noRot="1" noChangeAspect="1" noChangeArrowheads="1" noTextEdit="1"/>
          </p:cNvSpPr>
          <p:nvPr>
            <p:ph type="sldImg"/>
          </p:nvPr>
        </p:nvSpPr>
        <p:spPr>
          <a:xfrm>
            <a:off x="1150938" y="692150"/>
            <a:ext cx="4556125" cy="3416300"/>
          </a:xfrm>
          <a:ln cap="flat"/>
        </p:spPr>
      </p:sp>
      <p:sp>
        <p:nvSpPr>
          <p:cNvPr id="25603" name="Rectangle 3">
            <a:extLst>
              <a:ext uri="{FF2B5EF4-FFF2-40B4-BE49-F238E27FC236}">
                <a16:creationId xmlns:a16="http://schemas.microsoft.com/office/drawing/2014/main" id="{1C75B87D-1210-0558-C945-2B9C0F92EB7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6119A867-87F0-B0A3-3594-FB7FC3DA6BB8}"/>
              </a:ext>
            </a:extLst>
          </p:cNvPr>
          <p:cNvSpPr>
            <a:spLocks noGrp="1" noRot="1" noChangeAspect="1" noChangeArrowheads="1" noTextEdit="1"/>
          </p:cNvSpPr>
          <p:nvPr>
            <p:ph type="sldImg"/>
          </p:nvPr>
        </p:nvSpPr>
        <p:spPr>
          <a:xfrm>
            <a:off x="1150938" y="692150"/>
            <a:ext cx="4556125" cy="3416300"/>
          </a:xfrm>
          <a:ln cap="flat"/>
        </p:spPr>
      </p:sp>
      <p:sp>
        <p:nvSpPr>
          <p:cNvPr id="27651" name="Rectangle 3">
            <a:extLst>
              <a:ext uri="{FF2B5EF4-FFF2-40B4-BE49-F238E27FC236}">
                <a16:creationId xmlns:a16="http://schemas.microsoft.com/office/drawing/2014/main" id="{8146C6B0-558A-5555-C092-A8F41731EEC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A535CD63-4C78-FF83-63C2-44932803D778}"/>
              </a:ext>
            </a:extLst>
          </p:cNvPr>
          <p:cNvSpPr>
            <a:spLocks noGrp="1" noRot="1" noChangeAspect="1" noChangeArrowheads="1" noTextEdit="1"/>
          </p:cNvSpPr>
          <p:nvPr>
            <p:ph type="sldImg"/>
          </p:nvPr>
        </p:nvSpPr>
        <p:spPr>
          <a:xfrm>
            <a:off x="1150938" y="692150"/>
            <a:ext cx="4556125" cy="3416300"/>
          </a:xfrm>
          <a:ln cap="flat"/>
        </p:spPr>
      </p:sp>
      <p:sp>
        <p:nvSpPr>
          <p:cNvPr id="29699" name="Rectangle 3">
            <a:extLst>
              <a:ext uri="{FF2B5EF4-FFF2-40B4-BE49-F238E27FC236}">
                <a16:creationId xmlns:a16="http://schemas.microsoft.com/office/drawing/2014/main" id="{6B150986-A83F-AA58-98CB-E26891DFA4E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CE6D623-DB16-0B12-E260-2A8713CE9466}"/>
              </a:ext>
            </a:extLst>
          </p:cNvPr>
          <p:cNvSpPr>
            <a:spLocks noGrp="1" noRot="1" noChangeAspect="1" noChangeArrowheads="1" noTextEdit="1"/>
          </p:cNvSpPr>
          <p:nvPr>
            <p:ph type="sldImg"/>
          </p:nvPr>
        </p:nvSpPr>
        <p:spPr>
          <a:xfrm>
            <a:off x="1150938" y="692150"/>
            <a:ext cx="4556125" cy="3416300"/>
          </a:xfrm>
          <a:ln cap="flat"/>
        </p:spPr>
      </p:sp>
      <p:sp>
        <p:nvSpPr>
          <p:cNvPr id="31747" name="Rectangle 3">
            <a:extLst>
              <a:ext uri="{FF2B5EF4-FFF2-40B4-BE49-F238E27FC236}">
                <a16:creationId xmlns:a16="http://schemas.microsoft.com/office/drawing/2014/main" id="{4ED00795-01A5-46DC-DFFF-5333E664755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Gestational Diabetes develops in 2.5% of all pregnancies but disappears when the pregnancy is over.  The women are at an increased risk for developing type II later in life.  It is temporary form of production, or the pancreas’s inability to produce enough insulin.  If the woman has hyperglycemia, her blood glucose crosses the placenta but her insulin does not.  This can cause a high birth weight for baby</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207EE54B-F8C8-CD03-3B0D-36DAFFBEF3BD}"/>
              </a:ext>
            </a:extLst>
          </p:cNvPr>
          <p:cNvSpPr>
            <a:spLocks noGrp="1" noRot="1" noChangeAspect="1" noChangeArrowheads="1" noTextEdit="1"/>
          </p:cNvSpPr>
          <p:nvPr>
            <p:ph type="sldImg"/>
          </p:nvPr>
        </p:nvSpPr>
        <p:spPr>
          <a:xfrm>
            <a:off x="1150938" y="692150"/>
            <a:ext cx="4556125" cy="3416300"/>
          </a:xfrm>
          <a:ln cap="flat"/>
        </p:spPr>
      </p:sp>
      <p:sp>
        <p:nvSpPr>
          <p:cNvPr id="33795" name="Rectangle 3">
            <a:extLst>
              <a:ext uri="{FF2B5EF4-FFF2-40B4-BE49-F238E27FC236}">
                <a16:creationId xmlns:a16="http://schemas.microsoft.com/office/drawing/2014/main" id="{CFB1BC21-EF02-1E38-9D28-79E1FAC4353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Diabetes often goes undiagnosed because many of it’s symptoms seem so harmless.  Early detection and treatment can lower the incidence of complications.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9E64CA7-E86C-D059-3B68-65D9B03F49F5}"/>
              </a:ext>
            </a:extLst>
          </p:cNvPr>
          <p:cNvSpPr>
            <a:spLocks noGrp="1" noRot="1" noChangeAspect="1" noChangeArrowheads="1" noTextEdit="1"/>
          </p:cNvSpPr>
          <p:nvPr>
            <p:ph type="sldImg"/>
          </p:nvPr>
        </p:nvSpPr>
        <p:spPr>
          <a:xfrm>
            <a:off x="1150938" y="692150"/>
            <a:ext cx="4556125" cy="3416300"/>
          </a:xfrm>
          <a:ln cap="flat"/>
        </p:spPr>
      </p:sp>
      <p:sp>
        <p:nvSpPr>
          <p:cNvPr id="35843" name="Rectangle 3">
            <a:extLst>
              <a:ext uri="{FF2B5EF4-FFF2-40B4-BE49-F238E27FC236}">
                <a16:creationId xmlns:a16="http://schemas.microsoft.com/office/drawing/2014/main" id="{4DA27A96-1366-4FD7-B3E4-60D904EAAEF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Doctors diagnose on the basis of high levels of glucose in the blood.  There are 2 types of blood tests used for screening and diagnostic.  Screening is done on people with no symptoms of diabetes.  You have probably seen these done at health fairs where blood is taken by pricking your finger.  For a diagnostic tests, the physician draws blood from a vein.  Two of the diagnostic tests are:</a:t>
            </a:r>
          </a:p>
          <a:p>
            <a:pPr eaLnBrk="1" hangingPunct="1"/>
            <a:r>
              <a:rPr lang="en-US" altLang="en-US">
                <a:latin typeface="Arial" panose="020B0604020202020204" pitchFamily="34" charset="0"/>
              </a:rPr>
              <a:t>Fasting Plasma Glucose Test – fasted for at least 8 hours.</a:t>
            </a:r>
          </a:p>
          <a:p>
            <a:pPr eaLnBrk="1" hangingPunct="1"/>
            <a:r>
              <a:rPr lang="en-US" altLang="en-US">
                <a:latin typeface="Arial" panose="020B0604020202020204" pitchFamily="34" charset="0"/>
              </a:rPr>
              <a:t>Oral Glucose Tolerance Test:  Must fast overnight, then your fasting blood sugar is tested.  You then receive 75 grams of glucose and blood samples are taken four times to measure blood glucose levels. </a:t>
            </a:r>
          </a:p>
          <a:p>
            <a:pPr eaLnBrk="1" hangingPunct="1"/>
            <a:r>
              <a:rPr lang="en-US" altLang="en-US">
                <a:latin typeface="Arial" panose="020B0604020202020204" pitchFamily="34" charset="0"/>
              </a:rPr>
              <a:t>Diabetes is actually diagnosed when two diagnostic test  completed at different times/days show that your blood sugar is high.</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B11B28C-DB01-3196-F0E6-2E92D017C7E7}"/>
              </a:ext>
            </a:extLst>
          </p:cNvPr>
          <p:cNvSpPr>
            <a:spLocks noGrp="1" noRot="1" noChangeAspect="1" noChangeArrowheads="1" noTextEdit="1"/>
          </p:cNvSpPr>
          <p:nvPr>
            <p:ph type="sldImg"/>
          </p:nvPr>
        </p:nvSpPr>
        <p:spPr>
          <a:xfrm>
            <a:off x="1150938" y="692150"/>
            <a:ext cx="4556125" cy="3416300"/>
          </a:xfrm>
          <a:ln cap="flat"/>
        </p:spPr>
      </p:sp>
      <p:sp>
        <p:nvSpPr>
          <p:cNvPr id="37891" name="Rectangle 3">
            <a:extLst>
              <a:ext uri="{FF2B5EF4-FFF2-40B4-BE49-F238E27FC236}">
                <a16:creationId xmlns:a16="http://schemas.microsoft.com/office/drawing/2014/main" id="{AF925FAD-3E4C-324D-2650-2C1EF342763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9F3ECF79-6029-D805-E09B-981D9F73DC29}"/>
              </a:ext>
            </a:extLst>
          </p:cNvPr>
          <p:cNvSpPr>
            <a:spLocks noGrp="1" noRot="1" noChangeAspect="1" noChangeArrowheads="1" noTextEdit="1"/>
          </p:cNvSpPr>
          <p:nvPr>
            <p:ph type="sldImg"/>
          </p:nvPr>
        </p:nvSpPr>
        <p:spPr>
          <a:xfrm>
            <a:off x="1150938" y="692150"/>
            <a:ext cx="4556125" cy="3416300"/>
          </a:xfrm>
          <a:ln cap="flat"/>
        </p:spPr>
      </p:sp>
      <p:sp>
        <p:nvSpPr>
          <p:cNvPr id="39939" name="Rectangle 3">
            <a:extLst>
              <a:ext uri="{FF2B5EF4-FFF2-40B4-BE49-F238E27FC236}">
                <a16:creationId xmlns:a16="http://schemas.microsoft.com/office/drawing/2014/main" id="{B377DDB7-0645-4C20-62EC-869E696503F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EB88BD72-31DF-CF10-60CA-0B662A4D69CC}"/>
              </a:ext>
            </a:extLst>
          </p:cNvPr>
          <p:cNvSpPr>
            <a:spLocks noGrp="1" noRot="1" noChangeAspect="1" noChangeArrowheads="1" noTextEdit="1"/>
          </p:cNvSpPr>
          <p:nvPr>
            <p:ph type="sldImg"/>
          </p:nvPr>
        </p:nvSpPr>
        <p:spPr>
          <a:xfrm>
            <a:off x="1150938" y="692150"/>
            <a:ext cx="4556125" cy="3416300"/>
          </a:xfrm>
          <a:ln cap="flat"/>
        </p:spPr>
      </p:sp>
      <p:sp>
        <p:nvSpPr>
          <p:cNvPr id="41987" name="Rectangle 3">
            <a:extLst>
              <a:ext uri="{FF2B5EF4-FFF2-40B4-BE49-F238E27FC236}">
                <a16:creationId xmlns:a16="http://schemas.microsoft.com/office/drawing/2014/main" id="{2D9F8060-94D1-581A-1275-0763EDF8828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F4047CA-B2C1-59C7-C8FA-5639594ED324}"/>
              </a:ext>
            </a:extLst>
          </p:cNvPr>
          <p:cNvSpPr>
            <a:spLocks noGrp="1" noRot="1" noChangeAspect="1" noChangeArrowheads="1" noTextEdit="1"/>
          </p:cNvSpPr>
          <p:nvPr>
            <p:ph type="sldImg"/>
          </p:nvPr>
        </p:nvSpPr>
        <p:spPr>
          <a:xfrm>
            <a:off x="1150938" y="692150"/>
            <a:ext cx="4556125" cy="3416300"/>
          </a:xfrm>
          <a:ln cap="flat"/>
        </p:spPr>
      </p:sp>
      <p:sp>
        <p:nvSpPr>
          <p:cNvPr id="44035" name="Rectangle 3">
            <a:extLst>
              <a:ext uri="{FF2B5EF4-FFF2-40B4-BE49-F238E27FC236}">
                <a16:creationId xmlns:a16="http://schemas.microsoft.com/office/drawing/2014/main" id="{976BBCC1-7879-88C4-832C-C5A12C45125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8803DA7D-B0B8-65CA-E65B-50C445CCCC53}"/>
              </a:ext>
            </a:extLst>
          </p:cNvPr>
          <p:cNvSpPr>
            <a:spLocks noGrp="1" noRot="1" noChangeAspect="1" noChangeArrowheads="1" noTextEdit="1"/>
          </p:cNvSpPr>
          <p:nvPr>
            <p:ph type="sldImg"/>
          </p:nvPr>
        </p:nvSpPr>
        <p:spPr>
          <a:xfrm>
            <a:off x="1150938" y="692150"/>
            <a:ext cx="4556125" cy="3416300"/>
          </a:xfrm>
          <a:ln cap="flat"/>
        </p:spPr>
      </p:sp>
      <p:sp>
        <p:nvSpPr>
          <p:cNvPr id="46083" name="Rectangle 3">
            <a:extLst>
              <a:ext uri="{FF2B5EF4-FFF2-40B4-BE49-F238E27FC236}">
                <a16:creationId xmlns:a16="http://schemas.microsoft.com/office/drawing/2014/main" id="{51EA5943-8328-ED80-A51A-0B44D36F035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25E057F1-5A0D-6099-A786-0CA002B7BA32}"/>
              </a:ext>
            </a:extLst>
          </p:cNvPr>
          <p:cNvSpPr>
            <a:spLocks noGrp="1" noRot="1" noChangeAspect="1" noChangeArrowheads="1" noTextEdit="1"/>
          </p:cNvSpPr>
          <p:nvPr>
            <p:ph type="sldImg"/>
          </p:nvPr>
        </p:nvSpPr>
        <p:spPr>
          <a:xfrm>
            <a:off x="1150938" y="692150"/>
            <a:ext cx="4556125" cy="3416300"/>
          </a:xfrm>
          <a:ln cap="flat"/>
        </p:spPr>
      </p:sp>
      <p:sp>
        <p:nvSpPr>
          <p:cNvPr id="48131" name="Rectangle 3">
            <a:extLst>
              <a:ext uri="{FF2B5EF4-FFF2-40B4-BE49-F238E27FC236}">
                <a16:creationId xmlns:a16="http://schemas.microsoft.com/office/drawing/2014/main" id="{6CAECC0B-5C0C-27B0-9F4D-803E943DC88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458C88C9-4F0F-C062-4A2E-5E05010322E9}"/>
              </a:ext>
            </a:extLst>
          </p:cNvPr>
          <p:cNvSpPr>
            <a:spLocks noGrp="1" noRot="1" noChangeAspect="1" noChangeArrowheads="1" noTextEdit="1"/>
          </p:cNvSpPr>
          <p:nvPr>
            <p:ph type="sldImg"/>
          </p:nvPr>
        </p:nvSpPr>
        <p:spPr>
          <a:xfrm>
            <a:off x="1150938" y="692150"/>
            <a:ext cx="4556125" cy="3416300"/>
          </a:xfrm>
          <a:ln cap="flat"/>
        </p:spPr>
      </p:sp>
      <p:sp>
        <p:nvSpPr>
          <p:cNvPr id="50179" name="Rectangle 3">
            <a:extLst>
              <a:ext uri="{FF2B5EF4-FFF2-40B4-BE49-F238E27FC236}">
                <a16:creationId xmlns:a16="http://schemas.microsoft.com/office/drawing/2014/main" id="{1C695912-110B-604E-40D8-D7C54063E72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E323541-E3F5-2AFA-DE70-418C35845122}"/>
              </a:ext>
            </a:extLst>
          </p:cNvPr>
          <p:cNvSpPr>
            <a:spLocks noGrp="1" noRot="1" noChangeAspect="1" noChangeArrowheads="1" noTextEdit="1"/>
          </p:cNvSpPr>
          <p:nvPr>
            <p:ph type="sldImg"/>
          </p:nvPr>
        </p:nvSpPr>
        <p:spPr>
          <a:xfrm>
            <a:off x="1150938" y="692150"/>
            <a:ext cx="4556125" cy="3416300"/>
          </a:xfrm>
          <a:ln cap="flat"/>
        </p:spPr>
      </p:sp>
      <p:sp>
        <p:nvSpPr>
          <p:cNvPr id="52227" name="Rectangle 3">
            <a:extLst>
              <a:ext uri="{FF2B5EF4-FFF2-40B4-BE49-F238E27FC236}">
                <a16:creationId xmlns:a16="http://schemas.microsoft.com/office/drawing/2014/main" id="{5C82B2E9-3BC8-FA6C-D00F-719FD45E62B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4C8B6D95-B8A6-CA7B-E571-423A46DF86F9}"/>
              </a:ext>
            </a:extLst>
          </p:cNvPr>
          <p:cNvSpPr>
            <a:spLocks noGrp="1" noRot="1" noChangeAspect="1" noChangeArrowheads="1" noTextEdit="1"/>
          </p:cNvSpPr>
          <p:nvPr>
            <p:ph type="sldImg"/>
          </p:nvPr>
        </p:nvSpPr>
        <p:spPr>
          <a:xfrm>
            <a:off x="1150938" y="692150"/>
            <a:ext cx="4556125" cy="3416300"/>
          </a:xfrm>
          <a:ln cap="flat"/>
        </p:spPr>
      </p:sp>
      <p:sp>
        <p:nvSpPr>
          <p:cNvPr id="54275" name="Rectangle 3">
            <a:extLst>
              <a:ext uri="{FF2B5EF4-FFF2-40B4-BE49-F238E27FC236}">
                <a16:creationId xmlns:a16="http://schemas.microsoft.com/office/drawing/2014/main" id="{F202778A-6A8C-F4AE-EF53-339EC7E2A98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Diabetics also must be pay close attention to their feet, this may be an issue with exercise.  1 in 5 people with diabetes enter the hospital due to foot problems.  Usually due to poor wound healing which is caused by poor circulation.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28105DE8-DE23-70CB-52BD-A8C223163622}"/>
              </a:ext>
            </a:extLst>
          </p:cNvPr>
          <p:cNvSpPr>
            <a:spLocks noGrp="1" noRot="1" noChangeAspect="1" noChangeArrowheads="1" noTextEdit="1"/>
          </p:cNvSpPr>
          <p:nvPr>
            <p:ph type="sldImg"/>
          </p:nvPr>
        </p:nvSpPr>
        <p:spPr>
          <a:xfrm>
            <a:off x="1150938" y="692150"/>
            <a:ext cx="4556125" cy="3416300"/>
          </a:xfrm>
          <a:ln cap="flat"/>
        </p:spPr>
      </p:sp>
      <p:sp>
        <p:nvSpPr>
          <p:cNvPr id="57347" name="Rectangle 3">
            <a:extLst>
              <a:ext uri="{FF2B5EF4-FFF2-40B4-BE49-F238E27FC236}">
                <a16:creationId xmlns:a16="http://schemas.microsoft.com/office/drawing/2014/main" id="{22D18FB9-4979-1EF0-A33B-B38B8460003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E5A7561B-F26F-DDE1-BA26-73B293448E7D}"/>
              </a:ext>
            </a:extLst>
          </p:cNvPr>
          <p:cNvSpPr>
            <a:spLocks noGrp="1" noRot="1" noChangeAspect="1" noChangeArrowheads="1" noTextEdit="1"/>
          </p:cNvSpPr>
          <p:nvPr>
            <p:ph type="sldImg"/>
          </p:nvPr>
        </p:nvSpPr>
        <p:spPr>
          <a:xfrm>
            <a:off x="1150938" y="692150"/>
            <a:ext cx="4556125" cy="3416300"/>
          </a:xfrm>
          <a:ln cap="flat"/>
        </p:spPr>
      </p:sp>
      <p:sp>
        <p:nvSpPr>
          <p:cNvPr id="59395" name="Rectangle 3">
            <a:extLst>
              <a:ext uri="{FF2B5EF4-FFF2-40B4-BE49-F238E27FC236}">
                <a16:creationId xmlns:a16="http://schemas.microsoft.com/office/drawing/2014/main" id="{D49C4AD0-2170-4E22-B2C5-549B27B6E56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Nutrition along with exercise and medication is important for good diabetes control.  Diabetes control means keeping the blood sugar level as close to normal as possible.  This can be done by eating a diet low in saturated fat and total fat, moderate in sodium and sugar, eating 5 or more fruits a day, a diet rich in whole grains, and moderate use of alcohol.  Alcohol moves quickly through the blood without being broken down.  The alcohol content of blood can be measured within 5 minutes of a having a drink.  If you have diabetes alcohol can cause hypoglycemia.  </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08A970F0-F2F7-00E4-8E44-F26C9E2544D2}"/>
              </a:ext>
            </a:extLst>
          </p:cNvPr>
          <p:cNvSpPr>
            <a:spLocks noGrp="1" noRot="1" noChangeAspect="1" noChangeArrowheads="1" noTextEdit="1"/>
          </p:cNvSpPr>
          <p:nvPr>
            <p:ph type="sldImg"/>
          </p:nvPr>
        </p:nvSpPr>
        <p:spPr>
          <a:xfrm>
            <a:off x="1150938" y="692150"/>
            <a:ext cx="4556125" cy="3416300"/>
          </a:xfrm>
          <a:ln cap="flat"/>
        </p:spPr>
      </p:sp>
      <p:sp>
        <p:nvSpPr>
          <p:cNvPr id="61443" name="Rectangle 3">
            <a:extLst>
              <a:ext uri="{FF2B5EF4-FFF2-40B4-BE49-F238E27FC236}">
                <a16:creationId xmlns:a16="http://schemas.microsoft.com/office/drawing/2014/main" id="{F6577D94-A989-BDA4-FCB8-524CEAF8534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9F5E1707-F931-CEF6-242B-B9CF54846EF3}"/>
              </a:ext>
            </a:extLst>
          </p:cNvPr>
          <p:cNvSpPr>
            <a:spLocks noGrp="1" noRot="1" noChangeAspect="1" noChangeArrowheads="1" noTextEdit="1"/>
          </p:cNvSpPr>
          <p:nvPr>
            <p:ph type="sldImg"/>
          </p:nvPr>
        </p:nvSpPr>
        <p:spPr>
          <a:xfrm>
            <a:off x="1150938" y="692150"/>
            <a:ext cx="4556125" cy="3416300"/>
          </a:xfrm>
          <a:ln cap="flat"/>
        </p:spPr>
      </p:sp>
      <p:sp>
        <p:nvSpPr>
          <p:cNvPr id="63491" name="Rectangle 3">
            <a:extLst>
              <a:ext uri="{FF2B5EF4-FFF2-40B4-BE49-F238E27FC236}">
                <a16:creationId xmlns:a16="http://schemas.microsoft.com/office/drawing/2014/main" id="{D837A1A2-F879-5AF5-668F-6BB0F5F3007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0D57C5AE-DD51-13C6-745A-D2F045061225}"/>
              </a:ext>
            </a:extLst>
          </p:cNvPr>
          <p:cNvSpPr>
            <a:spLocks noGrp="1" noRot="1" noChangeAspect="1" noChangeArrowheads="1" noTextEdit="1"/>
          </p:cNvSpPr>
          <p:nvPr>
            <p:ph type="sldImg"/>
          </p:nvPr>
        </p:nvSpPr>
        <p:spPr>
          <a:xfrm>
            <a:off x="1150938" y="692150"/>
            <a:ext cx="4556125" cy="3416300"/>
          </a:xfrm>
          <a:ln cap="flat"/>
        </p:spPr>
      </p:sp>
      <p:sp>
        <p:nvSpPr>
          <p:cNvPr id="65539" name="Rectangle 3">
            <a:extLst>
              <a:ext uri="{FF2B5EF4-FFF2-40B4-BE49-F238E27FC236}">
                <a16:creationId xmlns:a16="http://schemas.microsoft.com/office/drawing/2014/main" id="{C32D79AC-8A49-1C90-3C5B-E515E86F353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C37D1589-B62B-D962-19CE-27CD942BA6CE}"/>
              </a:ext>
            </a:extLst>
          </p:cNvPr>
          <p:cNvSpPr>
            <a:spLocks noGrp="1" noRot="1" noChangeAspect="1" noChangeArrowheads="1" noTextEdit="1"/>
          </p:cNvSpPr>
          <p:nvPr>
            <p:ph type="sldImg"/>
          </p:nvPr>
        </p:nvSpPr>
        <p:spPr>
          <a:xfrm>
            <a:off x="1150938" y="692150"/>
            <a:ext cx="4556125" cy="3416300"/>
          </a:xfrm>
          <a:ln cap="flat"/>
        </p:spPr>
      </p:sp>
      <p:sp>
        <p:nvSpPr>
          <p:cNvPr id="67587" name="Rectangle 3">
            <a:extLst>
              <a:ext uri="{FF2B5EF4-FFF2-40B4-BE49-F238E27FC236}">
                <a16:creationId xmlns:a16="http://schemas.microsoft.com/office/drawing/2014/main" id="{808837B2-72A6-B882-205B-866BB45C346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D5DD7E7A-1762-22DA-BA0B-80880C4BB902}"/>
              </a:ext>
            </a:extLst>
          </p:cNvPr>
          <p:cNvSpPr>
            <a:spLocks noGrp="1" noRot="1" noChangeAspect="1" noChangeArrowheads="1" noTextEdit="1"/>
          </p:cNvSpPr>
          <p:nvPr>
            <p:ph type="sldImg"/>
          </p:nvPr>
        </p:nvSpPr>
        <p:spPr>
          <a:xfrm>
            <a:off x="1150938" y="692150"/>
            <a:ext cx="4556125" cy="3416300"/>
          </a:xfrm>
          <a:ln cap="flat"/>
        </p:spPr>
      </p:sp>
      <p:sp>
        <p:nvSpPr>
          <p:cNvPr id="69635" name="Rectangle 3">
            <a:extLst>
              <a:ext uri="{FF2B5EF4-FFF2-40B4-BE49-F238E27FC236}">
                <a16:creationId xmlns:a16="http://schemas.microsoft.com/office/drawing/2014/main" id="{EA11404C-2795-282E-131B-0187D90F6B0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0938" y="692150"/>
            <a:ext cx="4556125" cy="34163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791704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FFABE7FC-61EA-B595-B0A7-19A524454358}"/>
              </a:ext>
            </a:extLst>
          </p:cNvPr>
          <p:cNvSpPr>
            <a:spLocks noGrp="1" noRot="1" noChangeAspect="1" noChangeArrowheads="1" noTextEdit="1"/>
          </p:cNvSpPr>
          <p:nvPr>
            <p:ph type="sldImg"/>
          </p:nvPr>
        </p:nvSpPr>
        <p:spPr>
          <a:xfrm>
            <a:off x="1150938" y="692150"/>
            <a:ext cx="4556125" cy="3416300"/>
          </a:xfrm>
          <a:ln cap="flat"/>
        </p:spPr>
      </p:sp>
      <p:sp>
        <p:nvSpPr>
          <p:cNvPr id="71683" name="Rectangle 3">
            <a:extLst>
              <a:ext uri="{FF2B5EF4-FFF2-40B4-BE49-F238E27FC236}">
                <a16:creationId xmlns:a16="http://schemas.microsoft.com/office/drawing/2014/main" id="{F3390473-C327-F3C8-EFF2-A8B1F0A93C5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31C2FC90-FA61-6F13-F00D-6D0DB7E0BF49}"/>
              </a:ext>
            </a:extLst>
          </p:cNvPr>
          <p:cNvSpPr>
            <a:spLocks noGrp="1" noRot="1" noChangeAspect="1" noChangeArrowheads="1" noTextEdit="1"/>
          </p:cNvSpPr>
          <p:nvPr>
            <p:ph type="sldImg"/>
          </p:nvPr>
        </p:nvSpPr>
        <p:spPr>
          <a:xfrm>
            <a:off x="1150938" y="692150"/>
            <a:ext cx="4556125" cy="3416300"/>
          </a:xfrm>
          <a:ln cap="flat"/>
        </p:spPr>
      </p:sp>
      <p:sp>
        <p:nvSpPr>
          <p:cNvPr id="75779" name="Rectangle 3">
            <a:extLst>
              <a:ext uri="{FF2B5EF4-FFF2-40B4-BE49-F238E27FC236}">
                <a16:creationId xmlns:a16="http://schemas.microsoft.com/office/drawing/2014/main" id="{649D83EA-5A01-1382-9D3C-69A7C99B688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Each year 190,000 people die as a result of diabetic complications.  Diabetes complications are the seventh leading cause of death.  They are all strongly related to high blood sugar.  They include blindness- this is the leading cause of blindness in people 20 to 74 years of age.  Kidney Disease – 10 –21% develop kidney disease, it is the most common cause of end-stage renal disease requiring the need of dialysis to live.  Heart Disease and Stroke – diabetes are 2 –4 times more likely to have heart disease.  </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A6A48E6F-CBCD-BEED-8235-8EF9545A8096}"/>
              </a:ext>
            </a:extLst>
          </p:cNvPr>
          <p:cNvSpPr>
            <a:spLocks noGrp="1" noRot="1" noChangeAspect="1" noChangeArrowheads="1" noTextEdit="1"/>
          </p:cNvSpPr>
          <p:nvPr>
            <p:ph type="sldImg"/>
          </p:nvPr>
        </p:nvSpPr>
        <p:spPr>
          <a:xfrm>
            <a:off x="1150938" y="692150"/>
            <a:ext cx="4556125" cy="3416300"/>
          </a:xfrm>
          <a:ln cap="flat"/>
        </p:spPr>
      </p:sp>
      <p:sp>
        <p:nvSpPr>
          <p:cNvPr id="77827" name="Rectangle 3">
            <a:extLst>
              <a:ext uri="{FF2B5EF4-FFF2-40B4-BE49-F238E27FC236}">
                <a16:creationId xmlns:a16="http://schemas.microsoft.com/office/drawing/2014/main" id="{154ADE7F-1A95-E09D-F492-EE8B7091F16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7D0CA28D-99AF-32A4-EC72-A347EEA8C169}"/>
              </a:ext>
            </a:extLst>
          </p:cNvPr>
          <p:cNvSpPr>
            <a:spLocks noGrp="1" noRot="1" noChangeAspect="1" noChangeArrowheads="1" noTextEdit="1"/>
          </p:cNvSpPr>
          <p:nvPr>
            <p:ph type="sldImg"/>
          </p:nvPr>
        </p:nvSpPr>
        <p:spPr>
          <a:xfrm>
            <a:off x="1150938" y="692150"/>
            <a:ext cx="4556125" cy="3416300"/>
          </a:xfrm>
          <a:ln cap="flat"/>
        </p:spPr>
      </p:sp>
      <p:sp>
        <p:nvSpPr>
          <p:cNvPr id="79875" name="Rectangle 3">
            <a:extLst>
              <a:ext uri="{FF2B5EF4-FFF2-40B4-BE49-F238E27FC236}">
                <a16:creationId xmlns:a16="http://schemas.microsoft.com/office/drawing/2014/main" id="{A7CEB43C-07E3-2691-6E3D-8FC4DBB2ADE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160ACB17-E2A8-B660-BA96-BCF3285A400E}"/>
              </a:ext>
            </a:extLst>
          </p:cNvPr>
          <p:cNvSpPr>
            <a:spLocks noGrp="1" noRot="1" noChangeAspect="1" noChangeArrowheads="1" noTextEdit="1"/>
          </p:cNvSpPr>
          <p:nvPr>
            <p:ph type="sldImg"/>
          </p:nvPr>
        </p:nvSpPr>
        <p:spPr>
          <a:xfrm>
            <a:off x="1150938" y="692150"/>
            <a:ext cx="4556125" cy="3416300"/>
          </a:xfrm>
          <a:ln cap="flat"/>
        </p:spPr>
      </p:sp>
      <p:sp>
        <p:nvSpPr>
          <p:cNvPr id="81923" name="Rectangle 3">
            <a:extLst>
              <a:ext uri="{FF2B5EF4-FFF2-40B4-BE49-F238E27FC236}">
                <a16:creationId xmlns:a16="http://schemas.microsoft.com/office/drawing/2014/main" id="{38412FD1-04E6-FD12-1CB9-86A16CEC5B3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After they feel better they need to eat regular meals and snacks.  </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A6A8636B-9CB1-AF7E-D648-CDF474ABE422}"/>
              </a:ext>
            </a:extLst>
          </p:cNvPr>
          <p:cNvSpPr>
            <a:spLocks noGrp="1" noRot="1" noChangeAspect="1" noChangeArrowheads="1" noTextEdit="1"/>
          </p:cNvSpPr>
          <p:nvPr>
            <p:ph type="sldImg"/>
          </p:nvPr>
        </p:nvSpPr>
        <p:spPr>
          <a:xfrm>
            <a:off x="1150938" y="692150"/>
            <a:ext cx="4556125" cy="3416300"/>
          </a:xfrm>
          <a:ln cap="flat"/>
        </p:spPr>
      </p:sp>
      <p:sp>
        <p:nvSpPr>
          <p:cNvPr id="83971" name="Rectangle 3">
            <a:extLst>
              <a:ext uri="{FF2B5EF4-FFF2-40B4-BE49-F238E27FC236}">
                <a16:creationId xmlns:a16="http://schemas.microsoft.com/office/drawing/2014/main" id="{C86442D5-2795-6FB4-612C-EA5088CFBAA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9A4D5AF8-2096-9A10-CF97-E8D5F9B7F131}"/>
              </a:ext>
            </a:extLst>
          </p:cNvPr>
          <p:cNvSpPr>
            <a:spLocks noGrp="1" noRot="1" noChangeAspect="1" noChangeArrowheads="1" noTextEdit="1"/>
          </p:cNvSpPr>
          <p:nvPr>
            <p:ph type="sldImg"/>
          </p:nvPr>
        </p:nvSpPr>
        <p:spPr>
          <a:xfrm>
            <a:off x="1150938" y="692150"/>
            <a:ext cx="4556125" cy="3416300"/>
          </a:xfrm>
          <a:ln cap="flat"/>
        </p:spPr>
      </p:sp>
      <p:sp>
        <p:nvSpPr>
          <p:cNvPr id="86019" name="Rectangle 3">
            <a:extLst>
              <a:ext uri="{FF2B5EF4-FFF2-40B4-BE49-F238E27FC236}">
                <a16:creationId xmlns:a16="http://schemas.microsoft.com/office/drawing/2014/main" id="{0114343B-2DB6-7515-2963-BC5F4EF7C37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Hyperglycemia happens from time to time to all people who have diabetes.  It is the technical term for high blood sugar.  Other stresses can also cause it.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2C80831C-C9C0-B0A5-613D-277A07642638}"/>
              </a:ext>
            </a:extLst>
          </p:cNvPr>
          <p:cNvSpPr>
            <a:spLocks noGrp="1" noRot="1" noChangeAspect="1" noChangeArrowheads="1" noTextEdit="1"/>
          </p:cNvSpPr>
          <p:nvPr>
            <p:ph type="sldImg"/>
          </p:nvPr>
        </p:nvSpPr>
        <p:spPr>
          <a:xfrm>
            <a:off x="1150938" y="692150"/>
            <a:ext cx="4556125" cy="3416300"/>
          </a:xfrm>
          <a:noFill/>
          <a:ln cap="flat"/>
        </p:spPr>
      </p:sp>
      <p:sp>
        <p:nvSpPr>
          <p:cNvPr id="88067" name="Rectangle 3">
            <a:extLst>
              <a:ext uri="{FF2B5EF4-FFF2-40B4-BE49-F238E27FC236}">
                <a16:creationId xmlns:a16="http://schemas.microsoft.com/office/drawing/2014/main" id="{02D9F5B5-F751-53A3-D820-7CD42CF6E8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eaLnBrk="1" hangingPunct="1"/>
            <a:r>
              <a:rPr lang="en-US" altLang="en-US">
                <a:latin typeface="Arial" panose="020B0604020202020204" pitchFamily="34" charset="0"/>
              </a:rPr>
              <a:t>Ketoacidosis is also known as a diabetic coma.</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577F8DBA-8D1F-BB56-FF4A-301AEBD3851F}"/>
              </a:ext>
            </a:extLst>
          </p:cNvPr>
          <p:cNvSpPr>
            <a:spLocks noGrp="1" noRot="1" noChangeAspect="1" noChangeArrowheads="1" noTextEdit="1"/>
          </p:cNvSpPr>
          <p:nvPr>
            <p:ph type="sldImg"/>
          </p:nvPr>
        </p:nvSpPr>
        <p:spPr>
          <a:xfrm>
            <a:off x="1150938" y="692150"/>
            <a:ext cx="4556125" cy="3416300"/>
          </a:xfrm>
          <a:ln cap="flat"/>
        </p:spPr>
      </p:sp>
      <p:sp>
        <p:nvSpPr>
          <p:cNvPr id="90115" name="Rectangle 3">
            <a:extLst>
              <a:ext uri="{FF2B5EF4-FFF2-40B4-BE49-F238E27FC236}">
                <a16:creationId xmlns:a16="http://schemas.microsoft.com/office/drawing/2014/main" id="{179AACED-A6E1-4318-FDE2-66562D4A6CB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It is very important to treat it as soon as possible.  Usually can lower it by exercising or injecting more insulin, be careful of the somogyi effect.  This is the condition of hypoglycemia resulting from the treatment of hyperglycemia.  Need to test blood sugar often.  Testing and finding high blood sugar early can help avoid complications and symptoms of hyperglycemia.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DF090B5B-6579-C168-69CE-84FE1FAE81A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071551D3-B212-537D-0CD6-F65EC9D411D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E85E674B-A810-C948-3CEC-8D77292061A4}"/>
              </a:ext>
            </a:extLst>
          </p:cNvPr>
          <p:cNvSpPr>
            <a:spLocks noGrp="1" noChangeArrowheads="1"/>
          </p:cNvSpPr>
          <p:nvPr>
            <p:ph type="sldNum" sz="quarter" idx="12"/>
          </p:nvPr>
        </p:nvSpPr>
        <p:spPr>
          <a:ln/>
        </p:spPr>
        <p:txBody>
          <a:bodyPr/>
          <a:lstStyle>
            <a:lvl1pPr>
              <a:defRPr/>
            </a:lvl1pPr>
          </a:lstStyle>
          <a:p>
            <a:pPr>
              <a:defRPr/>
            </a:pPr>
            <a:fld id="{DA149AB0-19EF-48E6-BE1E-BFDBC1C6D3BD}" type="slidenum">
              <a:rPr lang="en-GB" altLang="en-US"/>
              <a:pPr>
                <a:defRPr/>
              </a:pPr>
              <a:t>‹#›</a:t>
            </a:fld>
            <a:endParaRPr lang="en-GB" altLang="en-US"/>
          </a:p>
        </p:txBody>
      </p:sp>
    </p:spTree>
    <p:extLst>
      <p:ext uri="{BB962C8B-B14F-4D97-AF65-F5344CB8AC3E}">
        <p14:creationId xmlns:p14="http://schemas.microsoft.com/office/powerpoint/2010/main" val="271168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9BB69687-CDAE-DDC7-100C-C69FECB34EC1}"/>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AC3862F-B33E-75E7-7C46-90A42F8AA1FE}"/>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75B11143-E13C-C0F8-84E8-D849ACA28BB7}"/>
              </a:ext>
            </a:extLst>
          </p:cNvPr>
          <p:cNvSpPr>
            <a:spLocks noGrp="1" noChangeArrowheads="1"/>
          </p:cNvSpPr>
          <p:nvPr>
            <p:ph type="sldNum" sz="quarter" idx="12"/>
          </p:nvPr>
        </p:nvSpPr>
        <p:spPr>
          <a:ln/>
        </p:spPr>
        <p:txBody>
          <a:bodyPr/>
          <a:lstStyle>
            <a:lvl1pPr>
              <a:defRPr/>
            </a:lvl1pPr>
          </a:lstStyle>
          <a:p>
            <a:pPr>
              <a:defRPr/>
            </a:pPr>
            <a:fld id="{363FB543-DDCD-48E4-A79C-F4211E7481CA}" type="slidenum">
              <a:rPr lang="en-GB" altLang="en-US"/>
              <a:pPr>
                <a:defRPr/>
              </a:pPr>
              <a:t>‹#›</a:t>
            </a:fld>
            <a:endParaRPr lang="en-GB" altLang="en-US"/>
          </a:p>
        </p:txBody>
      </p:sp>
    </p:spTree>
    <p:extLst>
      <p:ext uri="{BB962C8B-B14F-4D97-AF65-F5344CB8AC3E}">
        <p14:creationId xmlns:p14="http://schemas.microsoft.com/office/powerpoint/2010/main" val="1403291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C82A20A9-9557-8C90-5AC4-E2238246F57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EF556E6E-DD6A-F019-4B78-319DABFAC66D}"/>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BFDBB5B7-EA36-55F9-7C73-612989024C0C}"/>
              </a:ext>
            </a:extLst>
          </p:cNvPr>
          <p:cNvSpPr>
            <a:spLocks noGrp="1" noChangeArrowheads="1"/>
          </p:cNvSpPr>
          <p:nvPr>
            <p:ph type="sldNum" sz="quarter" idx="12"/>
          </p:nvPr>
        </p:nvSpPr>
        <p:spPr>
          <a:ln/>
        </p:spPr>
        <p:txBody>
          <a:bodyPr/>
          <a:lstStyle>
            <a:lvl1pPr>
              <a:defRPr/>
            </a:lvl1pPr>
          </a:lstStyle>
          <a:p>
            <a:pPr>
              <a:defRPr/>
            </a:pPr>
            <a:fld id="{EB9DF640-4172-4CF5-ADE4-CFE72F8C6048}" type="slidenum">
              <a:rPr lang="en-GB" altLang="en-US"/>
              <a:pPr>
                <a:defRPr/>
              </a:pPr>
              <a:t>‹#›</a:t>
            </a:fld>
            <a:endParaRPr lang="en-GB" altLang="en-US"/>
          </a:p>
        </p:txBody>
      </p:sp>
    </p:spTree>
    <p:extLst>
      <p:ext uri="{BB962C8B-B14F-4D97-AF65-F5344CB8AC3E}">
        <p14:creationId xmlns:p14="http://schemas.microsoft.com/office/powerpoint/2010/main" val="1482049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B3858A0-1C74-576E-4351-1ED84285D85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3315C72B-B18A-23ED-6BB7-41ACB4B931E0}"/>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A9D88A59-7C56-26A3-034C-DF28BC47C94D}"/>
              </a:ext>
            </a:extLst>
          </p:cNvPr>
          <p:cNvSpPr>
            <a:spLocks noGrp="1" noChangeArrowheads="1"/>
          </p:cNvSpPr>
          <p:nvPr>
            <p:ph type="sldNum" sz="quarter" idx="12"/>
          </p:nvPr>
        </p:nvSpPr>
        <p:spPr>
          <a:ln/>
        </p:spPr>
        <p:txBody>
          <a:bodyPr/>
          <a:lstStyle>
            <a:lvl1pPr>
              <a:defRPr/>
            </a:lvl1pPr>
          </a:lstStyle>
          <a:p>
            <a:pPr>
              <a:defRPr/>
            </a:pPr>
            <a:fld id="{98373EF9-1D76-4999-80A0-9108C6728E9A}" type="slidenum">
              <a:rPr lang="en-GB" altLang="en-US"/>
              <a:pPr>
                <a:defRPr/>
              </a:pPr>
              <a:t>‹#›</a:t>
            </a:fld>
            <a:endParaRPr lang="en-GB" altLang="en-US"/>
          </a:p>
        </p:txBody>
      </p:sp>
    </p:spTree>
    <p:extLst>
      <p:ext uri="{BB962C8B-B14F-4D97-AF65-F5344CB8AC3E}">
        <p14:creationId xmlns:p14="http://schemas.microsoft.com/office/powerpoint/2010/main" val="2271933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86A9F182-5E1B-1E60-9530-6A03A72E88D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0EA75BD7-C67D-FEAE-18DC-C3693768F9F0}"/>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1BAA83AA-C80F-5073-A297-C0ED09B5FBD6}"/>
              </a:ext>
            </a:extLst>
          </p:cNvPr>
          <p:cNvSpPr>
            <a:spLocks noGrp="1" noChangeArrowheads="1"/>
          </p:cNvSpPr>
          <p:nvPr>
            <p:ph type="sldNum" sz="quarter" idx="12"/>
          </p:nvPr>
        </p:nvSpPr>
        <p:spPr>
          <a:ln/>
        </p:spPr>
        <p:txBody>
          <a:bodyPr/>
          <a:lstStyle>
            <a:lvl1pPr>
              <a:defRPr/>
            </a:lvl1pPr>
          </a:lstStyle>
          <a:p>
            <a:pPr>
              <a:defRPr/>
            </a:pPr>
            <a:fld id="{6D5E5042-634F-455D-91D2-21C0ACC3F5D7}" type="slidenum">
              <a:rPr lang="en-GB" altLang="en-US"/>
              <a:pPr>
                <a:defRPr/>
              </a:pPr>
              <a:t>‹#›</a:t>
            </a:fld>
            <a:endParaRPr lang="en-GB" altLang="en-US"/>
          </a:p>
        </p:txBody>
      </p:sp>
    </p:spTree>
    <p:extLst>
      <p:ext uri="{BB962C8B-B14F-4D97-AF65-F5344CB8AC3E}">
        <p14:creationId xmlns:p14="http://schemas.microsoft.com/office/powerpoint/2010/main" val="1427447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9F8866D0-6689-1D70-CD57-1B68D62891B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881661C5-A3F2-9530-1155-ADF71E054C2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0D423A02-AFAD-AA46-9953-B56EA8A8722D}"/>
              </a:ext>
            </a:extLst>
          </p:cNvPr>
          <p:cNvSpPr>
            <a:spLocks noGrp="1" noChangeArrowheads="1"/>
          </p:cNvSpPr>
          <p:nvPr>
            <p:ph type="sldNum" sz="quarter" idx="12"/>
          </p:nvPr>
        </p:nvSpPr>
        <p:spPr>
          <a:ln/>
        </p:spPr>
        <p:txBody>
          <a:bodyPr/>
          <a:lstStyle>
            <a:lvl1pPr>
              <a:defRPr/>
            </a:lvl1pPr>
          </a:lstStyle>
          <a:p>
            <a:pPr>
              <a:defRPr/>
            </a:pPr>
            <a:fld id="{66DAD2A3-204E-4188-B02F-AD6F8E3A4710}" type="slidenum">
              <a:rPr lang="en-GB" altLang="en-US"/>
              <a:pPr>
                <a:defRPr/>
              </a:pPr>
              <a:t>‹#›</a:t>
            </a:fld>
            <a:endParaRPr lang="en-GB" altLang="en-US"/>
          </a:p>
        </p:txBody>
      </p:sp>
    </p:spTree>
    <p:extLst>
      <p:ext uri="{BB962C8B-B14F-4D97-AF65-F5344CB8AC3E}">
        <p14:creationId xmlns:p14="http://schemas.microsoft.com/office/powerpoint/2010/main" val="1780994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050A5F4-FEA2-8178-3539-CDC2340FB04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a:extLst>
              <a:ext uri="{FF2B5EF4-FFF2-40B4-BE49-F238E27FC236}">
                <a16:creationId xmlns:a16="http://schemas.microsoft.com/office/drawing/2014/main" id="{9F499C3A-3374-6221-67AF-A7F482A5204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2A90EE64-971D-B98A-D069-8B4A6BCC8A83}"/>
              </a:ext>
            </a:extLst>
          </p:cNvPr>
          <p:cNvSpPr>
            <a:spLocks noGrp="1" noChangeArrowheads="1"/>
          </p:cNvSpPr>
          <p:nvPr>
            <p:ph type="sldNum" sz="quarter" idx="12"/>
          </p:nvPr>
        </p:nvSpPr>
        <p:spPr>
          <a:ln/>
        </p:spPr>
        <p:txBody>
          <a:bodyPr/>
          <a:lstStyle>
            <a:lvl1pPr>
              <a:defRPr/>
            </a:lvl1pPr>
          </a:lstStyle>
          <a:p>
            <a:pPr>
              <a:defRPr/>
            </a:pPr>
            <a:fld id="{E653F51F-2C33-4275-955E-127BA7BA3A25}" type="slidenum">
              <a:rPr lang="en-GB" altLang="en-US"/>
              <a:pPr>
                <a:defRPr/>
              </a:pPr>
              <a:t>‹#›</a:t>
            </a:fld>
            <a:endParaRPr lang="en-GB" altLang="en-US"/>
          </a:p>
        </p:txBody>
      </p:sp>
    </p:spTree>
    <p:extLst>
      <p:ext uri="{BB962C8B-B14F-4D97-AF65-F5344CB8AC3E}">
        <p14:creationId xmlns:p14="http://schemas.microsoft.com/office/powerpoint/2010/main" val="2268988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3A4B7D0-62F0-5DF5-9AE5-83A9EC68D43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37BFF99-5AA8-8729-1079-AB6AF1CD26E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12E84381-C987-2B09-7C2E-37DEA093494F}"/>
              </a:ext>
            </a:extLst>
          </p:cNvPr>
          <p:cNvSpPr>
            <a:spLocks noGrp="1" noChangeArrowheads="1"/>
          </p:cNvSpPr>
          <p:nvPr>
            <p:ph type="sldNum" sz="quarter" idx="12"/>
          </p:nvPr>
        </p:nvSpPr>
        <p:spPr>
          <a:ln/>
        </p:spPr>
        <p:txBody>
          <a:bodyPr/>
          <a:lstStyle>
            <a:lvl1pPr>
              <a:defRPr/>
            </a:lvl1pPr>
          </a:lstStyle>
          <a:p>
            <a:pPr>
              <a:defRPr/>
            </a:pPr>
            <a:fld id="{94F3082C-67D9-45B8-98EC-5E8600362334}" type="slidenum">
              <a:rPr lang="en-GB" altLang="en-US"/>
              <a:pPr>
                <a:defRPr/>
              </a:pPr>
              <a:t>‹#›</a:t>
            </a:fld>
            <a:endParaRPr lang="en-GB" altLang="en-US"/>
          </a:p>
        </p:txBody>
      </p:sp>
    </p:spTree>
    <p:extLst>
      <p:ext uri="{BB962C8B-B14F-4D97-AF65-F5344CB8AC3E}">
        <p14:creationId xmlns:p14="http://schemas.microsoft.com/office/powerpoint/2010/main" val="2989943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2EF6596-9897-3E4E-5601-72B61C467F0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0FE08948-D156-E8B3-6AE8-F81E8F7C678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E6CE9EE1-C056-A556-0C90-CA9303E2A7B3}"/>
              </a:ext>
            </a:extLst>
          </p:cNvPr>
          <p:cNvSpPr>
            <a:spLocks noGrp="1" noChangeArrowheads="1"/>
          </p:cNvSpPr>
          <p:nvPr>
            <p:ph type="sldNum" sz="quarter" idx="12"/>
          </p:nvPr>
        </p:nvSpPr>
        <p:spPr>
          <a:ln/>
        </p:spPr>
        <p:txBody>
          <a:bodyPr/>
          <a:lstStyle>
            <a:lvl1pPr>
              <a:defRPr/>
            </a:lvl1pPr>
          </a:lstStyle>
          <a:p>
            <a:pPr>
              <a:defRPr/>
            </a:pPr>
            <a:fld id="{8942E9F0-D061-49EF-A338-E93EBEE5080B}" type="slidenum">
              <a:rPr lang="en-GB" altLang="en-US"/>
              <a:pPr>
                <a:defRPr/>
              </a:pPr>
              <a:t>‹#›</a:t>
            </a:fld>
            <a:endParaRPr lang="en-GB" altLang="en-US"/>
          </a:p>
        </p:txBody>
      </p:sp>
    </p:spTree>
    <p:extLst>
      <p:ext uri="{BB962C8B-B14F-4D97-AF65-F5344CB8AC3E}">
        <p14:creationId xmlns:p14="http://schemas.microsoft.com/office/powerpoint/2010/main" val="2306711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FE207A49-0B06-8293-11FF-20E37B8289A9}"/>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6E2E5F4F-EEF2-AC24-99C7-9AF1F5578FD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570CD009-21EE-B725-CADB-336EE5010FD0}"/>
              </a:ext>
            </a:extLst>
          </p:cNvPr>
          <p:cNvSpPr>
            <a:spLocks noGrp="1" noChangeArrowheads="1"/>
          </p:cNvSpPr>
          <p:nvPr>
            <p:ph type="sldNum" sz="quarter" idx="12"/>
          </p:nvPr>
        </p:nvSpPr>
        <p:spPr>
          <a:ln/>
        </p:spPr>
        <p:txBody>
          <a:bodyPr/>
          <a:lstStyle>
            <a:lvl1pPr>
              <a:defRPr/>
            </a:lvl1pPr>
          </a:lstStyle>
          <a:p>
            <a:pPr>
              <a:defRPr/>
            </a:pPr>
            <a:fld id="{69CBF8D4-2933-4084-99DF-BB4CB344DE8C}" type="slidenum">
              <a:rPr lang="en-GB" altLang="en-US"/>
              <a:pPr>
                <a:defRPr/>
              </a:pPr>
              <a:t>‹#›</a:t>
            </a:fld>
            <a:endParaRPr lang="en-GB" altLang="en-US"/>
          </a:p>
        </p:txBody>
      </p:sp>
    </p:spTree>
    <p:extLst>
      <p:ext uri="{BB962C8B-B14F-4D97-AF65-F5344CB8AC3E}">
        <p14:creationId xmlns:p14="http://schemas.microsoft.com/office/powerpoint/2010/main" val="277533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F22DC6-D2DB-1BA1-7D38-D41FA8A957D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9FB19B14-D615-EDF3-6C1E-79B437E7C43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72ADCB55-02B5-1CE8-07B3-EB925129CAED}"/>
              </a:ext>
            </a:extLst>
          </p:cNvPr>
          <p:cNvSpPr>
            <a:spLocks noGrp="1" noChangeArrowheads="1"/>
          </p:cNvSpPr>
          <p:nvPr>
            <p:ph type="sldNum" sz="quarter" idx="12"/>
          </p:nvPr>
        </p:nvSpPr>
        <p:spPr>
          <a:ln/>
        </p:spPr>
        <p:txBody>
          <a:bodyPr/>
          <a:lstStyle>
            <a:lvl1pPr>
              <a:defRPr/>
            </a:lvl1pPr>
          </a:lstStyle>
          <a:p>
            <a:pPr>
              <a:defRPr/>
            </a:pPr>
            <a:fld id="{30B9C8F6-5FA1-42F2-9898-2F20C6EA950B}" type="slidenum">
              <a:rPr lang="en-GB" altLang="en-US"/>
              <a:pPr>
                <a:defRPr/>
              </a:pPr>
              <a:t>‹#›</a:t>
            </a:fld>
            <a:endParaRPr lang="en-GB" altLang="en-US"/>
          </a:p>
        </p:txBody>
      </p:sp>
    </p:spTree>
    <p:extLst>
      <p:ext uri="{BB962C8B-B14F-4D97-AF65-F5344CB8AC3E}">
        <p14:creationId xmlns:p14="http://schemas.microsoft.com/office/powerpoint/2010/main" val="21630150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44475"/>
            <a:ext cx="8385175" cy="14319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838200" y="1905000"/>
            <a:ext cx="3927475"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918075" y="1905000"/>
            <a:ext cx="3927475" cy="2019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918075" y="4076700"/>
            <a:ext cx="3927475" cy="2019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39E546B7-E009-A650-66D8-53D102596DB9}"/>
              </a:ext>
            </a:extLst>
          </p:cNvPr>
          <p:cNvSpPr>
            <a:spLocks noGrp="1"/>
          </p:cNvSpPr>
          <p:nvPr>
            <p:ph type="dt" sz="half" idx="10"/>
          </p:nvPr>
        </p:nvSpPr>
        <p:spPr>
          <a:xfrm>
            <a:off x="838200" y="6245225"/>
            <a:ext cx="1901825" cy="476250"/>
          </a:xfrm>
        </p:spPr>
        <p:txBody>
          <a:bodyPr/>
          <a:lstStyle>
            <a:lvl1pPr>
              <a:defRPr/>
            </a:lvl1pPr>
          </a:lstStyle>
          <a:p>
            <a:pPr>
              <a:defRPr/>
            </a:pPr>
            <a:endParaRPr lang="en-GB" altLang="en-US"/>
          </a:p>
        </p:txBody>
      </p:sp>
      <p:sp>
        <p:nvSpPr>
          <p:cNvPr id="7" name="Footer Placeholder 6">
            <a:extLst>
              <a:ext uri="{FF2B5EF4-FFF2-40B4-BE49-F238E27FC236}">
                <a16:creationId xmlns:a16="http://schemas.microsoft.com/office/drawing/2014/main" id="{4CDAAF2D-5741-6B91-7A39-1335F55F858A}"/>
              </a:ext>
            </a:extLst>
          </p:cNvPr>
          <p:cNvSpPr>
            <a:spLocks noGrp="1"/>
          </p:cNvSpPr>
          <p:nvPr>
            <p:ph type="ftr" sz="quarter" idx="11"/>
          </p:nvPr>
        </p:nvSpPr>
        <p:spPr>
          <a:xfrm>
            <a:off x="3429000" y="6245225"/>
            <a:ext cx="2895600" cy="476250"/>
          </a:xfrm>
        </p:spPr>
        <p:txBody>
          <a:bodyPr/>
          <a:lstStyle>
            <a:lvl1pPr>
              <a:defRPr/>
            </a:lvl1pPr>
          </a:lstStyle>
          <a:p>
            <a:pPr>
              <a:defRPr/>
            </a:pPr>
            <a:endParaRPr lang="en-GB" altLang="en-US"/>
          </a:p>
        </p:txBody>
      </p:sp>
      <p:sp>
        <p:nvSpPr>
          <p:cNvPr id="8" name="Slide Number Placeholder 7">
            <a:extLst>
              <a:ext uri="{FF2B5EF4-FFF2-40B4-BE49-F238E27FC236}">
                <a16:creationId xmlns:a16="http://schemas.microsoft.com/office/drawing/2014/main" id="{563051D3-C228-932B-FEB8-08224BA5C7FE}"/>
              </a:ext>
            </a:extLst>
          </p:cNvPr>
          <p:cNvSpPr>
            <a:spLocks noGrp="1"/>
          </p:cNvSpPr>
          <p:nvPr>
            <p:ph type="sldNum" sz="quarter" idx="12"/>
          </p:nvPr>
        </p:nvSpPr>
        <p:spPr>
          <a:xfrm>
            <a:off x="6937375" y="6245225"/>
            <a:ext cx="1901825" cy="476250"/>
          </a:xfrm>
        </p:spPr>
        <p:txBody>
          <a:bodyPr/>
          <a:lstStyle>
            <a:lvl1pPr>
              <a:defRPr/>
            </a:lvl1pPr>
          </a:lstStyle>
          <a:p>
            <a:pPr>
              <a:defRPr/>
            </a:pPr>
            <a:fld id="{B150CF27-6B1A-4E4F-9A67-4CC864E98C02}" type="slidenum">
              <a:rPr lang="en-GB" altLang="en-US"/>
              <a:pPr>
                <a:defRPr/>
              </a:pPr>
              <a:t>‹#›</a:t>
            </a:fld>
            <a:endParaRPr lang="en-GB" altLang="en-US"/>
          </a:p>
        </p:txBody>
      </p:sp>
    </p:spTree>
    <p:extLst>
      <p:ext uri="{BB962C8B-B14F-4D97-AF65-F5344CB8AC3E}">
        <p14:creationId xmlns:p14="http://schemas.microsoft.com/office/powerpoint/2010/main" val="1783915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9F9BC3F-189C-948F-A0AF-5EE63E755EC0}"/>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44E1ACD6-AC7C-09E5-57BA-478EB96D2EC9}"/>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52580" name="Rectangle 4">
            <a:extLst>
              <a:ext uri="{FF2B5EF4-FFF2-40B4-BE49-F238E27FC236}">
                <a16:creationId xmlns:a16="http://schemas.microsoft.com/office/drawing/2014/main" id="{C93F5727-2895-D793-BC8A-4891B2D07C91}"/>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eaLnBrk="1" hangingPunct="1">
              <a:defRPr sz="1400">
                <a:latin typeface="Arial" charset="0"/>
              </a:defRPr>
            </a:lvl1pPr>
          </a:lstStyle>
          <a:p>
            <a:pPr>
              <a:defRPr/>
            </a:pPr>
            <a:endParaRPr lang="en-GB" altLang="en-US"/>
          </a:p>
        </p:txBody>
      </p:sp>
      <p:sp>
        <p:nvSpPr>
          <p:cNvPr id="152581" name="Rectangle 5">
            <a:extLst>
              <a:ext uri="{FF2B5EF4-FFF2-40B4-BE49-F238E27FC236}">
                <a16:creationId xmlns:a16="http://schemas.microsoft.com/office/drawing/2014/main" id="{5419E5FF-D6CC-3CB1-0430-E23E42E2B538}"/>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GB" altLang="en-US"/>
          </a:p>
        </p:txBody>
      </p:sp>
      <p:sp>
        <p:nvSpPr>
          <p:cNvPr id="152582" name="Rectangle 6">
            <a:extLst>
              <a:ext uri="{FF2B5EF4-FFF2-40B4-BE49-F238E27FC236}">
                <a16:creationId xmlns:a16="http://schemas.microsoft.com/office/drawing/2014/main" id="{72E9F557-744B-6573-D957-5CE02B2D7D0D}"/>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293C228F-0497-4AFD-943E-4748F02811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emf"/></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people.com/serena-williams-lost-31-lbs-using-weight-loss-medication-exclusive-11794831"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www.wada-ama.org/en/resources/scientific-research/analysis-glp-1-receptor-agonists-semaglutide-liraglutide-etc-blood" TargetMode="External"/><Relationship Id="rId4" Type="http://schemas.openxmlformats.org/officeDocument/2006/relationships/hyperlink" Target="https://www.triathlete.com/culture/news/does-ozempic-affect-athletic-performance-wada-to-study-doping/"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en.wikipedia.org/wiki/Image:Somogyi_rebound.GIF" TargetMode="Externa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27F86C0E-8B22-9497-0167-036FD52C0FD2}"/>
              </a:ext>
            </a:extLst>
          </p:cNvPr>
          <p:cNvSpPr>
            <a:spLocks noGrp="1" noRot="1" noChangeArrowheads="1"/>
          </p:cNvSpPr>
          <p:nvPr>
            <p:ph type="title"/>
          </p:nvPr>
        </p:nvSpPr>
        <p:spPr>
          <a:xfrm>
            <a:off x="457200" y="274638"/>
            <a:ext cx="8229600" cy="706437"/>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Diabetes</a:t>
            </a:r>
          </a:p>
        </p:txBody>
      </p:sp>
      <p:sp>
        <p:nvSpPr>
          <p:cNvPr id="4099" name="Rectangle 3">
            <a:extLst>
              <a:ext uri="{FF2B5EF4-FFF2-40B4-BE49-F238E27FC236}">
                <a16:creationId xmlns:a16="http://schemas.microsoft.com/office/drawing/2014/main" id="{556CEA2E-DA50-4D56-7A52-AC7777308DA8}"/>
              </a:ext>
            </a:extLst>
          </p:cNvPr>
          <p:cNvSpPr>
            <a:spLocks noGrp="1" noRot="1" noChangeArrowheads="1"/>
          </p:cNvSpPr>
          <p:nvPr>
            <p:ph idx="1"/>
          </p:nvPr>
        </p:nvSpPr>
        <p:spPr>
          <a:xfrm>
            <a:off x="457200" y="1052513"/>
            <a:ext cx="8229600" cy="1181100"/>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algn="ctr" eaLnBrk="1" hangingPunct="1">
              <a:buFontTx/>
              <a:buNone/>
            </a:pPr>
            <a:r>
              <a:rPr lang="en-US" altLang="en-US"/>
              <a:t>Body is not producing or has lost sensitivity to insulin.</a:t>
            </a:r>
          </a:p>
          <a:p>
            <a:pPr marL="0" indent="0" eaLnBrk="1" hangingPunct="1">
              <a:buFontTx/>
              <a:buNone/>
            </a:pPr>
            <a:endParaRPr lang="en-US" altLang="en-US"/>
          </a:p>
        </p:txBody>
      </p:sp>
      <p:pic>
        <p:nvPicPr>
          <p:cNvPr id="4100" name="Picture 1">
            <a:extLst>
              <a:ext uri="{FF2B5EF4-FFF2-40B4-BE49-F238E27FC236}">
                <a16:creationId xmlns:a16="http://schemas.microsoft.com/office/drawing/2014/main" id="{95DFCC94-09D2-EC45-0816-D88E8027901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60588" y="2349500"/>
            <a:ext cx="4822825" cy="41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B1CD-416F-5B70-8946-941DD4F66666}"/>
              </a:ext>
            </a:extLst>
          </p:cNvPr>
          <p:cNvSpPr>
            <a:spLocks noGrp="1"/>
          </p:cNvSpPr>
          <p:nvPr>
            <p:ph type="title"/>
          </p:nvPr>
        </p:nvSpPr>
        <p:spPr/>
        <p:txBody>
          <a:bodyPr/>
          <a:lstStyle/>
          <a:p>
            <a:r>
              <a:rPr lang="en-GB" altLang="en-US" dirty="0"/>
              <a:t>Normal blood sugar levels</a:t>
            </a:r>
            <a:endParaRPr lang="en-GB" dirty="0"/>
          </a:p>
        </p:txBody>
      </p:sp>
      <p:sp>
        <p:nvSpPr>
          <p:cNvPr id="3" name="Content Placeholder 2">
            <a:extLst>
              <a:ext uri="{FF2B5EF4-FFF2-40B4-BE49-F238E27FC236}">
                <a16:creationId xmlns:a16="http://schemas.microsoft.com/office/drawing/2014/main" id="{F17F575A-3210-5B6B-76EA-D68B94E06482}"/>
              </a:ext>
            </a:extLst>
          </p:cNvPr>
          <p:cNvSpPr>
            <a:spLocks noGrp="1"/>
          </p:cNvSpPr>
          <p:nvPr>
            <p:ph idx="1"/>
          </p:nvPr>
        </p:nvSpPr>
        <p:spPr/>
        <p:txBody>
          <a:bodyPr/>
          <a:lstStyle/>
          <a:p>
            <a:r>
              <a:rPr lang="en-GB" dirty="0"/>
              <a:t>For most healthy individuals, normal blood sugar levels are:</a:t>
            </a:r>
          </a:p>
          <a:p>
            <a:r>
              <a:rPr lang="en-GB" dirty="0"/>
              <a:t>between 4.0 to 5.4 mmol/L when fasting</a:t>
            </a:r>
          </a:p>
          <a:p>
            <a:r>
              <a:rPr lang="en-GB" dirty="0"/>
              <a:t>up to 7.8 mmol/L 2 hours after eating.</a:t>
            </a:r>
          </a:p>
          <a:p>
            <a:endParaRPr lang="en-GB" dirty="0"/>
          </a:p>
        </p:txBody>
      </p:sp>
    </p:spTree>
    <p:extLst>
      <p:ext uri="{BB962C8B-B14F-4D97-AF65-F5344CB8AC3E}">
        <p14:creationId xmlns:p14="http://schemas.microsoft.com/office/powerpoint/2010/main" val="3039260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17EB4976-CD96-0438-1DA6-599691656D51}"/>
              </a:ext>
            </a:extLst>
          </p:cNvPr>
          <p:cNvSpPr>
            <a:spLocks noGrp="1" noChangeArrowheads="1"/>
          </p:cNvSpPr>
          <p:nvPr>
            <p:ph type="title"/>
          </p:nvPr>
        </p:nvSpPr>
        <p:spPr/>
        <p:txBody>
          <a:bodyPr/>
          <a:lstStyle/>
          <a:p>
            <a:r>
              <a:rPr lang="en-GB" altLang="en-US" dirty="0"/>
              <a:t>Normal Blood Sugar Changes</a:t>
            </a:r>
          </a:p>
        </p:txBody>
      </p:sp>
      <p:pic>
        <p:nvPicPr>
          <p:cNvPr id="6147" name="Picture 3">
            <a:extLst>
              <a:ext uri="{FF2B5EF4-FFF2-40B4-BE49-F238E27FC236}">
                <a16:creationId xmlns:a16="http://schemas.microsoft.com/office/drawing/2014/main" id="{5AA32DC4-3B41-C002-FE09-5DB594964F5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9350" y="1628775"/>
            <a:ext cx="7239000" cy="509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A24B9901-F170-4F90-83DF-18E185762DB7}"/>
              </a:ext>
            </a:extLst>
          </p:cNvPr>
          <p:cNvSpPr>
            <a:spLocks noGrp="1" noChangeArrowheads="1"/>
          </p:cNvSpPr>
          <p:nvPr>
            <p:ph type="title"/>
          </p:nvPr>
        </p:nvSpPr>
        <p:spPr/>
        <p:txBody>
          <a:bodyPr/>
          <a:lstStyle/>
          <a:p>
            <a:r>
              <a:rPr lang="en-GB" altLang="en-US"/>
              <a:t>A1C Testing</a:t>
            </a:r>
          </a:p>
        </p:txBody>
      </p:sp>
      <p:pic>
        <p:nvPicPr>
          <p:cNvPr id="7171" name="Picture 4">
            <a:extLst>
              <a:ext uri="{FF2B5EF4-FFF2-40B4-BE49-F238E27FC236}">
                <a16:creationId xmlns:a16="http://schemas.microsoft.com/office/drawing/2014/main" id="{B46B98BB-58AE-E5FB-5B64-D09598C36DB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1268413"/>
            <a:ext cx="6202362"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Box 5">
            <a:extLst>
              <a:ext uri="{FF2B5EF4-FFF2-40B4-BE49-F238E27FC236}">
                <a16:creationId xmlns:a16="http://schemas.microsoft.com/office/drawing/2014/main" id="{C0DD3790-704A-BD99-7EE4-7A922320664B}"/>
              </a:ext>
            </a:extLst>
          </p:cNvPr>
          <p:cNvSpPr txBox="1">
            <a:spLocks noChangeArrowheads="1"/>
          </p:cNvSpPr>
          <p:nvPr/>
        </p:nvSpPr>
        <p:spPr bwMode="auto">
          <a:xfrm>
            <a:off x="684213" y="5661025"/>
            <a:ext cx="7127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1800"/>
              <a:t>Reported as %</a:t>
            </a:r>
          </a:p>
          <a:p>
            <a:pPr algn="ctr" eaLnBrk="1" hangingPunct="1">
              <a:spcBef>
                <a:spcPct val="0"/>
              </a:spcBef>
              <a:buFontTx/>
              <a:buNone/>
            </a:pPr>
            <a:r>
              <a:rPr lang="en-GB" altLang="en-US" sz="1800"/>
              <a:t>Glucose levels as mg/dl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65514FE-F750-D0E8-3328-1EDEFDDC7A76}"/>
              </a:ext>
            </a:extLst>
          </p:cNvPr>
          <p:cNvSpPr>
            <a:spLocks noGrp="1" noRot="1" noChangeArrowheads="1"/>
          </p:cNvSpPr>
          <p:nvPr>
            <p:ph type="title"/>
          </p:nvPr>
        </p:nvSpPr>
        <p:spPr>
          <a:xfrm>
            <a:off x="457200" y="274638"/>
            <a:ext cx="8229600" cy="633412"/>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Hyper to Hypo glycemia</a:t>
            </a:r>
          </a:p>
        </p:txBody>
      </p:sp>
      <p:sp>
        <p:nvSpPr>
          <p:cNvPr id="8195" name="Rectangle 3">
            <a:extLst>
              <a:ext uri="{FF2B5EF4-FFF2-40B4-BE49-F238E27FC236}">
                <a16:creationId xmlns:a16="http://schemas.microsoft.com/office/drawing/2014/main" id="{30CDA0BA-4E88-E0EC-9BA3-F29C987927CC}"/>
              </a:ext>
            </a:extLst>
          </p:cNvPr>
          <p:cNvSpPr>
            <a:spLocks noGrp="1" noRot="1" noChangeArrowheads="1"/>
          </p:cNvSpPr>
          <p:nvPr>
            <p:ph idx="1"/>
          </p:nvPr>
        </p:nvSpPr>
        <p:spPr>
          <a:xfrm>
            <a:off x="539750" y="1412875"/>
            <a:ext cx="8229600" cy="4525963"/>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eaLnBrk="1" hangingPunct="1">
              <a:lnSpc>
                <a:spcPct val="90000"/>
              </a:lnSpc>
              <a:buFontTx/>
              <a:buNone/>
            </a:pPr>
            <a:r>
              <a:rPr lang="en-US" altLang="en-US" sz="2000" dirty="0"/>
              <a:t>After eating, blood glucose increases but as there is no insulin the glucose remains in the blood i.e. </a:t>
            </a:r>
            <a:r>
              <a:rPr lang="en-US" altLang="en-US" sz="2000" dirty="0" err="1"/>
              <a:t>hyperglycaemia</a:t>
            </a:r>
            <a:r>
              <a:rPr lang="en-US" altLang="en-US" sz="2000" dirty="0"/>
              <a:t>.</a:t>
            </a:r>
          </a:p>
          <a:p>
            <a:pPr marL="0" indent="0" eaLnBrk="1" hangingPunct="1">
              <a:lnSpc>
                <a:spcPct val="90000"/>
              </a:lnSpc>
              <a:buFontTx/>
              <a:buNone/>
            </a:pPr>
            <a:endParaRPr lang="en-US" altLang="en-US" sz="2000" dirty="0"/>
          </a:p>
          <a:p>
            <a:pPr marL="0" indent="0" eaLnBrk="1" hangingPunct="1">
              <a:lnSpc>
                <a:spcPct val="90000"/>
              </a:lnSpc>
              <a:buFontTx/>
              <a:buNone/>
            </a:pPr>
            <a:r>
              <a:rPr lang="en-US" altLang="en-US" sz="2000" dirty="0"/>
              <a:t>So, people use insulin to allow glucose uptake.</a:t>
            </a:r>
          </a:p>
          <a:p>
            <a:pPr marL="0" indent="0" eaLnBrk="1" hangingPunct="1">
              <a:lnSpc>
                <a:spcPct val="90000"/>
              </a:lnSpc>
              <a:buFontTx/>
              <a:buNone/>
            </a:pPr>
            <a:endParaRPr lang="en-US" altLang="en-US" sz="2000" dirty="0"/>
          </a:p>
          <a:p>
            <a:pPr marL="0" indent="0" eaLnBrk="1" hangingPunct="1">
              <a:lnSpc>
                <a:spcPct val="90000"/>
              </a:lnSpc>
              <a:buFontTx/>
              <a:buNone/>
            </a:pPr>
            <a:r>
              <a:rPr lang="en-US" altLang="en-US" sz="2000" dirty="0"/>
              <a:t>To much insulin can result in hypoglycemia- low blood sugar (&lt;65mg/dl or 3.6 mM).</a:t>
            </a:r>
          </a:p>
          <a:p>
            <a:pPr marL="0" indent="0" eaLnBrk="1" hangingPunct="1">
              <a:lnSpc>
                <a:spcPct val="90000"/>
              </a:lnSpc>
              <a:buFontTx/>
              <a:buNone/>
            </a:pPr>
            <a:endParaRPr lang="en-US" altLang="en-US" sz="2000" dirty="0"/>
          </a:p>
          <a:p>
            <a:pPr marL="0" indent="0" eaLnBrk="1" hangingPunct="1">
              <a:lnSpc>
                <a:spcPct val="90000"/>
              </a:lnSpc>
              <a:buFontTx/>
              <a:buNone/>
            </a:pPr>
            <a:r>
              <a:rPr lang="en-US" altLang="en-US" sz="2000" dirty="0"/>
              <a:t>Symptoms include shakiness, dizziness, sweating, hunger, headache, pale skin, sudden moodiness, clumsy or jerky movements, difficulty paying attention, and tingling sensations around mouth.</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descr="Main features of diabetes mellitus (15K bytes)">
            <a:extLst>
              <a:ext uri="{FF2B5EF4-FFF2-40B4-BE49-F238E27FC236}">
                <a16:creationId xmlns:a16="http://schemas.microsoft.com/office/drawing/2014/main" id="{2E270F06-0F8F-2D2F-1277-C9CB114B5C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113" y="700088"/>
            <a:ext cx="7056437" cy="604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6">
            <a:extLst>
              <a:ext uri="{FF2B5EF4-FFF2-40B4-BE49-F238E27FC236}">
                <a16:creationId xmlns:a16="http://schemas.microsoft.com/office/drawing/2014/main" id="{4C3B3AA2-2DEC-3F26-A6A7-3FEC49788848}"/>
              </a:ext>
            </a:extLst>
          </p:cNvPr>
          <p:cNvSpPr txBox="1">
            <a:spLocks noChangeArrowheads="1"/>
          </p:cNvSpPr>
          <p:nvPr/>
        </p:nvSpPr>
        <p:spPr bwMode="auto">
          <a:xfrm>
            <a:off x="468313" y="333375"/>
            <a:ext cx="43195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endParaRPr lang="en-GB" altLang="en-US" sz="1800"/>
          </a:p>
        </p:txBody>
      </p:sp>
      <p:sp>
        <p:nvSpPr>
          <p:cNvPr id="10244" name="Rectangle 10">
            <a:extLst>
              <a:ext uri="{FF2B5EF4-FFF2-40B4-BE49-F238E27FC236}">
                <a16:creationId xmlns:a16="http://schemas.microsoft.com/office/drawing/2014/main" id="{73854731-9983-1A1D-8D50-F8CF2D03AC06}"/>
              </a:ext>
            </a:extLst>
          </p:cNvPr>
          <p:cNvSpPr>
            <a:spLocks noGrp="1" noChangeArrowheads="1"/>
          </p:cNvSpPr>
          <p:nvPr>
            <p:ph type="title"/>
          </p:nvPr>
        </p:nvSpPr>
        <p:spPr>
          <a:xfrm>
            <a:off x="34925" y="136525"/>
            <a:ext cx="9144000" cy="592138"/>
          </a:xfrm>
        </p:spPr>
        <p:txBody>
          <a:bodyPr/>
          <a:lstStyle/>
          <a:p>
            <a:pPr eaLnBrk="1" hangingPunct="1"/>
            <a:r>
              <a:rPr lang="en-GB" altLang="en-US" sz="2800"/>
              <a:t>Medical Disorders Associates with Diabetes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6C2D40-71CC-D523-87D7-8219A1A39DD1}"/>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Types of Diabetes</a:t>
            </a:r>
          </a:p>
        </p:txBody>
      </p:sp>
      <p:sp>
        <p:nvSpPr>
          <p:cNvPr id="11267" name="Rectangle 3">
            <a:extLst>
              <a:ext uri="{FF2B5EF4-FFF2-40B4-BE49-F238E27FC236}">
                <a16:creationId xmlns:a16="http://schemas.microsoft.com/office/drawing/2014/main" id="{465B5D57-383A-266A-CC74-B5FBD8F18E68}"/>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2000" dirty="0"/>
              <a:t>Type I - body does not produce any insulin (autoimmune)</a:t>
            </a:r>
          </a:p>
          <a:p>
            <a:pPr eaLnBrk="1" hangingPunct="1"/>
            <a:endParaRPr lang="en-US" altLang="en-US" sz="2000" dirty="0"/>
          </a:p>
          <a:p>
            <a:pPr eaLnBrk="1" hangingPunct="1"/>
            <a:r>
              <a:rPr lang="en-US" altLang="en-US" sz="2000" dirty="0"/>
              <a:t>Type II- body is not making enough or is losing sensitivity to insulin made (metabolic)</a:t>
            </a:r>
          </a:p>
          <a:p>
            <a:pPr eaLnBrk="1" hangingPunct="1"/>
            <a:endParaRPr lang="en-US" altLang="en-US" sz="2000" dirty="0"/>
          </a:p>
          <a:p>
            <a:pPr eaLnBrk="1" hangingPunct="1">
              <a:lnSpc>
                <a:spcPct val="90000"/>
              </a:lnSpc>
            </a:pPr>
            <a:r>
              <a:rPr lang="en-US" altLang="en-US" sz="2000" dirty="0"/>
              <a:t>Secondary - a consequence from another disease, e.g.  pancreatitis or cystic fibrosis.</a:t>
            </a:r>
          </a:p>
          <a:p>
            <a:pPr eaLnBrk="1" hangingPunct="1">
              <a:lnSpc>
                <a:spcPct val="90000"/>
              </a:lnSpc>
            </a:pPr>
            <a:endParaRPr lang="en-US" altLang="en-US" sz="2000" dirty="0"/>
          </a:p>
          <a:p>
            <a:pPr eaLnBrk="1" hangingPunct="1">
              <a:lnSpc>
                <a:spcPct val="90000"/>
              </a:lnSpc>
            </a:pPr>
            <a:r>
              <a:rPr lang="en-US" altLang="en-US" sz="2000" dirty="0"/>
              <a:t>Gestational Diabetes- diabetes during pregnancy.</a:t>
            </a:r>
          </a:p>
          <a:p>
            <a:pPr eaLnBrk="1" hangingPunct="1">
              <a:lnSpc>
                <a:spcPct val="90000"/>
              </a:lnSpc>
            </a:pPr>
            <a:endParaRPr lang="en-US" altLang="en-US" sz="2000" dirty="0"/>
          </a:p>
          <a:p>
            <a:pPr eaLnBrk="1" hangingPunct="1">
              <a:lnSpc>
                <a:spcPct val="90000"/>
              </a:lnSpc>
            </a:pPr>
            <a:r>
              <a:rPr lang="en-US" altLang="en-US" sz="2000" dirty="0"/>
              <a:t>Impaired Glucose Tolerance- an intermediate between normal and diabetes.</a:t>
            </a:r>
          </a:p>
          <a:p>
            <a:pPr eaLnBrk="1" hangingPunct="1"/>
            <a:endParaRPr lang="en-US" altLang="en-US" sz="2000"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EC035B9-470C-947D-1C2A-3BEF3D108344}"/>
              </a:ext>
            </a:extLst>
          </p:cNvPr>
          <p:cNvSpPr>
            <a:spLocks noGrp="1" noChangeArrowheads="1"/>
          </p:cNvSpPr>
          <p:nvPr>
            <p:ph type="title"/>
          </p:nvPr>
        </p:nvSpPr>
        <p:spPr/>
        <p:txBody>
          <a:bodyPr/>
          <a:lstStyle/>
          <a:p>
            <a:r>
              <a:rPr lang="en-GB" altLang="en-US"/>
              <a:t>Type 3 Diabetes</a:t>
            </a:r>
          </a:p>
        </p:txBody>
      </p:sp>
      <p:sp>
        <p:nvSpPr>
          <p:cNvPr id="13315" name="Content Placeholder 2">
            <a:extLst>
              <a:ext uri="{FF2B5EF4-FFF2-40B4-BE49-F238E27FC236}">
                <a16:creationId xmlns:a16="http://schemas.microsoft.com/office/drawing/2014/main" id="{AA14F5C8-3346-C2C2-0F3C-05650ED5776C}"/>
              </a:ext>
            </a:extLst>
          </p:cNvPr>
          <p:cNvSpPr>
            <a:spLocks noGrp="1" noChangeArrowheads="1"/>
          </p:cNvSpPr>
          <p:nvPr>
            <p:ph idx="1"/>
          </p:nvPr>
        </p:nvSpPr>
        <p:spPr/>
        <p:txBody>
          <a:bodyPr/>
          <a:lstStyle/>
          <a:p>
            <a:pPr marL="0" indent="0">
              <a:buFontTx/>
              <a:buNone/>
            </a:pPr>
            <a:r>
              <a:rPr lang="en-GB" altLang="en-US">
                <a:solidFill>
                  <a:srgbClr val="040C28"/>
                </a:solidFill>
                <a:latin typeface="Google Sans"/>
              </a:rPr>
              <a:t>A term used by some researchers to describe the theory that insulin resistance and insulin-like growth factor dysfunction in the brain may cause Alzheimer's disease.</a:t>
            </a:r>
          </a:p>
          <a:p>
            <a:pPr marL="0" indent="0">
              <a:buFontTx/>
              <a:buNone/>
            </a:pPr>
            <a:endParaRPr lang="en-GB" altLang="en-US">
              <a:solidFill>
                <a:srgbClr val="040C28"/>
              </a:solidFill>
              <a:latin typeface="Google Sans"/>
            </a:endParaRPr>
          </a:p>
          <a:p>
            <a:pPr marL="0" indent="0">
              <a:buFontTx/>
              <a:buNone/>
            </a:pPr>
            <a:r>
              <a:rPr lang="en-GB" altLang="en-US" sz="1600">
                <a:solidFill>
                  <a:srgbClr val="FF0000"/>
                </a:solidFill>
              </a:rPr>
              <a:t>Kandimalla, R., Thirumala, V., &amp; Reddy, P. H. (2017). Is Alzheimer's disease a type 3 diabetes? A critical appraisal. </a:t>
            </a:r>
            <a:r>
              <a:rPr lang="en-GB" altLang="en-US" sz="1600" i="1">
                <a:solidFill>
                  <a:srgbClr val="FF0000"/>
                </a:solidFill>
              </a:rPr>
              <a:t>Biochimica et Biophysica Acta (BBA)-Molecular Basis of Disease</a:t>
            </a:r>
            <a:r>
              <a:rPr lang="en-GB" altLang="en-US" sz="1600">
                <a:solidFill>
                  <a:srgbClr val="FF0000"/>
                </a:solidFill>
              </a:rPr>
              <a:t>, </a:t>
            </a:r>
            <a:r>
              <a:rPr lang="en-GB" altLang="en-US" sz="1600" i="1">
                <a:solidFill>
                  <a:srgbClr val="FF0000"/>
                </a:solidFill>
              </a:rPr>
              <a:t>1863</a:t>
            </a:r>
            <a:r>
              <a:rPr lang="en-GB" altLang="en-US" sz="1600">
                <a:solidFill>
                  <a:srgbClr val="FF0000"/>
                </a:solidFill>
              </a:rPr>
              <a:t>(5), 1078-1089.</a:t>
            </a:r>
          </a:p>
          <a:p>
            <a:pPr marL="0" indent="0">
              <a:buFontTx/>
              <a:buNone/>
            </a:pPr>
            <a:endParaRPr lang="en-GB" altLang="en-US" sz="1600">
              <a:solidFill>
                <a:srgbClr val="FF0000"/>
              </a:solidFill>
              <a:latin typeface="Google Sans"/>
            </a:endParaRPr>
          </a:p>
          <a:p>
            <a:pPr marL="0" indent="0">
              <a:buFontTx/>
              <a:buNone/>
            </a:pPr>
            <a:r>
              <a:rPr lang="en-GB" altLang="en-US" sz="1800"/>
              <a:t>because of the shared molecular and cellular features among Type-1-Diabetes, Type-2-Diabetes and insulin resistance associated with memory deficits and cognitive decline in elderly individuals. Recent clinical and basic studies on patients with diabetes and AD revealed previously unreported cellular and pathological among diabetes, insulin resistance and AD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043F108-2234-6047-287A-634A66B004A2}"/>
              </a:ext>
            </a:extLst>
          </p:cNvPr>
          <p:cNvSpPr>
            <a:spLocks noGrp="1" noRot="1" noChangeArrowheads="1"/>
          </p:cNvSpPr>
          <p:nvPr>
            <p:ph type="title"/>
          </p:nvPr>
        </p:nvSpPr>
        <p:spPr>
          <a:xfrm>
            <a:off x="457200" y="274638"/>
            <a:ext cx="8229600" cy="706437"/>
          </a:xfrm>
        </p:spPr>
        <p:txBody>
          <a:bodyPr/>
          <a:lstStyle/>
          <a:p>
            <a:pPr eaLnBrk="1" hangingPunct="1"/>
            <a:r>
              <a:rPr lang="en-GB" altLang="en-US" sz="3200"/>
              <a:t>Causes of Diabetes</a:t>
            </a:r>
          </a:p>
        </p:txBody>
      </p:sp>
      <p:sp>
        <p:nvSpPr>
          <p:cNvPr id="13315" name="Rectangle 3">
            <a:extLst>
              <a:ext uri="{FF2B5EF4-FFF2-40B4-BE49-F238E27FC236}">
                <a16:creationId xmlns:a16="http://schemas.microsoft.com/office/drawing/2014/main" id="{39D2BA15-C233-DDB7-6B1E-BE0F656DD0CA}"/>
              </a:ext>
            </a:extLst>
          </p:cNvPr>
          <p:cNvSpPr>
            <a:spLocks noGrp="1" noRot="1" noChangeArrowheads="1"/>
          </p:cNvSpPr>
          <p:nvPr>
            <p:ph idx="1"/>
          </p:nvPr>
        </p:nvSpPr>
        <p:spPr>
          <a:xfrm>
            <a:off x="323850" y="908050"/>
            <a:ext cx="8820150" cy="5516563"/>
          </a:xfrm>
        </p:spPr>
        <p:txBody>
          <a:bodyPr/>
          <a:lstStyle/>
          <a:p>
            <a:pPr eaLnBrk="1" hangingPunct="1">
              <a:lnSpc>
                <a:spcPct val="90000"/>
              </a:lnSpc>
              <a:buFont typeface="Wingdings" panose="05000000000000000000" pitchFamily="2" charset="2"/>
              <a:buNone/>
              <a:defRPr/>
            </a:pPr>
            <a:r>
              <a:rPr lang="en-GB" altLang="en-US" sz="2400" dirty="0"/>
              <a:t>	</a:t>
            </a:r>
            <a:r>
              <a:rPr lang="en-GB" altLang="en-US" sz="2000" dirty="0">
                <a:solidFill>
                  <a:srgbClr val="FF0000"/>
                </a:solidFill>
              </a:rPr>
              <a:t>Complex but involves the interaction of genetic &amp; environments factors.</a:t>
            </a:r>
          </a:p>
          <a:p>
            <a:pPr eaLnBrk="1" hangingPunct="1">
              <a:lnSpc>
                <a:spcPct val="90000"/>
              </a:lnSpc>
              <a:defRPr/>
            </a:pPr>
            <a:endParaRPr lang="en-GB" altLang="en-US" sz="2400" dirty="0"/>
          </a:p>
          <a:p>
            <a:pPr marL="0" indent="0" eaLnBrk="1" hangingPunct="1">
              <a:lnSpc>
                <a:spcPct val="90000"/>
              </a:lnSpc>
              <a:buFontTx/>
              <a:buNone/>
              <a:defRPr/>
            </a:pPr>
            <a:r>
              <a:rPr lang="en-GB" altLang="en-US" sz="2400" dirty="0"/>
              <a:t>For type 1 </a:t>
            </a:r>
          </a:p>
          <a:p>
            <a:pPr eaLnBrk="1" hangingPunct="1">
              <a:lnSpc>
                <a:spcPct val="90000"/>
              </a:lnSpc>
              <a:buFont typeface="Wingdings" panose="05000000000000000000" pitchFamily="2" charset="2"/>
              <a:buNone/>
              <a:defRPr/>
            </a:pPr>
            <a:r>
              <a:rPr lang="en-GB" altLang="en-US" sz="2400" dirty="0"/>
              <a:t>	One parent with diabetes increase chance by 25-40%. Linked to genes.</a:t>
            </a:r>
          </a:p>
          <a:p>
            <a:pPr eaLnBrk="1" hangingPunct="1">
              <a:lnSpc>
                <a:spcPct val="90000"/>
              </a:lnSpc>
              <a:buFont typeface="Wingdings" panose="05000000000000000000" pitchFamily="2" charset="2"/>
              <a:buNone/>
              <a:defRPr/>
            </a:pPr>
            <a:r>
              <a:rPr lang="en-GB" altLang="en-US" sz="2400" dirty="0"/>
              <a:t>	Viral infect may trigger an autoimmune destruction of the islets of Langerhans.</a:t>
            </a:r>
          </a:p>
          <a:p>
            <a:pPr eaLnBrk="1" hangingPunct="1">
              <a:lnSpc>
                <a:spcPct val="90000"/>
              </a:lnSpc>
              <a:defRPr/>
            </a:pPr>
            <a:endParaRPr lang="en-GB" altLang="en-US" sz="2400" dirty="0"/>
          </a:p>
          <a:p>
            <a:pPr marL="0" indent="0" eaLnBrk="1" hangingPunct="1">
              <a:lnSpc>
                <a:spcPct val="90000"/>
              </a:lnSpc>
              <a:buFontTx/>
              <a:buNone/>
              <a:defRPr/>
            </a:pPr>
            <a:r>
              <a:rPr lang="en-GB" altLang="en-US" sz="2400" dirty="0"/>
              <a:t>For type 2 </a:t>
            </a:r>
          </a:p>
          <a:p>
            <a:pPr marL="0" indent="0" eaLnBrk="1" hangingPunct="1">
              <a:lnSpc>
                <a:spcPct val="90000"/>
              </a:lnSpc>
              <a:buFontTx/>
              <a:buNone/>
              <a:defRPr/>
            </a:pPr>
            <a:endParaRPr lang="en-GB" altLang="en-US" sz="2400" dirty="0"/>
          </a:p>
          <a:p>
            <a:pPr eaLnBrk="1" hangingPunct="1">
              <a:lnSpc>
                <a:spcPct val="90000"/>
              </a:lnSpc>
              <a:buFont typeface="Wingdings" panose="05000000000000000000" pitchFamily="2" charset="2"/>
              <a:buNone/>
              <a:defRPr/>
            </a:pPr>
            <a:r>
              <a:rPr lang="en-GB" altLang="en-US" sz="2400" dirty="0"/>
              <a:t>	Hereditary links more tenuous, though genetic defects on the insulin receptor may be causal.</a:t>
            </a:r>
          </a:p>
          <a:p>
            <a:pPr eaLnBrk="1" hangingPunct="1">
              <a:lnSpc>
                <a:spcPct val="90000"/>
              </a:lnSpc>
              <a:buFont typeface="Wingdings" panose="05000000000000000000" pitchFamily="2" charset="2"/>
              <a:buNone/>
              <a:defRPr/>
            </a:pPr>
            <a:r>
              <a:rPr lang="en-GB" altLang="en-US" sz="2400" dirty="0"/>
              <a:t>	Insulin resistance may be a result of </a:t>
            </a:r>
            <a:r>
              <a:rPr lang="en-GB" altLang="en-US" sz="2400" dirty="0" err="1"/>
              <a:t>resistin</a:t>
            </a:r>
            <a:r>
              <a:rPr lang="en-GB" altLang="en-US" sz="2400" dirty="0"/>
              <a:t>, secreted by fat cells.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6DA420C-9FA7-EB7D-53D0-8748AEF404BD}"/>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Anatomy of the Pancreas</a:t>
            </a:r>
          </a:p>
        </p:txBody>
      </p:sp>
      <p:sp>
        <p:nvSpPr>
          <p:cNvPr id="15363" name="Rectangle 3">
            <a:extLst>
              <a:ext uri="{FF2B5EF4-FFF2-40B4-BE49-F238E27FC236}">
                <a16:creationId xmlns:a16="http://schemas.microsoft.com/office/drawing/2014/main" id="{38FEDE2E-A4A9-C018-EA8B-203DD6B80DFA}"/>
              </a:ext>
            </a:extLst>
          </p:cNvPr>
          <p:cNvSpPr>
            <a:spLocks noGrp="1" noRot="1" noChangeArrowheads="1"/>
          </p:cNvSpPr>
          <p:nvPr>
            <p:ph type="body" sz="half" idx="1"/>
          </p:nvPr>
        </p:nvSpPr>
        <p:spPr>
          <a:xfrm>
            <a:off x="323850" y="1905000"/>
            <a:ext cx="4535488" cy="41910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eaLnBrk="1" hangingPunct="1">
              <a:lnSpc>
                <a:spcPct val="80000"/>
              </a:lnSpc>
              <a:buFontTx/>
              <a:buNone/>
            </a:pPr>
            <a:r>
              <a:rPr lang="en-US" altLang="en-US" sz="2400" dirty="0"/>
              <a:t>A gland that lies behind the stomach.</a:t>
            </a:r>
          </a:p>
          <a:p>
            <a:pPr marL="0" indent="0" eaLnBrk="1" hangingPunct="1">
              <a:lnSpc>
                <a:spcPct val="80000"/>
              </a:lnSpc>
              <a:buFontTx/>
              <a:buNone/>
            </a:pPr>
            <a:endParaRPr lang="en-US" altLang="en-US" sz="2400" dirty="0"/>
          </a:p>
          <a:p>
            <a:pPr marL="0" indent="0" eaLnBrk="1" hangingPunct="1">
              <a:lnSpc>
                <a:spcPct val="80000"/>
              </a:lnSpc>
              <a:buFontTx/>
              <a:buNone/>
            </a:pPr>
            <a:r>
              <a:rPr lang="en-US" altLang="en-US" sz="2400" dirty="0"/>
              <a:t>Clusters of cells inside the pancreas, known as the islets of Langerhans, produce hormones - </a:t>
            </a:r>
            <a:r>
              <a:rPr lang="en-US" altLang="en-US" sz="2400" dirty="0" err="1"/>
              <a:t>i</a:t>
            </a:r>
            <a:r>
              <a:rPr lang="en-GB" sz="2400" dirty="0" err="1"/>
              <a:t>nsulin</a:t>
            </a:r>
            <a:r>
              <a:rPr lang="en-GB" sz="2400" dirty="0"/>
              <a:t>, glucagon, somatostatin and ghrelin</a:t>
            </a:r>
          </a:p>
          <a:p>
            <a:pPr marL="0" indent="0" eaLnBrk="1" hangingPunct="1">
              <a:lnSpc>
                <a:spcPct val="80000"/>
              </a:lnSpc>
              <a:buFontTx/>
              <a:buNone/>
            </a:pPr>
            <a:endParaRPr lang="en-US" altLang="en-US" sz="2400" dirty="0"/>
          </a:p>
          <a:p>
            <a:pPr marL="0" indent="0" eaLnBrk="1" hangingPunct="1">
              <a:lnSpc>
                <a:spcPct val="80000"/>
              </a:lnSpc>
              <a:buFontTx/>
              <a:buNone/>
            </a:pPr>
            <a:r>
              <a:rPr lang="en-US" altLang="en-US" sz="2400" dirty="0"/>
              <a:t>The islets contain 3 types of cells:</a:t>
            </a:r>
          </a:p>
          <a:p>
            <a:pPr marL="0" indent="0" eaLnBrk="1" hangingPunct="1">
              <a:lnSpc>
                <a:spcPct val="80000"/>
              </a:lnSpc>
              <a:buFontTx/>
              <a:buNone/>
            </a:pPr>
            <a:endParaRPr lang="en-US" altLang="en-US" sz="2400" dirty="0"/>
          </a:p>
          <a:p>
            <a:pPr marL="0" indent="0" eaLnBrk="1" hangingPunct="1">
              <a:lnSpc>
                <a:spcPct val="80000"/>
              </a:lnSpc>
              <a:buFontTx/>
              <a:buNone/>
            </a:pPr>
            <a:r>
              <a:rPr lang="en-US" altLang="en-US" sz="2400" dirty="0"/>
              <a:t>Alpha, beta, and delta (and P?) </a:t>
            </a:r>
          </a:p>
          <a:p>
            <a:pPr marL="0" indent="0" eaLnBrk="1" hangingPunct="1">
              <a:lnSpc>
                <a:spcPct val="80000"/>
              </a:lnSpc>
              <a:buFontTx/>
              <a:buNone/>
            </a:pPr>
            <a:endParaRPr lang="en-US" altLang="en-US" sz="2400" dirty="0"/>
          </a:p>
        </p:txBody>
      </p:sp>
      <p:graphicFrame>
        <p:nvGraphicFramePr>
          <p:cNvPr id="15364" name="Object 4">
            <a:extLst>
              <a:ext uri="{FF2B5EF4-FFF2-40B4-BE49-F238E27FC236}">
                <a16:creationId xmlns:a16="http://schemas.microsoft.com/office/drawing/2014/main" id="{E9486D72-B611-1CA2-368B-BB13B2854290}"/>
              </a:ext>
            </a:extLst>
          </p:cNvPr>
          <p:cNvGraphicFramePr>
            <a:graphicFrameLocks noGrp="1" noChangeAspect="1"/>
          </p:cNvGraphicFramePr>
          <p:nvPr>
            <p:ph sz="quarter" idx="2"/>
          </p:nvPr>
        </p:nvGraphicFramePr>
        <p:xfrm>
          <a:off x="5935663" y="1905000"/>
          <a:ext cx="1892300" cy="2019300"/>
        </p:xfrm>
        <a:graphic>
          <a:graphicData uri="http://schemas.openxmlformats.org/presentationml/2006/ole">
            <mc:AlternateContent xmlns:mc="http://schemas.openxmlformats.org/markup-compatibility/2006">
              <mc:Choice xmlns:v="urn:schemas-microsoft-com:vml" Requires="v">
                <p:oleObj name="Chart" r:id="rId3" imgW="3924367" imgH="4191076" progId="MSGraph.Chart.8">
                  <p:embed followColorScheme="full"/>
                </p:oleObj>
              </mc:Choice>
              <mc:Fallback>
                <p:oleObj name="Chart" r:id="rId3" imgW="3924367" imgH="4191076" progId="MSGraph.Chart.8">
                  <p:embed followColorScheme="full"/>
                  <p:pic>
                    <p:nvPicPr>
                      <p:cNvPr id="15364" name="Object 4">
                        <a:extLst>
                          <a:ext uri="{FF2B5EF4-FFF2-40B4-BE49-F238E27FC236}">
                            <a16:creationId xmlns:a16="http://schemas.microsoft.com/office/drawing/2014/main" id="{E9486D72-B611-1CA2-368B-BB13B2854290}"/>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5663" y="1905000"/>
                        <a:ext cx="1892300" cy="2019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pic>
        <p:nvPicPr>
          <p:cNvPr id="15365" name="Picture 6" descr="8883">
            <a:extLst>
              <a:ext uri="{FF2B5EF4-FFF2-40B4-BE49-F238E27FC236}">
                <a16:creationId xmlns:a16="http://schemas.microsoft.com/office/drawing/2014/main" id="{138CD085-2C48-EFBB-4D9E-A83758F95EF5}"/>
              </a:ext>
            </a:extLst>
          </p:cNvPr>
          <p:cNvPicPr>
            <a:picLocks noGrp="1" noChangeAspect="1" noChangeArrowheads="1"/>
          </p:cNvPicPr>
          <p:nvPr>
            <p:ph sz="quarter" idx="3"/>
          </p:nvPr>
        </p:nvPicPr>
        <p:blipFill>
          <a:blip r:embed="rId5">
            <a:extLst>
              <a:ext uri="{28A0092B-C50C-407E-A947-70E740481C1C}">
                <a14:useLocalDpi xmlns:a14="http://schemas.microsoft.com/office/drawing/2010/main" val="0"/>
              </a:ext>
            </a:extLst>
          </a:blip>
          <a:srcRect/>
          <a:stretch>
            <a:fillRect/>
          </a:stretch>
        </p:blipFill>
        <p:spPr>
          <a:xfrm>
            <a:off x="5652120" y="1484784"/>
            <a:ext cx="2839164" cy="26882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50" name="Picture 2">
            <a:extLst>
              <a:ext uri="{FF2B5EF4-FFF2-40B4-BE49-F238E27FC236}">
                <a16:creationId xmlns:a16="http://schemas.microsoft.com/office/drawing/2014/main" id="{900C8B97-FB39-5DA7-C41A-184E4B00E4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20072" y="4293096"/>
            <a:ext cx="3376786" cy="24354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B4C7CCB-E437-43D9-6B7D-85AD0C35E81F}"/>
              </a:ext>
            </a:extLst>
          </p:cNvPr>
          <p:cNvSpPr>
            <a:spLocks noGrp="1" noRot="1" noChangeArrowheads="1"/>
          </p:cNvSpPr>
          <p:nvPr>
            <p:ph type="title"/>
          </p:nvPr>
        </p:nvSpPr>
        <p:spPr>
          <a:xfrm>
            <a:off x="457200" y="274638"/>
            <a:ext cx="8229600" cy="706437"/>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Islets of Langerhans</a:t>
            </a:r>
          </a:p>
        </p:txBody>
      </p:sp>
      <p:sp>
        <p:nvSpPr>
          <p:cNvPr id="12291" name="Rectangle 3">
            <a:extLst>
              <a:ext uri="{FF2B5EF4-FFF2-40B4-BE49-F238E27FC236}">
                <a16:creationId xmlns:a16="http://schemas.microsoft.com/office/drawing/2014/main" id="{4F2CE472-E280-FB14-3375-7C8D8EA71CA8}"/>
              </a:ext>
            </a:extLst>
          </p:cNvPr>
          <p:cNvSpPr>
            <a:spLocks noGrp="1" noRot="1" noChangeArrowheads="1"/>
          </p:cNvSpPr>
          <p:nvPr>
            <p:ph idx="1"/>
          </p:nvPr>
        </p:nvSpPr>
        <p:spPr>
          <a:xfrm>
            <a:off x="323850" y="1052513"/>
            <a:ext cx="4248150" cy="5689600"/>
          </a:xfrm>
        </p:spPr>
        <p:txBody>
          <a:bodyPr lIns="90488" tIns="44450" rIns="90488" bIns="44450"/>
          <a:lstStyle/>
          <a:p>
            <a:pPr eaLnBrk="1" hangingPunct="1">
              <a:defRPr/>
            </a:pPr>
            <a:r>
              <a:rPr lang="en-US" altLang="en-US" sz="2400"/>
              <a:t>Alpha cells – produce glucagon</a:t>
            </a:r>
          </a:p>
          <a:p>
            <a:pPr eaLnBrk="1" hangingPunct="1">
              <a:defRPr/>
            </a:pPr>
            <a:r>
              <a:rPr lang="en-US" altLang="en-US" sz="2400"/>
              <a:t>Beta cells- produce insulin</a:t>
            </a:r>
          </a:p>
          <a:p>
            <a:pPr eaLnBrk="1" hangingPunct="1">
              <a:defRPr/>
            </a:pPr>
            <a:r>
              <a:rPr lang="en-US" altLang="en-US" sz="2400"/>
              <a:t>Delta cells- produce somatostatin</a:t>
            </a:r>
          </a:p>
          <a:p>
            <a:pPr eaLnBrk="1" hangingPunct="1">
              <a:defRPr/>
            </a:pPr>
            <a:endParaRPr lang="en-US" altLang="en-US" sz="2400"/>
          </a:p>
          <a:p>
            <a:pPr marL="0" indent="0" eaLnBrk="1" hangingPunct="1">
              <a:buFontTx/>
              <a:buNone/>
              <a:defRPr/>
            </a:pPr>
            <a:r>
              <a:rPr lang="en-US" altLang="en-US" sz="2400"/>
              <a:t>Cells in the pancreas have special sensors that monitor levels of blood sugar and stimulate the release of the correct hormone</a:t>
            </a:r>
            <a:r>
              <a:rPr lang="en-US" altLang="en-US" sz="2000"/>
              <a:t>.</a:t>
            </a:r>
            <a:r>
              <a:rPr lang="en-US" altLang="en-US" sz="2400"/>
              <a:t> </a:t>
            </a:r>
            <a:endParaRPr lang="en-US" altLang="en-US" sz="2400" dirty="0"/>
          </a:p>
        </p:txBody>
      </p:sp>
      <p:pic>
        <p:nvPicPr>
          <p:cNvPr id="17412" name="Picture 1">
            <a:extLst>
              <a:ext uri="{FF2B5EF4-FFF2-40B4-BE49-F238E27FC236}">
                <a16:creationId xmlns:a16="http://schemas.microsoft.com/office/drawing/2014/main" id="{5D0DD3F0-7C3C-8E11-8C2F-A9319A84E6F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1628775"/>
            <a:ext cx="4238625"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2F14D145-300C-94CF-8750-C4CF147D4661}"/>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600"/>
              <a:t>Insulin and the other hormones</a:t>
            </a:r>
          </a:p>
        </p:txBody>
      </p:sp>
      <p:sp>
        <p:nvSpPr>
          <p:cNvPr id="19459" name="Rectangle 3">
            <a:extLst>
              <a:ext uri="{FF2B5EF4-FFF2-40B4-BE49-F238E27FC236}">
                <a16:creationId xmlns:a16="http://schemas.microsoft.com/office/drawing/2014/main" id="{4D2B18B3-7CB2-6F45-60DC-4321F0AB1301}"/>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90000"/>
              </a:lnSpc>
            </a:pPr>
            <a:r>
              <a:rPr lang="en-US" altLang="en-US" sz="2400" dirty="0">
                <a:solidFill>
                  <a:srgbClr val="FF0000"/>
                </a:solidFill>
              </a:rPr>
              <a:t>Insulin</a:t>
            </a:r>
            <a:r>
              <a:rPr lang="en-US" altLang="en-US" sz="2400" dirty="0"/>
              <a:t>- Hormone that lowers blood glucose.</a:t>
            </a:r>
          </a:p>
          <a:p>
            <a:pPr eaLnBrk="1" hangingPunct="1">
              <a:lnSpc>
                <a:spcPct val="90000"/>
              </a:lnSpc>
            </a:pPr>
            <a:endParaRPr lang="en-US" altLang="en-US" sz="2400" dirty="0"/>
          </a:p>
          <a:p>
            <a:pPr eaLnBrk="1" hangingPunct="1">
              <a:lnSpc>
                <a:spcPct val="90000"/>
              </a:lnSpc>
            </a:pPr>
            <a:r>
              <a:rPr lang="en-US" altLang="en-US" sz="2400" dirty="0">
                <a:solidFill>
                  <a:srgbClr val="0070C0"/>
                </a:solidFill>
              </a:rPr>
              <a:t>Glucagon </a:t>
            </a:r>
            <a:r>
              <a:rPr lang="en-US" altLang="en-US" sz="2400" dirty="0"/>
              <a:t>- Hormone that increases the amount of glucose in the blood when it is needed.  </a:t>
            </a:r>
          </a:p>
          <a:p>
            <a:pPr eaLnBrk="1" hangingPunct="1">
              <a:lnSpc>
                <a:spcPct val="90000"/>
              </a:lnSpc>
            </a:pPr>
            <a:endParaRPr lang="en-US" altLang="en-US" sz="2400" dirty="0"/>
          </a:p>
          <a:p>
            <a:pPr eaLnBrk="1" hangingPunct="1">
              <a:lnSpc>
                <a:spcPct val="90000"/>
              </a:lnSpc>
            </a:pPr>
            <a:r>
              <a:rPr lang="en-US" altLang="en-US" sz="2400" dirty="0">
                <a:solidFill>
                  <a:srgbClr val="00B050"/>
                </a:solidFill>
              </a:rPr>
              <a:t>Somatostatin</a:t>
            </a:r>
            <a:r>
              <a:rPr lang="en-US" altLang="en-US" sz="2400" dirty="0"/>
              <a:t> - Hormone that can suppress both glucagon and insulin when needed.</a:t>
            </a:r>
          </a:p>
          <a:p>
            <a:pPr eaLnBrk="1" hangingPunct="1">
              <a:lnSpc>
                <a:spcPct val="90000"/>
              </a:lnSpc>
            </a:pPr>
            <a:endParaRPr lang="en-US" altLang="en-US" sz="2400" dirty="0"/>
          </a:p>
          <a:p>
            <a:pPr eaLnBrk="1" hangingPunct="1">
              <a:lnSpc>
                <a:spcPct val="90000"/>
              </a:lnSpc>
            </a:pPr>
            <a:r>
              <a:rPr lang="en-US" altLang="en-US" sz="2400" dirty="0">
                <a:solidFill>
                  <a:srgbClr val="7030A0"/>
                </a:solidFill>
              </a:rPr>
              <a:t>Ghrelin</a:t>
            </a:r>
            <a:r>
              <a:rPr lang="en-US" altLang="en-US" sz="2400" dirty="0"/>
              <a:t> -</a:t>
            </a:r>
            <a:r>
              <a:rPr lang="en-GB" altLang="en-US" sz="2400" dirty="0"/>
              <a:t> </a:t>
            </a:r>
            <a:r>
              <a:rPr lang="en-GB" sz="2400" dirty="0"/>
              <a:t>often called the "hunger hormone," is a peptide hormone primarily produced in the stomach that stimulates appetite and food intake by </a:t>
            </a:r>
            <a:r>
              <a:rPr lang="en-GB" sz="2400" dirty="0" err="1"/>
              <a:t>signaling</a:t>
            </a:r>
            <a:r>
              <a:rPr lang="en-GB" sz="2400" dirty="0"/>
              <a:t> to the brain.</a:t>
            </a:r>
            <a:endParaRPr lang="en-US" altLang="en-US" sz="2400" dirty="0"/>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a:extLst>
              <a:ext uri="{FF2B5EF4-FFF2-40B4-BE49-F238E27FC236}">
                <a16:creationId xmlns:a16="http://schemas.microsoft.com/office/drawing/2014/main" id="{CB725279-8B67-F28C-C84A-C86E57532033}"/>
              </a:ext>
            </a:extLst>
          </p:cNvPr>
          <p:cNvSpPr>
            <a:spLocks noGrp="1" noChangeArrowheads="1"/>
          </p:cNvSpPr>
          <p:nvPr>
            <p:ph type="title"/>
          </p:nvPr>
        </p:nvSpPr>
        <p:spPr/>
        <p:txBody>
          <a:bodyPr/>
          <a:lstStyle/>
          <a:p>
            <a:pPr eaLnBrk="1" hangingPunct="1"/>
            <a:r>
              <a:rPr lang="en-GB" altLang="en-US"/>
              <a:t>Control of Blood Glucose</a:t>
            </a:r>
          </a:p>
        </p:txBody>
      </p:sp>
      <p:sp>
        <p:nvSpPr>
          <p:cNvPr id="21507" name="Rectangle 5">
            <a:extLst>
              <a:ext uri="{FF2B5EF4-FFF2-40B4-BE49-F238E27FC236}">
                <a16:creationId xmlns:a16="http://schemas.microsoft.com/office/drawing/2014/main" id="{60D09CB1-246A-4919-6B05-2B02FA145DD2}"/>
              </a:ext>
            </a:extLst>
          </p:cNvPr>
          <p:cNvSpPr>
            <a:spLocks noGrp="1" noChangeArrowheads="1"/>
          </p:cNvSpPr>
          <p:nvPr>
            <p:ph type="body" idx="1"/>
          </p:nvPr>
        </p:nvSpPr>
        <p:spPr>
          <a:xfrm>
            <a:off x="457200" y="1600200"/>
            <a:ext cx="8229600" cy="4852988"/>
          </a:xfrm>
        </p:spPr>
        <p:txBody>
          <a:bodyPr/>
          <a:lstStyle/>
          <a:p>
            <a:pPr eaLnBrk="1" hangingPunct="1">
              <a:lnSpc>
                <a:spcPct val="80000"/>
              </a:lnSpc>
              <a:buFontTx/>
              <a:buNone/>
            </a:pPr>
            <a:r>
              <a:rPr lang="en-GB" altLang="en-US" sz="1800"/>
              <a:t>	The primary stimulus for insulin secretion in the </a:t>
            </a:r>
            <a:r>
              <a:rPr lang="el-GR" altLang="en-US" sz="1800">
                <a:cs typeface="Arial" panose="020B0604020202020204" pitchFamily="34" charset="0"/>
              </a:rPr>
              <a:t>β</a:t>
            </a:r>
            <a:r>
              <a:rPr lang="en-GB" altLang="en-US" sz="1800">
                <a:cs typeface="Arial" panose="020B0604020202020204" pitchFamily="34" charset="0"/>
              </a:rPr>
              <a:t> </a:t>
            </a:r>
            <a:r>
              <a:rPr lang="en-GB" altLang="en-US" sz="1800"/>
              <a:t>islets of Langerhans is in response to changes in ambient glucose </a:t>
            </a:r>
          </a:p>
          <a:p>
            <a:pPr eaLnBrk="1" hangingPunct="1">
              <a:lnSpc>
                <a:spcPct val="80000"/>
              </a:lnSpc>
              <a:buFontTx/>
              <a:buNone/>
            </a:pPr>
            <a:endParaRPr lang="en-GB" altLang="en-US" sz="1800"/>
          </a:p>
          <a:p>
            <a:pPr eaLnBrk="1" hangingPunct="1">
              <a:lnSpc>
                <a:spcPct val="80000"/>
              </a:lnSpc>
              <a:buFontTx/>
              <a:buNone/>
            </a:pPr>
            <a:r>
              <a:rPr lang="en-GB" altLang="en-US" sz="1800"/>
              <a:t>Phase 1 – rapid release on pre-made insulin</a:t>
            </a:r>
          </a:p>
          <a:p>
            <a:pPr eaLnBrk="1" hangingPunct="1">
              <a:lnSpc>
                <a:spcPct val="80000"/>
              </a:lnSpc>
              <a:buFontTx/>
              <a:buNone/>
            </a:pPr>
            <a:endParaRPr lang="en-GB" altLang="en-US" sz="1800"/>
          </a:p>
          <a:p>
            <a:pPr eaLnBrk="1" hangingPunct="1">
              <a:lnSpc>
                <a:spcPct val="80000"/>
              </a:lnSpc>
              <a:buFontTx/>
              <a:buAutoNum type="arabicPeriod"/>
            </a:pPr>
            <a:r>
              <a:rPr lang="en-GB" altLang="en-US" sz="1800"/>
              <a:t>Glucose is transported into beta cells through facilitated diffusion of GLUT2 glucose transporters.</a:t>
            </a:r>
          </a:p>
          <a:p>
            <a:pPr eaLnBrk="1" hangingPunct="1">
              <a:lnSpc>
                <a:spcPct val="80000"/>
              </a:lnSpc>
              <a:buFontTx/>
              <a:buAutoNum type="arabicPeriod"/>
            </a:pPr>
            <a:endParaRPr lang="en-GB" altLang="en-US" sz="1800"/>
          </a:p>
          <a:p>
            <a:pPr eaLnBrk="1" hangingPunct="1">
              <a:lnSpc>
                <a:spcPct val="80000"/>
              </a:lnSpc>
              <a:buFontTx/>
              <a:buAutoNum type="arabicPeriod" startAt="2"/>
            </a:pPr>
            <a:r>
              <a:rPr lang="en-GB" altLang="en-US" sz="1800"/>
              <a:t>Intracellular glucose is metabolized to ATP.</a:t>
            </a:r>
          </a:p>
          <a:p>
            <a:pPr eaLnBrk="1" hangingPunct="1">
              <a:lnSpc>
                <a:spcPct val="80000"/>
              </a:lnSpc>
              <a:buFontTx/>
              <a:buAutoNum type="arabicPeriod" startAt="2"/>
            </a:pPr>
            <a:endParaRPr lang="en-GB" altLang="en-US" sz="1800"/>
          </a:p>
          <a:p>
            <a:pPr eaLnBrk="1" hangingPunct="1">
              <a:lnSpc>
                <a:spcPct val="80000"/>
              </a:lnSpc>
              <a:buFontTx/>
              <a:buAutoNum type="arabicPeriod" startAt="3"/>
            </a:pPr>
            <a:r>
              <a:rPr lang="en-GB" altLang="en-US" sz="1800"/>
              <a:t>Elevation in the ATP/ADP ratio induces closure of cell-surface ATP-sensitive K</a:t>
            </a:r>
            <a:r>
              <a:rPr lang="en-GB" altLang="en-US" sz="1800" baseline="30000"/>
              <a:t>+</a:t>
            </a:r>
            <a:r>
              <a:rPr lang="en-GB" altLang="en-US" sz="1800"/>
              <a:t> (KATP) channels, leading to cell membrane depolarization.</a:t>
            </a:r>
          </a:p>
          <a:p>
            <a:pPr eaLnBrk="1" hangingPunct="1">
              <a:lnSpc>
                <a:spcPct val="80000"/>
              </a:lnSpc>
              <a:buFontTx/>
              <a:buAutoNum type="arabicPeriod" startAt="3"/>
            </a:pPr>
            <a:endParaRPr lang="en-GB" altLang="en-US" sz="1800"/>
          </a:p>
          <a:p>
            <a:pPr eaLnBrk="1" hangingPunct="1">
              <a:lnSpc>
                <a:spcPct val="80000"/>
              </a:lnSpc>
              <a:buFontTx/>
              <a:buAutoNum type="arabicPeriod" startAt="4"/>
            </a:pPr>
            <a:r>
              <a:rPr lang="en-GB" altLang="en-US" sz="1800"/>
              <a:t>Cell-surface voltage-dependent Ca</a:t>
            </a:r>
            <a:r>
              <a:rPr lang="en-GB" altLang="en-US" sz="1800" baseline="30000"/>
              <a:t>2+</a:t>
            </a:r>
            <a:r>
              <a:rPr lang="en-GB" altLang="en-US" sz="1800"/>
              <a:t> channels (VDCC) are opened, facilitating extracellular Ca</a:t>
            </a:r>
            <a:r>
              <a:rPr lang="en-GB" altLang="en-US" sz="1800" baseline="30000"/>
              <a:t>2+</a:t>
            </a:r>
            <a:r>
              <a:rPr lang="en-GB" altLang="en-US" sz="1800"/>
              <a:t> influx into the beta cell.</a:t>
            </a:r>
          </a:p>
          <a:p>
            <a:pPr eaLnBrk="1" hangingPunct="1">
              <a:lnSpc>
                <a:spcPct val="80000"/>
              </a:lnSpc>
              <a:buFontTx/>
              <a:buAutoNum type="arabicPeriod" startAt="4"/>
            </a:pPr>
            <a:endParaRPr lang="en-GB" altLang="en-US" sz="1800"/>
          </a:p>
          <a:p>
            <a:pPr eaLnBrk="1" hangingPunct="1">
              <a:lnSpc>
                <a:spcPct val="80000"/>
              </a:lnSpc>
              <a:buFontTx/>
              <a:buNone/>
            </a:pPr>
            <a:r>
              <a:rPr lang="en-GB" altLang="en-US" sz="1800"/>
              <a:t>5.  A significantly rise in free cytosolic Ca</a:t>
            </a:r>
            <a:r>
              <a:rPr lang="en-GB" altLang="en-US" sz="1800" baseline="30000"/>
              <a:t>2+</a:t>
            </a:r>
            <a:r>
              <a:rPr lang="en-GB" altLang="en-US" sz="1800"/>
              <a:t> triggers the exocytosis of insulin.</a:t>
            </a:r>
          </a:p>
          <a:p>
            <a:pPr eaLnBrk="1" hangingPunct="1">
              <a:lnSpc>
                <a:spcPct val="80000"/>
              </a:lnSpc>
              <a:buFontTx/>
              <a:buNone/>
            </a:pPr>
            <a:r>
              <a:rPr lang="en-GB" altLang="en-US" sz="1800"/>
              <a:t>	(previously synthesized insulin, which has been stored in secretory vesicles)</a:t>
            </a:r>
          </a:p>
          <a:p>
            <a:pPr eaLnBrk="1" hangingPunct="1">
              <a:lnSpc>
                <a:spcPct val="80000"/>
              </a:lnSpc>
              <a:buFontTx/>
              <a:buNone/>
            </a:pPr>
            <a:endParaRPr lang="en-GB" altLang="en-US" sz="1800"/>
          </a:p>
          <a:p>
            <a:pPr eaLnBrk="1" hangingPunct="1">
              <a:lnSpc>
                <a:spcPct val="80000"/>
              </a:lnSpc>
              <a:buFontTx/>
              <a:buNone/>
            </a:pPr>
            <a:r>
              <a:rPr lang="en-GB" altLang="en-US" sz="180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E739EDE-F7B2-A5E7-5509-8CB32018286D}"/>
              </a:ext>
            </a:extLst>
          </p:cNvPr>
          <p:cNvSpPr>
            <a:spLocks noGrp="1" noChangeArrowheads="1"/>
          </p:cNvSpPr>
          <p:nvPr>
            <p:ph type="title"/>
          </p:nvPr>
        </p:nvSpPr>
        <p:spPr/>
        <p:txBody>
          <a:bodyPr/>
          <a:lstStyle/>
          <a:p>
            <a:r>
              <a:rPr lang="en-GB" altLang="en-US"/>
              <a:t>Excytosis of Insulin</a:t>
            </a:r>
          </a:p>
        </p:txBody>
      </p:sp>
      <p:pic>
        <p:nvPicPr>
          <p:cNvPr id="22531" name="Picture 2" descr="http://www.betacell.org/services/fetch/name/EB7T0b9L.jpg">
            <a:extLst>
              <a:ext uri="{FF2B5EF4-FFF2-40B4-BE49-F238E27FC236}">
                <a16:creationId xmlns:a16="http://schemas.microsoft.com/office/drawing/2014/main" id="{6FBE7C5B-CD15-8DAE-E019-4E8C1D67A5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2275" y="1125538"/>
            <a:ext cx="5481638" cy="548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1D1A9FE-92D4-ECCC-D276-1D2D71F42C17}"/>
              </a:ext>
            </a:extLst>
          </p:cNvPr>
          <p:cNvSpPr>
            <a:spLocks noGrp="1" noChangeArrowheads="1"/>
          </p:cNvSpPr>
          <p:nvPr>
            <p:ph type="title"/>
          </p:nvPr>
        </p:nvSpPr>
        <p:spPr/>
        <p:txBody>
          <a:bodyPr/>
          <a:lstStyle/>
          <a:p>
            <a:r>
              <a:rPr lang="en-GB" altLang="en-US"/>
              <a:t>Insulin Production</a:t>
            </a:r>
          </a:p>
        </p:txBody>
      </p:sp>
      <p:sp>
        <p:nvSpPr>
          <p:cNvPr id="23555" name="Content Placeholder 2">
            <a:extLst>
              <a:ext uri="{FF2B5EF4-FFF2-40B4-BE49-F238E27FC236}">
                <a16:creationId xmlns:a16="http://schemas.microsoft.com/office/drawing/2014/main" id="{448898CA-1BD4-CC98-41ED-34F804DA92C3}"/>
              </a:ext>
            </a:extLst>
          </p:cNvPr>
          <p:cNvSpPr>
            <a:spLocks noGrp="1" noChangeArrowheads="1"/>
          </p:cNvSpPr>
          <p:nvPr>
            <p:ph idx="1"/>
          </p:nvPr>
        </p:nvSpPr>
        <p:spPr/>
        <p:txBody>
          <a:bodyPr/>
          <a:lstStyle/>
          <a:p>
            <a:pPr eaLnBrk="1" hangingPunct="1">
              <a:lnSpc>
                <a:spcPct val="80000"/>
              </a:lnSpc>
              <a:buFontTx/>
              <a:buNone/>
            </a:pPr>
            <a:r>
              <a:rPr lang="en-GB" altLang="en-US" sz="2000"/>
              <a:t>Phase 2 – Making new insulin and replenishing storage granules</a:t>
            </a:r>
          </a:p>
          <a:p>
            <a:pPr eaLnBrk="1" hangingPunct="1">
              <a:lnSpc>
                <a:spcPct val="80000"/>
              </a:lnSpc>
              <a:buFontTx/>
              <a:buNone/>
            </a:pPr>
            <a:endParaRPr lang="en-GB" altLang="en-US"/>
          </a:p>
          <a:p>
            <a:pPr eaLnBrk="1" hangingPunct="1">
              <a:lnSpc>
                <a:spcPct val="80000"/>
              </a:lnSpc>
              <a:buFontTx/>
              <a:buNone/>
            </a:pPr>
            <a:r>
              <a:rPr lang="en-GB" altLang="en-US"/>
              <a:t>	Reduction in stored insulin triggering gene expression and the production of new insulin.</a:t>
            </a:r>
          </a:p>
          <a:p>
            <a:pPr eaLnBrk="1" hangingPunct="1">
              <a:lnSpc>
                <a:spcPct val="80000"/>
              </a:lnSpc>
              <a:buFontTx/>
              <a:buNone/>
            </a:pPr>
            <a:endParaRPr lang="en-GB" altLang="en-US"/>
          </a:p>
          <a:p>
            <a:pPr eaLnBrk="1" hangingPunct="1">
              <a:lnSpc>
                <a:spcPct val="80000"/>
              </a:lnSpc>
              <a:buFontTx/>
              <a:buNone/>
            </a:pPr>
            <a:r>
              <a:rPr lang="en-GB" altLang="en-US"/>
              <a:t>	Longer lasting response based on the production of new insulin in response to continued elevated blood glucose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B50C1C1-D418-86CA-5BDC-5BF1772A98DE}"/>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600"/>
              <a:t>Why isn’t the body making insulin?</a:t>
            </a:r>
          </a:p>
        </p:txBody>
      </p:sp>
      <p:sp>
        <p:nvSpPr>
          <p:cNvPr id="15363" name="Rectangle 3">
            <a:extLst>
              <a:ext uri="{FF2B5EF4-FFF2-40B4-BE49-F238E27FC236}">
                <a16:creationId xmlns:a16="http://schemas.microsoft.com/office/drawing/2014/main" id="{E16C17EA-F78D-7F64-B563-FD9387992A5E}"/>
              </a:ext>
            </a:extLst>
          </p:cNvPr>
          <p:cNvSpPr>
            <a:spLocks noGrp="1" noRot="1" noChangeArrowheads="1"/>
          </p:cNvSpPr>
          <p:nvPr>
            <p:ph idx="1"/>
          </p:nvPr>
        </p:nvSpPr>
        <p:spPr/>
        <p:txBody>
          <a:bodyPr lIns="90488" tIns="44450" rIns="90488" bIns="44450"/>
          <a:lstStyle/>
          <a:p>
            <a:pPr marL="0" indent="0" eaLnBrk="1" hangingPunct="1">
              <a:buFontTx/>
              <a:buNone/>
              <a:defRPr/>
            </a:pPr>
            <a:r>
              <a:rPr lang="en-US" altLang="en-US" dirty="0"/>
              <a:t>In people with Type I, the immune system attacks the beta cells and destroys them.</a:t>
            </a:r>
          </a:p>
          <a:p>
            <a:pPr eaLnBrk="1" hangingPunct="1">
              <a:defRPr/>
            </a:pPr>
            <a:endParaRPr lang="en-US" altLang="en-US" dirty="0"/>
          </a:p>
          <a:p>
            <a:pPr marL="0" indent="0" eaLnBrk="1" hangingPunct="1">
              <a:buFontTx/>
              <a:buNone/>
              <a:defRPr/>
            </a:pPr>
            <a:r>
              <a:rPr lang="en-US" altLang="en-US" dirty="0"/>
              <a:t>In people with Type II, the pancreas is still making insulin, just not enough to keep up, or their bodies have become insulin resistant</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C1C2B4F2-E710-18FB-4D99-9D895225F102}"/>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Type I</a:t>
            </a:r>
          </a:p>
        </p:txBody>
      </p:sp>
      <p:sp>
        <p:nvSpPr>
          <p:cNvPr id="26627" name="Rectangle 3">
            <a:extLst>
              <a:ext uri="{FF2B5EF4-FFF2-40B4-BE49-F238E27FC236}">
                <a16:creationId xmlns:a16="http://schemas.microsoft.com/office/drawing/2014/main" id="{490739CB-9B8D-D7CB-5448-8203D9700DB9}"/>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eaLnBrk="1" hangingPunct="1">
              <a:buFontTx/>
              <a:buNone/>
            </a:pPr>
            <a:r>
              <a:rPr lang="en-US" altLang="en-US" dirty="0"/>
              <a:t>Usually diagnosed in children and young adults.</a:t>
            </a:r>
          </a:p>
          <a:p>
            <a:pPr marL="0" indent="0" eaLnBrk="1" hangingPunct="1">
              <a:buFontTx/>
              <a:buNone/>
            </a:pPr>
            <a:endParaRPr lang="en-US" altLang="en-US" dirty="0"/>
          </a:p>
          <a:p>
            <a:pPr marL="0" indent="0" eaLnBrk="1" hangingPunct="1">
              <a:buFontTx/>
              <a:buNone/>
            </a:pPr>
            <a:r>
              <a:rPr lang="en-US" altLang="en-US" dirty="0"/>
              <a:t>Must take daily insulin injections to stay alive.</a:t>
            </a:r>
          </a:p>
          <a:p>
            <a:pPr marL="0" indent="0" eaLnBrk="1" hangingPunct="1">
              <a:buFontTx/>
              <a:buNone/>
            </a:pPr>
            <a:endParaRPr lang="en-US" altLang="en-US" dirty="0"/>
          </a:p>
          <a:p>
            <a:pPr marL="0" indent="0" eaLnBrk="1" hangingPunct="1">
              <a:buFontTx/>
              <a:buNone/>
            </a:pPr>
            <a:r>
              <a:rPr lang="en-US" altLang="en-US" dirty="0"/>
              <a:t>Type I accounts for 5-10% of the population with diabetes.</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B0A461F1-75A9-A870-594A-4D7C18A1B24E}"/>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Type II</a:t>
            </a:r>
          </a:p>
        </p:txBody>
      </p:sp>
      <p:sp>
        <p:nvSpPr>
          <p:cNvPr id="28675" name="Rectangle 3">
            <a:extLst>
              <a:ext uri="{FF2B5EF4-FFF2-40B4-BE49-F238E27FC236}">
                <a16:creationId xmlns:a16="http://schemas.microsoft.com/office/drawing/2014/main" id="{B027AC3E-51C9-1929-67C2-102394C9DBF0}"/>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eaLnBrk="1" hangingPunct="1">
              <a:buFontTx/>
              <a:buNone/>
            </a:pPr>
            <a:r>
              <a:rPr lang="en-US" altLang="en-US"/>
              <a:t>The most common form of the disease.</a:t>
            </a:r>
          </a:p>
          <a:p>
            <a:pPr marL="0" indent="0" eaLnBrk="1" hangingPunct="1">
              <a:buFontTx/>
              <a:buNone/>
            </a:pPr>
            <a:endParaRPr lang="en-US" altLang="en-US"/>
          </a:p>
          <a:p>
            <a:pPr marL="0" indent="0" eaLnBrk="1" hangingPunct="1">
              <a:buFontTx/>
              <a:buNone/>
            </a:pPr>
            <a:r>
              <a:rPr lang="en-US" altLang="en-US">
                <a:solidFill>
                  <a:srgbClr val="FF0000"/>
                </a:solidFill>
              </a:rPr>
              <a:t>Approximately 50% of men and 70% of women are obese at the time of diagnosis.</a:t>
            </a:r>
          </a:p>
          <a:p>
            <a:pPr marL="0" indent="0" eaLnBrk="1" hangingPunct="1">
              <a:buFontTx/>
              <a:buNone/>
            </a:pPr>
            <a:endParaRPr lang="en-US" altLang="en-US"/>
          </a:p>
          <a:p>
            <a:pPr marL="0" indent="0" eaLnBrk="1" hangingPunct="1">
              <a:buFontTx/>
              <a:buNone/>
            </a:pPr>
            <a:r>
              <a:rPr lang="en-US" altLang="en-US"/>
              <a:t>Nearing epidemic proportions, due to increase number of older people, greater occurrence of obesity and sedentary lifestyles. </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790AC8BA-9860-2378-7216-A5D20016028C}"/>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Gestational Diabetes</a:t>
            </a:r>
          </a:p>
        </p:txBody>
      </p:sp>
      <p:sp>
        <p:nvSpPr>
          <p:cNvPr id="30723" name="Rectangle 3">
            <a:extLst>
              <a:ext uri="{FF2B5EF4-FFF2-40B4-BE49-F238E27FC236}">
                <a16:creationId xmlns:a16="http://schemas.microsoft.com/office/drawing/2014/main" id="{0C478B8F-C9EB-7AF6-6DFC-167BF58317FA}"/>
              </a:ext>
            </a:extLst>
          </p:cNvPr>
          <p:cNvSpPr>
            <a:spLocks noGrp="1" noRot="1" noChangeArrowheads="1"/>
          </p:cNvSpPr>
          <p:nvPr>
            <p:ph idx="1"/>
          </p:nvPr>
        </p:nvSpPr>
        <p:spPr>
          <a:xfrm>
            <a:off x="457200" y="1557338"/>
            <a:ext cx="8229600" cy="4525962"/>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eaLnBrk="1" hangingPunct="1">
              <a:buFontTx/>
              <a:buNone/>
            </a:pPr>
            <a:r>
              <a:rPr lang="en-US" altLang="en-US"/>
              <a:t>Pregnant women have a higher insulin level.</a:t>
            </a:r>
          </a:p>
          <a:p>
            <a:pPr marL="0" indent="0" eaLnBrk="1" hangingPunct="1">
              <a:buFontTx/>
              <a:buNone/>
            </a:pPr>
            <a:endParaRPr lang="en-US" altLang="en-US"/>
          </a:p>
          <a:p>
            <a:pPr marL="0" indent="0" eaLnBrk="1" hangingPunct="1">
              <a:buFontTx/>
              <a:buNone/>
            </a:pPr>
            <a:r>
              <a:rPr lang="en-US" altLang="en-US"/>
              <a:t>If woman has hyperglycemia, her blood glucose crosses the placenta but her insulin does not.</a:t>
            </a:r>
          </a:p>
          <a:p>
            <a:pPr marL="0" indent="0" eaLnBrk="1" hangingPunct="1">
              <a:buFontTx/>
              <a:buNone/>
            </a:pPr>
            <a:endParaRPr lang="en-US" altLang="en-US"/>
          </a:p>
          <a:p>
            <a:pPr marL="0" indent="0" eaLnBrk="1" hangingPunct="1">
              <a:buFontTx/>
              <a:buNone/>
            </a:pPr>
            <a:r>
              <a:rPr lang="en-US" altLang="en-US"/>
              <a:t>This can cause a high birth weight for baby.  </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DF682A9-8C2E-9C16-6138-31E7A58A527E}"/>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What are the Symptoms?</a:t>
            </a:r>
          </a:p>
        </p:txBody>
      </p:sp>
      <p:sp>
        <p:nvSpPr>
          <p:cNvPr id="32771" name="Rectangle 3">
            <a:extLst>
              <a:ext uri="{FF2B5EF4-FFF2-40B4-BE49-F238E27FC236}">
                <a16:creationId xmlns:a16="http://schemas.microsoft.com/office/drawing/2014/main" id="{D2184B60-014D-9D3E-CEB7-8495B44996A8}"/>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150000"/>
              </a:lnSpc>
            </a:pPr>
            <a:r>
              <a:rPr lang="en-US" altLang="en-US"/>
              <a:t>Polyphasia- excessive eating</a:t>
            </a:r>
          </a:p>
          <a:p>
            <a:pPr eaLnBrk="1" hangingPunct="1">
              <a:lnSpc>
                <a:spcPct val="150000"/>
              </a:lnSpc>
            </a:pPr>
            <a:r>
              <a:rPr lang="en-US" altLang="en-US"/>
              <a:t>Polyurea- excessive urination</a:t>
            </a:r>
          </a:p>
          <a:p>
            <a:pPr eaLnBrk="1" hangingPunct="1">
              <a:lnSpc>
                <a:spcPct val="150000"/>
              </a:lnSpc>
            </a:pPr>
            <a:r>
              <a:rPr lang="en-US" altLang="en-US"/>
              <a:t>Polydypsia-excessive fluid intake</a:t>
            </a:r>
          </a:p>
          <a:p>
            <a:pPr eaLnBrk="1" hangingPunct="1">
              <a:lnSpc>
                <a:spcPct val="150000"/>
              </a:lnSpc>
            </a:pPr>
            <a:r>
              <a:rPr lang="en-US" altLang="en-US"/>
              <a:t>Blurred vision </a:t>
            </a:r>
          </a:p>
          <a:p>
            <a:pPr eaLnBrk="1" hangingPunct="1">
              <a:lnSpc>
                <a:spcPct val="150000"/>
              </a:lnSpc>
            </a:pPr>
            <a:r>
              <a:rPr lang="en-US" altLang="en-US"/>
              <a:t>Poor wound healing</a:t>
            </a:r>
          </a:p>
          <a:p>
            <a:pPr eaLnBrk="1" hangingPunct="1">
              <a:lnSpc>
                <a:spcPct val="150000"/>
              </a:lnSpc>
            </a:pPr>
            <a:r>
              <a:rPr lang="en-US" altLang="en-US"/>
              <a:t>Irritability</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6BBBEE84-E760-5E8C-D172-465ECE370B17}"/>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How are you diagnosed with diabetes?</a:t>
            </a:r>
          </a:p>
        </p:txBody>
      </p:sp>
      <p:sp>
        <p:nvSpPr>
          <p:cNvPr id="34819" name="Rectangle 3">
            <a:extLst>
              <a:ext uri="{FF2B5EF4-FFF2-40B4-BE49-F238E27FC236}">
                <a16:creationId xmlns:a16="http://schemas.microsoft.com/office/drawing/2014/main" id="{08D415E9-ED31-9CE5-AA9E-9E5446893720}"/>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Normal fasting blood glucose is &lt;110 mg/dl.</a:t>
            </a:r>
          </a:p>
          <a:p>
            <a:pPr eaLnBrk="1" hangingPunct="1"/>
            <a:endParaRPr lang="en-US" altLang="en-US"/>
          </a:p>
          <a:p>
            <a:pPr eaLnBrk="1" hangingPunct="1"/>
            <a:r>
              <a:rPr lang="en-US" altLang="en-US"/>
              <a:t>Impaired fasting glucose is &gt;110 and &lt;126 mg/dl.</a:t>
            </a:r>
          </a:p>
          <a:p>
            <a:pPr eaLnBrk="1" hangingPunct="1"/>
            <a:endParaRPr lang="en-US" altLang="en-US"/>
          </a:p>
          <a:p>
            <a:pPr eaLnBrk="1" hangingPunct="1"/>
            <a:r>
              <a:rPr lang="en-US" altLang="en-US"/>
              <a:t>Provisional diagnosis for diabetes&gt;126 mg/dl</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EFA3455-5D1D-C81A-AB90-970B2DCAF828}"/>
              </a:ext>
            </a:extLst>
          </p:cNvPr>
          <p:cNvSpPr>
            <a:spLocks noGrp="1" noRot="1" noChangeArrowheads="1"/>
          </p:cNvSpPr>
          <p:nvPr>
            <p:ph type="title"/>
          </p:nvPr>
        </p:nvSpPr>
        <p:spPr>
          <a:xfrm>
            <a:off x="457200" y="115888"/>
            <a:ext cx="8229600" cy="11430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Diagnosis contd.</a:t>
            </a:r>
          </a:p>
        </p:txBody>
      </p:sp>
      <p:sp>
        <p:nvSpPr>
          <p:cNvPr id="36867" name="Rectangle 3">
            <a:extLst>
              <a:ext uri="{FF2B5EF4-FFF2-40B4-BE49-F238E27FC236}">
                <a16:creationId xmlns:a16="http://schemas.microsoft.com/office/drawing/2014/main" id="{6C83D70A-972E-C548-4FC4-44CB76533BE4}"/>
              </a:ext>
            </a:extLst>
          </p:cNvPr>
          <p:cNvSpPr>
            <a:spLocks noGrp="1" noRot="1" noChangeArrowheads="1"/>
          </p:cNvSpPr>
          <p:nvPr>
            <p:ph idx="1"/>
          </p:nvPr>
        </p:nvSpPr>
        <p:spPr>
          <a:xfrm>
            <a:off x="423863" y="1125538"/>
            <a:ext cx="8229600" cy="4525962"/>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609600" indent="-609600" eaLnBrk="1" hangingPunct="1">
              <a:lnSpc>
                <a:spcPct val="90000"/>
              </a:lnSpc>
              <a:buFont typeface="Wingdings" panose="05000000000000000000" pitchFamily="2" charset="2"/>
              <a:buNone/>
            </a:pPr>
            <a:r>
              <a:rPr lang="en-US" altLang="en-US" dirty="0"/>
              <a:t>In order to be diagnosed with diabetes the</a:t>
            </a:r>
          </a:p>
          <a:p>
            <a:pPr marL="609600" indent="-609600" eaLnBrk="1" hangingPunct="1">
              <a:lnSpc>
                <a:spcPct val="90000"/>
              </a:lnSpc>
              <a:buFont typeface="Wingdings" panose="05000000000000000000" pitchFamily="2" charset="2"/>
              <a:buNone/>
            </a:pPr>
            <a:r>
              <a:rPr lang="en-US" altLang="en-US" dirty="0"/>
              <a:t>person must have symptoms of diabetes +</a:t>
            </a:r>
          </a:p>
          <a:p>
            <a:pPr marL="609600" indent="-609600" eaLnBrk="1" hangingPunct="1">
              <a:lnSpc>
                <a:spcPct val="90000"/>
              </a:lnSpc>
            </a:pPr>
            <a:endParaRPr lang="en-US" altLang="en-US" dirty="0"/>
          </a:p>
          <a:p>
            <a:pPr marL="609600" indent="-609600" eaLnBrk="1" hangingPunct="1">
              <a:lnSpc>
                <a:spcPct val="90000"/>
              </a:lnSpc>
            </a:pPr>
            <a:r>
              <a:rPr lang="en-US" altLang="en-US" dirty="0"/>
              <a:t>Casual plasma glucose &gt;200 mg/dl </a:t>
            </a:r>
            <a:r>
              <a:rPr lang="en-GB" altLang="en-US" dirty="0"/>
              <a:t>(11.1 mmol/l)</a:t>
            </a:r>
          </a:p>
          <a:p>
            <a:pPr marL="609600" indent="-609600" eaLnBrk="1" hangingPunct="1">
              <a:lnSpc>
                <a:spcPct val="90000"/>
              </a:lnSpc>
            </a:pPr>
            <a:endParaRPr lang="en-US" altLang="en-US" dirty="0"/>
          </a:p>
          <a:p>
            <a:pPr marL="609600" indent="-609600" eaLnBrk="1" hangingPunct="1">
              <a:lnSpc>
                <a:spcPct val="90000"/>
              </a:lnSpc>
            </a:pPr>
            <a:r>
              <a:rPr lang="en-US" altLang="en-US" dirty="0"/>
              <a:t>Fasting blood glucose of &gt;126 mg/dl </a:t>
            </a:r>
            <a:r>
              <a:rPr lang="en-GB" altLang="en-US" dirty="0"/>
              <a:t>(7.0 mmol/l). </a:t>
            </a:r>
          </a:p>
          <a:p>
            <a:pPr marL="609600" indent="-609600" eaLnBrk="1" hangingPunct="1">
              <a:lnSpc>
                <a:spcPct val="90000"/>
              </a:lnSpc>
            </a:pPr>
            <a:endParaRPr lang="en-US" altLang="en-US" dirty="0"/>
          </a:p>
          <a:p>
            <a:pPr marL="609600" indent="-609600" eaLnBrk="1" hangingPunct="1">
              <a:lnSpc>
                <a:spcPct val="90000"/>
              </a:lnSpc>
            </a:pPr>
            <a:r>
              <a:rPr lang="en-US" altLang="en-US" dirty="0"/>
              <a:t>2-hour plasma glucose &gt;200 mg/dl on oral glucose test (75g)</a:t>
            </a:r>
            <a:r>
              <a:rPr lang="en-GB" altLang="en-US" dirty="0"/>
              <a:t> (11.1 mmol/l). </a:t>
            </a:r>
            <a:endParaRPr lang="en-US" altLang="en-US"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0016E6CD-ACDA-F141-5927-8A5F8F97B991}"/>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Who’s at risk?</a:t>
            </a:r>
          </a:p>
        </p:txBody>
      </p:sp>
      <p:sp>
        <p:nvSpPr>
          <p:cNvPr id="38915" name="Rectangle 3">
            <a:extLst>
              <a:ext uri="{FF2B5EF4-FFF2-40B4-BE49-F238E27FC236}">
                <a16:creationId xmlns:a16="http://schemas.microsoft.com/office/drawing/2014/main" id="{14CD1960-B9B7-4212-B270-9035AAEA05B4}"/>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buFont typeface="Wingdings" panose="05000000000000000000" pitchFamily="2" charset="2"/>
              <a:buNone/>
            </a:pPr>
            <a:r>
              <a:rPr lang="en-US" altLang="en-US"/>
              <a:t>	For diabetes should be considered for all patients at age 45. If the results are normal it should be repeated every 3 years.  </a:t>
            </a:r>
          </a:p>
          <a:p>
            <a:pPr eaLnBrk="1" hangingPunct="1">
              <a:buFont typeface="Wingdings" panose="05000000000000000000" pitchFamily="2" charset="2"/>
              <a:buNone/>
            </a:pPr>
            <a:endParaRPr lang="en-US" altLang="en-US"/>
          </a:p>
          <a:p>
            <a:pPr eaLnBrk="1" hangingPunct="1">
              <a:buFont typeface="Wingdings" panose="05000000000000000000" pitchFamily="2" charset="2"/>
              <a:buNone/>
            </a:pPr>
            <a:r>
              <a:rPr lang="en-US" altLang="en-US"/>
              <a:t>	Screening should be considered at a younger age if patient meets following risk factors:</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89A7DF2-2823-1026-8B50-DCAD4CCEA295}"/>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4000" dirty="0"/>
              <a:t>Who’s at risk?</a:t>
            </a:r>
          </a:p>
        </p:txBody>
      </p:sp>
      <p:sp>
        <p:nvSpPr>
          <p:cNvPr id="40963" name="Rectangle 3">
            <a:extLst>
              <a:ext uri="{FF2B5EF4-FFF2-40B4-BE49-F238E27FC236}">
                <a16:creationId xmlns:a16="http://schemas.microsoft.com/office/drawing/2014/main" id="{04891C1E-0EE1-5551-9018-34D5665251DD}"/>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2400" dirty="0"/>
              <a:t>Obesity</a:t>
            </a:r>
          </a:p>
          <a:p>
            <a:pPr eaLnBrk="1" hangingPunct="1"/>
            <a:endParaRPr lang="en-US" altLang="en-US" sz="2400" dirty="0"/>
          </a:p>
          <a:p>
            <a:pPr eaLnBrk="1" hangingPunct="1"/>
            <a:r>
              <a:rPr lang="en-US" altLang="en-US" sz="2400" dirty="0"/>
              <a:t>First degree relative with diabetes</a:t>
            </a:r>
          </a:p>
          <a:p>
            <a:pPr eaLnBrk="1" hangingPunct="1"/>
            <a:endParaRPr lang="en-US" altLang="en-US" sz="2400" dirty="0"/>
          </a:p>
          <a:p>
            <a:pPr eaLnBrk="1" hangingPunct="1"/>
            <a:r>
              <a:rPr lang="en-US" altLang="en-US" sz="2400" dirty="0"/>
              <a:t>Belongs to a high-risk ethnic group (South Asians, Indigenous pops, Middle Eastern &amp; African)</a:t>
            </a:r>
          </a:p>
          <a:p>
            <a:pPr eaLnBrk="1" hangingPunct="1"/>
            <a:endParaRPr lang="en-US" altLang="en-US" sz="2400" dirty="0"/>
          </a:p>
          <a:p>
            <a:pPr eaLnBrk="1" hangingPunct="1"/>
            <a:r>
              <a:rPr lang="en-US" altLang="en-US" sz="2400" dirty="0"/>
              <a:t>Was diagnosed with gestational diabetes or delivered a baby whose birth weight &gt;9 lbs.</a:t>
            </a:r>
          </a:p>
          <a:p>
            <a:pPr eaLnBrk="1" hangingPunct="1"/>
            <a:endParaRPr lang="en-US" altLang="en-US" sz="2400" dirty="0"/>
          </a:p>
          <a:p>
            <a:pPr eaLnBrk="1" hangingPunct="1"/>
            <a:r>
              <a:rPr lang="en-US" altLang="en-US" sz="2400" dirty="0"/>
              <a:t>Hypertension</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F5E5EA4-E724-3BA1-2327-0DB7E73D8A96}"/>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Who’s at risk?</a:t>
            </a:r>
          </a:p>
        </p:txBody>
      </p:sp>
      <p:sp>
        <p:nvSpPr>
          <p:cNvPr id="43011" name="Rectangle 3">
            <a:extLst>
              <a:ext uri="{FF2B5EF4-FFF2-40B4-BE49-F238E27FC236}">
                <a16:creationId xmlns:a16="http://schemas.microsoft.com/office/drawing/2014/main" id="{9848F331-B28A-CD22-7D3B-3C1A0B28AFEA}"/>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HDL level&lt;35 mg/dl or triglycerides &gt;250mg/dl.</a:t>
            </a:r>
          </a:p>
          <a:p>
            <a:pPr eaLnBrk="1" hangingPunct="1"/>
            <a:endParaRPr lang="en-US" altLang="en-US"/>
          </a:p>
          <a:p>
            <a:pPr eaLnBrk="1" hangingPunct="1"/>
            <a:r>
              <a:rPr lang="en-US" altLang="en-US"/>
              <a:t>Found to have impaired glucose tolerance or impaired fasting on a previous test. </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FFBCB6FD-9F19-C403-4141-4E4AA697034B}"/>
              </a:ext>
            </a:extLst>
          </p:cNvPr>
          <p:cNvSpPr>
            <a:spLocks noGrp="1" noRot="1" noChangeArrowheads="1"/>
          </p:cNvSpPr>
          <p:nvPr>
            <p:ph type="title"/>
          </p:nvPr>
        </p:nvSpPr>
        <p:spPr>
          <a:xfrm>
            <a:off x="539750" y="-11113"/>
            <a:ext cx="8229600" cy="1143001"/>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4000"/>
              <a:t>Initial management</a:t>
            </a:r>
          </a:p>
        </p:txBody>
      </p:sp>
      <p:sp>
        <p:nvSpPr>
          <p:cNvPr id="45059" name="Rectangle 3">
            <a:extLst>
              <a:ext uri="{FF2B5EF4-FFF2-40B4-BE49-F238E27FC236}">
                <a16:creationId xmlns:a16="http://schemas.microsoft.com/office/drawing/2014/main" id="{0CB90BD5-A54E-63CB-75F3-0C60BF262F2D}"/>
              </a:ext>
            </a:extLst>
          </p:cNvPr>
          <p:cNvSpPr>
            <a:spLocks noGrp="1" noRot="1" noChangeArrowheads="1"/>
          </p:cNvSpPr>
          <p:nvPr>
            <p:ph idx="1"/>
          </p:nvPr>
        </p:nvSpPr>
        <p:spPr>
          <a:xfrm>
            <a:off x="395288" y="1412875"/>
            <a:ext cx="8845550" cy="4332288"/>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90000"/>
              </a:lnSpc>
            </a:pPr>
            <a:r>
              <a:rPr lang="en-US" altLang="en-US" sz="2800"/>
              <a:t>Education – cause &amp; effect &amp; consequences</a:t>
            </a:r>
          </a:p>
          <a:p>
            <a:pPr eaLnBrk="1" hangingPunct="1">
              <a:lnSpc>
                <a:spcPct val="90000"/>
              </a:lnSpc>
            </a:pPr>
            <a:endParaRPr lang="en-US" altLang="en-US" sz="2800"/>
          </a:p>
          <a:p>
            <a:pPr eaLnBrk="1" hangingPunct="1">
              <a:lnSpc>
                <a:spcPct val="90000"/>
              </a:lnSpc>
            </a:pPr>
            <a:r>
              <a:rPr lang="en-US" altLang="en-US" sz="2800"/>
              <a:t>Keep track of diet and use food diary.</a:t>
            </a:r>
          </a:p>
          <a:p>
            <a:pPr eaLnBrk="1" hangingPunct="1">
              <a:lnSpc>
                <a:spcPct val="90000"/>
              </a:lnSpc>
            </a:pPr>
            <a:endParaRPr lang="en-US" altLang="en-US" sz="2800"/>
          </a:p>
          <a:p>
            <a:pPr eaLnBrk="1" hangingPunct="1">
              <a:lnSpc>
                <a:spcPct val="90000"/>
              </a:lnSpc>
            </a:pPr>
            <a:r>
              <a:rPr lang="en-US" altLang="en-US" sz="2800"/>
              <a:t>Manage portion sizes.</a:t>
            </a:r>
          </a:p>
          <a:p>
            <a:pPr eaLnBrk="1" hangingPunct="1">
              <a:lnSpc>
                <a:spcPct val="90000"/>
              </a:lnSpc>
            </a:pPr>
            <a:endParaRPr lang="en-US" altLang="en-US" sz="2800"/>
          </a:p>
          <a:p>
            <a:pPr eaLnBrk="1" hangingPunct="1">
              <a:lnSpc>
                <a:spcPct val="90000"/>
              </a:lnSpc>
            </a:pPr>
            <a:r>
              <a:rPr lang="en-US" altLang="en-US" sz="2800"/>
              <a:t>Any issues primary or secondary seek medical advice.</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23927098-C6D9-1B42-E375-D27BBB7369C4}"/>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4000"/>
              <a:t>Treatment Goals for Type I</a:t>
            </a:r>
          </a:p>
        </p:txBody>
      </p:sp>
      <p:sp>
        <p:nvSpPr>
          <p:cNvPr id="47107" name="Rectangle 3">
            <a:extLst>
              <a:ext uri="{FF2B5EF4-FFF2-40B4-BE49-F238E27FC236}">
                <a16:creationId xmlns:a16="http://schemas.microsoft.com/office/drawing/2014/main" id="{53F870F4-3F9D-134D-4272-A1BB73BBAB5F}"/>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Match insulin to food intake.</a:t>
            </a:r>
          </a:p>
          <a:p>
            <a:pPr eaLnBrk="1" hangingPunct="1"/>
            <a:endParaRPr lang="en-US" altLang="en-US"/>
          </a:p>
          <a:p>
            <a:pPr eaLnBrk="1" hangingPunct="1"/>
            <a:r>
              <a:rPr lang="en-US" altLang="en-US"/>
              <a:t>Type I’s are encouraged to be precise and regular from day to day with food intake, insulin regimen, and activity. </a:t>
            </a:r>
          </a:p>
          <a:p>
            <a:pPr eaLnBrk="1" hangingPunct="1"/>
            <a:endParaRPr lang="en-US"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F68AC70-E68F-E902-EA73-7D6095D526C7}"/>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600"/>
              <a:t>Exercise and Type I Diabetes</a:t>
            </a:r>
          </a:p>
        </p:txBody>
      </p:sp>
      <p:sp>
        <p:nvSpPr>
          <p:cNvPr id="49155" name="Rectangle 3">
            <a:extLst>
              <a:ext uri="{FF2B5EF4-FFF2-40B4-BE49-F238E27FC236}">
                <a16:creationId xmlns:a16="http://schemas.microsoft.com/office/drawing/2014/main" id="{360027FF-1162-EF4D-8F75-1177C3704308}"/>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514350" indent="-514350" eaLnBrk="1" hangingPunct="1">
              <a:buFontTx/>
              <a:buAutoNum type="arabicPeriod"/>
            </a:pPr>
            <a:r>
              <a:rPr lang="en-US" altLang="en-US"/>
              <a:t>Increases flexibility, muscular strength , and well being.</a:t>
            </a:r>
          </a:p>
          <a:p>
            <a:pPr marL="514350" indent="-514350" eaLnBrk="1" hangingPunct="1">
              <a:buFontTx/>
              <a:buAutoNum type="arabicPeriod"/>
            </a:pPr>
            <a:endParaRPr lang="en-US" altLang="en-US"/>
          </a:p>
          <a:p>
            <a:pPr marL="514350" indent="-514350" eaLnBrk="1" hangingPunct="1">
              <a:buFontTx/>
              <a:buAutoNum type="arabicPeriod"/>
            </a:pPr>
            <a:r>
              <a:rPr lang="en-US" altLang="en-US"/>
              <a:t>Must monitor insulin and food intake to match exercise regimen. </a:t>
            </a:r>
          </a:p>
          <a:p>
            <a:pPr marL="514350" indent="-514350" eaLnBrk="1" hangingPunct="1">
              <a:buFontTx/>
              <a:buAutoNum type="arabicPeriod"/>
            </a:pPr>
            <a:endParaRPr lang="en-US" altLang="en-US"/>
          </a:p>
          <a:p>
            <a:pPr marL="514350" indent="-514350" eaLnBrk="1" hangingPunct="1">
              <a:buFontTx/>
              <a:buAutoNum type="arabicPeriod"/>
            </a:pPr>
            <a:r>
              <a:rPr lang="en-US" altLang="en-US"/>
              <a:t>Increases insulin effectiveness and sensitivity in the body.</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3E94B0A-A231-667F-E7C9-F53FFCFE3AEE}"/>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4200"/>
              <a:t>Treatment Goals for Type II</a:t>
            </a:r>
          </a:p>
        </p:txBody>
      </p:sp>
      <p:sp>
        <p:nvSpPr>
          <p:cNvPr id="51203" name="Rectangle 3">
            <a:extLst>
              <a:ext uri="{FF2B5EF4-FFF2-40B4-BE49-F238E27FC236}">
                <a16:creationId xmlns:a16="http://schemas.microsoft.com/office/drawing/2014/main" id="{30DDD397-27CE-99F7-D0F3-8B5AD33A4CB7}"/>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514350" indent="-514350" eaLnBrk="1" hangingPunct="1">
              <a:buFontTx/>
              <a:buAutoNum type="arabicPeriod"/>
            </a:pPr>
            <a:r>
              <a:rPr lang="en-US" altLang="en-US" sz="2800"/>
              <a:t>Achieve normal or near-normal blood glucose levels.</a:t>
            </a:r>
          </a:p>
          <a:p>
            <a:pPr marL="514350" indent="-514350" eaLnBrk="1" hangingPunct="1">
              <a:buFontTx/>
              <a:buAutoNum type="arabicPeriod"/>
            </a:pPr>
            <a:endParaRPr lang="en-US" altLang="en-US" sz="2800"/>
          </a:p>
          <a:p>
            <a:pPr marL="514350" indent="-514350" eaLnBrk="1" hangingPunct="1">
              <a:buFontTx/>
              <a:buAutoNum type="arabicPeriod"/>
            </a:pPr>
            <a:r>
              <a:rPr lang="en-US" altLang="en-US" sz="2800"/>
              <a:t>Provide adequate calories for reasonable body weight.</a:t>
            </a:r>
          </a:p>
          <a:p>
            <a:pPr marL="514350" indent="-514350" eaLnBrk="1" hangingPunct="1">
              <a:buFontTx/>
              <a:buAutoNum type="arabicPeriod"/>
            </a:pPr>
            <a:endParaRPr lang="en-US" altLang="en-US" sz="2800"/>
          </a:p>
          <a:p>
            <a:pPr marL="514350" indent="-514350" eaLnBrk="1" hangingPunct="1">
              <a:buFontTx/>
              <a:buAutoNum type="arabicPeriod"/>
            </a:pPr>
            <a:r>
              <a:rPr lang="en-US" altLang="en-US" sz="2800"/>
              <a:t>Prevent, delay or treat nutrition related complications.</a:t>
            </a:r>
          </a:p>
          <a:p>
            <a:pPr marL="514350" indent="-514350" eaLnBrk="1" hangingPunct="1">
              <a:buFontTx/>
              <a:buAutoNum type="arabicPeriod"/>
            </a:pPr>
            <a:endParaRPr lang="en-US" altLang="en-US" sz="2800"/>
          </a:p>
          <a:p>
            <a:pPr marL="514350" indent="-514350" eaLnBrk="1" hangingPunct="1">
              <a:buFontTx/>
              <a:buAutoNum type="arabicPeriod"/>
            </a:pPr>
            <a:r>
              <a:rPr lang="en-US" altLang="en-US" sz="2800"/>
              <a:t>Improve health through optimal nutrition.</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25089143-8619-D837-24F8-8326A5A9FC1B}"/>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Exercise and Type II</a:t>
            </a:r>
          </a:p>
        </p:txBody>
      </p:sp>
      <p:sp>
        <p:nvSpPr>
          <p:cNvPr id="52227" name="Rectangle 3">
            <a:extLst>
              <a:ext uri="{FF2B5EF4-FFF2-40B4-BE49-F238E27FC236}">
                <a16:creationId xmlns:a16="http://schemas.microsoft.com/office/drawing/2014/main" id="{F3C118AB-7B06-3278-7DBD-7A59A6A6C8D5}"/>
              </a:ext>
            </a:extLst>
          </p:cNvPr>
          <p:cNvSpPr>
            <a:spLocks noGrp="1" noRot="1" noChangeArrowheads="1"/>
          </p:cNvSpPr>
          <p:nvPr>
            <p:ph idx="1"/>
          </p:nvPr>
        </p:nvSpPr>
        <p:spPr/>
        <p:txBody>
          <a:bodyPr lIns="90488" tIns="44450" rIns="90488" bIns="44450"/>
          <a:lstStyle/>
          <a:p>
            <a:pPr marL="0" indent="0" eaLnBrk="1" hangingPunct="1">
              <a:buFontTx/>
              <a:buNone/>
              <a:defRPr/>
            </a:pPr>
            <a:r>
              <a:rPr lang="en-US" altLang="en-US" dirty="0"/>
              <a:t>Especially beneficial in type II diabetes.</a:t>
            </a:r>
          </a:p>
          <a:p>
            <a:pPr marL="514350" indent="-514350" eaLnBrk="1" hangingPunct="1">
              <a:buFontTx/>
              <a:buAutoNum type="arabicPeriod"/>
              <a:defRPr/>
            </a:pPr>
            <a:endParaRPr lang="en-US" altLang="en-US" dirty="0"/>
          </a:p>
          <a:p>
            <a:pPr marL="514350" indent="-514350" eaLnBrk="1" hangingPunct="1">
              <a:buFontTx/>
              <a:buAutoNum type="arabicPeriod"/>
              <a:defRPr/>
            </a:pPr>
            <a:r>
              <a:rPr lang="en-US" altLang="en-US" dirty="0"/>
              <a:t>Promotes weight loss.</a:t>
            </a:r>
          </a:p>
          <a:p>
            <a:pPr marL="514350" indent="-514350" eaLnBrk="1" hangingPunct="1">
              <a:buFontTx/>
              <a:buAutoNum type="arabicPeriod"/>
              <a:defRPr/>
            </a:pPr>
            <a:endParaRPr lang="en-US" altLang="en-US" dirty="0"/>
          </a:p>
          <a:p>
            <a:pPr marL="514350" indent="-514350" eaLnBrk="1" hangingPunct="1">
              <a:buFontTx/>
              <a:buAutoNum type="arabicPeriod"/>
              <a:defRPr/>
            </a:pPr>
            <a:r>
              <a:rPr lang="en-US" altLang="en-US" dirty="0"/>
              <a:t>Increases insulin sensitivity.</a:t>
            </a:r>
          </a:p>
          <a:p>
            <a:pPr marL="514350" indent="-514350" eaLnBrk="1" hangingPunct="1">
              <a:buFontTx/>
              <a:buAutoNum type="arabicPeriod"/>
              <a:defRPr/>
            </a:pPr>
            <a:endParaRPr lang="en-US" altLang="en-US" dirty="0"/>
          </a:p>
          <a:p>
            <a:pPr marL="0" indent="0" eaLnBrk="1" hangingPunct="1">
              <a:buFontTx/>
              <a:buNone/>
              <a:defRPr/>
            </a:pPr>
            <a:r>
              <a:rPr lang="en-US" altLang="en-US" dirty="0"/>
              <a:t>Be aware of medication and energy intake to prevent hypoglycemia.</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2BE67124-0AD8-C04D-E882-706F4EFEAD14}"/>
              </a:ext>
            </a:extLst>
          </p:cNvPr>
          <p:cNvSpPr>
            <a:spLocks noGrp="1" noRot="1" noChangeArrowheads="1"/>
          </p:cNvSpPr>
          <p:nvPr>
            <p:ph type="title"/>
          </p:nvPr>
        </p:nvSpPr>
        <p:spPr/>
        <p:txBody>
          <a:bodyPr/>
          <a:lstStyle/>
          <a:p>
            <a:pPr eaLnBrk="1" hangingPunct="1"/>
            <a:r>
              <a:rPr lang="en-GB" altLang="en-US"/>
              <a:t>Contraindications</a:t>
            </a:r>
          </a:p>
        </p:txBody>
      </p:sp>
      <p:sp>
        <p:nvSpPr>
          <p:cNvPr id="54275" name="Rectangle 3">
            <a:extLst>
              <a:ext uri="{FF2B5EF4-FFF2-40B4-BE49-F238E27FC236}">
                <a16:creationId xmlns:a16="http://schemas.microsoft.com/office/drawing/2014/main" id="{08435D6C-7089-B6D0-F4C6-414DC84A52CE}"/>
              </a:ext>
            </a:extLst>
          </p:cNvPr>
          <p:cNvSpPr>
            <a:spLocks noGrp="1" noRot="1" noChangeArrowheads="1"/>
          </p:cNvSpPr>
          <p:nvPr>
            <p:ph idx="1"/>
          </p:nvPr>
        </p:nvSpPr>
        <p:spPr>
          <a:xfrm>
            <a:off x="684213" y="1844675"/>
            <a:ext cx="8088312" cy="4486275"/>
          </a:xfrm>
        </p:spPr>
        <p:txBody>
          <a:bodyPr/>
          <a:lstStyle/>
          <a:p>
            <a:pPr marL="0" indent="0" eaLnBrk="1" hangingPunct="1">
              <a:lnSpc>
                <a:spcPct val="90000"/>
              </a:lnSpc>
              <a:buFontTx/>
              <a:buNone/>
              <a:defRPr/>
            </a:pPr>
            <a:r>
              <a:rPr lang="en-GB" altLang="en-US" sz="2400" dirty="0"/>
              <a:t>Who should exercise?</a:t>
            </a:r>
          </a:p>
          <a:p>
            <a:pPr eaLnBrk="1" hangingPunct="1">
              <a:lnSpc>
                <a:spcPct val="90000"/>
              </a:lnSpc>
              <a:defRPr/>
            </a:pPr>
            <a:endParaRPr lang="en-GB" altLang="en-US" sz="2400" dirty="0"/>
          </a:p>
          <a:p>
            <a:pPr eaLnBrk="1" hangingPunct="1">
              <a:lnSpc>
                <a:spcPct val="90000"/>
              </a:lnSpc>
              <a:defRPr/>
            </a:pPr>
            <a:r>
              <a:rPr lang="en-GB" altLang="en-US" sz="2400" dirty="0"/>
              <a:t>Blood glucose less than 250 mg/dl (13.9 mmol/L)</a:t>
            </a:r>
            <a:br>
              <a:rPr lang="en-GB" altLang="en-US" sz="2400" dirty="0"/>
            </a:br>
            <a:endParaRPr lang="en-GB" altLang="en-US" sz="2400" dirty="0"/>
          </a:p>
          <a:p>
            <a:pPr eaLnBrk="1" hangingPunct="1">
              <a:lnSpc>
                <a:spcPct val="90000"/>
              </a:lnSpc>
              <a:defRPr/>
            </a:pPr>
            <a:r>
              <a:rPr lang="en-GB" altLang="en-US" sz="2400" dirty="0"/>
              <a:t>No symptoms of </a:t>
            </a:r>
          </a:p>
          <a:p>
            <a:pPr lvl="2" eaLnBrk="1" hangingPunct="1">
              <a:lnSpc>
                <a:spcPct val="90000"/>
              </a:lnSpc>
              <a:defRPr/>
            </a:pPr>
            <a:r>
              <a:rPr lang="en-GB" altLang="en-US" sz="2000" dirty="0"/>
              <a:t>retinopathy, (damage to the blood vessels of the eye)</a:t>
            </a:r>
          </a:p>
          <a:p>
            <a:pPr lvl="2" eaLnBrk="1" hangingPunct="1">
              <a:lnSpc>
                <a:spcPct val="90000"/>
              </a:lnSpc>
              <a:defRPr/>
            </a:pPr>
            <a:r>
              <a:rPr lang="en-GB" altLang="en-US" sz="2000" dirty="0"/>
              <a:t>neuropathy (damage to the nerves and circulation to extremities)</a:t>
            </a:r>
          </a:p>
          <a:p>
            <a:pPr lvl="2" eaLnBrk="1" hangingPunct="1">
              <a:lnSpc>
                <a:spcPct val="90000"/>
              </a:lnSpc>
              <a:defRPr/>
            </a:pPr>
            <a:r>
              <a:rPr lang="en-GB" altLang="en-US" sz="2000" dirty="0"/>
              <a:t>nephropathy (kidney damage</a:t>
            </a:r>
            <a:r>
              <a:rPr lang="en-GB" altLang="en-US" sz="1800" dirty="0"/>
              <a:t>) </a:t>
            </a:r>
            <a:br>
              <a:rPr lang="en-GB" altLang="en-US" sz="1800" dirty="0"/>
            </a:br>
            <a:endParaRPr lang="en-GB" altLang="en-US" sz="1800" dirty="0"/>
          </a:p>
          <a:p>
            <a:pPr eaLnBrk="1" hangingPunct="1">
              <a:lnSpc>
                <a:spcPct val="90000"/>
              </a:lnSpc>
              <a:defRPr/>
            </a:pPr>
            <a:r>
              <a:rPr lang="en-GB" altLang="en-US" sz="2400" dirty="0"/>
              <a:t>No cardiovascular problems such as angina, embolism or aneurysm.</a:t>
            </a:r>
          </a:p>
          <a:p>
            <a:pPr eaLnBrk="1" hangingPunct="1">
              <a:lnSpc>
                <a:spcPct val="90000"/>
              </a:lnSpc>
              <a:defRPr/>
            </a:pPr>
            <a:r>
              <a:rPr lang="en-GB" altLang="en-US" sz="2400" dirty="0"/>
              <a:t>No other condition that makes exercise inadvisable.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2AD9678B-ED11-F99B-1CF5-9348D9ACBDD9}"/>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Diet</a:t>
            </a:r>
          </a:p>
        </p:txBody>
      </p:sp>
      <p:sp>
        <p:nvSpPr>
          <p:cNvPr id="56323" name="Rectangle 3">
            <a:extLst>
              <a:ext uri="{FF2B5EF4-FFF2-40B4-BE49-F238E27FC236}">
                <a16:creationId xmlns:a16="http://schemas.microsoft.com/office/drawing/2014/main" id="{D4AE057F-FB50-64E2-C9D8-E64DB1DA6FFD}"/>
              </a:ext>
            </a:extLst>
          </p:cNvPr>
          <p:cNvSpPr>
            <a:spLocks noGrp="1" noRot="1" noChangeArrowheads="1"/>
          </p:cNvSpPr>
          <p:nvPr>
            <p:ph idx="1"/>
          </p:nvPr>
        </p:nvSpPr>
        <p:spPr>
          <a:xfrm>
            <a:off x="539750" y="1341438"/>
            <a:ext cx="8305800" cy="4754562"/>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2000" dirty="0"/>
              <a:t>Manage the </a:t>
            </a:r>
            <a:r>
              <a:rPr lang="en-US" altLang="en-US" sz="2000" dirty="0" err="1"/>
              <a:t>glycaemic</a:t>
            </a:r>
            <a:r>
              <a:rPr lang="en-US" altLang="en-US" sz="2000" dirty="0"/>
              <a:t> load.</a:t>
            </a:r>
          </a:p>
          <a:p>
            <a:pPr eaLnBrk="1" hangingPunct="1"/>
            <a:endParaRPr lang="en-US" altLang="en-US" sz="2000" dirty="0"/>
          </a:p>
          <a:p>
            <a:pPr eaLnBrk="1" hangingPunct="1"/>
            <a:r>
              <a:rPr lang="en-US" altLang="en-US" sz="2000" dirty="0"/>
              <a:t>Plan diet energy intake to balance exercise energy use.</a:t>
            </a:r>
          </a:p>
          <a:p>
            <a:pPr eaLnBrk="1" hangingPunct="1"/>
            <a:endParaRPr lang="en-US" altLang="en-US" sz="2000" dirty="0"/>
          </a:p>
          <a:p>
            <a:pPr eaLnBrk="1" hangingPunct="1"/>
            <a:r>
              <a:rPr lang="en-US" altLang="en-US" sz="2000" dirty="0"/>
              <a:t>Replace starchy veg with non starchy veg i.e. leafy greens.</a:t>
            </a:r>
          </a:p>
          <a:p>
            <a:pPr eaLnBrk="1" hangingPunct="1"/>
            <a:endParaRPr lang="en-US" altLang="en-US" sz="2000" dirty="0"/>
          </a:p>
          <a:p>
            <a:pPr eaLnBrk="1" hangingPunct="1"/>
            <a:r>
              <a:rPr lang="en-US" altLang="en-US" sz="2000" dirty="0"/>
              <a:t>Lower refine sugars and refined grains.</a:t>
            </a:r>
          </a:p>
          <a:p>
            <a:pPr eaLnBrk="1" hangingPunct="1"/>
            <a:endParaRPr lang="en-US" altLang="en-US" sz="2000" dirty="0"/>
          </a:p>
          <a:p>
            <a:pPr eaLnBrk="1" hangingPunct="1"/>
            <a:r>
              <a:rPr lang="en-US" altLang="en-US" sz="2000" dirty="0"/>
              <a:t>Use whole foods and mixed nutrient meals.</a:t>
            </a:r>
          </a:p>
          <a:p>
            <a:pPr eaLnBrk="1" hangingPunct="1"/>
            <a:endParaRPr lang="en-US" altLang="en-US" sz="2000" dirty="0"/>
          </a:p>
          <a:p>
            <a:pPr eaLnBrk="1" hangingPunct="1"/>
            <a:r>
              <a:rPr lang="en-US" altLang="en-US" sz="2000" dirty="0"/>
              <a:t>Avoid processed foods.</a:t>
            </a:r>
          </a:p>
          <a:p>
            <a:pPr eaLnBrk="1" hangingPunct="1"/>
            <a:endParaRPr lang="en-US" altLang="en-US" sz="2000" dirty="0"/>
          </a:p>
          <a:p>
            <a:pPr eaLnBrk="1" hangingPunct="1"/>
            <a:r>
              <a:rPr lang="en-US" altLang="en-US" sz="2000" dirty="0"/>
              <a:t>Plan the diet.</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ACC8F2F0-8936-9D9B-D4DA-01644B3ACA8E}"/>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Dietary Guidelines</a:t>
            </a:r>
          </a:p>
        </p:txBody>
      </p:sp>
      <p:sp>
        <p:nvSpPr>
          <p:cNvPr id="58371" name="Rectangle 3">
            <a:extLst>
              <a:ext uri="{FF2B5EF4-FFF2-40B4-BE49-F238E27FC236}">
                <a16:creationId xmlns:a16="http://schemas.microsoft.com/office/drawing/2014/main" id="{11F79DDE-E5FB-97A7-6A17-4B1458A21BD0}"/>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Eat a diet low in saturated and total fat.</a:t>
            </a:r>
          </a:p>
          <a:p>
            <a:pPr eaLnBrk="1" hangingPunct="1"/>
            <a:r>
              <a:rPr lang="en-US" altLang="en-US"/>
              <a:t>Eat a diet moderate in sodium and sugar.</a:t>
            </a:r>
          </a:p>
          <a:p>
            <a:pPr eaLnBrk="1" hangingPunct="1"/>
            <a:r>
              <a:rPr lang="en-US" altLang="en-US"/>
              <a:t>Eat 5 or more fruits and vegetables a day.</a:t>
            </a:r>
          </a:p>
          <a:p>
            <a:pPr eaLnBrk="1" hangingPunct="1"/>
            <a:r>
              <a:rPr lang="en-US" altLang="en-US"/>
              <a:t>Choose a diet rich in whole grains.</a:t>
            </a:r>
          </a:p>
          <a:p>
            <a:pPr eaLnBrk="1" hangingPunct="1"/>
            <a:r>
              <a:rPr lang="en-US" altLang="en-US"/>
              <a:t>Moderate use of alcohol</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43FD8CDA-7C67-2D16-550A-C6667EF5BF49}"/>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Dietary Guidelines</a:t>
            </a:r>
          </a:p>
        </p:txBody>
      </p:sp>
      <p:sp>
        <p:nvSpPr>
          <p:cNvPr id="60419" name="Rectangle 3">
            <a:extLst>
              <a:ext uri="{FF2B5EF4-FFF2-40B4-BE49-F238E27FC236}">
                <a16:creationId xmlns:a16="http://schemas.microsoft.com/office/drawing/2014/main" id="{0F60460A-CC62-FF35-7E44-FB3DA25BBA04}"/>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dirty="0"/>
              <a:t>Eat at the same time every day, at least within 1 hour of regular time.</a:t>
            </a:r>
          </a:p>
          <a:p>
            <a:pPr eaLnBrk="1" hangingPunct="1"/>
            <a:endParaRPr lang="en-US" altLang="en-US" dirty="0"/>
          </a:p>
          <a:p>
            <a:pPr eaLnBrk="1" hangingPunct="1"/>
            <a:r>
              <a:rPr lang="en-US" altLang="en-US" dirty="0"/>
              <a:t>Eat about the same amount of carbohydrate with each meal.</a:t>
            </a:r>
          </a:p>
          <a:p>
            <a:pPr eaLnBrk="1" hangingPunct="1"/>
            <a:endParaRPr lang="en-US" altLang="en-US" dirty="0"/>
          </a:p>
          <a:p>
            <a:pPr eaLnBrk="1" hangingPunct="1"/>
            <a:r>
              <a:rPr lang="en-US" altLang="en-US" dirty="0"/>
              <a:t>Balance carbohydrates to exercise and daily energy output.</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76F9D557-1F18-4E36-BFAE-9D9029821547}"/>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Methods of Carbohydrate Control</a:t>
            </a:r>
          </a:p>
        </p:txBody>
      </p:sp>
      <p:sp>
        <p:nvSpPr>
          <p:cNvPr id="57347" name="Rectangle 3">
            <a:extLst>
              <a:ext uri="{FF2B5EF4-FFF2-40B4-BE49-F238E27FC236}">
                <a16:creationId xmlns:a16="http://schemas.microsoft.com/office/drawing/2014/main" id="{22BD2257-6B8E-6E75-1D2D-4755EC7CD080}"/>
              </a:ext>
            </a:extLst>
          </p:cNvPr>
          <p:cNvSpPr>
            <a:spLocks noGrp="1" noRot="1" noChangeArrowheads="1"/>
          </p:cNvSpPr>
          <p:nvPr>
            <p:ph idx="1"/>
          </p:nvPr>
        </p:nvSpPr>
        <p:spPr/>
        <p:txBody>
          <a:bodyPr lIns="90488" tIns="44450" rIns="90488" bIns="44450"/>
          <a:lstStyle/>
          <a:p>
            <a:pPr eaLnBrk="1" hangingPunct="1">
              <a:buFont typeface="Wingdings" panose="05000000000000000000" pitchFamily="2" charset="2"/>
              <a:buNone/>
              <a:defRPr/>
            </a:pPr>
            <a:r>
              <a:rPr lang="en-US" altLang="en-US" sz="2000" dirty="0"/>
              <a:t>Exchange Lists</a:t>
            </a:r>
          </a:p>
          <a:p>
            <a:pPr eaLnBrk="1" hangingPunct="1">
              <a:buFont typeface="Wingdings" panose="05000000000000000000" pitchFamily="2" charset="2"/>
              <a:buNone/>
              <a:defRPr/>
            </a:pPr>
            <a:endParaRPr lang="en-US" altLang="en-US" sz="2000" dirty="0"/>
          </a:p>
          <a:p>
            <a:pPr marL="0" indent="0" eaLnBrk="1" hangingPunct="1">
              <a:buFontTx/>
              <a:buNone/>
              <a:defRPr/>
            </a:pPr>
            <a:r>
              <a:rPr lang="en-US" altLang="en-US" sz="2000" dirty="0"/>
              <a:t>Carbohydrate counting- Very basic, allows a little more freedom and variety.</a:t>
            </a:r>
          </a:p>
          <a:p>
            <a:pPr marL="0" indent="0" eaLnBrk="1" hangingPunct="1">
              <a:buFontTx/>
              <a:buNone/>
              <a:defRPr/>
            </a:pPr>
            <a:endParaRPr lang="en-US" altLang="en-US" sz="2000" dirty="0"/>
          </a:p>
          <a:p>
            <a:pPr eaLnBrk="1" hangingPunct="1">
              <a:defRPr/>
            </a:pPr>
            <a:r>
              <a:rPr lang="en-US" altLang="en-US" sz="2000" dirty="0" err="1"/>
              <a:t>Glycaemic</a:t>
            </a:r>
            <a:r>
              <a:rPr lang="en-US" altLang="en-US" sz="2000" dirty="0"/>
              <a:t> index </a:t>
            </a:r>
            <a:r>
              <a:rPr lang="en-GB" sz="2000" dirty="0"/>
              <a:t>is a ranking of carbohydrates on a scale from 0 to 100 based on how quickly they raise blood glucose levels after eating.</a:t>
            </a:r>
            <a:endParaRPr lang="en-US" altLang="en-US" sz="2000" dirty="0"/>
          </a:p>
          <a:p>
            <a:pPr eaLnBrk="1" hangingPunct="1">
              <a:defRPr/>
            </a:pPr>
            <a:r>
              <a:rPr lang="en-US" altLang="en-US" sz="2000" dirty="0" err="1"/>
              <a:t>Glycaemic</a:t>
            </a:r>
            <a:r>
              <a:rPr lang="en-US" altLang="en-US" sz="2000" dirty="0"/>
              <a:t> load </a:t>
            </a:r>
            <a:r>
              <a:rPr lang="en-GB" sz="2000" dirty="0"/>
              <a:t>combines both the quality (GI) and quantity of carbohydrate in a food to show its overall impact on blood glucose levels.</a:t>
            </a:r>
            <a:endParaRPr lang="en-US" altLang="en-US" sz="2000" dirty="0"/>
          </a:p>
          <a:p>
            <a:pPr eaLnBrk="1" hangingPunct="1">
              <a:defRPr/>
            </a:pPr>
            <a:r>
              <a:rPr lang="en-US" altLang="en-US" sz="2000" dirty="0"/>
              <a:t>Glucose </a:t>
            </a:r>
            <a:r>
              <a:rPr lang="en-US" altLang="en-US" sz="2000" dirty="0" err="1"/>
              <a:t>glycaemic</a:t>
            </a:r>
            <a:r>
              <a:rPr lang="en-US" altLang="en-US" sz="2000" dirty="0"/>
              <a:t> equivalence </a:t>
            </a:r>
            <a:r>
              <a:rPr lang="en-GB" sz="2000" dirty="0"/>
              <a:t>expresses the effect of a food portion on blood glucose as the equivalent amount of glucose that would produce the same response.</a:t>
            </a:r>
            <a:endParaRPr lang="en-US" altLang="en-US" sz="2000" dirty="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88A48B46-C254-9176-F079-407F6EA57F1E}"/>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Blood Glucose Monitoring</a:t>
            </a:r>
          </a:p>
        </p:txBody>
      </p:sp>
      <p:sp>
        <p:nvSpPr>
          <p:cNvPr id="59395" name="Rectangle 3">
            <a:extLst>
              <a:ext uri="{FF2B5EF4-FFF2-40B4-BE49-F238E27FC236}">
                <a16:creationId xmlns:a16="http://schemas.microsoft.com/office/drawing/2014/main" id="{4628C446-F1C0-14DF-A658-6704D64D35BB}"/>
              </a:ext>
            </a:extLst>
          </p:cNvPr>
          <p:cNvSpPr>
            <a:spLocks noGrp="1" noRot="1" noChangeArrowheads="1"/>
          </p:cNvSpPr>
          <p:nvPr>
            <p:ph idx="1"/>
          </p:nvPr>
        </p:nvSpPr>
        <p:spPr/>
        <p:txBody>
          <a:bodyPr lIns="90488" tIns="44450" rIns="90488" bIns="44450"/>
          <a:lstStyle/>
          <a:p>
            <a:pPr marL="0" indent="0" eaLnBrk="1" hangingPunct="1">
              <a:buFontTx/>
              <a:buNone/>
              <a:defRPr/>
            </a:pPr>
            <a:r>
              <a:rPr lang="en-US" altLang="en-US" sz="2800" dirty="0"/>
              <a:t>Keep track of blood glucose levels.</a:t>
            </a:r>
          </a:p>
          <a:p>
            <a:pPr eaLnBrk="1" hangingPunct="1">
              <a:defRPr/>
            </a:pPr>
            <a:endParaRPr lang="en-US" altLang="en-US" sz="2800" dirty="0"/>
          </a:p>
          <a:p>
            <a:pPr eaLnBrk="1" hangingPunct="1">
              <a:defRPr/>
            </a:pPr>
            <a:r>
              <a:rPr lang="en-US" altLang="en-US" sz="2400" dirty="0"/>
              <a:t>This is the only way to know the effect of treatment / exercise and to inform changes to lifestyle.</a:t>
            </a:r>
          </a:p>
          <a:p>
            <a:pPr eaLnBrk="1" hangingPunct="1">
              <a:defRPr/>
            </a:pPr>
            <a:endParaRPr lang="en-US" altLang="en-US" sz="2400" dirty="0"/>
          </a:p>
          <a:p>
            <a:pPr eaLnBrk="1" hangingPunct="1">
              <a:defRPr/>
            </a:pPr>
            <a:r>
              <a:rPr lang="en-US" altLang="en-US" sz="2400" dirty="0"/>
              <a:t>Identified factors that affects blood sugar level.</a:t>
            </a:r>
          </a:p>
          <a:p>
            <a:pPr eaLnBrk="1" hangingPunct="1">
              <a:defRPr/>
            </a:pPr>
            <a:endParaRPr lang="en-US" altLang="en-US" sz="2400" dirty="0"/>
          </a:p>
          <a:p>
            <a:pPr eaLnBrk="1" hangingPunct="1">
              <a:defRPr/>
            </a:pPr>
            <a:r>
              <a:rPr lang="en-US" altLang="en-US" sz="2400" dirty="0"/>
              <a:t>Must check at least 2 times a day and four times a day for at least 3 days a week. Possibly more during a transition phase. </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C8BBDB4B-667F-A543-28C1-FCBDBC522FAB}"/>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Other Treatments</a:t>
            </a:r>
          </a:p>
        </p:txBody>
      </p:sp>
      <p:sp>
        <p:nvSpPr>
          <p:cNvPr id="66563" name="Rectangle 3">
            <a:extLst>
              <a:ext uri="{FF2B5EF4-FFF2-40B4-BE49-F238E27FC236}">
                <a16:creationId xmlns:a16="http://schemas.microsoft.com/office/drawing/2014/main" id="{28B0FC19-05B6-CD80-AA9C-827FA1E06449}"/>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Type I and sometimes Type II patients need to be treated with insulin. </a:t>
            </a:r>
          </a:p>
          <a:p>
            <a:pPr eaLnBrk="1" hangingPunct="1"/>
            <a:endParaRPr lang="en-US" altLang="en-US"/>
          </a:p>
          <a:p>
            <a:pPr eaLnBrk="1" hangingPunct="1"/>
            <a:r>
              <a:rPr lang="en-US" altLang="en-US"/>
              <a:t>There are more than 20 types.</a:t>
            </a:r>
          </a:p>
          <a:p>
            <a:pPr eaLnBrk="1" hangingPunct="1"/>
            <a:endParaRPr lang="en-US" altLang="en-US"/>
          </a:p>
          <a:p>
            <a:pPr eaLnBrk="1" hangingPunct="1"/>
            <a:r>
              <a:rPr lang="en-US" altLang="en-US"/>
              <a:t>They differ in how they are made, how they work in the body and their cost.</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DF8354A7-EF94-E63B-C74B-499C805B27D6}"/>
              </a:ext>
            </a:extLst>
          </p:cNvPr>
          <p:cNvSpPr>
            <a:spLocks noGrp="1" noRot="1" noChangeArrowheads="1"/>
          </p:cNvSpPr>
          <p:nvPr>
            <p:ph type="title"/>
          </p:nvPr>
        </p:nvSpPr>
        <p:spPr>
          <a:xfrm>
            <a:off x="395288" y="0"/>
            <a:ext cx="8229600" cy="11430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Oral Medications</a:t>
            </a:r>
          </a:p>
        </p:txBody>
      </p:sp>
      <p:sp>
        <p:nvSpPr>
          <p:cNvPr id="68611" name="Rectangle 3">
            <a:extLst>
              <a:ext uri="{FF2B5EF4-FFF2-40B4-BE49-F238E27FC236}">
                <a16:creationId xmlns:a16="http://schemas.microsoft.com/office/drawing/2014/main" id="{00190047-7890-33B5-A375-CD790F4E201F}"/>
              </a:ext>
            </a:extLst>
          </p:cNvPr>
          <p:cNvSpPr>
            <a:spLocks noGrp="1" noRot="1" noChangeArrowheads="1"/>
          </p:cNvSpPr>
          <p:nvPr>
            <p:ph idx="1"/>
          </p:nvPr>
        </p:nvSpPr>
        <p:spPr>
          <a:xfrm>
            <a:off x="457200" y="1484313"/>
            <a:ext cx="8388350" cy="5040312"/>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90000"/>
              </a:lnSpc>
              <a:buFont typeface="Wingdings" panose="05000000000000000000" pitchFamily="2" charset="2"/>
              <a:buNone/>
            </a:pPr>
            <a:r>
              <a:rPr lang="en-US" altLang="en-US" sz="2800" dirty="0"/>
              <a:t>	Used to treat Type II diabetics.  </a:t>
            </a:r>
          </a:p>
          <a:p>
            <a:pPr eaLnBrk="1" hangingPunct="1">
              <a:lnSpc>
                <a:spcPct val="90000"/>
              </a:lnSpc>
              <a:buFont typeface="Wingdings" panose="05000000000000000000" pitchFamily="2" charset="2"/>
              <a:buNone/>
            </a:pPr>
            <a:endParaRPr lang="en-US" altLang="en-US" sz="2800" dirty="0"/>
          </a:p>
          <a:p>
            <a:pPr eaLnBrk="1" hangingPunct="1">
              <a:lnSpc>
                <a:spcPct val="90000"/>
              </a:lnSpc>
            </a:pPr>
            <a:r>
              <a:rPr lang="en-US" altLang="en-US" sz="2400" dirty="0"/>
              <a:t>Metformin – Usually 1</a:t>
            </a:r>
            <a:r>
              <a:rPr lang="en-US" altLang="en-US" sz="2400" baseline="30000" dirty="0"/>
              <a:t>st</a:t>
            </a:r>
            <a:r>
              <a:rPr lang="en-US" altLang="en-US" sz="2400" dirty="0"/>
              <a:t> line, lowers blood sugar by helping the insulin work better.</a:t>
            </a:r>
          </a:p>
          <a:p>
            <a:pPr marL="0" indent="0" eaLnBrk="1" hangingPunct="1">
              <a:lnSpc>
                <a:spcPct val="90000"/>
              </a:lnSpc>
              <a:buNone/>
            </a:pPr>
            <a:endParaRPr lang="en-US" altLang="en-US" sz="2400" dirty="0"/>
          </a:p>
          <a:p>
            <a:pPr eaLnBrk="1" hangingPunct="1">
              <a:lnSpc>
                <a:spcPct val="90000"/>
              </a:lnSpc>
            </a:pPr>
            <a:r>
              <a:rPr lang="en-US" altLang="en-US" sz="2400" dirty="0"/>
              <a:t>Sulfonylurea (e.g. </a:t>
            </a:r>
            <a:r>
              <a:rPr lang="en-GB" sz="2400" dirty="0"/>
              <a:t>gliclazide) </a:t>
            </a:r>
            <a:r>
              <a:rPr lang="en-US" altLang="en-US" sz="2400" dirty="0"/>
              <a:t>- stimulates the body to make more insulin.</a:t>
            </a:r>
          </a:p>
          <a:p>
            <a:pPr marL="0" indent="0" eaLnBrk="1" hangingPunct="1">
              <a:lnSpc>
                <a:spcPct val="90000"/>
              </a:lnSpc>
              <a:buNone/>
            </a:pPr>
            <a:endParaRPr lang="en-US" altLang="en-US" sz="2400" dirty="0"/>
          </a:p>
          <a:p>
            <a:pPr eaLnBrk="1" hangingPunct="1">
              <a:lnSpc>
                <a:spcPct val="90000"/>
              </a:lnSpc>
            </a:pPr>
            <a:r>
              <a:rPr lang="en-US" altLang="en-US" sz="2400" dirty="0"/>
              <a:t>Thiazolidinediones (e.g. </a:t>
            </a:r>
            <a:r>
              <a:rPr lang="en-GB" sz="2400" dirty="0"/>
              <a:t>pioglitazone) </a:t>
            </a:r>
            <a:r>
              <a:rPr lang="en-US" altLang="en-US" sz="2400" dirty="0"/>
              <a:t>- increases muscle  sensitivity to insulin.</a:t>
            </a:r>
          </a:p>
          <a:p>
            <a:pPr eaLnBrk="1" hangingPunct="1">
              <a:lnSpc>
                <a:spcPct val="90000"/>
              </a:lnSpc>
            </a:pPr>
            <a:endParaRPr lang="en-US" altLang="en-US" sz="2400" dirty="0"/>
          </a:p>
          <a:p>
            <a:pPr eaLnBrk="1" hangingPunct="1">
              <a:lnSpc>
                <a:spcPct val="90000"/>
              </a:lnSpc>
            </a:pPr>
            <a:r>
              <a:rPr lang="en-US" altLang="en-US" sz="2400" dirty="0"/>
              <a:t>Alpha-glucosidase inhibitors- slow the process of carbohydrate digestion.</a:t>
            </a:r>
          </a:p>
          <a:p>
            <a:pPr eaLnBrk="1" hangingPunct="1">
              <a:lnSpc>
                <a:spcPct val="90000"/>
              </a:lnSpc>
            </a:pPr>
            <a:endParaRPr lang="en-US" altLang="en-US" sz="2800"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C3383-8D66-03B9-509E-FE360C28FC0D}"/>
              </a:ext>
            </a:extLst>
          </p:cNvPr>
          <p:cNvSpPr>
            <a:spLocks noGrp="1"/>
          </p:cNvSpPr>
          <p:nvPr>
            <p:ph type="title"/>
          </p:nvPr>
        </p:nvSpPr>
        <p:spPr/>
        <p:txBody>
          <a:bodyPr/>
          <a:lstStyle/>
          <a:p>
            <a:r>
              <a:rPr lang="en-GB" dirty="0"/>
              <a:t>“Skinny jabs and sport”</a:t>
            </a:r>
          </a:p>
        </p:txBody>
      </p:sp>
      <p:sp>
        <p:nvSpPr>
          <p:cNvPr id="3" name="Content Placeholder 2">
            <a:extLst>
              <a:ext uri="{FF2B5EF4-FFF2-40B4-BE49-F238E27FC236}">
                <a16:creationId xmlns:a16="http://schemas.microsoft.com/office/drawing/2014/main" id="{E8101D93-30F4-1A13-AF5E-63F9FB555CED}"/>
              </a:ext>
            </a:extLst>
          </p:cNvPr>
          <p:cNvSpPr>
            <a:spLocks noGrp="1"/>
          </p:cNvSpPr>
          <p:nvPr>
            <p:ph idx="1"/>
          </p:nvPr>
        </p:nvSpPr>
        <p:spPr>
          <a:xfrm>
            <a:off x="457200" y="1600200"/>
            <a:ext cx="4258816" cy="4525963"/>
          </a:xfrm>
        </p:spPr>
        <p:txBody>
          <a:bodyPr/>
          <a:lstStyle/>
          <a:p>
            <a:r>
              <a:rPr lang="en-GB" sz="1600" b="1" dirty="0" err="1"/>
              <a:t>Semaglutide</a:t>
            </a:r>
            <a:r>
              <a:rPr lang="en-GB" sz="1600" dirty="0"/>
              <a:t> – </a:t>
            </a:r>
            <a:r>
              <a:rPr lang="en-GB" sz="1600" i="1" dirty="0"/>
              <a:t>Ozempic, </a:t>
            </a:r>
            <a:r>
              <a:rPr lang="en-GB" sz="1600" i="1" dirty="0" err="1"/>
              <a:t>Wegovy</a:t>
            </a:r>
            <a:r>
              <a:rPr lang="en-GB" sz="1600" dirty="0"/>
              <a:t> </a:t>
            </a:r>
          </a:p>
          <a:p>
            <a:r>
              <a:rPr lang="en-GB" sz="1600" b="1" dirty="0" err="1"/>
              <a:t>Tirzepatide</a:t>
            </a:r>
            <a:r>
              <a:rPr lang="en-GB" sz="1600" dirty="0"/>
              <a:t> – </a:t>
            </a:r>
            <a:r>
              <a:rPr lang="en-GB" sz="1600" i="1" dirty="0" err="1"/>
              <a:t>Mounjaro</a:t>
            </a:r>
            <a:endParaRPr lang="en-GB" sz="1600" i="1" dirty="0"/>
          </a:p>
          <a:p>
            <a:r>
              <a:rPr lang="en-GB" sz="1600" b="1" dirty="0"/>
              <a:t>Liraglutide</a:t>
            </a:r>
            <a:r>
              <a:rPr lang="en-GB" sz="1600" i="1" dirty="0"/>
              <a:t> – </a:t>
            </a:r>
            <a:r>
              <a:rPr lang="en-GB" sz="1600" i="1" dirty="0" err="1"/>
              <a:t>Saxenda</a:t>
            </a:r>
            <a:r>
              <a:rPr lang="en-GB" sz="1600" i="1" dirty="0"/>
              <a:t> </a:t>
            </a:r>
          </a:p>
          <a:p>
            <a:endParaRPr lang="en-GB" sz="1600" dirty="0"/>
          </a:p>
          <a:p>
            <a:endParaRPr lang="en-GB" sz="1600" dirty="0"/>
          </a:p>
          <a:p>
            <a:pPr marL="0" indent="0">
              <a:buNone/>
            </a:pPr>
            <a:r>
              <a:rPr lang="en-GB" sz="1600" dirty="0"/>
              <a:t>Thoughts? WADA looking into them…</a:t>
            </a:r>
          </a:p>
          <a:p>
            <a:pPr marL="0" indent="0">
              <a:buNone/>
            </a:pPr>
            <a:endParaRPr lang="en-GB" sz="1600" dirty="0"/>
          </a:p>
          <a:p>
            <a:pPr marL="0" indent="0">
              <a:buNone/>
            </a:pPr>
            <a:r>
              <a:rPr lang="en-GB" sz="1600" dirty="0">
                <a:hlinkClick r:id="rId3"/>
              </a:rPr>
              <a:t>Serena Williams Lost 31-Lbs. Using Weight-Loss Medication (Exclusive)</a:t>
            </a:r>
            <a:endParaRPr lang="en-GB" sz="1600" dirty="0"/>
          </a:p>
          <a:p>
            <a:pPr marL="0" indent="0">
              <a:buNone/>
            </a:pPr>
            <a:endParaRPr lang="en-GB" sz="1600" dirty="0"/>
          </a:p>
          <a:p>
            <a:pPr marL="0" indent="0">
              <a:buNone/>
            </a:pPr>
            <a:r>
              <a:rPr lang="en-GB" sz="1600" dirty="0">
                <a:hlinkClick r:id="rId4"/>
              </a:rPr>
              <a:t>Does Ozempic Affect Athletic Performance? – Triathlete</a:t>
            </a:r>
            <a:endParaRPr lang="en-GB" sz="1600" dirty="0"/>
          </a:p>
          <a:p>
            <a:pPr marL="0" indent="0">
              <a:buNone/>
            </a:pPr>
            <a:endParaRPr lang="en-GB" sz="1600" dirty="0"/>
          </a:p>
          <a:p>
            <a:pPr marL="0" indent="0">
              <a:buNone/>
            </a:pPr>
            <a:r>
              <a:rPr lang="en-GB" sz="1600" dirty="0">
                <a:hlinkClick r:id="rId5"/>
              </a:rPr>
              <a:t>Analysis of GLP-1 receptor agonists (</a:t>
            </a:r>
            <a:r>
              <a:rPr lang="en-GB" sz="1600" dirty="0" err="1">
                <a:hlinkClick r:id="rId5"/>
              </a:rPr>
              <a:t>Semaglutide</a:t>
            </a:r>
            <a:r>
              <a:rPr lang="en-GB" sz="1600" dirty="0">
                <a:hlinkClick r:id="rId5"/>
              </a:rPr>
              <a:t>, Liraglutide etc.) from blood and dried blood spots by means of LC-MS | World Anti Doping Agency</a:t>
            </a:r>
            <a:endParaRPr lang="en-GB" sz="1600" dirty="0"/>
          </a:p>
        </p:txBody>
      </p:sp>
      <p:pic>
        <p:nvPicPr>
          <p:cNvPr id="4100" name="Picture 4" descr="Serena Williams built her legacy on defiance. Why lend it to Ozempic  culture? | Serena Williams | The Guardian">
            <a:extLst>
              <a:ext uri="{FF2B5EF4-FFF2-40B4-BE49-F238E27FC236}">
                <a16:creationId xmlns:a16="http://schemas.microsoft.com/office/drawing/2014/main" id="{177A3DB9-8DA5-E7C2-A2A3-E9C8DFAC37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56401" y="1484784"/>
            <a:ext cx="3830399" cy="3072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09389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25736F5F-DDB2-F6AF-DFB2-58AA6A2D2A43}"/>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Treatment Goals</a:t>
            </a:r>
          </a:p>
        </p:txBody>
      </p:sp>
      <p:sp>
        <p:nvSpPr>
          <p:cNvPr id="70659" name="Rectangle 3">
            <a:extLst>
              <a:ext uri="{FF2B5EF4-FFF2-40B4-BE49-F238E27FC236}">
                <a16:creationId xmlns:a16="http://schemas.microsoft.com/office/drawing/2014/main" id="{D447A002-4472-0289-2D82-A80E72CD23E2}"/>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The main goal is to normalize blood sugar.  Realistic goals for diabetics are 70-140 mg/dl before meals, &lt;180 mg/dl after and a glycosolated haemoglobin within 1% of normal.</a:t>
            </a:r>
          </a:p>
          <a:p>
            <a:pPr eaLnBrk="1" hangingPunct="1"/>
            <a:endParaRPr lang="en-US" altLang="en-US"/>
          </a:p>
          <a:p>
            <a:pPr eaLnBrk="1" hangingPunct="1"/>
            <a:r>
              <a:rPr lang="en-US" altLang="en-US"/>
              <a:t>Need good blood glucose control to avoid complications.</a:t>
            </a:r>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B358AAE5-B5B3-59EF-6F91-2CFC360E5037}"/>
              </a:ext>
            </a:extLst>
          </p:cNvPr>
          <p:cNvSpPr>
            <a:spLocks noGrp="1" noChangeArrowheads="1"/>
          </p:cNvSpPr>
          <p:nvPr>
            <p:ph type="title"/>
          </p:nvPr>
        </p:nvSpPr>
        <p:spPr/>
        <p:txBody>
          <a:bodyPr/>
          <a:lstStyle/>
          <a:p>
            <a:r>
              <a:rPr lang="en-GB" altLang="en-US"/>
              <a:t>Possible side effects</a:t>
            </a:r>
          </a:p>
        </p:txBody>
      </p:sp>
      <p:sp>
        <p:nvSpPr>
          <p:cNvPr id="72707" name="Content Placeholder 2">
            <a:extLst>
              <a:ext uri="{FF2B5EF4-FFF2-40B4-BE49-F238E27FC236}">
                <a16:creationId xmlns:a16="http://schemas.microsoft.com/office/drawing/2014/main" id="{418ABA7F-11F8-5224-9B38-A5C33B47C464}"/>
              </a:ext>
            </a:extLst>
          </p:cNvPr>
          <p:cNvSpPr>
            <a:spLocks noGrp="1" noChangeArrowheads="1"/>
          </p:cNvSpPr>
          <p:nvPr>
            <p:ph idx="1"/>
          </p:nvPr>
        </p:nvSpPr>
        <p:spPr/>
        <p:txBody>
          <a:bodyPr/>
          <a:lstStyle/>
          <a:p>
            <a:pPr marL="0" indent="0" eaLnBrk="1" hangingPunct="1">
              <a:lnSpc>
                <a:spcPct val="90000"/>
              </a:lnSpc>
              <a:buFontTx/>
              <a:buNone/>
            </a:pPr>
            <a:r>
              <a:rPr lang="en-US" altLang="en-US" sz="2800"/>
              <a:t>Sulfonylurea – abdominal pain, vomiting, diarrhoea, allergic dermatitis, liver impairment</a:t>
            </a:r>
          </a:p>
          <a:p>
            <a:pPr marL="0" indent="0" eaLnBrk="1" hangingPunct="1">
              <a:lnSpc>
                <a:spcPct val="90000"/>
              </a:lnSpc>
              <a:buFontTx/>
              <a:buNone/>
            </a:pPr>
            <a:endParaRPr lang="en-US" altLang="en-US" sz="2800"/>
          </a:p>
          <a:p>
            <a:pPr marL="0" indent="0" eaLnBrk="1" hangingPunct="1">
              <a:lnSpc>
                <a:spcPct val="90000"/>
              </a:lnSpc>
              <a:buFontTx/>
              <a:buNone/>
            </a:pPr>
            <a:r>
              <a:rPr lang="en-US" altLang="en-US" sz="2800"/>
              <a:t>Metformin – sickness, loss of appetite diarrhoea</a:t>
            </a:r>
          </a:p>
          <a:p>
            <a:pPr marL="0" indent="0" eaLnBrk="1" hangingPunct="1">
              <a:lnSpc>
                <a:spcPct val="90000"/>
              </a:lnSpc>
              <a:buFontTx/>
              <a:buNone/>
            </a:pPr>
            <a:endParaRPr lang="en-US" altLang="en-US" sz="2800"/>
          </a:p>
          <a:p>
            <a:pPr marL="0" indent="0" eaLnBrk="1" hangingPunct="1">
              <a:lnSpc>
                <a:spcPct val="90000"/>
              </a:lnSpc>
              <a:buFontTx/>
              <a:buNone/>
            </a:pPr>
            <a:r>
              <a:rPr lang="en-US" altLang="en-US" sz="2800"/>
              <a:t>Thiazolidinediones – weight gain, liver toxicity, cardiac concerns, fractures.</a:t>
            </a:r>
          </a:p>
          <a:p>
            <a:pPr marL="0" indent="0" eaLnBrk="1" hangingPunct="1">
              <a:lnSpc>
                <a:spcPct val="90000"/>
              </a:lnSpc>
              <a:buFontTx/>
              <a:buNone/>
            </a:pPr>
            <a:endParaRPr lang="en-US" altLang="en-US" sz="2800"/>
          </a:p>
          <a:p>
            <a:pPr marL="0" indent="0" eaLnBrk="1" hangingPunct="1">
              <a:lnSpc>
                <a:spcPct val="90000"/>
              </a:lnSpc>
              <a:buFontTx/>
              <a:buNone/>
            </a:pPr>
            <a:r>
              <a:rPr lang="en-US" altLang="en-US" sz="2800"/>
              <a:t>Alpha-glucosidase inhibitors – Bloating, abdominal cramps, GI disturbances, diarrhoea, nausea</a:t>
            </a:r>
            <a:endParaRPr lang="en-GB" altLang="en-US" sz="28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03D321D-E766-640C-415F-B14EBA44F9D5}"/>
              </a:ext>
            </a:extLst>
          </p:cNvPr>
          <p:cNvSpPr>
            <a:spLocks noGrp="1" noChangeArrowheads="1"/>
          </p:cNvSpPr>
          <p:nvPr>
            <p:ph type="title"/>
          </p:nvPr>
        </p:nvSpPr>
        <p:spPr/>
        <p:txBody>
          <a:bodyPr/>
          <a:lstStyle/>
          <a:p>
            <a:r>
              <a:rPr lang="en-GB" altLang="en-US"/>
              <a:t>Management of side-effect</a:t>
            </a:r>
          </a:p>
        </p:txBody>
      </p:sp>
      <p:sp>
        <p:nvSpPr>
          <p:cNvPr id="73731" name="Content Placeholder 2">
            <a:extLst>
              <a:ext uri="{FF2B5EF4-FFF2-40B4-BE49-F238E27FC236}">
                <a16:creationId xmlns:a16="http://schemas.microsoft.com/office/drawing/2014/main" id="{0AD256C2-1DF6-462D-DB6C-5AF26BAB9F5C}"/>
              </a:ext>
            </a:extLst>
          </p:cNvPr>
          <p:cNvSpPr>
            <a:spLocks noGrp="1" noChangeArrowheads="1"/>
          </p:cNvSpPr>
          <p:nvPr>
            <p:ph idx="1"/>
          </p:nvPr>
        </p:nvSpPr>
        <p:spPr/>
        <p:txBody>
          <a:bodyPr/>
          <a:lstStyle/>
          <a:p>
            <a:pPr marL="0" indent="0">
              <a:buFontTx/>
              <a:buNone/>
            </a:pPr>
            <a:r>
              <a:rPr lang="en-GB" altLang="en-US" sz="2800"/>
              <a:t>Check with GP for exercise suitability.</a:t>
            </a:r>
          </a:p>
          <a:p>
            <a:pPr marL="0" indent="0">
              <a:buFontTx/>
              <a:buNone/>
            </a:pPr>
            <a:endParaRPr lang="en-GB" altLang="en-US" sz="2800"/>
          </a:p>
          <a:p>
            <a:pPr marL="0" indent="0">
              <a:buFontTx/>
              <a:buNone/>
            </a:pPr>
            <a:r>
              <a:rPr lang="en-GB" altLang="en-US" sz="2800"/>
              <a:t>Consider exercise that may aggravate side-effects.</a:t>
            </a:r>
          </a:p>
          <a:p>
            <a:pPr marL="0" indent="0">
              <a:buFontTx/>
              <a:buNone/>
            </a:pPr>
            <a:endParaRPr lang="en-GB" altLang="en-US" sz="2800"/>
          </a:p>
          <a:p>
            <a:pPr marL="0" indent="0">
              <a:buFontTx/>
              <a:buNone/>
            </a:pPr>
            <a:r>
              <a:rPr lang="en-GB" altLang="en-US" sz="2800"/>
              <a:t>Monitor the impact of exercise on side-effects.</a:t>
            </a:r>
          </a:p>
          <a:p>
            <a:pPr marL="0" indent="0">
              <a:buFontTx/>
              <a:buNone/>
            </a:pPr>
            <a:endParaRPr lang="en-GB" altLang="en-US" sz="2800"/>
          </a:p>
          <a:p>
            <a:pPr marL="0" indent="0">
              <a:buFontTx/>
              <a:buNone/>
            </a:pPr>
            <a:r>
              <a:rPr lang="en-GB" altLang="en-US" sz="2800"/>
              <a:t>Consider secondary issues caused by medication.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E45CEFF5-7D69-EBBC-C80B-8F2A86FE94DC}"/>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Diabetes Complications </a:t>
            </a:r>
          </a:p>
        </p:txBody>
      </p:sp>
      <p:sp>
        <p:nvSpPr>
          <p:cNvPr id="74755" name="Rectangle 3">
            <a:extLst>
              <a:ext uri="{FF2B5EF4-FFF2-40B4-BE49-F238E27FC236}">
                <a16:creationId xmlns:a16="http://schemas.microsoft.com/office/drawing/2014/main" id="{15FDE106-86C6-D3C7-0C87-878424F6D4BA}"/>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buFont typeface="Wingdings" panose="05000000000000000000" pitchFamily="2" charset="2"/>
              <a:buNone/>
            </a:pPr>
            <a:r>
              <a:rPr lang="en-US" altLang="en-US" sz="2800" dirty="0"/>
              <a:t>	</a:t>
            </a:r>
            <a:r>
              <a:rPr lang="en-US" altLang="en-US" sz="2000" dirty="0">
                <a:solidFill>
                  <a:srgbClr val="FF0000"/>
                </a:solidFill>
              </a:rPr>
              <a:t>Diabetes complications are the seventh leading cause of death. </a:t>
            </a:r>
          </a:p>
          <a:p>
            <a:pPr eaLnBrk="1" hangingPunct="1">
              <a:buFont typeface="Wingdings" panose="05000000000000000000" pitchFamily="2" charset="2"/>
              <a:buNone/>
            </a:pPr>
            <a:endParaRPr lang="en-US" altLang="en-US" sz="2000" dirty="0">
              <a:solidFill>
                <a:srgbClr val="FF0000"/>
              </a:solidFill>
            </a:endParaRPr>
          </a:p>
          <a:p>
            <a:pPr eaLnBrk="1" hangingPunct="1">
              <a:buFont typeface="Wingdings" panose="05000000000000000000" pitchFamily="2" charset="2"/>
              <a:buNone/>
            </a:pPr>
            <a:endParaRPr lang="en-US" altLang="en-US" sz="2000" dirty="0">
              <a:solidFill>
                <a:srgbClr val="FF0000"/>
              </a:solidFill>
            </a:endParaRPr>
          </a:p>
          <a:p>
            <a:pPr eaLnBrk="1" hangingPunct="1"/>
            <a:r>
              <a:rPr lang="en-US" altLang="en-US" sz="2800" dirty="0"/>
              <a:t>Blindness- caused by diabetic retinopathy.</a:t>
            </a:r>
          </a:p>
          <a:p>
            <a:pPr eaLnBrk="1" hangingPunct="1"/>
            <a:r>
              <a:rPr lang="en-US" altLang="en-US" sz="2800" dirty="0"/>
              <a:t>Kidney Disease- diabetic nephropathy</a:t>
            </a:r>
          </a:p>
          <a:p>
            <a:pPr eaLnBrk="1" hangingPunct="1"/>
            <a:r>
              <a:rPr lang="en-US" altLang="en-US" sz="2800" dirty="0"/>
              <a:t>Heart Disease and Stroke </a:t>
            </a:r>
          </a:p>
          <a:p>
            <a:pPr eaLnBrk="1" hangingPunct="1"/>
            <a:r>
              <a:rPr lang="en-US" altLang="en-US" sz="2800" dirty="0"/>
              <a:t>Nerve disease and amputations</a:t>
            </a:r>
          </a:p>
          <a:p>
            <a:pPr eaLnBrk="1" hangingPunct="1"/>
            <a:r>
              <a:rPr lang="en-US" altLang="en-US" sz="2800" dirty="0"/>
              <a:t>Impotence</a:t>
            </a:r>
          </a:p>
          <a:p>
            <a:pPr eaLnBrk="1" hangingPunct="1"/>
            <a:r>
              <a:rPr lang="en-US" altLang="en-US" sz="2800" dirty="0"/>
              <a:t>Ketoacidosis</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B31FCFFC-D1B6-B4B8-170C-F800DAE1F29A}"/>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4000"/>
              <a:t>How to Avoid Complications</a:t>
            </a:r>
          </a:p>
        </p:txBody>
      </p:sp>
      <p:sp>
        <p:nvSpPr>
          <p:cNvPr id="76803" name="Rectangle 3">
            <a:extLst>
              <a:ext uri="{FF2B5EF4-FFF2-40B4-BE49-F238E27FC236}">
                <a16:creationId xmlns:a16="http://schemas.microsoft.com/office/drawing/2014/main" id="{10FAE742-C1B4-C9FB-1FDA-5052ABFBF80B}"/>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2800"/>
              <a:t>Control weight</a:t>
            </a:r>
          </a:p>
          <a:p>
            <a:pPr eaLnBrk="1" hangingPunct="1"/>
            <a:endParaRPr lang="en-US" altLang="en-US" sz="2800"/>
          </a:p>
          <a:p>
            <a:pPr eaLnBrk="1" hangingPunct="1"/>
            <a:r>
              <a:rPr lang="en-US" altLang="en-US" sz="2800"/>
              <a:t>Eat a healthy well-balanced diet.</a:t>
            </a:r>
          </a:p>
          <a:p>
            <a:pPr eaLnBrk="1" hangingPunct="1"/>
            <a:endParaRPr lang="en-US" altLang="en-US" sz="2800"/>
          </a:p>
          <a:p>
            <a:pPr eaLnBrk="1" hangingPunct="1"/>
            <a:r>
              <a:rPr lang="en-US" altLang="en-US" sz="2800"/>
              <a:t>Get regular exercise.</a:t>
            </a:r>
          </a:p>
          <a:p>
            <a:pPr eaLnBrk="1" hangingPunct="1"/>
            <a:endParaRPr lang="en-US" altLang="en-US" sz="2800"/>
          </a:p>
          <a:p>
            <a:pPr eaLnBrk="1" hangingPunct="1"/>
            <a:r>
              <a:rPr lang="en-US" altLang="en-US" sz="2800"/>
              <a:t>Have regular checkups.</a:t>
            </a:r>
          </a:p>
          <a:p>
            <a:pPr eaLnBrk="1" hangingPunct="1"/>
            <a:r>
              <a:rPr lang="en-US" altLang="en-US" sz="2800"/>
              <a:t>Check feet everyday for cuts and blisters.</a:t>
            </a:r>
          </a:p>
          <a:p>
            <a:pPr eaLnBrk="1" hangingPunct="1"/>
            <a:endParaRPr lang="en-US" altLang="en-US" sz="2800"/>
          </a:p>
          <a:p>
            <a:pPr eaLnBrk="1" hangingPunct="1"/>
            <a:r>
              <a:rPr lang="en-US" altLang="en-US" sz="2800"/>
              <a:t>Do not smoke!</a:t>
            </a: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38C878E0-0072-4680-7568-5647EA4EFB68}"/>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4000"/>
              <a:t>How to Avoid Complications</a:t>
            </a:r>
          </a:p>
        </p:txBody>
      </p:sp>
      <p:sp>
        <p:nvSpPr>
          <p:cNvPr id="78851" name="Rectangle 3">
            <a:extLst>
              <a:ext uri="{FF2B5EF4-FFF2-40B4-BE49-F238E27FC236}">
                <a16:creationId xmlns:a16="http://schemas.microsoft.com/office/drawing/2014/main" id="{D4FC2B97-CB02-99B3-52E5-8E73B731D951}"/>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dirty="0"/>
              <a:t>Keep blood sugars normal.</a:t>
            </a:r>
          </a:p>
          <a:p>
            <a:pPr eaLnBrk="1" hangingPunct="1"/>
            <a:endParaRPr lang="en-US" altLang="en-US" dirty="0"/>
          </a:p>
          <a:p>
            <a:pPr eaLnBrk="1" hangingPunct="1"/>
            <a:r>
              <a:rPr lang="en-US" altLang="en-US" dirty="0"/>
              <a:t>Avoid the 2 common diabetic problems,</a:t>
            </a:r>
          </a:p>
          <a:p>
            <a:pPr eaLnBrk="1" hangingPunct="1">
              <a:buFont typeface="Wingdings" panose="05000000000000000000" pitchFamily="2" charset="2"/>
              <a:buNone/>
            </a:pPr>
            <a:r>
              <a:rPr lang="en-US" altLang="en-US" dirty="0"/>
              <a:t>	hypoglycemia and hyperglycemia</a:t>
            </a:r>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147539A1-41DF-2CA8-3613-447B9A6ED736}"/>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200"/>
              <a:t>Hypoglycemia</a:t>
            </a:r>
          </a:p>
        </p:txBody>
      </p:sp>
      <p:sp>
        <p:nvSpPr>
          <p:cNvPr id="80899" name="Rectangle 3">
            <a:extLst>
              <a:ext uri="{FF2B5EF4-FFF2-40B4-BE49-F238E27FC236}">
                <a16:creationId xmlns:a16="http://schemas.microsoft.com/office/drawing/2014/main" id="{D233EDEB-2E18-7A8D-3545-DB5186B33576}"/>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90000"/>
              </a:lnSpc>
              <a:buFont typeface="Wingdings" panose="05000000000000000000" pitchFamily="2" charset="2"/>
              <a:buNone/>
            </a:pPr>
            <a:r>
              <a:rPr lang="en-US" altLang="en-US"/>
              <a:t>How to treat Hypoglycemia:</a:t>
            </a:r>
          </a:p>
          <a:p>
            <a:pPr eaLnBrk="1" hangingPunct="1">
              <a:lnSpc>
                <a:spcPct val="90000"/>
              </a:lnSpc>
              <a:buFont typeface="Wingdings" panose="05000000000000000000" pitchFamily="2" charset="2"/>
              <a:buNone/>
            </a:pPr>
            <a:endParaRPr lang="en-US" altLang="en-US"/>
          </a:p>
          <a:p>
            <a:pPr eaLnBrk="1" hangingPunct="1">
              <a:lnSpc>
                <a:spcPct val="90000"/>
              </a:lnSpc>
            </a:pPr>
            <a:r>
              <a:rPr lang="en-US" altLang="en-US"/>
              <a:t>Quickest way to raise blood glucose is with some form of sugar.</a:t>
            </a:r>
          </a:p>
          <a:p>
            <a:pPr eaLnBrk="1" hangingPunct="1">
              <a:lnSpc>
                <a:spcPct val="90000"/>
              </a:lnSpc>
            </a:pPr>
            <a:endParaRPr lang="en-US" altLang="en-US"/>
          </a:p>
          <a:p>
            <a:pPr eaLnBrk="1" hangingPunct="1">
              <a:lnSpc>
                <a:spcPct val="90000"/>
              </a:lnSpc>
            </a:pPr>
            <a:r>
              <a:rPr lang="en-US" altLang="en-US"/>
              <a:t>3 glucose tablets, 1/2 cup of fruit juice, 5-6 pieces of candy.</a:t>
            </a:r>
          </a:p>
          <a:p>
            <a:pPr eaLnBrk="1" hangingPunct="1">
              <a:lnSpc>
                <a:spcPct val="90000"/>
              </a:lnSpc>
            </a:pPr>
            <a:endParaRPr lang="en-US" altLang="en-US"/>
          </a:p>
          <a:p>
            <a:pPr eaLnBrk="1" hangingPunct="1">
              <a:lnSpc>
                <a:spcPct val="90000"/>
              </a:lnSpc>
            </a:pPr>
            <a:r>
              <a:rPr lang="en-US" altLang="en-US"/>
              <a:t>Wait 15-20 minutes and test blood sugar again.  If still low retreat.</a:t>
            </a:r>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FB914927-5ADD-76D5-6712-3F9DDBBB7F45}"/>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200"/>
              <a:t>Hypoglycemia</a:t>
            </a:r>
          </a:p>
        </p:txBody>
      </p:sp>
      <p:sp>
        <p:nvSpPr>
          <p:cNvPr id="82947" name="Rectangle 3">
            <a:extLst>
              <a:ext uri="{FF2B5EF4-FFF2-40B4-BE49-F238E27FC236}">
                <a16:creationId xmlns:a16="http://schemas.microsoft.com/office/drawing/2014/main" id="{0693790D-9E65-C15F-12DB-D6C7998C12B1}"/>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dirty="0"/>
              <a:t>If hypoglycemia goes untreated, patient could get worse and pass out!</a:t>
            </a:r>
          </a:p>
          <a:p>
            <a:pPr eaLnBrk="1" hangingPunct="1"/>
            <a:endParaRPr lang="en-US" altLang="en-US" dirty="0"/>
          </a:p>
          <a:p>
            <a:pPr eaLnBrk="1" hangingPunct="1"/>
            <a:r>
              <a:rPr lang="en-US" altLang="en-US" dirty="0"/>
              <a:t>Stress the importance of a night time snack in older patients.</a:t>
            </a:r>
          </a:p>
        </p:txBody>
      </p:sp>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9DA68E53-31D1-8A57-5F3E-1590640D8CC1}"/>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200"/>
              <a:t>Hyperglycemia</a:t>
            </a:r>
          </a:p>
        </p:txBody>
      </p:sp>
      <p:sp>
        <p:nvSpPr>
          <p:cNvPr id="84995" name="Rectangle 3">
            <a:extLst>
              <a:ext uri="{FF2B5EF4-FFF2-40B4-BE49-F238E27FC236}">
                <a16:creationId xmlns:a16="http://schemas.microsoft.com/office/drawing/2014/main" id="{B9E4F287-D9CC-DEBA-9E7E-7C82F8D47D0A}"/>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buFont typeface="Wingdings" panose="05000000000000000000" pitchFamily="2" charset="2"/>
              <a:buNone/>
            </a:pPr>
            <a:r>
              <a:rPr lang="en-US" altLang="en-US" sz="2800" dirty="0"/>
              <a:t>	Symptoms that may result in ketoacidosis occur when:</a:t>
            </a:r>
          </a:p>
          <a:p>
            <a:pPr eaLnBrk="1" hangingPunct="1">
              <a:buFont typeface="Wingdings" panose="05000000000000000000" pitchFamily="2" charset="2"/>
              <a:buNone/>
            </a:pPr>
            <a:endParaRPr lang="en-US" altLang="en-US" sz="2800" dirty="0"/>
          </a:p>
          <a:p>
            <a:pPr eaLnBrk="1" hangingPunct="1"/>
            <a:r>
              <a:rPr lang="en-US" altLang="en-US" sz="2800" dirty="0"/>
              <a:t>Too little insulin has been injected, or insulin is not effective.</a:t>
            </a:r>
          </a:p>
          <a:p>
            <a:pPr eaLnBrk="1" hangingPunct="1"/>
            <a:endParaRPr lang="en-US" altLang="en-US" sz="2800" dirty="0"/>
          </a:p>
          <a:p>
            <a:pPr eaLnBrk="1" hangingPunct="1"/>
            <a:r>
              <a:rPr lang="en-US" altLang="en-US" sz="2800" dirty="0"/>
              <a:t>Consumed more food and/or exercised less than expected.</a:t>
            </a:r>
          </a:p>
          <a:p>
            <a:pPr eaLnBrk="1" hangingPunct="1"/>
            <a:endParaRPr lang="en-US" altLang="en-US" sz="2800" dirty="0"/>
          </a:p>
          <a:p>
            <a:pPr eaLnBrk="1" hangingPunct="1"/>
            <a:r>
              <a:rPr lang="en-US" altLang="en-US" sz="2800" dirty="0"/>
              <a:t>High blood sugar, high levels of sugar in the urine, frequent urination, and increased thirst</a:t>
            </a:r>
          </a:p>
          <a:p>
            <a:pPr eaLnBrk="1" hangingPunct="1"/>
            <a:endParaRPr lang="en-US" altLang="en-US" sz="2800" dirty="0"/>
          </a:p>
        </p:txBody>
      </p:sp>
    </p:spTree>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6CE065D2-12F9-1221-0692-1F465B2B62E2}"/>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200"/>
              <a:t>Hyperglycemia</a:t>
            </a:r>
          </a:p>
        </p:txBody>
      </p:sp>
      <p:sp>
        <p:nvSpPr>
          <p:cNvPr id="87043" name="Rectangle 3">
            <a:extLst>
              <a:ext uri="{FF2B5EF4-FFF2-40B4-BE49-F238E27FC236}">
                <a16:creationId xmlns:a16="http://schemas.microsoft.com/office/drawing/2014/main" id="{4FECDC82-472E-7E48-C47D-3D095150DC85}"/>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buFont typeface="Wingdings" panose="05000000000000000000" pitchFamily="2" charset="2"/>
              <a:buNone/>
            </a:pPr>
            <a:r>
              <a:rPr lang="en-US" altLang="en-US" sz="2800" dirty="0"/>
              <a:t>	Ketoacidosis: Develops when the body does not have enough insulin. The body can’t break down sugar, so it breaks down fat instead. Ketones are what is left from this process, the body does not tolerate ketones and tries to pass them out of the body.</a:t>
            </a:r>
          </a:p>
          <a:p>
            <a:pPr eaLnBrk="1" hangingPunct="1">
              <a:buFont typeface="Wingdings" panose="05000000000000000000" pitchFamily="2" charset="2"/>
              <a:buNone/>
            </a:pPr>
            <a:endParaRPr lang="en-US" altLang="en-US" sz="2800" dirty="0"/>
          </a:p>
          <a:p>
            <a:pPr eaLnBrk="1" hangingPunct="1">
              <a:buFont typeface="Wingdings" panose="05000000000000000000" pitchFamily="2" charset="2"/>
              <a:buNone/>
            </a:pPr>
            <a:r>
              <a:rPr lang="en-US" altLang="en-US" sz="2800" dirty="0"/>
              <a:t>Pear drop smell – hallmark of this? </a:t>
            </a:r>
            <a:r>
              <a:rPr lang="en-GB" altLang="en-US" sz="2800" dirty="0"/>
              <a:t>D</a:t>
            </a:r>
            <a:r>
              <a:rPr lang="en-GB" sz="2800" dirty="0"/>
              <a:t>ue to acetone</a:t>
            </a:r>
            <a:endParaRPr lang="en-US" altLang="en-US" sz="2800" dirty="0"/>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F7E48BAB-3421-6B74-F4DD-689C007DA088}"/>
              </a:ext>
            </a:extLst>
          </p:cNvPr>
          <p:cNvSpPr>
            <a:spLocks noGrp="1" noRot="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3200"/>
              <a:t>How to treat Hyperglycemia</a:t>
            </a:r>
          </a:p>
        </p:txBody>
      </p:sp>
      <p:sp>
        <p:nvSpPr>
          <p:cNvPr id="89091" name="Rectangle 3">
            <a:extLst>
              <a:ext uri="{FF2B5EF4-FFF2-40B4-BE49-F238E27FC236}">
                <a16:creationId xmlns:a16="http://schemas.microsoft.com/office/drawing/2014/main" id="{2EF386F7-C3CF-89A0-38F4-98A23A96BD32}"/>
              </a:ext>
            </a:extLst>
          </p:cNvPr>
          <p:cNvSpPr>
            <a:spLocks noGrp="1" noRot="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a:t>Usually can lower it by exercising, or injecting more insulin, be careful of the </a:t>
            </a:r>
            <a:r>
              <a:rPr lang="en-US" altLang="en-US" i="1"/>
              <a:t>somogyi effect</a:t>
            </a:r>
            <a:r>
              <a:rPr lang="en-US" altLang="en-US"/>
              <a:t>.</a:t>
            </a:r>
          </a:p>
          <a:p>
            <a:pPr eaLnBrk="1" hangingPunct="1"/>
            <a:endParaRPr lang="en-US" altLang="en-US"/>
          </a:p>
          <a:p>
            <a:pPr eaLnBrk="1" hangingPunct="1">
              <a:buFont typeface="Wingdings" panose="05000000000000000000" pitchFamily="2" charset="2"/>
              <a:buNone/>
            </a:pPr>
            <a:r>
              <a:rPr lang="en-US" altLang="en-US"/>
              <a:t>	</a:t>
            </a:r>
            <a:r>
              <a:rPr lang="en-US" altLang="en-US" sz="2400" i="1"/>
              <a:t>The somogyi effect is the condition of hypoglycemia resulting from the treatment of hyperglycemia.</a:t>
            </a:r>
          </a:p>
        </p:txBody>
      </p:sp>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5" descr="The rebounding blood sugar following undetected diabetic hypoglycemia can easily become chronic when the high morning blood sugar data is misjudged to be due to insufficient nightime insulin delivery.">
            <a:hlinkClick r:id="rId2" tooltip="The rebounding blood sugar following undetected diabetic hypoglycemia can easily become chronic when the high morning blood sugar data is misjudged to be due to insufficient nightime insulin delivery."/>
            <a:extLst>
              <a:ext uri="{FF2B5EF4-FFF2-40B4-BE49-F238E27FC236}">
                <a16:creationId xmlns:a16="http://schemas.microsoft.com/office/drawing/2014/main" id="{048997E1-F9BE-25A2-D31E-BFB9D908B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2988" y="620713"/>
            <a:ext cx="7273925" cy="581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D431510D-9B76-A863-6F2A-CBDFCB5388FA}"/>
              </a:ext>
            </a:extLst>
          </p:cNvPr>
          <p:cNvSpPr>
            <a:spLocks noGrp="1" noRot="1" noChangeArrowheads="1"/>
          </p:cNvSpPr>
          <p:nvPr>
            <p:ph type="title"/>
          </p:nvPr>
        </p:nvSpPr>
        <p:spPr/>
        <p:txBody>
          <a:bodyPr/>
          <a:lstStyle/>
          <a:p>
            <a:pPr eaLnBrk="1" hangingPunct="1"/>
            <a:r>
              <a:rPr lang="en-GB" altLang="en-US" sz="4000"/>
              <a:t>Diabetes and Exercise</a:t>
            </a:r>
          </a:p>
        </p:txBody>
      </p:sp>
      <p:sp>
        <p:nvSpPr>
          <p:cNvPr id="92163" name="Rectangle 3">
            <a:extLst>
              <a:ext uri="{FF2B5EF4-FFF2-40B4-BE49-F238E27FC236}">
                <a16:creationId xmlns:a16="http://schemas.microsoft.com/office/drawing/2014/main" id="{1385266C-3E7A-AC19-2B93-8D4896400784}"/>
              </a:ext>
            </a:extLst>
          </p:cNvPr>
          <p:cNvSpPr>
            <a:spLocks noGrp="1" noRot="1" noChangeArrowheads="1"/>
          </p:cNvSpPr>
          <p:nvPr>
            <p:ph idx="1"/>
          </p:nvPr>
        </p:nvSpPr>
        <p:spPr>
          <a:xfrm>
            <a:off x="457200" y="1268413"/>
            <a:ext cx="8305800" cy="5589587"/>
          </a:xfrm>
        </p:spPr>
        <p:txBody>
          <a:bodyPr/>
          <a:lstStyle/>
          <a:p>
            <a:pPr marL="0" indent="0" eaLnBrk="1" hangingPunct="1">
              <a:lnSpc>
                <a:spcPct val="80000"/>
              </a:lnSpc>
              <a:buFontTx/>
              <a:buNone/>
            </a:pPr>
            <a:r>
              <a:rPr lang="en-GB" altLang="en-US" sz="1800" dirty="0">
                <a:solidFill>
                  <a:srgbClr val="FF0000"/>
                </a:solidFill>
              </a:rPr>
              <a:t>Amanat, S., </a:t>
            </a:r>
            <a:r>
              <a:rPr lang="en-GB" altLang="en-US" sz="1800" dirty="0" err="1">
                <a:solidFill>
                  <a:srgbClr val="FF0000"/>
                </a:solidFill>
              </a:rPr>
              <a:t>Ghahri</a:t>
            </a:r>
            <a:r>
              <a:rPr lang="en-GB" altLang="en-US" sz="1800" dirty="0">
                <a:solidFill>
                  <a:srgbClr val="FF0000"/>
                </a:solidFill>
              </a:rPr>
              <a:t>, S., </a:t>
            </a:r>
            <a:r>
              <a:rPr lang="en-GB" altLang="en-US" sz="1800" dirty="0" err="1">
                <a:solidFill>
                  <a:srgbClr val="FF0000"/>
                </a:solidFill>
              </a:rPr>
              <a:t>Dianatinasab</a:t>
            </a:r>
            <a:r>
              <a:rPr lang="en-GB" altLang="en-US" sz="1800" dirty="0">
                <a:solidFill>
                  <a:srgbClr val="FF0000"/>
                </a:solidFill>
              </a:rPr>
              <a:t>, A., </a:t>
            </a:r>
            <a:r>
              <a:rPr lang="en-GB" altLang="en-US" sz="1800" dirty="0" err="1">
                <a:solidFill>
                  <a:srgbClr val="FF0000"/>
                </a:solidFill>
              </a:rPr>
              <a:t>Fararouei</a:t>
            </a:r>
            <a:r>
              <a:rPr lang="en-GB" altLang="en-US" sz="1800" dirty="0">
                <a:solidFill>
                  <a:srgbClr val="FF0000"/>
                </a:solidFill>
              </a:rPr>
              <a:t>, M., &amp; </a:t>
            </a:r>
            <a:r>
              <a:rPr lang="en-GB" altLang="en-US" sz="1800" dirty="0" err="1">
                <a:solidFill>
                  <a:srgbClr val="FF0000"/>
                </a:solidFill>
              </a:rPr>
              <a:t>Dianatinasab</a:t>
            </a:r>
            <a:r>
              <a:rPr lang="en-GB" altLang="en-US" sz="1800" dirty="0">
                <a:solidFill>
                  <a:srgbClr val="FF0000"/>
                </a:solidFill>
              </a:rPr>
              <a:t>, M. (2020). Exercise and type 2 diabetes. </a:t>
            </a:r>
            <a:r>
              <a:rPr lang="en-GB" altLang="en-US" sz="1800" i="1" dirty="0">
                <a:solidFill>
                  <a:srgbClr val="FF0000"/>
                </a:solidFill>
              </a:rPr>
              <a:t>Physical Exercise for Human Health</a:t>
            </a:r>
            <a:r>
              <a:rPr lang="en-GB" altLang="en-US" sz="1800" dirty="0">
                <a:solidFill>
                  <a:srgbClr val="FF0000"/>
                </a:solidFill>
              </a:rPr>
              <a:t>, 91-105.</a:t>
            </a:r>
            <a:endParaRPr lang="en-GB" altLang="en-US" dirty="0">
              <a:solidFill>
                <a:srgbClr val="FF0000"/>
              </a:solidFill>
              <a:latin typeface="-apple-system"/>
            </a:endParaRPr>
          </a:p>
          <a:p>
            <a:pPr marL="0" indent="0" eaLnBrk="1" hangingPunct="1">
              <a:lnSpc>
                <a:spcPct val="80000"/>
              </a:lnSpc>
              <a:buFontTx/>
              <a:buNone/>
            </a:pPr>
            <a:endParaRPr lang="en-GB" altLang="en-US" sz="2400" dirty="0">
              <a:solidFill>
                <a:srgbClr val="333333"/>
              </a:solidFill>
              <a:latin typeface="-apple-system"/>
            </a:endParaRPr>
          </a:p>
          <a:p>
            <a:pPr marL="0" indent="0" eaLnBrk="1" hangingPunct="1">
              <a:lnSpc>
                <a:spcPct val="80000"/>
              </a:lnSpc>
              <a:buFontTx/>
              <a:buNone/>
            </a:pPr>
            <a:r>
              <a:rPr lang="en-GB" altLang="en-US" sz="2400" dirty="0">
                <a:solidFill>
                  <a:srgbClr val="333333"/>
                </a:solidFill>
                <a:latin typeface="-apple-system"/>
              </a:rPr>
              <a:t>Exercise as a regular physical activity at a medium to vigorous intensity is found to be an efficient influencer that would switch back most of the known type 2 diabetes mellitus factors toward healthier positions.</a:t>
            </a:r>
          </a:p>
          <a:p>
            <a:pPr marL="0" indent="0" eaLnBrk="1" hangingPunct="1">
              <a:lnSpc>
                <a:spcPct val="80000"/>
              </a:lnSpc>
              <a:buFontTx/>
              <a:buNone/>
            </a:pPr>
            <a:endParaRPr lang="en-GB" altLang="en-US" sz="2400" dirty="0">
              <a:solidFill>
                <a:srgbClr val="333333"/>
              </a:solidFill>
              <a:latin typeface="-apple-system"/>
            </a:endParaRPr>
          </a:p>
          <a:p>
            <a:pPr marL="0" indent="0" eaLnBrk="1" hangingPunct="1">
              <a:lnSpc>
                <a:spcPct val="80000"/>
              </a:lnSpc>
              <a:buFontTx/>
              <a:buNone/>
            </a:pPr>
            <a:r>
              <a:rPr lang="en-GB" altLang="en-US" sz="2400" dirty="0">
                <a:solidFill>
                  <a:srgbClr val="333333"/>
                </a:solidFill>
                <a:latin typeface="-apple-system"/>
              </a:rPr>
              <a:t> Exercise improves blood glucose control in type 2 diabetes, reduces cardiovascular risk factors, and regulates body weight by reducing body fat percentage and enhancing lean mass.</a:t>
            </a:r>
            <a:endParaRPr lang="en-GB" altLang="en-US" sz="2400" dirty="0"/>
          </a:p>
          <a:p>
            <a:pPr marL="0" indent="0" eaLnBrk="1" hangingPunct="1">
              <a:lnSpc>
                <a:spcPct val="80000"/>
              </a:lnSpc>
              <a:buFontTx/>
              <a:buNone/>
            </a:pPr>
            <a:endParaRPr lang="en-GB" altLang="en-US" sz="2400" dirty="0"/>
          </a:p>
          <a:p>
            <a:pPr marL="0" indent="0" eaLnBrk="1" hangingPunct="1">
              <a:lnSpc>
                <a:spcPct val="80000"/>
              </a:lnSpc>
              <a:buFontTx/>
              <a:buNone/>
            </a:pPr>
            <a:r>
              <a:rPr lang="en-GB" altLang="en-US" sz="2400" dirty="0">
                <a:solidFill>
                  <a:srgbClr val="333333"/>
                </a:solidFill>
                <a:latin typeface="-apple-system"/>
              </a:rPr>
              <a:t>Exercise training can favourably affect </a:t>
            </a:r>
            <a:r>
              <a:rPr lang="en-GB" altLang="en-US" sz="2400" dirty="0" err="1">
                <a:solidFill>
                  <a:srgbClr val="333333"/>
                </a:solidFill>
                <a:latin typeface="-apple-system"/>
              </a:rPr>
              <a:t>glycemic</a:t>
            </a:r>
            <a:r>
              <a:rPr lang="en-GB" altLang="en-US" sz="2400" dirty="0">
                <a:solidFill>
                  <a:srgbClr val="333333"/>
                </a:solidFill>
                <a:latin typeface="-apple-system"/>
              </a:rPr>
              <a:t> parameters, the lipid profile, blood pressure, and high-sensitivity C-reactive protein (CRP). </a:t>
            </a:r>
            <a:endParaRPr lang="en-GB" altLang="en-US" sz="24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6A94B6A2-C9CA-1268-B663-27AF20D3BB6E}"/>
              </a:ext>
            </a:extLst>
          </p:cNvPr>
          <p:cNvSpPr>
            <a:spLocks noGrp="1" noChangeArrowheads="1"/>
          </p:cNvSpPr>
          <p:nvPr>
            <p:ph type="title"/>
          </p:nvPr>
        </p:nvSpPr>
        <p:spPr/>
        <p:txBody>
          <a:bodyPr/>
          <a:lstStyle/>
          <a:p>
            <a:r>
              <a:rPr lang="en-GB" altLang="en-US" sz="1800">
                <a:solidFill>
                  <a:srgbClr val="FF0000"/>
                </a:solidFill>
              </a:rPr>
              <a:t>Magkos, F., Hjorth, M. F., &amp; Astrup, A. (2020). Diet and exercise in the prevention and treatment of type 2 diabetes mellitus. </a:t>
            </a:r>
            <a:r>
              <a:rPr lang="en-GB" altLang="en-US" sz="1800" i="1">
                <a:solidFill>
                  <a:srgbClr val="FF0000"/>
                </a:solidFill>
              </a:rPr>
              <a:t>Nature Reviews Endocrinology</a:t>
            </a:r>
            <a:r>
              <a:rPr lang="en-GB" altLang="en-US" sz="1800">
                <a:solidFill>
                  <a:srgbClr val="FF0000"/>
                </a:solidFill>
              </a:rPr>
              <a:t>, </a:t>
            </a:r>
            <a:r>
              <a:rPr lang="en-GB" altLang="en-US" sz="1800" i="1">
                <a:solidFill>
                  <a:srgbClr val="FF0000"/>
                </a:solidFill>
              </a:rPr>
              <a:t>16</a:t>
            </a:r>
            <a:r>
              <a:rPr lang="en-GB" altLang="en-US" sz="1800">
                <a:solidFill>
                  <a:srgbClr val="FF0000"/>
                </a:solidFill>
              </a:rPr>
              <a:t>(10), 545-555.</a:t>
            </a:r>
          </a:p>
        </p:txBody>
      </p:sp>
      <p:sp>
        <p:nvSpPr>
          <p:cNvPr id="93187" name="Content Placeholder 2">
            <a:extLst>
              <a:ext uri="{FF2B5EF4-FFF2-40B4-BE49-F238E27FC236}">
                <a16:creationId xmlns:a16="http://schemas.microsoft.com/office/drawing/2014/main" id="{EE653C7E-20F4-B0EF-76BA-FBD553D4F857}"/>
              </a:ext>
            </a:extLst>
          </p:cNvPr>
          <p:cNvSpPr>
            <a:spLocks noGrp="1" noChangeArrowheads="1"/>
          </p:cNvSpPr>
          <p:nvPr>
            <p:ph idx="1"/>
          </p:nvPr>
        </p:nvSpPr>
        <p:spPr/>
        <p:txBody>
          <a:bodyPr/>
          <a:lstStyle/>
          <a:p>
            <a:pPr marL="0" indent="0">
              <a:buFontTx/>
              <a:buNone/>
            </a:pPr>
            <a:r>
              <a:rPr lang="en-GB" altLang="en-US">
                <a:solidFill>
                  <a:srgbClr val="222222"/>
                </a:solidFill>
                <a:latin typeface="Harding"/>
              </a:rPr>
              <a:t>A weight loss of ~15 kg, achieved by calorie restriction as part of an intensive management programme, can lead to remission of T2DM in ~80% of patients with obesity and T2DM. </a:t>
            </a:r>
          </a:p>
          <a:p>
            <a:pPr marL="0" indent="0">
              <a:buFontTx/>
              <a:buNone/>
            </a:pPr>
            <a:endParaRPr lang="en-GB" altLang="en-US">
              <a:solidFill>
                <a:srgbClr val="222222"/>
              </a:solidFill>
              <a:latin typeface="Harding"/>
            </a:endParaRPr>
          </a:p>
          <a:p>
            <a:pPr marL="0" indent="0">
              <a:buFontTx/>
              <a:buNone/>
            </a:pPr>
            <a:r>
              <a:rPr lang="en-GB" altLang="en-US">
                <a:solidFill>
                  <a:srgbClr val="222222"/>
                </a:solidFill>
                <a:latin typeface="Harding"/>
              </a:rPr>
              <a:t>Increases in physical activity and fitness are an important contributor to T2DM remission when combined with calorie restriction and weight loss.</a:t>
            </a:r>
            <a:endParaRPr lang="en-GB" alt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46625D67-D357-343C-D41F-29B514B2C653}"/>
              </a:ext>
            </a:extLst>
          </p:cNvPr>
          <p:cNvSpPr>
            <a:spLocks noGrp="1" noChangeArrowheads="1"/>
          </p:cNvSpPr>
          <p:nvPr>
            <p:ph type="title"/>
          </p:nvPr>
        </p:nvSpPr>
        <p:spPr/>
        <p:txBody>
          <a:bodyPr/>
          <a:lstStyle/>
          <a:p>
            <a:r>
              <a:rPr lang="en-GB" altLang="en-US" sz="2400">
                <a:solidFill>
                  <a:srgbClr val="FF0000"/>
                </a:solidFill>
              </a:rPr>
              <a:t>Lu, X., &amp; Zhao, C. (2020). Exercise and type 1 diabetes. </a:t>
            </a:r>
            <a:r>
              <a:rPr lang="en-GB" altLang="en-US" sz="2400" i="1">
                <a:solidFill>
                  <a:srgbClr val="FF0000"/>
                </a:solidFill>
              </a:rPr>
              <a:t>Physical Exercise for Human Health</a:t>
            </a:r>
            <a:r>
              <a:rPr lang="en-GB" altLang="en-US" sz="2400">
                <a:solidFill>
                  <a:srgbClr val="FF0000"/>
                </a:solidFill>
              </a:rPr>
              <a:t>, 107-121.</a:t>
            </a:r>
          </a:p>
        </p:txBody>
      </p:sp>
      <p:sp>
        <p:nvSpPr>
          <p:cNvPr id="94211" name="Content Placeholder 2">
            <a:extLst>
              <a:ext uri="{FF2B5EF4-FFF2-40B4-BE49-F238E27FC236}">
                <a16:creationId xmlns:a16="http://schemas.microsoft.com/office/drawing/2014/main" id="{7ABBD8E3-E410-105B-E122-30B71A926EE1}"/>
              </a:ext>
            </a:extLst>
          </p:cNvPr>
          <p:cNvSpPr>
            <a:spLocks noGrp="1" noChangeArrowheads="1"/>
          </p:cNvSpPr>
          <p:nvPr>
            <p:ph idx="1"/>
          </p:nvPr>
        </p:nvSpPr>
        <p:spPr/>
        <p:txBody>
          <a:bodyPr/>
          <a:lstStyle/>
          <a:p>
            <a:pPr marL="0" indent="0">
              <a:buFontTx/>
              <a:buNone/>
            </a:pPr>
            <a:r>
              <a:rPr lang="en-GB" altLang="en-US" sz="2000">
                <a:solidFill>
                  <a:srgbClr val="333333"/>
                </a:solidFill>
                <a:latin typeface="-apple-system"/>
              </a:rPr>
              <a:t>At present, exercise therapy has been widely recognized in the prevention and treatment of diabetes, and regular aerobic exercise has become an important part of T1DM treatment.</a:t>
            </a:r>
            <a:endParaRPr lang="en-GB" altLang="en-US">
              <a:solidFill>
                <a:srgbClr val="333333"/>
              </a:solidFill>
              <a:latin typeface="-apple-system"/>
            </a:endParaRPr>
          </a:p>
          <a:p>
            <a:pPr marL="0" indent="0">
              <a:buFontTx/>
              <a:buNone/>
            </a:pPr>
            <a:endParaRPr lang="en-GB" altLang="en-US">
              <a:solidFill>
                <a:srgbClr val="333333"/>
              </a:solidFill>
              <a:latin typeface="-apple-system"/>
            </a:endParaRPr>
          </a:p>
          <a:p>
            <a:pPr marL="0" indent="0">
              <a:buFontTx/>
              <a:buNone/>
            </a:pPr>
            <a:r>
              <a:rPr lang="en-GB" altLang="en-US" sz="2000">
                <a:solidFill>
                  <a:srgbClr val="333333"/>
                </a:solidFill>
                <a:latin typeface="-apple-system"/>
              </a:rPr>
              <a:t>Exercise therapy is also used in conjunction with other treatments in the prevention and treatment of diabetic complications. However, for patients with T1DM, exercise still has the risk of hypoglycemia or hyperglycemia.</a:t>
            </a:r>
          </a:p>
          <a:p>
            <a:pPr marL="0" indent="0">
              <a:buFontTx/>
              <a:buNone/>
            </a:pPr>
            <a:endParaRPr lang="en-GB" altLang="en-US" sz="2000">
              <a:solidFill>
                <a:srgbClr val="333333"/>
              </a:solidFill>
              <a:latin typeface="-apple-system"/>
            </a:endParaRPr>
          </a:p>
          <a:p>
            <a:pPr marL="0" indent="0">
              <a:buFontTx/>
              <a:buNone/>
            </a:pPr>
            <a:r>
              <a:rPr lang="en-GB" altLang="en-US" sz="2000">
                <a:solidFill>
                  <a:srgbClr val="333333"/>
                </a:solidFill>
                <a:latin typeface="-apple-system"/>
              </a:rPr>
              <a:t>T1DM Patients and specialist physician need to fully understand the effects of exercise on metabolism and implement individualized exercise programs. </a:t>
            </a:r>
            <a:endParaRPr lang="en-GB" altLang="en-US" sz="20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B4587BC2-EF61-717F-363D-19F6279F9C25}"/>
              </a:ext>
            </a:extLst>
          </p:cNvPr>
          <p:cNvSpPr>
            <a:spLocks noGrp="1" noRot="1" noChangeArrowheads="1"/>
          </p:cNvSpPr>
          <p:nvPr>
            <p:ph idx="1"/>
          </p:nvPr>
        </p:nvSpPr>
        <p:spPr>
          <a:xfrm>
            <a:off x="684213" y="0"/>
            <a:ext cx="7632700" cy="6597650"/>
          </a:xfrm>
        </p:spPr>
        <p:txBody>
          <a:bodyPr/>
          <a:lstStyle/>
          <a:p>
            <a:pPr algn="ctr" eaLnBrk="1" hangingPunct="1">
              <a:lnSpc>
                <a:spcPct val="80000"/>
              </a:lnSpc>
              <a:buFont typeface="Wingdings" panose="05000000000000000000" pitchFamily="2" charset="2"/>
              <a:buNone/>
              <a:defRPr/>
            </a:pPr>
            <a:r>
              <a:rPr lang="en-US" altLang="en-US" sz="2400" dirty="0"/>
              <a:t>	</a:t>
            </a:r>
          </a:p>
          <a:p>
            <a:pPr algn="ctr" eaLnBrk="1" hangingPunct="1">
              <a:lnSpc>
                <a:spcPct val="80000"/>
              </a:lnSpc>
              <a:buFont typeface="Wingdings" panose="05000000000000000000" pitchFamily="2" charset="2"/>
              <a:buNone/>
              <a:defRPr/>
            </a:pPr>
            <a:r>
              <a:rPr lang="en-US" altLang="en-US" sz="2400" dirty="0">
                <a:solidFill>
                  <a:srgbClr val="FF0000"/>
                </a:solidFill>
              </a:rPr>
              <a:t>American College of Sports Medicine (ACSM) position stand. </a:t>
            </a:r>
          </a:p>
          <a:p>
            <a:pPr algn="ctr" eaLnBrk="1" hangingPunct="1">
              <a:lnSpc>
                <a:spcPct val="80000"/>
              </a:lnSpc>
              <a:buFont typeface="Wingdings" panose="05000000000000000000" pitchFamily="2" charset="2"/>
              <a:buNone/>
              <a:defRPr/>
            </a:pPr>
            <a:r>
              <a:rPr lang="en-US" altLang="en-US" sz="2400" dirty="0">
                <a:solidFill>
                  <a:srgbClr val="FF0000"/>
                </a:solidFill>
              </a:rPr>
              <a:t>Exercise and type 2 diabetes.</a:t>
            </a:r>
          </a:p>
          <a:p>
            <a:pPr eaLnBrk="1" hangingPunct="1">
              <a:lnSpc>
                <a:spcPct val="80000"/>
              </a:lnSpc>
              <a:buFont typeface="Wingdings" panose="05000000000000000000" pitchFamily="2" charset="2"/>
              <a:buNone/>
              <a:defRPr/>
            </a:pPr>
            <a:endParaRPr lang="en-US" altLang="en-US" sz="2400" dirty="0"/>
          </a:p>
          <a:p>
            <a:pPr algn="ctr" eaLnBrk="1" hangingPunct="1">
              <a:lnSpc>
                <a:spcPct val="80000"/>
              </a:lnSpc>
              <a:buFont typeface="Wingdings" panose="05000000000000000000" pitchFamily="2" charset="2"/>
              <a:buNone/>
              <a:defRPr/>
            </a:pPr>
            <a:endParaRPr lang="en-US" altLang="en-US" sz="2400" dirty="0"/>
          </a:p>
          <a:p>
            <a:pPr marL="0" indent="0" eaLnBrk="1" hangingPunct="1">
              <a:lnSpc>
                <a:spcPct val="80000"/>
              </a:lnSpc>
              <a:buFontTx/>
              <a:buNone/>
              <a:defRPr/>
            </a:pPr>
            <a:r>
              <a:rPr lang="en-US" altLang="en-US" sz="2400" dirty="0"/>
              <a:t>Physical activity, including appropriate endurance and resistance training, is a major therapeutic modality for type 2 diabetes. Unfortunately, too often physical activity is an </a:t>
            </a:r>
            <a:r>
              <a:rPr lang="en-US" altLang="en-US" sz="2400" dirty="0" err="1"/>
              <a:t>under-utilised</a:t>
            </a:r>
            <a:r>
              <a:rPr lang="en-US" altLang="en-US" sz="2400" dirty="0"/>
              <a:t> therapy. </a:t>
            </a:r>
          </a:p>
          <a:p>
            <a:pPr eaLnBrk="1" hangingPunct="1">
              <a:lnSpc>
                <a:spcPct val="80000"/>
              </a:lnSpc>
              <a:defRPr/>
            </a:pPr>
            <a:endParaRPr lang="en-US" altLang="en-US" sz="2400" dirty="0"/>
          </a:p>
          <a:p>
            <a:pPr marL="0" indent="0" eaLnBrk="1" hangingPunct="1">
              <a:lnSpc>
                <a:spcPct val="80000"/>
              </a:lnSpc>
              <a:buFontTx/>
              <a:buNone/>
              <a:defRPr/>
            </a:pPr>
            <a:r>
              <a:rPr lang="en-US" altLang="en-US" sz="2400" dirty="0"/>
              <a:t>Favorable changes in glucose tolerance and insulin sensitivity usually deteriorate within 72 h of the last exercise session: consequently, regular physical activity is imperative to sustain glucose-lowering effects and improved insulin sensitivity. Individuals with type 2 diabetes should strive to achieve a </a:t>
            </a:r>
            <a:r>
              <a:rPr lang="en-US" altLang="en-US" sz="2400" dirty="0">
                <a:solidFill>
                  <a:srgbClr val="FF0000"/>
                </a:solidFill>
              </a:rPr>
              <a:t>minimum cumulative total of 1,000 kcal x </a:t>
            </a:r>
            <a:r>
              <a:rPr lang="en-US" altLang="en-US" sz="2400" dirty="0" err="1">
                <a:solidFill>
                  <a:srgbClr val="FF0000"/>
                </a:solidFill>
              </a:rPr>
              <a:t>wk</a:t>
            </a:r>
            <a:r>
              <a:rPr lang="en-US" altLang="en-US" sz="2400" dirty="0">
                <a:solidFill>
                  <a:srgbClr val="FF0000"/>
                </a:solidFill>
              </a:rPr>
              <a:t>(-1</a:t>
            </a:r>
            <a:r>
              <a:rPr lang="en-US" altLang="en-US" sz="2400" dirty="0"/>
              <a:t>) from physical activities. </a:t>
            </a:r>
          </a:p>
          <a:p>
            <a:pPr eaLnBrk="1" hangingPunct="1">
              <a:lnSpc>
                <a:spcPct val="80000"/>
              </a:lnSpc>
              <a:defRPr/>
            </a:pPr>
            <a:endParaRPr lang="en-US" altLang="en-US" sz="24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F75A8799-F2B1-4AAA-FF3A-CEF974FCDFEB}"/>
              </a:ext>
            </a:extLst>
          </p:cNvPr>
          <p:cNvSpPr>
            <a:spLocks noGrp="1" noRot="1" noChangeArrowheads="1"/>
          </p:cNvSpPr>
          <p:nvPr>
            <p:ph type="title"/>
          </p:nvPr>
        </p:nvSpPr>
        <p:spPr>
          <a:xfrm>
            <a:off x="457200" y="244475"/>
            <a:ext cx="8385175" cy="592138"/>
          </a:xfrm>
        </p:spPr>
        <p:txBody>
          <a:bodyPr/>
          <a:lstStyle/>
          <a:p>
            <a:pPr eaLnBrk="1" hangingPunct="1"/>
            <a:r>
              <a:rPr lang="en-GB" altLang="en-US" sz="1800">
                <a:solidFill>
                  <a:schemeClr val="tx1"/>
                </a:solidFill>
              </a:rPr>
              <a:t>Cont.</a:t>
            </a:r>
            <a:endParaRPr lang="en-US" altLang="en-US" sz="1800">
              <a:solidFill>
                <a:schemeClr val="tx1"/>
              </a:solidFill>
            </a:endParaRPr>
          </a:p>
        </p:txBody>
      </p:sp>
      <p:sp>
        <p:nvSpPr>
          <p:cNvPr id="91139" name="Rectangle 3">
            <a:extLst>
              <a:ext uri="{FF2B5EF4-FFF2-40B4-BE49-F238E27FC236}">
                <a16:creationId xmlns:a16="http://schemas.microsoft.com/office/drawing/2014/main" id="{3E1F2C14-F810-9D2B-2795-2C9699EECB26}"/>
              </a:ext>
            </a:extLst>
          </p:cNvPr>
          <p:cNvSpPr>
            <a:spLocks noGrp="1" noRot="1" noChangeArrowheads="1"/>
          </p:cNvSpPr>
          <p:nvPr>
            <p:ph idx="1"/>
          </p:nvPr>
        </p:nvSpPr>
        <p:spPr>
          <a:xfrm>
            <a:off x="323850" y="836613"/>
            <a:ext cx="8521700" cy="5688012"/>
          </a:xfrm>
        </p:spPr>
        <p:txBody>
          <a:bodyPr/>
          <a:lstStyle/>
          <a:p>
            <a:pPr marL="0" indent="0" eaLnBrk="1" hangingPunct="1">
              <a:lnSpc>
                <a:spcPct val="90000"/>
              </a:lnSpc>
              <a:buFontTx/>
              <a:buNone/>
              <a:defRPr/>
            </a:pPr>
            <a:r>
              <a:rPr lang="en-US" altLang="en-US" sz="2400" dirty="0"/>
              <a:t>Those with type 2 diabetes generally have a lower level of fitness (VO</a:t>
            </a:r>
            <a:r>
              <a:rPr lang="en-US" altLang="en-US" sz="2400" baseline="-25000" dirty="0"/>
              <a:t>2</a:t>
            </a:r>
            <a:r>
              <a:rPr lang="en-US" altLang="en-US" sz="2400" dirty="0"/>
              <a:t>max) than non-diabetic individuals and therefore exercise intensity should be at a </a:t>
            </a:r>
            <a:r>
              <a:rPr lang="en-US" altLang="en-US" sz="2400" dirty="0">
                <a:solidFill>
                  <a:srgbClr val="FF0000"/>
                </a:solidFill>
              </a:rPr>
              <a:t>comfortable level (RPE 10-12) </a:t>
            </a:r>
            <a:r>
              <a:rPr lang="en-US" altLang="en-US" sz="2400" dirty="0"/>
              <a:t>in the initial periods of training and should progress cautiously as tolerance for activity improves.</a:t>
            </a:r>
          </a:p>
          <a:p>
            <a:pPr eaLnBrk="1" hangingPunct="1">
              <a:lnSpc>
                <a:spcPct val="90000"/>
              </a:lnSpc>
              <a:buFont typeface="Wingdings" panose="05000000000000000000" pitchFamily="2" charset="2"/>
              <a:buNone/>
              <a:defRPr/>
            </a:pPr>
            <a:r>
              <a:rPr lang="en-US" altLang="en-US" sz="2400" dirty="0"/>
              <a:t> </a:t>
            </a:r>
          </a:p>
          <a:p>
            <a:pPr marL="0" indent="0" eaLnBrk="1" hangingPunct="1">
              <a:lnSpc>
                <a:spcPct val="90000"/>
              </a:lnSpc>
              <a:buFontTx/>
              <a:buNone/>
              <a:defRPr/>
            </a:pPr>
            <a:r>
              <a:rPr lang="en-US" altLang="en-US" sz="2400" dirty="0"/>
              <a:t>Resistance training has the potential to improve muscle strength and endurance, enhance flexibility and body composition, decrease risk factors for cardiovascular disease, and result in improved glucose tolerance and insulin sensitivity. </a:t>
            </a:r>
          </a:p>
          <a:p>
            <a:pPr eaLnBrk="1" hangingPunct="1">
              <a:lnSpc>
                <a:spcPct val="90000"/>
              </a:lnSpc>
              <a:defRPr/>
            </a:pPr>
            <a:endParaRPr lang="en-US" altLang="en-US" sz="2400" dirty="0"/>
          </a:p>
          <a:p>
            <a:pPr marL="0" indent="0" eaLnBrk="1" hangingPunct="1">
              <a:lnSpc>
                <a:spcPct val="90000"/>
              </a:lnSpc>
              <a:buFontTx/>
              <a:buNone/>
              <a:defRPr/>
            </a:pPr>
            <a:r>
              <a:rPr lang="en-US" altLang="en-US" sz="2400" dirty="0"/>
              <a:t>Modifications to exercise type and/or intensity may be necessary for those who have complications of diabetes. </a:t>
            </a:r>
          </a:p>
          <a:p>
            <a:pPr eaLnBrk="1" hangingPunct="1">
              <a:lnSpc>
                <a:spcPct val="90000"/>
              </a:lnSpc>
              <a:defRPr/>
            </a:pPr>
            <a:endParaRPr lang="en-US" altLang="en-US" sz="2400" dirty="0"/>
          </a:p>
          <a:p>
            <a:pPr eaLnBrk="1" hangingPunct="1">
              <a:lnSpc>
                <a:spcPct val="90000"/>
              </a:lnSpc>
              <a:defRPr/>
            </a:pPr>
            <a:endParaRPr lang="en-US" altLang="en-US" sz="24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3">
            <a:extLst>
              <a:ext uri="{FF2B5EF4-FFF2-40B4-BE49-F238E27FC236}">
                <a16:creationId xmlns:a16="http://schemas.microsoft.com/office/drawing/2014/main" id="{426D5291-BF41-0E90-89A7-4A9C47336CB5}"/>
              </a:ext>
            </a:extLst>
          </p:cNvPr>
          <p:cNvSpPr>
            <a:spLocks noGrp="1" noRot="1" noChangeArrowheads="1"/>
          </p:cNvSpPr>
          <p:nvPr>
            <p:ph idx="1"/>
          </p:nvPr>
        </p:nvSpPr>
        <p:spPr>
          <a:xfrm>
            <a:off x="323850" y="404813"/>
            <a:ext cx="8521700" cy="6192837"/>
          </a:xfrm>
        </p:spPr>
        <p:txBody>
          <a:bodyPr/>
          <a:lstStyle/>
          <a:p>
            <a:pPr eaLnBrk="1" hangingPunct="1">
              <a:lnSpc>
                <a:spcPct val="80000"/>
              </a:lnSpc>
              <a:buFont typeface="Wingdings" panose="05000000000000000000" pitchFamily="2" charset="2"/>
              <a:buNone/>
              <a:defRPr/>
            </a:pPr>
            <a:endParaRPr lang="en-US" altLang="en-US" sz="2000" dirty="0"/>
          </a:p>
          <a:p>
            <a:pPr marL="0" indent="0" eaLnBrk="1" hangingPunct="1">
              <a:lnSpc>
                <a:spcPct val="80000"/>
              </a:lnSpc>
              <a:buFontTx/>
              <a:buNone/>
              <a:defRPr/>
            </a:pPr>
            <a:r>
              <a:rPr lang="en-US" altLang="en-US" sz="2400" dirty="0">
                <a:solidFill>
                  <a:srgbClr val="FF0000"/>
                </a:solidFill>
              </a:rPr>
              <a:t>Individuals with type 2 diabetes may develop autonomic neuropathy, which affects the heart rate response to exercise</a:t>
            </a:r>
            <a:r>
              <a:rPr lang="en-US" altLang="en-US" sz="2400" dirty="0"/>
              <a:t>, and as a result, ratings of perceived exertion rather than heart rate may need to be used for moderating intensity of physical activity. </a:t>
            </a:r>
          </a:p>
          <a:p>
            <a:pPr eaLnBrk="1" hangingPunct="1">
              <a:lnSpc>
                <a:spcPct val="80000"/>
              </a:lnSpc>
              <a:defRPr/>
            </a:pPr>
            <a:endParaRPr lang="en-US" altLang="en-US" sz="2400" dirty="0"/>
          </a:p>
          <a:p>
            <a:pPr marL="0" indent="0" eaLnBrk="1" hangingPunct="1">
              <a:lnSpc>
                <a:spcPct val="80000"/>
              </a:lnSpc>
              <a:buFontTx/>
              <a:buNone/>
              <a:defRPr/>
            </a:pPr>
            <a:r>
              <a:rPr lang="en-US" altLang="en-US" sz="2400" dirty="0"/>
              <a:t>Although walking may be the most convenient low-impact mode, some persons, because of peripheral neuropathy and/or foot problems, may need to do non-weight-bearing activities. </a:t>
            </a:r>
          </a:p>
          <a:p>
            <a:pPr eaLnBrk="1" hangingPunct="1">
              <a:lnSpc>
                <a:spcPct val="80000"/>
              </a:lnSpc>
              <a:defRPr/>
            </a:pPr>
            <a:endParaRPr lang="en-US" altLang="en-US" sz="2400" dirty="0"/>
          </a:p>
          <a:p>
            <a:pPr marL="0" indent="0" eaLnBrk="1" hangingPunct="1">
              <a:lnSpc>
                <a:spcPct val="80000"/>
              </a:lnSpc>
              <a:buFontTx/>
              <a:buNone/>
              <a:defRPr/>
            </a:pPr>
            <a:r>
              <a:rPr lang="en-US" altLang="en-US" sz="2400" dirty="0"/>
              <a:t>Outcome expectations may contribute significantly to motivation to begin and maintain an exercise program.</a:t>
            </a:r>
          </a:p>
          <a:p>
            <a:pPr eaLnBrk="1" hangingPunct="1">
              <a:lnSpc>
                <a:spcPct val="80000"/>
              </a:lnSpc>
              <a:defRPr/>
            </a:pPr>
            <a:endParaRPr lang="en-US" altLang="en-US" sz="2400" dirty="0"/>
          </a:p>
          <a:p>
            <a:pPr marL="0" indent="0" eaLnBrk="1" hangingPunct="1">
              <a:lnSpc>
                <a:spcPct val="80000"/>
              </a:lnSpc>
              <a:buFontTx/>
              <a:buNone/>
              <a:defRPr/>
            </a:pPr>
            <a:r>
              <a:rPr lang="en-US" altLang="en-US" sz="2400" dirty="0"/>
              <a:t>Interventions designed to encourage adoption of an exercise regimen must be responsive to the individual's current stage of readiness and focus efforts on moving the individual through the various "stages of change."</a:t>
            </a:r>
          </a:p>
          <a:p>
            <a:pPr eaLnBrk="1" hangingPunct="1">
              <a:lnSpc>
                <a:spcPct val="80000"/>
              </a:lnSpc>
              <a:defRPr/>
            </a:pPr>
            <a:endParaRPr lang="en-US" altLang="en-US" sz="22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281C3227-0981-E705-A204-FA6B0BFEC55E}"/>
              </a:ext>
            </a:extLst>
          </p:cNvPr>
          <p:cNvSpPr>
            <a:spLocks noGrp="1" noRot="1" noChangeArrowheads="1"/>
          </p:cNvSpPr>
          <p:nvPr>
            <p:ph type="title"/>
          </p:nvPr>
        </p:nvSpPr>
        <p:spPr/>
        <p:txBody>
          <a:bodyPr/>
          <a:lstStyle/>
          <a:p>
            <a:pPr eaLnBrk="1" hangingPunct="1"/>
            <a:r>
              <a:rPr lang="en-GB" altLang="en-US" sz="4000"/>
              <a:t>Aerobic Exercise Recommendations (ACSM)</a:t>
            </a:r>
          </a:p>
        </p:txBody>
      </p:sp>
      <p:sp>
        <p:nvSpPr>
          <p:cNvPr id="53251" name="Rectangle 3">
            <a:extLst>
              <a:ext uri="{FF2B5EF4-FFF2-40B4-BE49-F238E27FC236}">
                <a16:creationId xmlns:a16="http://schemas.microsoft.com/office/drawing/2014/main" id="{D926187B-C17B-F373-DE70-F3C35887A62F}"/>
              </a:ext>
            </a:extLst>
          </p:cNvPr>
          <p:cNvSpPr>
            <a:spLocks noGrp="1" noRot="1" noChangeArrowheads="1"/>
          </p:cNvSpPr>
          <p:nvPr>
            <p:ph idx="1"/>
          </p:nvPr>
        </p:nvSpPr>
        <p:spPr>
          <a:xfrm>
            <a:off x="568325" y="1700213"/>
            <a:ext cx="8007350" cy="4619625"/>
          </a:xfrm>
        </p:spPr>
        <p:txBody>
          <a:bodyPr/>
          <a:lstStyle/>
          <a:p>
            <a:pPr marL="0" indent="0" eaLnBrk="1" hangingPunct="1">
              <a:lnSpc>
                <a:spcPct val="90000"/>
              </a:lnSpc>
              <a:buFontTx/>
              <a:buNone/>
              <a:defRPr/>
            </a:pPr>
            <a:r>
              <a:rPr lang="en-GB" altLang="en-US" sz="2800" dirty="0"/>
              <a:t>3-5 day /week</a:t>
            </a:r>
          </a:p>
          <a:p>
            <a:pPr marL="0" indent="0" eaLnBrk="1" hangingPunct="1">
              <a:lnSpc>
                <a:spcPct val="90000"/>
              </a:lnSpc>
              <a:buFontTx/>
              <a:buNone/>
              <a:defRPr/>
            </a:pPr>
            <a:endParaRPr lang="en-GB" altLang="en-US" sz="2800" dirty="0"/>
          </a:p>
          <a:p>
            <a:pPr marL="0" indent="0" eaLnBrk="1" hangingPunct="1">
              <a:lnSpc>
                <a:spcPct val="90000"/>
              </a:lnSpc>
              <a:buFontTx/>
              <a:buNone/>
              <a:defRPr/>
            </a:pPr>
            <a:r>
              <a:rPr lang="en-GB" altLang="en-US" sz="2800" dirty="0"/>
              <a:t>20-60min at 40-85% VO</a:t>
            </a:r>
            <a:r>
              <a:rPr lang="en-GB" altLang="en-US" sz="2800" baseline="-25000" dirty="0"/>
              <a:t>2</a:t>
            </a:r>
            <a:r>
              <a:rPr lang="en-GB" altLang="en-US" sz="2800" dirty="0"/>
              <a:t>max uptake reserve</a:t>
            </a:r>
          </a:p>
          <a:p>
            <a:pPr marL="914400" lvl="2" indent="0" eaLnBrk="1" hangingPunct="1">
              <a:lnSpc>
                <a:spcPct val="90000"/>
              </a:lnSpc>
              <a:buFontTx/>
              <a:buNone/>
              <a:defRPr/>
            </a:pPr>
            <a:r>
              <a:rPr lang="en-GB" altLang="en-US" sz="2000" dirty="0"/>
              <a:t>		    </a:t>
            </a:r>
            <a:r>
              <a:rPr lang="en-GB" altLang="en-US" sz="2800" dirty="0"/>
              <a:t>or 55-95% heart rate reserve</a:t>
            </a:r>
          </a:p>
          <a:p>
            <a:pPr marL="914400" lvl="2" indent="0" eaLnBrk="1" hangingPunct="1">
              <a:lnSpc>
                <a:spcPct val="90000"/>
              </a:lnSpc>
              <a:buFontTx/>
              <a:buNone/>
              <a:defRPr/>
            </a:pPr>
            <a:r>
              <a:rPr lang="en-GB" altLang="en-US" sz="2800" dirty="0"/>
              <a:t>		e.g. 0.55(</a:t>
            </a:r>
            <a:r>
              <a:rPr lang="en-GB" altLang="en-US" sz="2800" dirty="0" err="1"/>
              <a:t>HR</a:t>
            </a:r>
            <a:r>
              <a:rPr lang="en-GB" altLang="en-US" sz="2800" baseline="-25000" dirty="0" err="1"/>
              <a:t>max</a:t>
            </a:r>
            <a:r>
              <a:rPr lang="en-GB" altLang="en-US" sz="2800" dirty="0"/>
              <a:t> – </a:t>
            </a:r>
            <a:r>
              <a:rPr lang="en-GB" altLang="en-US" sz="2800" dirty="0" err="1"/>
              <a:t>HR</a:t>
            </a:r>
            <a:r>
              <a:rPr lang="en-GB" altLang="en-US" sz="2800" baseline="-25000" dirty="0" err="1"/>
              <a:t>rest</a:t>
            </a:r>
            <a:r>
              <a:rPr lang="en-GB" altLang="en-US" sz="2800" dirty="0"/>
              <a:t>)+</a:t>
            </a:r>
            <a:r>
              <a:rPr lang="en-GB" altLang="en-US" sz="2800" dirty="0" err="1"/>
              <a:t>HR</a:t>
            </a:r>
            <a:r>
              <a:rPr lang="en-GB" altLang="en-US" sz="2800" baseline="-25000" dirty="0" err="1"/>
              <a:t>rest</a:t>
            </a:r>
            <a:endParaRPr lang="en-GB" altLang="en-US" sz="2800" dirty="0"/>
          </a:p>
          <a:p>
            <a:pPr eaLnBrk="1" hangingPunct="1">
              <a:lnSpc>
                <a:spcPct val="90000"/>
              </a:lnSpc>
              <a:buFont typeface="Wingdings" panose="05000000000000000000" pitchFamily="2" charset="2"/>
              <a:buNone/>
              <a:defRPr/>
            </a:pPr>
            <a:r>
              <a:rPr lang="en-GB" altLang="en-US" sz="2800" dirty="0"/>
              <a:t>	</a:t>
            </a:r>
          </a:p>
          <a:p>
            <a:pPr marL="0" indent="0" eaLnBrk="1" hangingPunct="1">
              <a:lnSpc>
                <a:spcPct val="90000"/>
              </a:lnSpc>
              <a:buFontTx/>
              <a:buNone/>
              <a:defRPr/>
            </a:pPr>
            <a:r>
              <a:rPr lang="en-GB" altLang="en-US" sz="2400" dirty="0"/>
              <a:t>Individuals with type 2 diabetes encouraged to increase duration to 1 hour / day</a:t>
            </a:r>
          </a:p>
          <a:p>
            <a:pPr eaLnBrk="1" hangingPunct="1">
              <a:lnSpc>
                <a:spcPct val="90000"/>
              </a:lnSpc>
              <a:buFont typeface="Wingdings" panose="05000000000000000000" pitchFamily="2" charset="2"/>
              <a:buNone/>
              <a:defRPr/>
            </a:pPr>
            <a:r>
              <a:rPr lang="en-GB" altLang="en-US" sz="2400" dirty="0"/>
              <a:t>	</a:t>
            </a:r>
          </a:p>
          <a:p>
            <a:pPr marL="0" indent="0" eaLnBrk="1" hangingPunct="1">
              <a:lnSpc>
                <a:spcPct val="90000"/>
              </a:lnSpc>
              <a:buFontTx/>
              <a:buNone/>
              <a:defRPr/>
            </a:pPr>
            <a:r>
              <a:rPr lang="en-GB" altLang="en-US" sz="2400" dirty="0"/>
              <a:t>All diabetics need to have a fitness assessment before prescription of exercise</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64AD2BEF-6F30-574C-44E1-BE92F9923801}"/>
              </a:ext>
            </a:extLst>
          </p:cNvPr>
          <p:cNvSpPr>
            <a:spLocks noGrp="1" noRot="1" noChangeArrowheads="1"/>
          </p:cNvSpPr>
          <p:nvPr>
            <p:ph type="title"/>
          </p:nvPr>
        </p:nvSpPr>
        <p:spPr>
          <a:xfrm>
            <a:off x="457200" y="244475"/>
            <a:ext cx="8385175" cy="952500"/>
          </a:xfrm>
        </p:spPr>
        <p:txBody>
          <a:bodyPr/>
          <a:lstStyle/>
          <a:p>
            <a:pPr eaLnBrk="1" hangingPunct="1"/>
            <a:r>
              <a:rPr lang="en-GB" altLang="en-US" sz="3200"/>
              <a:t>Resistance Training</a:t>
            </a:r>
          </a:p>
        </p:txBody>
      </p:sp>
      <p:sp>
        <p:nvSpPr>
          <p:cNvPr id="99331" name="Rectangle 3">
            <a:extLst>
              <a:ext uri="{FF2B5EF4-FFF2-40B4-BE49-F238E27FC236}">
                <a16:creationId xmlns:a16="http://schemas.microsoft.com/office/drawing/2014/main" id="{36905222-760F-6BF6-B7E9-297486E8577A}"/>
              </a:ext>
            </a:extLst>
          </p:cNvPr>
          <p:cNvSpPr>
            <a:spLocks noGrp="1" noRot="1" noChangeArrowheads="1"/>
          </p:cNvSpPr>
          <p:nvPr>
            <p:ph idx="1"/>
          </p:nvPr>
        </p:nvSpPr>
        <p:spPr>
          <a:xfrm>
            <a:off x="611188" y="1196975"/>
            <a:ext cx="8007350" cy="5084763"/>
          </a:xfrm>
        </p:spPr>
        <p:txBody>
          <a:bodyPr/>
          <a:lstStyle/>
          <a:p>
            <a:pPr marL="0" indent="0" eaLnBrk="1" hangingPunct="1">
              <a:buFontTx/>
              <a:buNone/>
            </a:pPr>
            <a:r>
              <a:rPr lang="en-GB" altLang="en-US" sz="2800"/>
              <a:t>Include 8-10 different pieces of equipment</a:t>
            </a:r>
          </a:p>
          <a:p>
            <a:pPr marL="0" indent="0" eaLnBrk="1" hangingPunct="1">
              <a:buFontTx/>
              <a:buNone/>
            </a:pPr>
            <a:endParaRPr lang="en-GB" altLang="en-US" sz="2800"/>
          </a:p>
          <a:p>
            <a:pPr marL="0" indent="0" eaLnBrk="1" hangingPunct="1">
              <a:buFontTx/>
              <a:buNone/>
            </a:pPr>
            <a:r>
              <a:rPr lang="en-GB" altLang="en-US" sz="2800"/>
              <a:t>8-12 reps on each.</a:t>
            </a:r>
          </a:p>
          <a:p>
            <a:pPr marL="0" indent="0" eaLnBrk="1" hangingPunct="1">
              <a:buFontTx/>
              <a:buNone/>
            </a:pPr>
            <a:endParaRPr lang="en-GB" altLang="en-US" sz="2800"/>
          </a:p>
          <a:p>
            <a:pPr marL="0" indent="0" eaLnBrk="1" hangingPunct="1">
              <a:buFontTx/>
              <a:buNone/>
            </a:pPr>
            <a:r>
              <a:rPr lang="en-GB" altLang="en-US" sz="2800"/>
              <a:t>For those with associated hypertension use lower weight and 12 reps.</a:t>
            </a:r>
          </a:p>
          <a:p>
            <a:pPr marL="0" indent="0" eaLnBrk="1" hangingPunct="1">
              <a:buFontTx/>
              <a:buNone/>
            </a:pPr>
            <a:endParaRPr lang="en-GB" altLang="en-US" sz="2800"/>
          </a:p>
          <a:p>
            <a:pPr marL="0" indent="0" eaLnBrk="1" hangingPunct="1">
              <a:buFontTx/>
              <a:buNone/>
            </a:pPr>
            <a:r>
              <a:rPr lang="en-GB" altLang="en-US" sz="2800"/>
              <a:t>Include flexibility to prevent loss of mobility due to glycosylation (adding saccharides to proteins and lipids resulting in crystallisation of the joint).</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EF6127A4-DC98-B1E1-83DE-D8104C13AD23}"/>
              </a:ext>
            </a:extLst>
          </p:cNvPr>
          <p:cNvSpPr>
            <a:spLocks noGrp="1" noRot="1" noChangeArrowheads="1"/>
          </p:cNvSpPr>
          <p:nvPr>
            <p:ph type="title"/>
          </p:nvPr>
        </p:nvSpPr>
        <p:spPr/>
        <p:txBody>
          <a:bodyPr/>
          <a:lstStyle/>
          <a:p>
            <a:pPr eaLnBrk="1" hangingPunct="1"/>
            <a:r>
              <a:rPr lang="en-GB" altLang="en-US" sz="3200"/>
              <a:t>Metabolic Concerning before Exercising</a:t>
            </a:r>
            <a:r>
              <a:rPr lang="en-GB" altLang="en-US"/>
              <a:t> </a:t>
            </a:r>
            <a:r>
              <a:rPr lang="en-GB" altLang="en-US" sz="3200"/>
              <a:t>Type 1 diabetes</a:t>
            </a:r>
          </a:p>
        </p:txBody>
      </p:sp>
      <p:sp>
        <p:nvSpPr>
          <p:cNvPr id="100355" name="Rectangle 3">
            <a:extLst>
              <a:ext uri="{FF2B5EF4-FFF2-40B4-BE49-F238E27FC236}">
                <a16:creationId xmlns:a16="http://schemas.microsoft.com/office/drawing/2014/main" id="{41302BA9-E54C-16B4-D6E6-330F137D6604}"/>
              </a:ext>
            </a:extLst>
          </p:cNvPr>
          <p:cNvSpPr>
            <a:spLocks noGrp="1" noRot="1" noChangeArrowheads="1"/>
          </p:cNvSpPr>
          <p:nvPr>
            <p:ph idx="1"/>
          </p:nvPr>
        </p:nvSpPr>
        <p:spPr/>
        <p:txBody>
          <a:bodyPr/>
          <a:lstStyle/>
          <a:p>
            <a:pPr eaLnBrk="1" hangingPunct="1"/>
            <a:r>
              <a:rPr lang="en-GB" altLang="en-US" sz="2800"/>
              <a:t>Fasting glucose levels are lower than 250mg/dl and ketones are present or 300gl/dl if no ketones are present. </a:t>
            </a:r>
          </a:p>
          <a:p>
            <a:pPr eaLnBrk="1" hangingPunct="1"/>
            <a:endParaRPr lang="en-GB" altLang="en-US" sz="2800"/>
          </a:p>
          <a:p>
            <a:pPr eaLnBrk="1" hangingPunct="1"/>
            <a:r>
              <a:rPr lang="en-GB" altLang="en-US" sz="2800"/>
              <a:t>Ingest CHO if blood glucose is below 100ml/dl.</a:t>
            </a:r>
          </a:p>
          <a:p>
            <a:pPr eaLnBrk="1" hangingPunct="1"/>
            <a:endParaRPr lang="en-GB" altLang="en-US" sz="2800"/>
          </a:p>
          <a:p>
            <a:pPr eaLnBrk="1" hangingPunct="1"/>
            <a:r>
              <a:rPr lang="en-GB" altLang="en-US" sz="2800"/>
              <a:t>Learning glycaemic response to different exercise regimes.</a:t>
            </a:r>
          </a:p>
          <a:p>
            <a:pPr eaLnBrk="1" hangingPunct="1"/>
            <a:endParaRPr lang="en-GB" altLang="en-US" sz="2800"/>
          </a:p>
          <a:p>
            <a:pPr eaLnBrk="1" hangingPunct="1"/>
            <a:r>
              <a:rPr lang="en-GB" altLang="en-US" sz="2800"/>
              <a:t>Consume CHO after exercise or have ready if needed</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6F58452E-E530-4DFC-B755-905A5AF64C8C}"/>
              </a:ext>
            </a:extLst>
          </p:cNvPr>
          <p:cNvSpPr>
            <a:spLocks noGrp="1" noRot="1" noChangeArrowheads="1"/>
          </p:cNvSpPr>
          <p:nvPr>
            <p:ph type="title"/>
          </p:nvPr>
        </p:nvSpPr>
        <p:spPr/>
        <p:txBody>
          <a:bodyPr/>
          <a:lstStyle/>
          <a:p>
            <a:pPr eaLnBrk="1" hangingPunct="1"/>
            <a:r>
              <a:rPr lang="en-GB" altLang="en-US" sz="3200"/>
              <a:t>Metabolic Concerning before Exercising</a:t>
            </a:r>
            <a:r>
              <a:rPr lang="en-GB" altLang="en-US"/>
              <a:t> </a:t>
            </a:r>
            <a:r>
              <a:rPr lang="en-GB" altLang="en-US" sz="3200"/>
              <a:t>Type 2 diabetes</a:t>
            </a:r>
          </a:p>
        </p:txBody>
      </p:sp>
      <p:sp>
        <p:nvSpPr>
          <p:cNvPr id="101379" name="Rectangle 3">
            <a:extLst>
              <a:ext uri="{FF2B5EF4-FFF2-40B4-BE49-F238E27FC236}">
                <a16:creationId xmlns:a16="http://schemas.microsoft.com/office/drawing/2014/main" id="{C2820688-A269-5616-95CA-F35335DA59FA}"/>
              </a:ext>
            </a:extLst>
          </p:cNvPr>
          <p:cNvSpPr>
            <a:spLocks noGrp="1" noRot="1" noChangeArrowheads="1"/>
          </p:cNvSpPr>
          <p:nvPr>
            <p:ph idx="1"/>
          </p:nvPr>
        </p:nvSpPr>
        <p:spPr/>
        <p:txBody>
          <a:bodyPr/>
          <a:lstStyle/>
          <a:p>
            <a:pPr marL="0" indent="0" eaLnBrk="1" hangingPunct="1">
              <a:buFontTx/>
              <a:buNone/>
            </a:pPr>
            <a:r>
              <a:rPr lang="en-GB" altLang="en-US" sz="2800"/>
              <a:t>Stringent regulation not necessary but people with type 2 diabetes should monitor blood glucose before and after exercise and eat or take insulin accordingly.</a:t>
            </a:r>
          </a:p>
          <a:p>
            <a:pPr marL="0" indent="0" eaLnBrk="1" hangingPunct="1">
              <a:buFontTx/>
              <a:buNone/>
            </a:pPr>
            <a:endParaRPr lang="en-GB" altLang="en-US" sz="2800"/>
          </a:p>
          <a:p>
            <a:pPr marL="0" indent="0" eaLnBrk="1" hangingPunct="1">
              <a:buFontTx/>
              <a:buNone/>
            </a:pPr>
            <a:r>
              <a:rPr lang="en-GB" altLang="en-US" sz="2800"/>
              <a:t>Consider likelihood of Exercise –induced hypoglycaemia.</a:t>
            </a:r>
          </a:p>
          <a:p>
            <a:pPr marL="0" indent="0" eaLnBrk="1" hangingPunct="1">
              <a:buFontTx/>
              <a:buNone/>
            </a:pPr>
            <a:endParaRPr lang="en-GB" altLang="en-US" sz="2800"/>
          </a:p>
          <a:p>
            <a:pPr marL="0" indent="0" eaLnBrk="1" hangingPunct="1">
              <a:buFontTx/>
              <a:buNone/>
            </a:pPr>
            <a:r>
              <a:rPr lang="en-GB" altLang="en-US" sz="2800"/>
              <a:t>Consider likely occurrence of post exercise hypoglycaemia</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AABF0C23-50DF-0DE2-D786-195F7E8D9612}"/>
              </a:ext>
            </a:extLst>
          </p:cNvPr>
          <p:cNvSpPr>
            <a:spLocks noGrp="1" noRot="1" noChangeArrowheads="1"/>
          </p:cNvSpPr>
          <p:nvPr>
            <p:ph type="title"/>
          </p:nvPr>
        </p:nvSpPr>
        <p:spPr>
          <a:xfrm>
            <a:off x="-252413" y="188913"/>
            <a:ext cx="3825876" cy="561975"/>
          </a:xfrm>
        </p:spPr>
        <p:txBody>
          <a:bodyPr/>
          <a:lstStyle/>
          <a:p>
            <a:pPr eaLnBrk="1" hangingPunct="1"/>
            <a:r>
              <a:rPr lang="en-GB" altLang="en-US"/>
              <a:t>Case Study</a:t>
            </a:r>
          </a:p>
        </p:txBody>
      </p:sp>
      <p:pic>
        <p:nvPicPr>
          <p:cNvPr id="102403" name="Picture 5">
            <a:extLst>
              <a:ext uri="{FF2B5EF4-FFF2-40B4-BE49-F238E27FC236}">
                <a16:creationId xmlns:a16="http://schemas.microsoft.com/office/drawing/2014/main" id="{12E3683D-93E3-0BA7-5D74-E8F8C6F5F9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0925" y="415925"/>
            <a:ext cx="5040313" cy="602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4" name="TextBox 6">
            <a:extLst>
              <a:ext uri="{FF2B5EF4-FFF2-40B4-BE49-F238E27FC236}">
                <a16:creationId xmlns:a16="http://schemas.microsoft.com/office/drawing/2014/main" id="{FCE3A19C-0A93-FF52-AE70-7830A97D75D2}"/>
              </a:ext>
            </a:extLst>
          </p:cNvPr>
          <p:cNvSpPr txBox="1">
            <a:spLocks noChangeArrowheads="1"/>
          </p:cNvSpPr>
          <p:nvPr/>
        </p:nvSpPr>
        <p:spPr bwMode="auto">
          <a:xfrm>
            <a:off x="149225" y="1052513"/>
            <a:ext cx="3024188"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Evaluate the referral notes</a:t>
            </a:r>
          </a:p>
          <a:p>
            <a:endParaRPr lang="en-GB" altLang="en-US"/>
          </a:p>
          <a:p>
            <a:r>
              <a:rPr lang="en-GB" altLang="en-US"/>
              <a:t>Analyse the data</a:t>
            </a:r>
          </a:p>
          <a:p>
            <a:endParaRPr lang="en-GB" altLang="en-US"/>
          </a:p>
          <a:p>
            <a:r>
              <a:rPr lang="en-GB" altLang="en-US"/>
              <a:t>Develop short / medium / long term goas.</a:t>
            </a:r>
          </a:p>
          <a:p>
            <a:endParaRPr lang="en-GB" altLang="en-US"/>
          </a:p>
          <a:p>
            <a:r>
              <a:rPr lang="en-GB" altLang="en-US"/>
              <a:t>Consider the impact of medication.</a:t>
            </a:r>
          </a:p>
          <a:p>
            <a:endParaRPr lang="en-GB" altLang="en-US"/>
          </a:p>
          <a:p>
            <a:r>
              <a:rPr lang="en-GB" altLang="en-US"/>
              <a:t>Consider comorbidities.</a:t>
            </a:r>
          </a:p>
          <a:p>
            <a:endParaRPr lang="en-GB" altLang="en-US"/>
          </a:p>
          <a:p>
            <a:r>
              <a:rPr lang="en-GB" altLang="en-US"/>
              <a:t>Devise a 6-week training schedule.</a:t>
            </a:r>
          </a:p>
          <a:p>
            <a:endParaRPr lang="en-GB" altLang="en-US"/>
          </a:p>
          <a:p>
            <a:r>
              <a:rPr lang="en-GB" altLang="en-US"/>
              <a:t>Devise an introductory session.</a:t>
            </a:r>
          </a:p>
          <a:p>
            <a:endParaRPr lang="en-GB" altLang="en-US"/>
          </a:p>
          <a:p>
            <a:r>
              <a:rPr lang="en-GB" altLang="en-US"/>
              <a:t>Provide additional advice</a:t>
            </a:r>
          </a:p>
          <a:p>
            <a:endParaRPr lang="en-GB" alt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10250</TotalTime>
  <Pages>45</Pages>
  <Words>3904</Words>
  <Application>Microsoft Office PowerPoint</Application>
  <PresentationFormat>On-screen Show (4:3)</PresentationFormat>
  <Paragraphs>444</Paragraphs>
  <Slides>62</Slides>
  <Notes>38</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62</vt:i4>
      </vt:variant>
    </vt:vector>
  </HeadingPairs>
  <TitlesOfParts>
    <vt:vector size="69" baseType="lpstr">
      <vt:lpstr>-apple-system</vt:lpstr>
      <vt:lpstr>Google Sans</vt:lpstr>
      <vt:lpstr>Harding</vt:lpstr>
      <vt:lpstr>Arial</vt:lpstr>
      <vt:lpstr>Wingdings</vt:lpstr>
      <vt:lpstr>Default Design</vt:lpstr>
      <vt:lpstr>Chart</vt:lpstr>
      <vt:lpstr>Diabetes</vt:lpstr>
      <vt:lpstr>Normal blood sugar levels</vt:lpstr>
      <vt:lpstr>Normal Blood Sugar Changes</vt:lpstr>
      <vt:lpstr>A1C Testing</vt:lpstr>
      <vt:lpstr>Hyper to Hypo glycemia</vt:lpstr>
      <vt:lpstr>Medical Disorders Associates with Diabetes</vt:lpstr>
      <vt:lpstr>Types of Diabetes</vt:lpstr>
      <vt:lpstr>Type 3 Diabetes</vt:lpstr>
      <vt:lpstr>Causes of Diabetes</vt:lpstr>
      <vt:lpstr>Anatomy of the Pancreas</vt:lpstr>
      <vt:lpstr>Islets of Langerhans</vt:lpstr>
      <vt:lpstr>Insulin and the other hormones</vt:lpstr>
      <vt:lpstr>Control of Blood Glucose</vt:lpstr>
      <vt:lpstr>Excytosis of Insulin</vt:lpstr>
      <vt:lpstr>Insulin Production</vt:lpstr>
      <vt:lpstr>Why isn’t the body making insulin?</vt:lpstr>
      <vt:lpstr>Type I</vt:lpstr>
      <vt:lpstr>Type II</vt:lpstr>
      <vt:lpstr>Gestational Diabetes</vt:lpstr>
      <vt:lpstr>What are the Symptoms?</vt:lpstr>
      <vt:lpstr>How are you diagnosed with diabetes?</vt:lpstr>
      <vt:lpstr>Diagnosis contd.</vt:lpstr>
      <vt:lpstr>Who’s at risk?</vt:lpstr>
      <vt:lpstr>Who’s at risk?</vt:lpstr>
      <vt:lpstr>Who’s at risk?</vt:lpstr>
      <vt:lpstr>Initial management</vt:lpstr>
      <vt:lpstr>Treatment Goals for Type I</vt:lpstr>
      <vt:lpstr>Exercise and Type I Diabetes</vt:lpstr>
      <vt:lpstr>Treatment Goals for Type II</vt:lpstr>
      <vt:lpstr>Exercise and Type II</vt:lpstr>
      <vt:lpstr>Contraindications</vt:lpstr>
      <vt:lpstr>Diet</vt:lpstr>
      <vt:lpstr>Dietary Guidelines</vt:lpstr>
      <vt:lpstr>Dietary Guidelines</vt:lpstr>
      <vt:lpstr>Methods of Carbohydrate Control</vt:lpstr>
      <vt:lpstr>Blood Glucose Monitoring</vt:lpstr>
      <vt:lpstr>Other Treatments</vt:lpstr>
      <vt:lpstr>Oral Medications</vt:lpstr>
      <vt:lpstr>“Skinny jabs and sport”</vt:lpstr>
      <vt:lpstr>Treatment Goals</vt:lpstr>
      <vt:lpstr>Possible side effects</vt:lpstr>
      <vt:lpstr>Management of side-effect</vt:lpstr>
      <vt:lpstr>Diabetes Complications </vt:lpstr>
      <vt:lpstr>How to Avoid Complications</vt:lpstr>
      <vt:lpstr>How to Avoid Complications</vt:lpstr>
      <vt:lpstr>Hypoglycemia</vt:lpstr>
      <vt:lpstr>Hypoglycemia</vt:lpstr>
      <vt:lpstr>Hyperglycemia</vt:lpstr>
      <vt:lpstr>Hyperglycemia</vt:lpstr>
      <vt:lpstr>How to treat Hyperglycemia</vt:lpstr>
      <vt:lpstr>PowerPoint Presentation</vt:lpstr>
      <vt:lpstr>Diabetes and Exercise</vt:lpstr>
      <vt:lpstr>Magkos, F., Hjorth, M. F., &amp; Astrup, A. (2020). Diet and exercise in the prevention and treatment of type 2 diabetes mellitus. Nature Reviews Endocrinology, 16(10), 545-555.</vt:lpstr>
      <vt:lpstr>Lu, X., &amp; Zhao, C. (2020). Exercise and type 1 diabetes. Physical Exercise for Human Health, 107-121.</vt:lpstr>
      <vt:lpstr>PowerPoint Presentation</vt:lpstr>
      <vt:lpstr>Cont.</vt:lpstr>
      <vt:lpstr>PowerPoint Presentation</vt:lpstr>
      <vt:lpstr>Aerobic Exercise Recommendations (ACSM)</vt:lpstr>
      <vt:lpstr>Resistance Training</vt:lpstr>
      <vt:lpstr>Metabolic Concerning before Exercising Type 1 diabetes</vt:lpstr>
      <vt:lpstr>Metabolic Concerning before Exercising Type 2 diabetes</vt:lpstr>
      <vt:lpstr>Case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Diet and Diabetes</dc:title>
  <dc:subject/>
  <dc:creator>Travis Fleming</dc:creator>
  <cp:keywords/>
  <dc:description/>
  <cp:lastModifiedBy>Sian Bowen</cp:lastModifiedBy>
  <cp:revision>46</cp:revision>
  <cp:lastPrinted>1601-01-01T00:00:00Z</cp:lastPrinted>
  <dcterms:created xsi:type="dcterms:W3CDTF">2001-11-26T04:39:34Z</dcterms:created>
  <dcterms:modified xsi:type="dcterms:W3CDTF">2025-09-11T11:26:31Z</dcterms:modified>
</cp:coreProperties>
</file>