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7"/>
  </p:notesMasterIdLst>
  <p:sldIdLst>
    <p:sldId id="256" r:id="rId2"/>
    <p:sldId id="274" r:id="rId3"/>
    <p:sldId id="307" r:id="rId4"/>
    <p:sldId id="295" r:id="rId5"/>
    <p:sldId id="257" r:id="rId6"/>
    <p:sldId id="293" r:id="rId7"/>
    <p:sldId id="306" r:id="rId8"/>
    <p:sldId id="296" r:id="rId9"/>
    <p:sldId id="314" r:id="rId10"/>
    <p:sldId id="315" r:id="rId11"/>
    <p:sldId id="316" r:id="rId12"/>
    <p:sldId id="301" r:id="rId13"/>
    <p:sldId id="297" r:id="rId14"/>
    <p:sldId id="320" r:id="rId15"/>
    <p:sldId id="337" r:id="rId16"/>
    <p:sldId id="270" r:id="rId17"/>
    <p:sldId id="305" r:id="rId18"/>
    <p:sldId id="319" r:id="rId19"/>
    <p:sldId id="338" r:id="rId20"/>
    <p:sldId id="339" r:id="rId21"/>
    <p:sldId id="340" r:id="rId22"/>
    <p:sldId id="308" r:id="rId23"/>
    <p:sldId id="322" r:id="rId24"/>
    <p:sldId id="323" r:id="rId25"/>
    <p:sldId id="324" r:id="rId26"/>
    <p:sldId id="325" r:id="rId27"/>
    <p:sldId id="326" r:id="rId28"/>
    <p:sldId id="327" r:id="rId29"/>
    <p:sldId id="328" r:id="rId30"/>
    <p:sldId id="329" r:id="rId31"/>
    <p:sldId id="331" r:id="rId32"/>
    <p:sldId id="332" r:id="rId33"/>
    <p:sldId id="334" r:id="rId34"/>
    <p:sldId id="294" r:id="rId35"/>
    <p:sldId id="336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533" autoAdjust="0"/>
    <p:restoredTop sz="94660"/>
  </p:normalViewPr>
  <p:slideViewPr>
    <p:cSldViewPr>
      <p:cViewPr varScale="1">
        <p:scale>
          <a:sx n="100" d="100"/>
          <a:sy n="100" d="100"/>
        </p:scale>
        <p:origin x="-10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71EB53-80A9-4AD1-BF19-B46D5286B497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6924EE-6494-4C04-A176-24D9C228F3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073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924EE-6494-4C04-A176-24D9C228F3D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187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61FB7-5A3E-44C4-A89B-1CAACA43DC83}" type="datetime1">
              <a:rPr lang="en-GB" smtClean="0"/>
              <a:t>27/02/2017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8D711-A2EF-40B4-8132-510F27072E33}" type="datetime1">
              <a:rPr lang="en-GB" smtClean="0"/>
              <a:t>27/02/2017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F7F5-39D7-4481-8BA0-26B93B9E1384}" type="datetime1">
              <a:rPr lang="en-GB" smtClean="0"/>
              <a:t>27/02/2017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BFA9C-0355-4D1D-AD1A-05CBD79BACD3}" type="datetime1">
              <a:rPr lang="en-GB" smtClean="0"/>
              <a:t>27/02/2017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E89E1-4A25-4EDB-9D48-16F6D2E55EB5}" type="datetime1">
              <a:rPr lang="en-GB" smtClean="0"/>
              <a:t>27/02/2017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29564-158B-4C7A-A701-B8707798DA2C}" type="datetime1">
              <a:rPr lang="en-GB" smtClean="0"/>
              <a:t>27/02/2017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7495E-7834-47A5-8CA4-8A350232D15C}" type="datetime1">
              <a:rPr lang="en-GB" smtClean="0"/>
              <a:t>27/02/2017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5F66E-22EF-47D4-A7B6-EB026A511E06}" type="datetime1">
              <a:rPr lang="en-GB" smtClean="0"/>
              <a:t>27/02/2017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38540-8D70-4A66-A3D0-E838CF0D5895}" type="datetime1">
              <a:rPr lang="en-GB" smtClean="0"/>
              <a:t>27/02/2017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C44ED-C893-4911-9C5C-8206610E4123}" type="datetime1">
              <a:rPr lang="en-GB" smtClean="0"/>
              <a:t>27/02/2017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5C77-BCC9-4155-A87E-77033BA33345}" type="datetime1">
              <a:rPr lang="en-GB" smtClean="0"/>
              <a:t>27/02/2017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B4AB373-113F-47DE-B798-BC1B9FEE1378}" type="datetime1">
              <a:rPr lang="en-GB" smtClean="0"/>
              <a:t>27/02/2017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e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mediareform.org.uk/who-owns-the-uk-medi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hyperlink" Target="https://www.youtube.com/watch?v=csGHExeP3uA" TargetMode="External"/><Relationship Id="rId7" Type="http://schemas.openxmlformats.org/officeDocument/2006/relationships/hyperlink" Target="http://communicationtheory.org/shannon-and-weaver-model-of-communication/" TargetMode="Externa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https://www.youtube.com/watch?v=Qt5MjBlvGcY" TargetMode="Externa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texthack.wordpress.com/2013/11/16/media-effects-introduction/" TargetMode="Externa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ottingham.ac.uk/studentservices/documents/whatarebibliographiesandreferences.pdf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ww.youtube.com/watch?v=pe2SK9FIWDM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www.youtube.com/watch?v=prETpsgBU4w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texthack.wordpress.com/" TargetMode="External"/><Relationship Id="rId2" Type="http://schemas.openxmlformats.org/officeDocument/2006/relationships/hyperlink" Target="http://www.mediareform.org.uk/wp-content/uploads/2015/10/Who_owns_the_UK_media-report_plus_appendix1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emf"/><Relationship Id="rId4" Type="http://schemas.openxmlformats.org/officeDocument/2006/relationships/hyperlink" Target="http://isites.harvard.edu/icb/icb.do?keyword=k70847&amp;pageid=icb.page342057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2.THE MEDIA: an introduction </a:t>
            </a: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14772" y="3510872"/>
            <a:ext cx="7990656" cy="1752600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/>
              <a:t>Emerging Issues in Health </a:t>
            </a:r>
            <a:r>
              <a:rPr lang="en-GB" sz="3600" dirty="0" smtClean="0"/>
              <a:t>Delivery (L6)</a:t>
            </a:r>
            <a:endParaRPr lang="en-GB" sz="3600" dirty="0"/>
          </a:p>
          <a:p>
            <a:r>
              <a:rPr lang="en-GB" sz="3600" dirty="0" smtClean="0"/>
              <a:t>HSC61</a:t>
            </a:r>
          </a:p>
          <a:p>
            <a:r>
              <a:rPr lang="en-GB" sz="3600" dirty="0" smtClean="0"/>
              <a:t>Tuesday 28th Feb 2017 9.00-1.15</a:t>
            </a:r>
          </a:p>
          <a:p>
            <a:r>
              <a:rPr lang="en-GB" sz="3600" dirty="0" smtClean="0"/>
              <a:t>Dr Lisa Arai</a:t>
            </a:r>
            <a:endParaRPr lang="en-GB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Reminder: module aim &amp;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640" y="1700808"/>
            <a:ext cx="8229600" cy="3989040"/>
          </a:xfrm>
        </p:spPr>
        <p:txBody>
          <a:bodyPr>
            <a:normAutofit fontScale="92500"/>
          </a:bodyPr>
          <a:lstStyle/>
          <a:p>
            <a:r>
              <a:rPr lang="en-GB" sz="2800" dirty="0" smtClean="0"/>
              <a:t>This </a:t>
            </a:r>
            <a:r>
              <a:rPr lang="en-GB" sz="2800" dirty="0"/>
              <a:t>module aims to facilitate an </a:t>
            </a:r>
            <a:r>
              <a:rPr lang="en-GB" sz="2800" dirty="0" smtClean="0"/>
              <a:t>in-depth </a:t>
            </a:r>
            <a:r>
              <a:rPr lang="en-GB" sz="2800" dirty="0"/>
              <a:t>understanding of the factors </a:t>
            </a:r>
            <a:r>
              <a:rPr lang="en-GB" sz="2800" dirty="0" smtClean="0"/>
              <a:t>influencing </a:t>
            </a:r>
            <a:r>
              <a:rPr lang="en-GB" sz="2800" dirty="0"/>
              <a:t>public debate of </a:t>
            </a:r>
            <a:r>
              <a:rPr lang="en-GB" sz="2800" dirty="0" smtClean="0"/>
              <a:t>health </a:t>
            </a:r>
            <a:r>
              <a:rPr lang="en-GB" sz="2800" dirty="0"/>
              <a:t>and social </a:t>
            </a:r>
            <a:r>
              <a:rPr lang="en-GB" sz="2800" dirty="0" smtClean="0"/>
              <a:t>care issues, the </a:t>
            </a:r>
            <a:r>
              <a:rPr lang="en-GB" sz="2800" dirty="0"/>
              <a:t>methods used to bring information to the public arena for </a:t>
            </a:r>
            <a:r>
              <a:rPr lang="en-GB" sz="2800" dirty="0" smtClean="0"/>
              <a:t>debate </a:t>
            </a:r>
            <a:r>
              <a:rPr lang="en-GB" sz="2800" dirty="0"/>
              <a:t>and the validity and reliability of that </a:t>
            </a:r>
            <a:r>
              <a:rPr lang="en-GB" sz="2800" dirty="0" smtClean="0"/>
              <a:t>information. </a:t>
            </a:r>
          </a:p>
          <a:p>
            <a:r>
              <a:rPr lang="en-GB" sz="2800" dirty="0" smtClean="0"/>
              <a:t>The </a:t>
            </a:r>
            <a:r>
              <a:rPr lang="en-GB" sz="2800" dirty="0"/>
              <a:t>role of different media in shaping social behaviours and attitudes and the balance between representation and manipulation of </a:t>
            </a:r>
            <a:r>
              <a:rPr lang="en-GB" sz="2800" dirty="0" smtClean="0"/>
              <a:t>health </a:t>
            </a:r>
            <a:r>
              <a:rPr lang="en-GB" sz="2800" dirty="0"/>
              <a:t>information will be evaluated.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79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Reminder: module aim &amp;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640" y="1700808"/>
            <a:ext cx="8229600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 smtClean="0"/>
              <a:t>Upon </a:t>
            </a:r>
            <a:r>
              <a:rPr lang="en-GB" sz="2800" dirty="0"/>
              <a:t>the successful completion of this module, the student should be able to demonstrate the ability to: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Reflect </a:t>
            </a:r>
            <a:r>
              <a:rPr lang="en-US" dirty="0"/>
              <a:t>upon information </a:t>
            </a:r>
            <a:r>
              <a:rPr lang="en-US" dirty="0" smtClean="0"/>
              <a:t>about health that </a:t>
            </a:r>
            <a:r>
              <a:rPr lang="en-US" dirty="0"/>
              <a:t>may </a:t>
            </a:r>
            <a:r>
              <a:rPr lang="en-US" dirty="0" smtClean="0"/>
              <a:t>cause public concern, and </a:t>
            </a:r>
            <a:r>
              <a:rPr lang="en-US" dirty="0"/>
              <a:t>critically analyse how these issues are presented in the </a:t>
            </a:r>
            <a:r>
              <a:rPr lang="en-US" dirty="0" smtClean="0"/>
              <a:t>media;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Evaluate current thinking on </a:t>
            </a:r>
            <a:r>
              <a:rPr lang="en-US" dirty="0" smtClean="0"/>
              <a:t>a chosen health issue, </a:t>
            </a:r>
            <a:r>
              <a:rPr lang="en-US" dirty="0"/>
              <a:t>and its possible influence on the health and wellbeing of </a:t>
            </a:r>
            <a:r>
              <a:rPr lang="en-US" dirty="0" smtClean="0"/>
              <a:t>individuals or </a:t>
            </a:r>
            <a:r>
              <a:rPr lang="en-US" dirty="0"/>
              <a:t>society, </a:t>
            </a:r>
            <a:r>
              <a:rPr lang="en-US" dirty="0" smtClean="0"/>
              <a:t>as well healthcare </a:t>
            </a:r>
            <a:r>
              <a:rPr lang="en-US" dirty="0"/>
              <a:t>policy and legislation.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49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of today’s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To explore the media, what it is and how it works; </a:t>
            </a:r>
          </a:p>
          <a:p>
            <a:r>
              <a:rPr lang="en-GB" sz="3200" dirty="0" smtClean="0"/>
              <a:t>To revise key academic skills: referencing &amp; plagiarism. </a:t>
            </a:r>
            <a:endParaRPr lang="en-GB" sz="3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251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session: 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dirty="0" smtClean="0"/>
              <a:t>9.00-9.20: update &amp; student task from session 1; </a:t>
            </a:r>
          </a:p>
          <a:p>
            <a:r>
              <a:rPr lang="en-GB" dirty="0" smtClean="0"/>
              <a:t>9.20-11.00: the media: an introduction;</a:t>
            </a:r>
          </a:p>
          <a:p>
            <a:r>
              <a:rPr lang="en-GB" dirty="0" smtClean="0"/>
              <a:t>11.00-11.15: break;</a:t>
            </a:r>
            <a:endParaRPr lang="en-GB" dirty="0"/>
          </a:p>
          <a:p>
            <a:r>
              <a:rPr lang="en-GB" dirty="0" smtClean="0"/>
              <a:t>11.15-12.00: group-work;</a:t>
            </a:r>
          </a:p>
          <a:p>
            <a:r>
              <a:rPr lang="en-GB" dirty="0" smtClean="0"/>
              <a:t>12.00-12.30: key academic skills; </a:t>
            </a:r>
          </a:p>
          <a:p>
            <a:r>
              <a:rPr lang="en-GB" dirty="0" smtClean="0"/>
              <a:t>12.30-1.00: Q&amp;A/tutorial support. 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asked you to:</a:t>
            </a:r>
          </a:p>
          <a:p>
            <a:pPr marL="0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Undertake </a:t>
            </a:r>
            <a:r>
              <a:rPr lang="en-GB" dirty="0"/>
              <a:t>a search </a:t>
            </a:r>
            <a:r>
              <a:rPr lang="en-GB" dirty="0" smtClean="0"/>
              <a:t>about an emerging health </a:t>
            </a:r>
            <a:r>
              <a:rPr lang="en-GB" dirty="0"/>
              <a:t>issue </a:t>
            </a:r>
            <a:r>
              <a:rPr lang="en-GB" dirty="0" smtClean="0"/>
              <a:t>which is also a cause of public concern;</a:t>
            </a:r>
            <a:endParaRPr lang="en-GB" dirty="0"/>
          </a:p>
          <a:p>
            <a:pPr lvl="1"/>
            <a:r>
              <a:rPr lang="en-GB" dirty="0"/>
              <a:t>Consider and reflect on how the </a:t>
            </a:r>
            <a:r>
              <a:rPr lang="en-GB" dirty="0" smtClean="0"/>
              <a:t>health </a:t>
            </a:r>
            <a:r>
              <a:rPr lang="en-GB" dirty="0"/>
              <a:t>issue is presented within the </a:t>
            </a:r>
            <a:r>
              <a:rPr lang="en-GB" dirty="0" smtClean="0"/>
              <a:t>media;</a:t>
            </a:r>
            <a:endParaRPr lang="en-GB" dirty="0"/>
          </a:p>
          <a:p>
            <a:pPr lvl="1"/>
            <a:r>
              <a:rPr lang="en-GB" dirty="0" smtClean="0"/>
              <a:t>Explore how media presentation of the health issue might affect people’s attitudes and behaviour.</a:t>
            </a:r>
          </a:p>
          <a:p>
            <a:pPr lvl="1"/>
            <a:endParaRPr lang="en-GB" dirty="0"/>
          </a:p>
          <a:p>
            <a:r>
              <a:rPr lang="en-GB" dirty="0" smtClean="0"/>
              <a:t>How did you do?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1: Student </a:t>
            </a:r>
            <a:r>
              <a:rPr lang="en-GB" dirty="0"/>
              <a:t>t</a:t>
            </a:r>
            <a:r>
              <a:rPr lang="en-GB" dirty="0" smtClean="0"/>
              <a:t>ask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5525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media: an introduction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269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media: an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876800"/>
          </a:xfrm>
        </p:spPr>
        <p:txBody>
          <a:bodyPr/>
          <a:lstStyle/>
          <a:p>
            <a:r>
              <a:rPr lang="en-GB" b="1" dirty="0" smtClean="0"/>
              <a:t>Defining mass media: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What is ‘the media’? (sometimes called the ‘mass media’);</a:t>
            </a:r>
          </a:p>
          <a:p>
            <a:r>
              <a:rPr lang="en-GB" dirty="0" smtClean="0"/>
              <a:t>‘Medium’ or ‘media’ </a:t>
            </a:r>
            <a:r>
              <a:rPr lang="en-GB" dirty="0"/>
              <a:t>(plural) = ‘a way of communicating information and ideas, especially to a lot of </a:t>
            </a:r>
            <a:r>
              <a:rPr lang="en-GB" dirty="0" smtClean="0"/>
              <a:t>people…’ (MacMillan Dictionary). 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9473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media: an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676672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 smtClean="0"/>
              <a:t>Forms of mass media: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Examples of mass media? </a:t>
            </a:r>
          </a:p>
          <a:p>
            <a:endParaRPr lang="en-GB" dirty="0"/>
          </a:p>
        </p:txBody>
      </p:sp>
      <p:pic>
        <p:nvPicPr>
          <p:cNvPr id="1028" name="Picture 4" descr="http://images2.pics4learning.com/catalog/l/thumb_big/laptoppicture_thumb_bi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608" y="2377259"/>
            <a:ext cx="2381250" cy="198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Newspap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9529" y="2153345"/>
            <a:ext cx="2274541" cy="171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AM Radi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5887" y="3938062"/>
            <a:ext cx="2947749" cy="1658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60883" y="6381328"/>
            <a:ext cx="48348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Copyright-free images from publicdomainpictures.net</a:t>
            </a:r>
            <a:r>
              <a:rPr lang="en-GB" sz="1000" dirty="0"/>
              <a:t>/</a:t>
            </a:r>
          </a:p>
        </p:txBody>
      </p:sp>
      <p:pic>
        <p:nvPicPr>
          <p:cNvPr id="1034" name="Picture 10" descr="Retro Tv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704" y="3876810"/>
            <a:ext cx="1780615" cy="1780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94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media: an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Media ownership:</a:t>
            </a:r>
          </a:p>
          <a:p>
            <a:r>
              <a:rPr lang="en-GB" dirty="0" smtClean="0"/>
              <a:t>Who owns the media?</a:t>
            </a:r>
          </a:p>
          <a:p>
            <a:endParaRPr lang="en-GB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760" y="2461461"/>
            <a:ext cx="5247567" cy="2951756"/>
          </a:xfrm>
          <a:prstGeom prst="rect">
            <a:avLst/>
          </a:prstGeom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615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media: an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‘Britain has one of the most concentrated media environments in the world, with 3 companies in control of 71% of national newspaper circulation and 5 companies in command of 81% of local newspaper titles’ (Media Reform Coalition, 2017); 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What impact might this concentration have?</a:t>
            </a: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712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media: an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Media power, control, </a:t>
            </a:r>
            <a:r>
              <a:rPr lang="en-GB" b="1" dirty="0" smtClean="0"/>
              <a:t>identity </a:t>
            </a:r>
            <a:r>
              <a:rPr lang="en-GB" b="1" dirty="0"/>
              <a:t>&amp; </a:t>
            </a:r>
            <a:r>
              <a:rPr lang="en-GB" b="1" dirty="0" smtClean="0"/>
              <a:t>culture:</a:t>
            </a:r>
          </a:p>
          <a:p>
            <a:r>
              <a:rPr lang="en-GB" dirty="0" smtClean="0"/>
              <a:t>The media is often described as an agent of ‘social control’. What does this mean?</a:t>
            </a:r>
          </a:p>
          <a:p>
            <a:r>
              <a:rPr lang="en-GB" dirty="0" smtClean="0"/>
              <a:t>‘….the </a:t>
            </a:r>
            <a:r>
              <a:rPr lang="en-GB" dirty="0"/>
              <a:t>many ways in which our </a:t>
            </a:r>
            <a:r>
              <a:rPr lang="en-GB" dirty="0" err="1"/>
              <a:t>behavior</a:t>
            </a:r>
            <a:r>
              <a:rPr lang="en-GB" dirty="0"/>
              <a:t>, thoughts, and appearance are regulated by the norms, rules, laws, and social structures of </a:t>
            </a:r>
            <a:r>
              <a:rPr lang="en-GB" dirty="0" smtClean="0"/>
              <a:t>society’ (Crossman, 2016); 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Norms?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How does the media exert social control?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471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media: </a:t>
            </a:r>
            <a:r>
              <a:rPr lang="en-GB" dirty="0"/>
              <a:t>an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199"/>
            <a:ext cx="4330824" cy="3891209"/>
          </a:xfrm>
        </p:spPr>
        <p:txBody>
          <a:bodyPr>
            <a:normAutofit lnSpcReduction="10000"/>
          </a:bodyPr>
          <a:lstStyle/>
          <a:p>
            <a:r>
              <a:rPr lang="en-GB" sz="2800" b="1" dirty="0" smtClean="0"/>
              <a:t>Theories of mass media &amp;  communication: </a:t>
            </a:r>
          </a:p>
          <a:p>
            <a:r>
              <a:rPr lang="en-GB" sz="2800" dirty="0" smtClean="0"/>
              <a:t>Shannon &amp; Weaver model (1948); </a:t>
            </a:r>
          </a:p>
          <a:p>
            <a:r>
              <a:rPr lang="en-GB" sz="2800" dirty="0"/>
              <a:t>The Hypodermic Needle Theory (</a:t>
            </a:r>
            <a:r>
              <a:rPr lang="en-GB" sz="2800" dirty="0" err="1" smtClean="0"/>
              <a:t>Lasswell</a:t>
            </a:r>
            <a:r>
              <a:rPr lang="en-GB" sz="2800" dirty="0" smtClean="0"/>
              <a:t>, 1927)</a:t>
            </a:r>
            <a:endParaRPr lang="en-GB" sz="2800" dirty="0"/>
          </a:p>
          <a:p>
            <a:r>
              <a:rPr lang="en-GB" sz="2800" dirty="0" smtClean="0"/>
              <a:t>Two-step </a:t>
            </a:r>
            <a:r>
              <a:rPr lang="en-GB" sz="2800" dirty="0"/>
              <a:t>flow </a:t>
            </a:r>
            <a:r>
              <a:rPr lang="en-GB" sz="2800" dirty="0" smtClean="0"/>
              <a:t>(</a:t>
            </a:r>
            <a:r>
              <a:rPr lang="en-GB" sz="2800" dirty="0" err="1" smtClean="0"/>
              <a:t>Lazarsfeld</a:t>
            </a:r>
            <a:r>
              <a:rPr lang="en-GB" sz="2800" dirty="0" smtClean="0"/>
              <a:t> et al, 1948).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0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0941" y="4581485"/>
            <a:ext cx="2831780" cy="1592876"/>
          </a:xfrm>
          <a:prstGeom prst="rect">
            <a:avLst/>
          </a:prstGeom>
        </p:spPr>
      </p:pic>
      <p:pic>
        <p:nvPicPr>
          <p:cNvPr id="9" name="Picture 8">
            <a:hlinkClick r:id="rId5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0941" y="2885319"/>
            <a:ext cx="2831780" cy="1592876"/>
          </a:xfrm>
          <a:prstGeom prst="rect">
            <a:avLst/>
          </a:prstGeom>
        </p:spPr>
      </p:pic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13</a:t>
            </a:fld>
            <a:endParaRPr lang="en-GB" dirty="0"/>
          </a:p>
        </p:txBody>
      </p:sp>
      <p:pic>
        <p:nvPicPr>
          <p:cNvPr id="2054" name="Picture 6" descr="Image result for shannon weaver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3454" y="1214530"/>
            <a:ext cx="2939267" cy="1528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6141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media: an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754760" cy="2620888"/>
          </a:xfrm>
        </p:spPr>
        <p:txBody>
          <a:bodyPr/>
          <a:lstStyle/>
          <a:p>
            <a:r>
              <a:rPr lang="en-GB" b="1" dirty="0"/>
              <a:t>Media </a:t>
            </a:r>
            <a:r>
              <a:rPr lang="en-GB" b="1" dirty="0" smtClean="0"/>
              <a:t>effects:</a:t>
            </a:r>
          </a:p>
          <a:p>
            <a:endParaRPr lang="en-GB" dirty="0" smtClean="0"/>
          </a:p>
          <a:p>
            <a:endParaRPr lang="en-GB" b="1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419872" y="5513612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14</a:t>
            </a:fld>
            <a:endParaRPr lang="en-GB" dirty="0"/>
          </a:p>
        </p:txBody>
      </p:sp>
      <p:pic>
        <p:nvPicPr>
          <p:cNvPr id="9" name="Picture 8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6523" y="2164662"/>
            <a:ext cx="4910874" cy="2762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245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media: an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Agenda </a:t>
            </a:r>
            <a:r>
              <a:rPr lang="en-GB" dirty="0"/>
              <a:t>setting </a:t>
            </a:r>
            <a:r>
              <a:rPr lang="en-GB" dirty="0" smtClean="0"/>
              <a:t>(or ‘gate-keeping’):</a:t>
            </a:r>
          </a:p>
          <a:p>
            <a:pPr lvl="1"/>
            <a:r>
              <a:rPr lang="en-GB" dirty="0" smtClean="0"/>
              <a:t>‘…highlighting </a:t>
            </a:r>
            <a:r>
              <a:rPr lang="en-GB" dirty="0"/>
              <a:t>certain events repeatedly, they </a:t>
            </a:r>
            <a:r>
              <a:rPr lang="en-GB" dirty="0" smtClean="0"/>
              <a:t>[media] create </a:t>
            </a:r>
            <a:r>
              <a:rPr lang="en-GB" dirty="0"/>
              <a:t>a sense of urgency about those issues even though this is not always an accurate reflection of </a:t>
            </a:r>
            <a:r>
              <a:rPr lang="en-GB" dirty="0" smtClean="0"/>
              <a:t>reality</a:t>
            </a:r>
            <a:r>
              <a:rPr lang="en-GB" dirty="0"/>
              <a:t>’ (Farrar, 2013);</a:t>
            </a:r>
          </a:p>
          <a:p>
            <a:r>
              <a:rPr lang="en-GB" dirty="0" smtClean="0"/>
              <a:t>Framing:</a:t>
            </a:r>
          </a:p>
          <a:p>
            <a:pPr lvl="1"/>
            <a:r>
              <a:rPr lang="en-GB" dirty="0"/>
              <a:t>‘Framing occurs when the construction and dissemination of messages acts to highlight, emphasize or obscure some aspects of the message over </a:t>
            </a:r>
            <a:r>
              <a:rPr lang="en-GB" dirty="0" smtClean="0"/>
              <a:t>others’ (Farrar, 2013).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15</a:t>
            </a:fld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8725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Any Questions?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work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906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Group-work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 your groups, read media coverage of the issue in  your allocated newspaper; 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Then answer the following questions: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dirty="0" smtClean="0"/>
              <a:t>What is the focus of the article?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dirty="0" smtClean="0"/>
              <a:t>What is the main message: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dirty="0" smtClean="0"/>
              <a:t>What agenda </a:t>
            </a:r>
            <a:r>
              <a:rPr lang="en-GB" dirty="0" smtClean="0"/>
              <a:t>or perspective does the paper have</a:t>
            </a:r>
            <a:r>
              <a:rPr lang="en-GB" dirty="0" smtClean="0"/>
              <a:t>?</a:t>
            </a:r>
            <a:endParaRPr lang="en-GB" dirty="0" smtClean="0"/>
          </a:p>
          <a:p>
            <a:pPr marL="731520" lvl="1" indent="-457200">
              <a:buFont typeface="+mj-lt"/>
              <a:buAutoNum type="arabicPeriod"/>
            </a:pPr>
            <a:r>
              <a:rPr lang="en-GB" dirty="0" smtClean="0"/>
              <a:t>How does it differ from coverage in other papers?</a:t>
            </a:r>
            <a:endParaRPr lang="en-GB" dirty="0" smtClean="0"/>
          </a:p>
          <a:p>
            <a:pPr marL="731520" lvl="1" indent="-457200">
              <a:buFont typeface="+mj-lt"/>
              <a:buAutoNum type="arabicPeriod"/>
            </a:pPr>
            <a:endParaRPr lang="en-GB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41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Group-work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19</a:t>
            </a:fld>
            <a:endParaRPr lang="en-GB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131840" y="5301208"/>
            <a:ext cx="2867005" cy="1307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72816"/>
            <a:ext cx="4402440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85235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Group-work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20</a:t>
            </a:fld>
            <a:endParaRPr lang="en-GB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131840" y="5301208"/>
            <a:ext cx="2867005" cy="1307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340768"/>
            <a:ext cx="5260499" cy="4044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36693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Group-work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21</a:t>
            </a:fld>
            <a:endParaRPr lang="en-GB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131840" y="5301208"/>
            <a:ext cx="2867005" cy="1307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56792"/>
            <a:ext cx="5256584" cy="4040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36693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academic skills: referencing &amp; plagiarism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7980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1585F4A-95C8-478A-9C9D-3FEF96891C89}" type="slidenum">
              <a:rPr lang="en-GB" altLang="en-US"/>
              <a:pPr eaLnBrk="1" hangingPunct="1"/>
              <a:t>23</a:t>
            </a:fld>
            <a:endParaRPr lang="en-GB" altLang="en-US"/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academic </a:t>
            </a:r>
            <a:r>
              <a:rPr lang="en-GB" dirty="0" smtClean="0"/>
              <a:t>skills</a:t>
            </a:r>
            <a:endParaRPr lang="en-GB" altLang="en-US" dirty="0" smtClean="0"/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5410944" cy="463708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>
                <a:solidFill>
                  <a:srgbClr val="002060"/>
                </a:solidFill>
              </a:rPr>
              <a:t>What does the term ‘academic skills’ mean?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‘Academic Skills are all about helping you learn how to be a more effective learner and develop the research skills that will help you now and in the future’ (Southampton University, 2009).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</p:txBody>
      </p:sp>
      <p:pic>
        <p:nvPicPr>
          <p:cNvPr id="25606" name="Picture 6" descr="academic-skil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4010" y="2205039"/>
            <a:ext cx="2376090" cy="2376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3409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DC874F28-7E49-4FF8-9800-FE4579ECE040}" type="slidenum">
              <a:rPr lang="en-GB" altLang="en-US"/>
              <a:pPr eaLnBrk="1" hangingPunct="1"/>
              <a:t>24</a:t>
            </a:fld>
            <a:endParaRPr lang="en-GB" altLang="en-US"/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academic </a:t>
            </a:r>
            <a:r>
              <a:rPr lang="en-GB" dirty="0" smtClean="0"/>
              <a:t>skills</a:t>
            </a:r>
            <a:endParaRPr lang="en-GB" altLang="en-US" dirty="0" smtClean="0"/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What are the key academic skills?</a:t>
            </a:r>
          </a:p>
          <a:p>
            <a:pPr eaLnBrk="1" hangingPunct="1"/>
            <a:r>
              <a:rPr lang="en-GB" altLang="en-US" dirty="0" smtClean="0"/>
              <a:t>These include:</a:t>
            </a:r>
          </a:p>
          <a:p>
            <a:pPr lvl="1" eaLnBrk="1" hangingPunct="1"/>
            <a:r>
              <a:rPr lang="en-GB" altLang="en-US" dirty="0" smtClean="0"/>
              <a:t>Learning how to reference properly; </a:t>
            </a:r>
          </a:p>
          <a:p>
            <a:pPr lvl="1" eaLnBrk="1" hangingPunct="1"/>
            <a:r>
              <a:rPr lang="en-GB" altLang="en-US" dirty="0" smtClean="0"/>
              <a:t>Avoiding plagiarism; </a:t>
            </a:r>
          </a:p>
          <a:p>
            <a:pPr lvl="1" eaLnBrk="1" hangingPunct="1"/>
            <a:r>
              <a:rPr lang="en-GB" altLang="en-US" dirty="0" smtClean="0"/>
              <a:t>Formatting a document; </a:t>
            </a:r>
          </a:p>
          <a:p>
            <a:pPr lvl="1" eaLnBrk="1" hangingPunct="1"/>
            <a:r>
              <a:rPr lang="en-GB" altLang="en-US" dirty="0" smtClean="0"/>
              <a:t>Critical thinking; </a:t>
            </a:r>
          </a:p>
          <a:p>
            <a:pPr lvl="1" eaLnBrk="1" hangingPunct="1"/>
            <a:r>
              <a:rPr lang="en-GB" altLang="en-US" dirty="0" smtClean="0"/>
              <a:t>Writing in an academic way; </a:t>
            </a:r>
          </a:p>
          <a:p>
            <a:pPr lvl="1" eaLnBrk="1" hangingPunct="1"/>
            <a:r>
              <a:rPr lang="en-GB" altLang="en-US" dirty="0" smtClean="0"/>
              <a:t>Managing your time. 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endParaRPr lang="en-GB" altLang="en-US" dirty="0" smtClean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0939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48A32C53-F713-4B86-B23D-2E42EABB8C61}" type="slidenum">
              <a:rPr lang="en-GB" altLang="en-US"/>
              <a:pPr eaLnBrk="1" hangingPunct="1"/>
              <a:t>25</a:t>
            </a:fld>
            <a:endParaRPr lang="en-GB" altLang="en-US"/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academic </a:t>
            </a:r>
            <a:r>
              <a:rPr lang="en-GB" dirty="0" smtClean="0"/>
              <a:t>skills</a:t>
            </a:r>
            <a:endParaRPr lang="en-GB" altLang="en-US" dirty="0" smtClean="0"/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4546600" cy="4530725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Today, we will focus on </a:t>
            </a:r>
            <a:r>
              <a:rPr lang="en-GB" altLang="en-US" b="1" dirty="0" smtClean="0"/>
              <a:t>referencing</a:t>
            </a:r>
            <a:r>
              <a:rPr lang="en-GB" altLang="en-US" dirty="0" smtClean="0"/>
              <a:t> and </a:t>
            </a:r>
            <a:r>
              <a:rPr lang="en-GB" altLang="en-US" b="1" dirty="0" smtClean="0"/>
              <a:t>plagiarism</a:t>
            </a:r>
            <a:r>
              <a:rPr lang="en-GB" altLang="en-US" dirty="0" smtClean="0"/>
              <a:t>; </a:t>
            </a:r>
          </a:p>
          <a:p>
            <a:pPr eaLnBrk="1" hangingPunct="1"/>
            <a:endParaRPr lang="en-GB" altLang="en-US" dirty="0" smtClean="0"/>
          </a:p>
        </p:txBody>
      </p:sp>
      <p:pic>
        <p:nvPicPr>
          <p:cNvPr id="27654" name="Picture 6" descr="Referencing_word_clou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3316" y="1341438"/>
            <a:ext cx="3358434" cy="1884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5" name="Picture 8" descr="plagiarism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94" y="2785638"/>
            <a:ext cx="4286250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6" name="Rectangle 9"/>
          <p:cNvSpPr>
            <a:spLocks noChangeArrowheads="1"/>
          </p:cNvSpPr>
          <p:nvPr/>
        </p:nvSpPr>
        <p:spPr bwMode="auto">
          <a:xfrm>
            <a:off x="971600" y="5262138"/>
            <a:ext cx="3183885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800" dirty="0" smtClean="0"/>
              <a:t>Taken from: http</a:t>
            </a:r>
            <a:r>
              <a:rPr lang="en-GB" altLang="en-US" sz="800" dirty="0"/>
              <a:t>://ait.libguides.com/c.php?g=280082&amp;p=2551412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0403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6E371CDA-3CBA-4B47-A1AD-D34E8374C986}" type="slidenum">
              <a:rPr lang="en-GB" altLang="en-US"/>
              <a:pPr eaLnBrk="1" hangingPunct="1"/>
              <a:t>26</a:t>
            </a:fld>
            <a:endParaRPr lang="en-GB" altLang="en-US"/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academic </a:t>
            </a:r>
            <a:r>
              <a:rPr lang="en-GB" dirty="0" smtClean="0"/>
              <a:t>skills</a:t>
            </a:r>
            <a:endParaRPr lang="en-GB" altLang="en-US" dirty="0" smtClean="0"/>
          </a:p>
        </p:txBody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4546600" cy="4530725"/>
          </a:xfrm>
        </p:spPr>
        <p:txBody>
          <a:bodyPr/>
          <a:lstStyle/>
          <a:p>
            <a:pPr eaLnBrk="1" hangingPunct="1"/>
            <a:r>
              <a:rPr lang="en-GB" altLang="en-US" sz="2800" dirty="0" smtClean="0">
                <a:solidFill>
                  <a:srgbClr val="002060"/>
                </a:solidFill>
              </a:rPr>
              <a:t>What is referencing?</a:t>
            </a:r>
          </a:p>
          <a:p>
            <a:pPr lvl="1" eaLnBrk="1" hangingPunct="1"/>
            <a:r>
              <a:rPr lang="en-GB" altLang="en-US" sz="2500" dirty="0" smtClean="0"/>
              <a:t>Referencing is the process of acknowledging sources; </a:t>
            </a:r>
          </a:p>
          <a:p>
            <a:pPr lvl="1" eaLnBrk="1" hangingPunct="1"/>
            <a:r>
              <a:rPr lang="en-GB" altLang="en-US" sz="2500" dirty="0" smtClean="0"/>
              <a:t>Sources include text, data and information taken from books, journals, magazines, newspapers etc. </a:t>
            </a:r>
          </a:p>
        </p:txBody>
      </p:sp>
      <p:pic>
        <p:nvPicPr>
          <p:cNvPr id="28678" name="Picture 7" descr="Book5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1773238"/>
            <a:ext cx="3454400" cy="317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468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C60E1A59-C2C3-43A5-9318-53035EACD933}" type="slidenum">
              <a:rPr lang="en-GB" altLang="en-US"/>
              <a:pPr eaLnBrk="1" hangingPunct="1"/>
              <a:t>27</a:t>
            </a:fld>
            <a:endParaRPr lang="en-GB" altLang="en-US"/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academic </a:t>
            </a:r>
            <a:r>
              <a:rPr lang="en-GB" dirty="0" smtClean="0"/>
              <a:t>skills</a:t>
            </a:r>
            <a:endParaRPr lang="en-GB" altLang="en-US" dirty="0" smtClean="0"/>
          </a:p>
        </p:txBody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12875"/>
            <a:ext cx="4330700" cy="45307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Key terms: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b="1" dirty="0" smtClean="0"/>
              <a:t>Citation</a:t>
            </a:r>
            <a:r>
              <a:rPr lang="en-GB" altLang="en-US" sz="2000" dirty="0" smtClean="0"/>
              <a:t>: related to the idea of referencing –the process of telling the reader what sources you drew on/used;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b="1" dirty="0" smtClean="0"/>
              <a:t>In text citation</a:t>
            </a:r>
            <a:r>
              <a:rPr lang="en-GB" altLang="en-US" sz="1800" dirty="0" smtClean="0"/>
              <a:t>: this is referencing in the body of the document; 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b="1" dirty="0" smtClean="0"/>
              <a:t>Bibliography</a:t>
            </a:r>
            <a:r>
              <a:rPr lang="en-GB" altLang="en-US" sz="2000" dirty="0" smtClean="0"/>
              <a:t>: list of all resources used when writing an assignment, even those not cited;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b="1" dirty="0" smtClean="0"/>
              <a:t>Reference list</a:t>
            </a:r>
            <a:r>
              <a:rPr lang="en-GB" altLang="en-US" sz="2000" dirty="0" smtClean="0"/>
              <a:t>: List of citations. </a:t>
            </a:r>
          </a:p>
        </p:txBody>
      </p:sp>
      <p:pic>
        <p:nvPicPr>
          <p:cNvPr id="29702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1340768"/>
            <a:ext cx="3898223" cy="2619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4932040" y="4152375"/>
            <a:ext cx="3889375" cy="189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More information from Nottingham University here: </a:t>
            </a:r>
            <a:r>
              <a:rPr lang="en-GB" altLang="en-US" dirty="0" smtClean="0">
                <a:hlinkClick r:id="rId3"/>
              </a:rPr>
              <a:t>http</a:t>
            </a:r>
            <a:r>
              <a:rPr lang="en-GB" altLang="en-US" dirty="0">
                <a:hlinkClick r:id="rId3"/>
              </a:rPr>
              <a:t>://</a:t>
            </a:r>
            <a:r>
              <a:rPr lang="en-GB" altLang="en-US" dirty="0" smtClean="0">
                <a:hlinkClick r:id="rId3"/>
              </a:rPr>
              <a:t>www.nottingham.ac.uk/studentservices/documents/whatarebibliographiesandreferences.pdf</a:t>
            </a:r>
            <a:endParaRPr lang="en-GB" altLang="en-US" dirty="0" smtClean="0"/>
          </a:p>
          <a:p>
            <a:pPr eaLnBrk="1" hangingPunct="1">
              <a:spcBef>
                <a:spcPct val="50000"/>
              </a:spcBef>
            </a:pPr>
            <a:endParaRPr lang="en-GB" altLang="en-US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755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844A335B-5FF3-46E7-AB76-30668E92B839}" type="slidenum">
              <a:rPr lang="en-GB" altLang="en-US"/>
              <a:pPr eaLnBrk="1" hangingPunct="1"/>
              <a:t>28</a:t>
            </a:fld>
            <a:endParaRPr lang="en-GB" altLang="en-US"/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academic skills:</a:t>
            </a:r>
            <a:endParaRPr lang="en-GB" altLang="en-US" dirty="0" smtClean="0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Why do we reference?</a:t>
            </a:r>
          </a:p>
          <a:p>
            <a:pPr lvl="1" eaLnBrk="1" hangingPunct="1"/>
            <a:r>
              <a:rPr lang="en-GB" altLang="en-US" sz="2800" dirty="0" smtClean="0"/>
              <a:t>To show the breadth of your reading; </a:t>
            </a:r>
          </a:p>
          <a:p>
            <a:pPr lvl="1" eaLnBrk="1" hangingPunct="1"/>
            <a:r>
              <a:rPr lang="en-GB" altLang="en-US" sz="2800" dirty="0" smtClean="0"/>
              <a:t>To support your own arguments;</a:t>
            </a:r>
          </a:p>
          <a:p>
            <a:pPr lvl="1" eaLnBrk="1" hangingPunct="1"/>
            <a:r>
              <a:rPr lang="en-GB" altLang="en-US" sz="2800" dirty="0" smtClean="0"/>
              <a:t>Allows others to use the sources you used;</a:t>
            </a:r>
          </a:p>
          <a:p>
            <a:pPr lvl="1" eaLnBrk="1" hangingPunct="1"/>
            <a:r>
              <a:rPr lang="en-GB" altLang="en-US" sz="2800" dirty="0" smtClean="0"/>
              <a:t>Helps you to avoid </a:t>
            </a:r>
            <a:r>
              <a:rPr lang="en-GB" altLang="en-US" sz="2800" b="1" dirty="0" smtClean="0"/>
              <a:t>plagiarism</a:t>
            </a:r>
            <a:r>
              <a:rPr lang="en-GB" altLang="en-US" sz="2800" dirty="0" smtClean="0"/>
              <a:t>……more on this important issue later. </a:t>
            </a:r>
          </a:p>
          <a:p>
            <a:pPr lvl="1" eaLnBrk="1" hangingPunct="1"/>
            <a:endParaRPr lang="en-GB" altLang="en-US" sz="2800" dirty="0" smtClean="0"/>
          </a:p>
          <a:p>
            <a:pPr lvl="1" eaLnBrk="1" hangingPunct="1">
              <a:buFont typeface="Wingdings" panose="05000000000000000000" pitchFamily="2" charset="2"/>
              <a:buNone/>
            </a:pPr>
            <a:endParaRPr lang="en-GB" altLang="en-US" dirty="0" smtClean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8065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C96506FA-7A23-4FAB-A1BA-20D2D0ABBB3E}" type="slidenum">
              <a:rPr lang="en-GB" altLang="en-US"/>
              <a:pPr eaLnBrk="1" hangingPunct="1"/>
              <a:t>29</a:t>
            </a:fld>
            <a:endParaRPr lang="en-GB" altLang="en-US"/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academic </a:t>
            </a:r>
            <a:r>
              <a:rPr lang="en-GB" dirty="0" smtClean="0"/>
              <a:t>skills</a:t>
            </a:r>
            <a:endParaRPr lang="en-GB" altLang="en-US" dirty="0" smtClean="0"/>
          </a:p>
        </p:txBody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Why do we reference?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endParaRPr lang="en-GB" altLang="en-US" smtClean="0"/>
          </a:p>
        </p:txBody>
      </p:sp>
      <p:pic>
        <p:nvPicPr>
          <p:cNvPr id="31750" name="Picture 5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844" y="2132856"/>
            <a:ext cx="5856312" cy="3292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8805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7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30F4F23F-6F28-4CCF-A42F-6335F9B8541D}" type="slidenum">
              <a:rPr lang="en-GB" altLang="en-US"/>
              <a:pPr eaLnBrk="1" hangingPunct="1"/>
              <a:t>30</a:t>
            </a:fld>
            <a:endParaRPr lang="en-GB" altLang="en-US"/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academic </a:t>
            </a:r>
            <a:r>
              <a:rPr lang="en-GB" dirty="0" smtClean="0"/>
              <a:t>skills</a:t>
            </a:r>
            <a:endParaRPr lang="en-GB" altLang="en-US" dirty="0" smtClean="0"/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What kind of referencing style does UWTSD use?</a:t>
            </a:r>
          </a:p>
          <a:p>
            <a:pPr lvl="1" eaLnBrk="1" hangingPunct="1"/>
            <a:r>
              <a:rPr lang="en-GB" altLang="en-US" dirty="0" smtClean="0"/>
              <a:t>Harvard style.   </a:t>
            </a:r>
          </a:p>
        </p:txBody>
      </p:sp>
      <p:pic>
        <p:nvPicPr>
          <p:cNvPr id="108550" name="Picture 6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0760" y="2564904"/>
            <a:ext cx="5003800" cy="281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9859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85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8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Key academic skills</a:t>
            </a:r>
            <a:endParaRPr lang="en-GB" altLang="en-US" dirty="0" smtClean="0"/>
          </a:p>
        </p:txBody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Plagiarism:</a:t>
            </a:r>
          </a:p>
          <a:p>
            <a:r>
              <a:rPr lang="en-GB" altLang="en-US" dirty="0" smtClean="0"/>
              <a:t>What is plagiarism?</a:t>
            </a:r>
          </a:p>
          <a:p>
            <a:pPr lvl="1"/>
            <a:r>
              <a:rPr lang="en-GB" altLang="en-US" dirty="0" smtClean="0"/>
              <a:t>The practice of taking someone else’s work or ideas and passing them off as one’s  own (Oxford Dictionaries)</a:t>
            </a:r>
          </a:p>
          <a:p>
            <a:r>
              <a:rPr lang="en-GB" altLang="en-US" dirty="0" smtClean="0"/>
              <a:t>Does plagiarism matter?</a:t>
            </a:r>
          </a:p>
          <a:p>
            <a:r>
              <a:rPr lang="en-GB" altLang="en-US" dirty="0" smtClean="0"/>
              <a:t>A related concept: collusion; </a:t>
            </a:r>
          </a:p>
          <a:p>
            <a:pPr lvl="1"/>
            <a:r>
              <a:rPr lang="en-GB" altLang="en-US" dirty="0" smtClean="0"/>
              <a:t>Can be deliberate or accidental. </a:t>
            </a:r>
          </a:p>
        </p:txBody>
      </p:sp>
      <p:sp>
        <p:nvSpPr>
          <p:cNvPr id="3481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69D5725-926E-476F-A7D3-1167F2815106}" type="slidenum">
              <a:rPr lang="en-GB" altLang="en-US" smtClean="0"/>
              <a:pPr/>
              <a:t>31</a:t>
            </a:fld>
            <a:endParaRPr lang="en-GB" altLang="en-US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5183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3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34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academic skills</a:t>
            </a:r>
            <a:endParaRPr lang="en-GB" altLang="en-US" dirty="0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b="1" dirty="0" smtClean="0"/>
              <a:t>Forms of plagiarism:</a:t>
            </a:r>
          </a:p>
          <a:p>
            <a:pPr lvl="1"/>
            <a:r>
              <a:rPr lang="en-GB" altLang="en-US" sz="1800" dirty="0" smtClean="0"/>
              <a:t>Verbatim (word for word) quotation without acknowledgement: </a:t>
            </a:r>
          </a:p>
          <a:p>
            <a:pPr lvl="2"/>
            <a:r>
              <a:rPr lang="en-GB" altLang="en-US" dirty="0" smtClean="0"/>
              <a:t>Remedied by use of quotation marks or indentation, and reference sources cited; </a:t>
            </a:r>
          </a:p>
          <a:p>
            <a:pPr lvl="1"/>
            <a:r>
              <a:rPr lang="en-GB" altLang="en-US" sz="1800" dirty="0" smtClean="0"/>
              <a:t>Cutting and pasting from the Internet without acknowledgement: </a:t>
            </a:r>
          </a:p>
          <a:p>
            <a:pPr lvl="2"/>
            <a:r>
              <a:rPr lang="en-GB" altLang="en-US" dirty="0" smtClean="0"/>
              <a:t>Information from the Internet must be referenced and included in the bibliography. </a:t>
            </a:r>
          </a:p>
          <a:p>
            <a:pPr lvl="2"/>
            <a:r>
              <a:rPr lang="en-GB" altLang="en-US" dirty="0" smtClean="0"/>
              <a:t>It is important to evaluate all material found on the Internet;</a:t>
            </a:r>
          </a:p>
          <a:p>
            <a:pPr lvl="1"/>
            <a:r>
              <a:rPr lang="en-GB" altLang="en-US" sz="1800" dirty="0" smtClean="0"/>
              <a:t>Paraphrasing: Paraphrasing by altering a few words and changing their order, is plagiarism if you do not acknowledge the author:</a:t>
            </a:r>
          </a:p>
          <a:p>
            <a:pPr lvl="3"/>
            <a:r>
              <a:rPr lang="en-GB" altLang="en-US" sz="1100" dirty="0" smtClean="0"/>
              <a:t>Amended from Academic good practice – a practical guide, Oxford University, available at:  http://www.ox.ac.uk/sites/files/oxford/field/field_document/Academic%20good%20practice%20a%20practical%20guide.pdf</a:t>
            </a:r>
          </a:p>
        </p:txBody>
      </p:sp>
      <p:sp>
        <p:nvSpPr>
          <p:cNvPr id="3584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083EC4F-7DFB-4D07-A276-124316391A60}" type="slidenum">
              <a:rPr lang="en-GB" altLang="en-US" smtClean="0"/>
              <a:pPr/>
              <a:t>32</a:t>
            </a:fld>
            <a:endParaRPr lang="en-GB" altLang="en-US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2399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6F8CCA95-005C-4B57-9617-311EF36EB5E5}" type="slidenum">
              <a:rPr lang="en-GB" altLang="en-US"/>
              <a:pPr eaLnBrk="1" hangingPunct="1"/>
              <a:t>33</a:t>
            </a:fld>
            <a:endParaRPr lang="en-GB" altLang="en-US"/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dirty="0"/>
              <a:t>Key academic skills</a:t>
            </a:r>
            <a:endParaRPr lang="en-GB" altLang="en-US" dirty="0" smtClean="0"/>
          </a:p>
        </p:txBody>
      </p:sp>
      <p:sp>
        <p:nvSpPr>
          <p:cNvPr id="37892" name="Rectangle 2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400" b="1" dirty="0" smtClean="0"/>
              <a:t>Tip for avoiding plagiarism</a:t>
            </a:r>
            <a:r>
              <a:rPr lang="en-GB" altLang="en-US" sz="2400" dirty="0" smtClean="0"/>
              <a:t>:</a:t>
            </a:r>
          </a:p>
          <a:p>
            <a:pPr eaLnBrk="1" hangingPunct="1"/>
            <a:endParaRPr lang="en-GB" altLang="en-US" sz="2400" dirty="0" smtClean="0"/>
          </a:p>
          <a:p>
            <a:pPr eaLnBrk="1" hangingPunct="1"/>
            <a:endParaRPr lang="en-GB" altLang="en-US" sz="2400" dirty="0" smtClean="0"/>
          </a:p>
          <a:p>
            <a:pPr eaLnBrk="1" hangingPunct="1"/>
            <a:endParaRPr lang="en-GB" altLang="en-US" sz="2400" dirty="0" smtClean="0"/>
          </a:p>
          <a:p>
            <a:pPr eaLnBrk="1" hangingPunct="1"/>
            <a:endParaRPr lang="en-GB" altLang="en-US" sz="2400" dirty="0" smtClean="0"/>
          </a:p>
        </p:txBody>
      </p:sp>
      <p:sp>
        <p:nvSpPr>
          <p:cNvPr id="37893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 smtClean="0"/>
              <a:t>Keep track of your sources; </a:t>
            </a:r>
          </a:p>
          <a:p>
            <a:pPr eaLnBrk="1" hangingPunct="1"/>
            <a:r>
              <a:rPr lang="en-GB" altLang="en-US" sz="2400" dirty="0" smtClean="0"/>
              <a:t>Don't cut and paste; </a:t>
            </a:r>
          </a:p>
          <a:p>
            <a:pPr eaLnBrk="1" hangingPunct="1"/>
            <a:r>
              <a:rPr lang="en-GB" altLang="en-US" sz="2400" dirty="0" smtClean="0"/>
              <a:t>Keep your own writing and your sources separate; </a:t>
            </a:r>
          </a:p>
          <a:p>
            <a:pPr eaLnBrk="1" hangingPunct="1"/>
            <a:r>
              <a:rPr lang="en-GB" altLang="en-US" sz="2400" dirty="0" smtClean="0"/>
              <a:t>Paraphrase carefully in your notes; acknowledge your sources when paraphrasing. </a:t>
            </a:r>
          </a:p>
          <a:p>
            <a:pPr eaLnBrk="1" hangingPunct="1"/>
            <a:endParaRPr lang="en-GB" altLang="en-US" sz="2400" dirty="0" smtClean="0"/>
          </a:p>
        </p:txBody>
      </p:sp>
      <p:pic>
        <p:nvPicPr>
          <p:cNvPr id="3789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99680"/>
            <a:ext cx="2952328" cy="2810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6" name="Rectangle 7"/>
          <p:cNvSpPr>
            <a:spLocks noChangeArrowheads="1"/>
          </p:cNvSpPr>
          <p:nvPr/>
        </p:nvSpPr>
        <p:spPr bwMode="auto">
          <a:xfrm>
            <a:off x="16089" y="5436439"/>
            <a:ext cx="4318811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800" dirty="0" smtClean="0"/>
              <a:t>Taken from: http</a:t>
            </a:r>
            <a:r>
              <a:rPr lang="en-GB" altLang="en-US" sz="800" dirty="0"/>
              <a:t>://isites.harvard.edu/icb/icb.do?keyword=k70847&amp;pageid=icb.page342057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5804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task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For next week, please read the document called ‘Who owns the UK media’ at this link</a:t>
            </a:r>
            <a:r>
              <a:rPr lang="en-GB" dirty="0"/>
              <a:t>: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www.mediareform.org.uk/wp-content/uploads/2015/10/Who_owns_the_UK_media-report_plus_appendix1.pdf</a:t>
            </a:r>
            <a:endParaRPr lang="en-GB" dirty="0" smtClean="0"/>
          </a:p>
          <a:p>
            <a:r>
              <a:rPr lang="en-GB" dirty="0" smtClean="0"/>
              <a:t>Explore the useful media </a:t>
            </a:r>
            <a:r>
              <a:rPr lang="en-GB" dirty="0"/>
              <a:t>studies website ‘Media Studies 101 ~ A Creative Commons </a:t>
            </a:r>
            <a:r>
              <a:rPr lang="en-GB" dirty="0" smtClean="0"/>
              <a:t>Textbook’: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://mediatexthack.wordpress.com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r>
              <a:rPr lang="en-GB" dirty="0" smtClean="0"/>
              <a:t>Read the </a:t>
            </a:r>
            <a:r>
              <a:rPr lang="en-GB" dirty="0"/>
              <a:t>document called ‘How to Avoid </a:t>
            </a:r>
            <a:r>
              <a:rPr lang="en-GB" dirty="0" smtClean="0"/>
              <a:t>Plagiarism’ here: </a:t>
            </a:r>
            <a:r>
              <a:rPr lang="en-GB" dirty="0" smtClean="0">
                <a:hlinkClick r:id="rId4"/>
              </a:rPr>
              <a:t>http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isites.harvard.edu/icb/icb.do?keyword=k70847&amp;pageid=icb.page342057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34</a:t>
            </a:fld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53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Any Questions?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9525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2240</TotalTime>
  <Words>1307</Words>
  <Application>Microsoft Office PowerPoint</Application>
  <PresentationFormat>On-screen Show (4:3)</PresentationFormat>
  <Paragraphs>189</Paragraphs>
  <Slides>35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Clarity</vt:lpstr>
      <vt:lpstr>2.THE MEDIA: an introduction </vt:lpstr>
      <vt:lpstr>Reminder: module aim &amp; learning outcomes</vt:lpstr>
      <vt:lpstr>Reminder: module aim &amp; learning outcomes</vt:lpstr>
      <vt:lpstr>Aim of today’s session</vt:lpstr>
      <vt:lpstr>Today’s session: contents</vt:lpstr>
      <vt:lpstr>Session 1: Student task</vt:lpstr>
      <vt:lpstr>The media: an introduction</vt:lpstr>
      <vt:lpstr>The media: an introduction</vt:lpstr>
      <vt:lpstr>The media: an introduction</vt:lpstr>
      <vt:lpstr>The media: an introduction</vt:lpstr>
      <vt:lpstr>The media: an introduction</vt:lpstr>
      <vt:lpstr>The media: an introduction</vt:lpstr>
      <vt:lpstr>The media: an introduction</vt:lpstr>
      <vt:lpstr>The media: an introduction</vt:lpstr>
      <vt:lpstr>The media: an introduction</vt:lpstr>
      <vt:lpstr>Q&amp;A</vt:lpstr>
      <vt:lpstr>Group work</vt:lpstr>
      <vt:lpstr>Group-work</vt:lpstr>
      <vt:lpstr>Group-work</vt:lpstr>
      <vt:lpstr>Group-work</vt:lpstr>
      <vt:lpstr>Group-work</vt:lpstr>
      <vt:lpstr>Key academic skills: referencing &amp; plagiarism</vt:lpstr>
      <vt:lpstr>Key academic skills</vt:lpstr>
      <vt:lpstr>Key academic skills</vt:lpstr>
      <vt:lpstr>Key academic skills</vt:lpstr>
      <vt:lpstr>Key academic skills</vt:lpstr>
      <vt:lpstr>Key academic skills</vt:lpstr>
      <vt:lpstr>Key academic skills:</vt:lpstr>
      <vt:lpstr>Key academic skills</vt:lpstr>
      <vt:lpstr>Key academic skills</vt:lpstr>
      <vt:lpstr>Key academic skills</vt:lpstr>
      <vt:lpstr>Key academic skills</vt:lpstr>
      <vt:lpstr>Key academic skills</vt:lpstr>
      <vt:lpstr>Student task </vt:lpstr>
      <vt:lpstr>Q&amp;A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Lisa Drake</cp:lastModifiedBy>
  <cp:revision>74</cp:revision>
  <dcterms:created xsi:type="dcterms:W3CDTF">2014-09-13T13:55:51Z</dcterms:created>
  <dcterms:modified xsi:type="dcterms:W3CDTF">2017-02-27T10:25:30Z</dcterms:modified>
</cp:coreProperties>
</file>