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6915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021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2252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9957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7957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183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154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8334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436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459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85978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49955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52125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3465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8/7/26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7175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8/12/contents" TargetMode="External"/><Relationship Id="rId7" Type="http://schemas.openxmlformats.org/officeDocument/2006/relationships/hyperlink" Target="https://www.gov.uk/government/publications/a-plan-for-digital-health-and-social-care" TargetMode="External"/><Relationship Id="rId2" Type="http://schemas.openxmlformats.org/officeDocument/2006/relationships/hyperlink" Target="https://www.iasp-pain.org/resources/terminolog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put.nhs.uk" TargetMode="External"/><Relationship Id="rId5" Type="http://schemas.openxmlformats.org/officeDocument/2006/relationships/hyperlink" Target="https://www.nice.org.uk/guidance/ng193?webview_progress_bar=1&amp;show_loading=0&amp;push_animated=1%20%5bAccessed" TargetMode="External"/><Relationship Id="rId4" Type="http://schemas.openxmlformats.org/officeDocument/2006/relationships/hyperlink" Target="https://topol.digitalacademy.nhs.uk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cademic.oup.com/ageing/article/54/2/afaf027/8021100?push_animated=1&amp;webview_progress_bar=1&amp;show_loading=0" TargetMode="External"/><Relationship Id="rId2" Type="http://schemas.openxmlformats.org/officeDocument/2006/relationships/hyperlink" Target="https://www.england.nhs.uk/publication/inclusive-digital-healthcare-a-framework-for-nhs-action-on-digital-inclusion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eeexplore-ieee-org.uwtsd.idm.oclc.org/document/11359735" TargetMode="External"/><Relationship Id="rId4" Type="http://schemas.openxmlformats.org/officeDocument/2006/relationships/hyperlink" Target="https://www.hee.nhs.uk/sites/default/files/documents/Topol%20Review%20interim%20report_0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80ADA-C3BA-3BC9-F3F2-C37E19403D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pt-PT" sz="3200" dirty="0" err="1">
                <a:latin typeface="Arial" panose="020B0604020202020204" pitchFamily="34" charset="0"/>
                <a:cs typeface="Arial" panose="020B0604020202020204" pitchFamily="34" charset="0"/>
              </a:rPr>
              <a:t>Al-Powered</a:t>
            </a:r>
            <a:r>
              <a:rPr lang="pt-PT" sz="3200" dirty="0">
                <a:latin typeface="Arial" panose="020B0604020202020204" pitchFamily="34" charset="0"/>
                <a:cs typeface="Arial" panose="020B0604020202020204" pitchFamily="34" charset="0"/>
              </a:rPr>
              <a:t> Facial Pain </a:t>
            </a:r>
            <a:r>
              <a:rPr lang="pt-PT" sz="3200" dirty="0" err="1">
                <a:latin typeface="Arial" panose="020B0604020202020204" pitchFamily="34" charset="0"/>
                <a:cs typeface="Arial" panose="020B0604020202020204" pitchFamily="34" charset="0"/>
              </a:rPr>
              <a:t>Detection</a:t>
            </a:r>
            <a:br>
              <a:rPr lang="pt-PT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pt-PT" sz="3200" dirty="0">
                <a:latin typeface="Arial" panose="020B0604020202020204" pitchFamily="34" charset="0"/>
                <a:cs typeface="Arial" panose="020B0604020202020204" pitchFamily="34" charset="0"/>
              </a:rPr>
              <a:t>Module: Digital </a:t>
            </a:r>
            <a:r>
              <a:rPr lang="pt-PT" sz="3200" dirty="0" err="1">
                <a:latin typeface="Arial" panose="020B0604020202020204" pitchFamily="34" charset="0"/>
                <a:cs typeface="Arial" panose="020B0604020202020204" pitchFamily="34" charset="0"/>
              </a:rPr>
              <a:t>Transformation</a:t>
            </a:r>
            <a:r>
              <a:rPr lang="pt-PT" sz="3200" dirty="0">
                <a:latin typeface="Arial" panose="020B0604020202020204" pitchFamily="34" charset="0"/>
                <a:cs typeface="Arial" panose="020B0604020202020204" pitchFamily="34" charset="0"/>
              </a:rPr>
              <a:t> in the Health and Care 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A8194F-A8E7-D445-D7CC-9BB2D0249E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4457" y="5092232"/>
            <a:ext cx="10572000" cy="1345787"/>
          </a:xfrm>
        </p:spPr>
        <p:txBody>
          <a:bodyPr>
            <a:normAutofit fontScale="25000" lnSpcReduction="20000"/>
          </a:bodyPr>
          <a:lstStyle/>
          <a:p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Name: Nelda Miranda Gomes De Sousa</a:t>
            </a:r>
          </a:p>
          <a:p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Student ID: 2336733</a:t>
            </a:r>
          </a:p>
          <a:p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Module: Digital </a:t>
            </a:r>
            <a:r>
              <a:rPr lang="pt-PT" sz="5500" dirty="0" err="1">
                <a:latin typeface="Arial" panose="020B0604020202020204" pitchFamily="34" charset="0"/>
                <a:cs typeface="Arial" panose="020B0604020202020204" pitchFamily="34" charset="0"/>
              </a:rPr>
              <a:t>Transformation</a:t>
            </a:r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 in the Health and Care </a:t>
            </a:r>
            <a:r>
              <a:rPr lang="pt-PT" sz="5500" dirty="0" err="1">
                <a:latin typeface="Arial" panose="020B0604020202020204" pitchFamily="34" charset="0"/>
                <a:cs typeface="Arial" panose="020B0604020202020204" pitchFamily="34" charset="0"/>
              </a:rPr>
              <a:t>Profession</a:t>
            </a:r>
            <a:endParaRPr lang="pt-PT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pt-PT" sz="5500" dirty="0" err="1"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: BMHP5 </a:t>
            </a:r>
          </a:p>
          <a:p>
            <a:r>
              <a:rPr lang="pt-PT" sz="5500" dirty="0" err="1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: Dr Laila </a:t>
            </a:r>
            <a:r>
              <a:rPr lang="pt-PT" sz="5500" dirty="0" err="1">
                <a:latin typeface="Arial" panose="020B0604020202020204" pitchFamily="34" charset="0"/>
                <a:cs typeface="Arial" panose="020B0604020202020204" pitchFamily="34" charset="0"/>
              </a:rPr>
              <a:t>Surani</a:t>
            </a:r>
            <a:endParaRPr lang="pt-PT" sz="5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Assingment </a:t>
            </a:r>
            <a:r>
              <a:rPr lang="pt-PT" sz="5500" dirty="0" err="1">
                <a:latin typeface="Arial" panose="020B0604020202020204" pitchFamily="34" charset="0"/>
                <a:cs typeface="Arial" panose="020B0604020202020204" pitchFamily="34" charset="0"/>
              </a:rPr>
              <a:t>Title</a:t>
            </a:r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5500" dirty="0" err="1">
                <a:latin typeface="Arial" panose="020B0604020202020204" pitchFamily="34" charset="0"/>
                <a:cs typeface="Arial" panose="020B0604020202020204" pitchFamily="34" charset="0"/>
              </a:rPr>
              <a:t>Component</a:t>
            </a:r>
            <a:r>
              <a:rPr lang="pt-PT" sz="5500" dirty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899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3D507694-266B-E1F3-F342-3C5CBB3F7C7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7664" b="80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8A45F1-C0A3-C171-F711-3A52D6CB4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pt-PT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E631C-AD0B-AF2D-662D-204298A509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>
            <a:normAutofit/>
          </a:bodyPr>
          <a:lstStyle/>
          <a:p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Pain is 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of na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unpleasant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sensory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associated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with, or similar to,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possible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tissue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injury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damage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Some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patients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uncapabble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communicating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effectively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Artificial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Intelligence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enables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objective,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consistent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Growing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role of AI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within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healthcare. </a:t>
            </a:r>
          </a:p>
          <a:p>
            <a:pPr marL="0" indent="0">
              <a:buNone/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(International Association for the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study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of Pain, 2020).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473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5CA8D9-01D1-19DE-C6BF-4D4EA86CA6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pt-PT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pt-PT" sz="2400" dirty="0" err="1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r>
              <a:rPr lang="pt-PT" sz="2400" dirty="0">
                <a:latin typeface="Arial" panose="020B0604020202020204" pitchFamily="34" charset="0"/>
                <a:cs typeface="Arial" panose="020B0604020202020204" pitchFamily="34" charset="0"/>
              </a:rPr>
              <a:t> of Pain </a:t>
            </a:r>
            <a:r>
              <a:rPr lang="pt-PT" sz="24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2400" dirty="0" err="1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r>
              <a:rPr lang="pt-PT" sz="24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2400" dirty="0" err="1">
                <a:latin typeface="Arial" panose="020B0604020202020204" pitchFamily="34" charset="0"/>
                <a:cs typeface="Arial" panose="020B0604020202020204" pitchFamily="34" charset="0"/>
              </a:rPr>
              <a:t>Traditional</a:t>
            </a:r>
            <a:r>
              <a:rPr lang="pt-P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2400" dirty="0" err="1">
                <a:latin typeface="Arial" panose="020B0604020202020204" pitchFamily="34" charset="0"/>
                <a:cs typeface="Arial" panose="020B0604020202020204" pitchFamily="34" charset="0"/>
              </a:rPr>
              <a:t>Approaches</a:t>
            </a:r>
            <a:r>
              <a:rPr lang="pt-PT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CF563-2C24-D690-D26B-BDF0F8D95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 fontScale="850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pt-PT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pt-PT" sz="1300" b="1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3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Matters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Foundation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of safe,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and care.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Identifies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pain,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measures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severity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guides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monitors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progress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Prevents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undertreatment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reduces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suffering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and supports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recovery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Up-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holds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person centred care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Required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by NICE &amp; NHS England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across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all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settings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Fife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NHS, 2024).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pt-PT" sz="1300" b="1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Traditional</a:t>
            </a:r>
            <a:r>
              <a:rPr lang="pt-PT" sz="1300" b="1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300" b="1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Self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- Report is ideal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but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many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can’t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self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pain  - e.g.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advanced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dementia,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disability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, or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stroke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infants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sedated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critically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ill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patients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patients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incapable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self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staff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rely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observation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or rating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scales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These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inconsistent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miss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subtle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and open to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observer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bias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UK hospital and ICU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show pain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lack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depending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on it’s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frequency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and quality.</a:t>
            </a:r>
          </a:p>
          <a:p>
            <a:pPr>
              <a:lnSpc>
                <a:spcPct val="90000"/>
              </a:lnSpc>
            </a:pP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Pain is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missed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underestimated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in more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vulnerable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: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Dependence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ability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Insufficient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sensitivity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for non-verbal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Resource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constraints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limiting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repeated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300" dirty="0" err="1">
                <a:latin typeface="Arial" panose="020B0604020202020204" pitchFamily="34" charset="0"/>
                <a:cs typeface="Arial" panose="020B0604020202020204" pitchFamily="34" charset="0"/>
              </a:rPr>
              <a:t>monitoring</a:t>
            </a: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300" dirty="0">
                <a:latin typeface="Arial" panose="020B0604020202020204" pitchFamily="34" charset="0"/>
                <a:cs typeface="Arial" panose="020B0604020202020204" pitchFamily="34" charset="0"/>
              </a:rPr>
              <a:t> ( Coll and Jones, 2023).</a:t>
            </a:r>
          </a:p>
          <a:p>
            <a:pPr>
              <a:lnSpc>
                <a:spcPct val="90000"/>
              </a:lnSpc>
            </a:pP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92162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7AC324-60AF-4552-191B-8A927B9C2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pt-PT" sz="2400" b="1" dirty="0">
                <a:latin typeface="Arial" panose="020B0604020202020204" pitchFamily="34" charset="0"/>
                <a:cs typeface="Arial" panose="020B0604020202020204" pitchFamily="34" charset="0"/>
              </a:rPr>
              <a:t> AI- </a:t>
            </a:r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Powered</a:t>
            </a:r>
            <a:r>
              <a:rPr lang="pt-PT" sz="2400" b="1" dirty="0">
                <a:latin typeface="Arial" panose="020B0604020202020204" pitchFamily="34" charset="0"/>
                <a:cs typeface="Arial" panose="020B0604020202020204" pitchFamily="34" charset="0"/>
              </a:rPr>
              <a:t> Facial Pain </a:t>
            </a:r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Detection</a:t>
            </a:r>
            <a:r>
              <a:rPr lang="pt-PT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3C5ED-BFC2-3B56-2926-6A64F7B8A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known as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Automted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 Recognition.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It uses artificial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intelligence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computer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machine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wearable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sensors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as apple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watch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can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identify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quantify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multimodal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data: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Facial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expressions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 via Facial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Coding System).</a:t>
            </a:r>
          </a:p>
          <a:p>
            <a:pPr>
              <a:lnSpc>
                <a:spcPct val="90000"/>
              </a:lnSpc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Physiological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signals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respiratory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rate, heart rate,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variability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skin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conductance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posture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movement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tone,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restlessness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Al tools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as PainChek and PainFace AI use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algorithms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trained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large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datasets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facial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expressions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produce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consistent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scores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(NICE, 2021).</a:t>
            </a:r>
          </a:p>
        </p:txBody>
      </p:sp>
    </p:spTree>
    <p:extLst>
      <p:ext uri="{BB962C8B-B14F-4D97-AF65-F5344CB8AC3E}">
        <p14:creationId xmlns:p14="http://schemas.microsoft.com/office/powerpoint/2010/main" val="19714950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133F8CB7-795C-4272-9073-64D8CF97F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743172-17A8-4FA4-8434-B813E03B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23">
            <a:extLst>
              <a:ext uri="{FF2B5EF4-FFF2-40B4-BE49-F238E27FC236}">
                <a16:creationId xmlns:a16="http://schemas.microsoft.com/office/drawing/2014/main" id="{4CE1233C-FD2F-489E-BFDE-086F5FED6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FD7BE4-1DD4-DD24-52DF-B6723574A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1800225"/>
            <a:ext cx="3444211" cy="4241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Critical Evaluation of AI Facial Pain Detection: Impact on Health and Social Care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D756112-657C-FD05-71EA-54374CA7BC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9206864"/>
              </p:ext>
            </p:extLst>
          </p:nvPr>
        </p:nvGraphicFramePr>
        <p:xfrm>
          <a:off x="5280472" y="812028"/>
          <a:ext cx="6268062" cy="5917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37835">
                  <a:extLst>
                    <a:ext uri="{9D8B030D-6E8A-4147-A177-3AD203B41FA5}">
                      <a16:colId xmlns:a16="http://schemas.microsoft.com/office/drawing/2014/main" val="163546806"/>
                    </a:ext>
                  </a:extLst>
                </a:gridCol>
                <a:gridCol w="3630227">
                  <a:extLst>
                    <a:ext uri="{9D8B030D-6E8A-4147-A177-3AD203B41FA5}">
                      <a16:colId xmlns:a16="http://schemas.microsoft.com/office/drawing/2014/main" val="1452593758"/>
                    </a:ext>
                  </a:extLst>
                </a:gridCol>
              </a:tblGrid>
              <a:tr h="282076"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Area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tc>
                  <a:txBody>
                    <a:bodyPr/>
                    <a:lstStyle/>
                    <a:p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extLst>
                  <a:ext uri="{0D108BD9-81ED-4DB2-BD59-A6C34878D82A}">
                    <a16:rowId xmlns:a16="http://schemas.microsoft.com/office/drawing/2014/main" val="2973328248"/>
                  </a:ext>
                </a:extLst>
              </a:tr>
              <a:tr h="1111711">
                <a:tc>
                  <a:txBody>
                    <a:bodyPr/>
                    <a:lstStyle/>
                    <a:p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on service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</a:t>
                      </a:r>
                      <a:r>
                        <a:rPr lang="pt-PT" sz="11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consistency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speed of pain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earlier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intervention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quality and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avoidable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complications</a:t>
                      </a:r>
                      <a:endParaRPr lang="pt-PT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effective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governance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safe NHS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implementation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(NHS England, 2023a; Sampson et al., 2025;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Topol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2019). 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extLst>
                  <a:ext uri="{0D108BD9-81ED-4DB2-BD59-A6C34878D82A}">
                    <a16:rowId xmlns:a16="http://schemas.microsoft.com/office/drawing/2014/main" val="20342146"/>
                  </a:ext>
                </a:extLst>
              </a:tr>
              <a:tr h="1111711">
                <a:tc>
                  <a:txBody>
                    <a:bodyPr/>
                    <a:lstStyle/>
                    <a:p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on service users’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comfort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dignity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person- centred care.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Beneficial for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who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struggle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disabilities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critically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ill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dementia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(Sampson et al., 2025; Care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2014; NMC, 2018). 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extLst>
                  <a:ext uri="{0D108BD9-81ED-4DB2-BD59-A6C34878D82A}">
                    <a16:rowId xmlns:a16="http://schemas.microsoft.com/office/drawing/2014/main" val="330778900"/>
                  </a:ext>
                </a:extLst>
              </a:tr>
              <a:tr h="1277638">
                <a:tc>
                  <a:txBody>
                    <a:bodyPr/>
                    <a:lstStyle/>
                    <a:p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Workforce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Impact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pain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supports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workload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by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efficiency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repeated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Requires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digital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with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clinicians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responsible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final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Topol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2019; NHS England 2023b; NMC, 2018).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extLst>
                  <a:ext uri="{0D108BD9-81ED-4DB2-BD59-A6C34878D82A}">
                    <a16:rowId xmlns:a16="http://schemas.microsoft.com/office/drawing/2014/main" val="53342670"/>
                  </a:ext>
                </a:extLst>
              </a:tr>
              <a:tr h="1277638">
                <a:tc>
                  <a:txBody>
                    <a:bodyPr/>
                    <a:lstStyle/>
                    <a:p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Community Impact 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tc>
                  <a:txBody>
                    <a:bodyPr/>
                    <a:lstStyle/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Earlier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avoidable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complications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health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more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efficient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use of NHS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resources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health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inequalities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by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vulnerable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groups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across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(NHS Long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term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2019; Sampson et al., 2025;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Equality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2010).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2963" marR="82963" marT="41482" marB="41482"/>
                </a:tc>
                <a:extLst>
                  <a:ext uri="{0D108BD9-81ED-4DB2-BD59-A6C34878D82A}">
                    <a16:rowId xmlns:a16="http://schemas.microsoft.com/office/drawing/2014/main" val="21538729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18992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2264E67-6F59-4D8D-8E5F-8245B0FEA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23">
            <a:extLst>
              <a:ext uri="{FF2B5EF4-FFF2-40B4-BE49-F238E27FC236}">
                <a16:creationId xmlns:a16="http://schemas.microsoft.com/office/drawing/2014/main" id="{158E1C6E-D299-4F5D-B15B-155EBF7F6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12121"/>
          </a:solidFill>
          <a:ln>
            <a:noFill/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18914-3C63-D989-5D91-E54698381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457201"/>
            <a:ext cx="3575737" cy="13326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Findings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C013F2-AEC3-5AEB-2274-EAB21710C4C0}"/>
              </a:ext>
            </a:extLst>
          </p:cNvPr>
          <p:cNvSpPr txBox="1"/>
          <p:nvPr/>
        </p:nvSpPr>
        <p:spPr>
          <a:xfrm>
            <a:off x="451514" y="2046514"/>
            <a:ext cx="3575737" cy="39948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Overall findings, AI facial pain detection consistently improves the accuracy and speed of detection of pain assessment, particularly for patients who are unable to communicate pain effectively.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Font typeface="Wingdings 2" charset="2"/>
              <a:buChar char=""/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However, current evidence supports its use as a supportive tool, not a substitute for, expert clinical assessment and professional judgement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0FB9C1-F344-3BE9-6E8B-B4EFA8BC7DB2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3044F9-DA2D-E774-FECA-428E220CFCD2}"/>
              </a:ext>
            </a:extLst>
          </p:cNvPr>
          <p:cNvSpPr txBox="1"/>
          <p:nvPr/>
        </p:nvSpPr>
        <p:spPr>
          <a:xfrm>
            <a:off x="5184115" y="25183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6D41102-753F-6E16-1187-C2E5C00FC4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8770728"/>
              </p:ext>
            </p:extLst>
          </p:nvPr>
        </p:nvGraphicFramePr>
        <p:xfrm>
          <a:off x="5280790" y="1307582"/>
          <a:ext cx="6267746" cy="5530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35226">
                  <a:extLst>
                    <a:ext uri="{9D8B030D-6E8A-4147-A177-3AD203B41FA5}">
                      <a16:colId xmlns:a16="http://schemas.microsoft.com/office/drawing/2014/main" val="9705887"/>
                    </a:ext>
                  </a:extLst>
                </a:gridCol>
                <a:gridCol w="1200815">
                  <a:extLst>
                    <a:ext uri="{9D8B030D-6E8A-4147-A177-3AD203B41FA5}">
                      <a16:colId xmlns:a16="http://schemas.microsoft.com/office/drawing/2014/main" val="4161502385"/>
                    </a:ext>
                  </a:extLst>
                </a:gridCol>
                <a:gridCol w="1178514">
                  <a:extLst>
                    <a:ext uri="{9D8B030D-6E8A-4147-A177-3AD203B41FA5}">
                      <a16:colId xmlns:a16="http://schemas.microsoft.com/office/drawing/2014/main" val="2375561397"/>
                    </a:ext>
                  </a:extLst>
                </a:gridCol>
                <a:gridCol w="1373972">
                  <a:extLst>
                    <a:ext uri="{9D8B030D-6E8A-4147-A177-3AD203B41FA5}">
                      <a16:colId xmlns:a16="http://schemas.microsoft.com/office/drawing/2014/main" val="2764394237"/>
                    </a:ext>
                  </a:extLst>
                </a:gridCol>
                <a:gridCol w="1379219">
                  <a:extLst>
                    <a:ext uri="{9D8B030D-6E8A-4147-A177-3AD203B41FA5}">
                      <a16:colId xmlns:a16="http://schemas.microsoft.com/office/drawing/2014/main" val="2847121097"/>
                    </a:ext>
                  </a:extLst>
                </a:gridCol>
              </a:tblGrid>
              <a:tr h="256902"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Findings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extLst>
                  <a:ext uri="{0D108BD9-81ED-4DB2-BD59-A6C34878D82A}">
                    <a16:rowId xmlns:a16="http://schemas.microsoft.com/office/drawing/2014/main" val="1672475731"/>
                  </a:ext>
                </a:extLst>
              </a:tr>
              <a:tr h="2070323">
                <a:tc>
                  <a:txBody>
                    <a:bodyPr/>
                    <a:lstStyle/>
                    <a:p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 1- (Yuan et al., 2026) —Kings College London Research</a:t>
                      </a:r>
                      <a:r>
                        <a:rPr lang="pt-PT" sz="10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500" dirty="0"/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Improves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—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continuous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AI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surveillance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ICU .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Continuous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AI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identifies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2-4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hours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earlier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than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routine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improved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treatment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response.</a:t>
                      </a:r>
                      <a:r>
                        <a:rPr lang="pt-PT" sz="1200" dirty="0"/>
                        <a:t>	</a:t>
                      </a:r>
                      <a:endParaRPr lang="en-US" sz="1200" dirty="0"/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Unlike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previous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research, it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empirically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compares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continuos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intermittent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a UK ICU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cohort</a:t>
                      </a:r>
                      <a:endParaRPr lang="pt-PT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Single-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country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sample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this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size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limit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transferability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across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diverse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ICU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populations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healthcare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systems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Lighting and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equiptment-related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obstructions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such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oxygen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masks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tubing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 can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accuracy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extLst>
                  <a:ext uri="{0D108BD9-81ED-4DB2-BD59-A6C34878D82A}">
                    <a16:rowId xmlns:a16="http://schemas.microsoft.com/office/drawing/2014/main" val="927537188"/>
                  </a:ext>
                </a:extLst>
              </a:tr>
              <a:tr h="1616967"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 2- (Lewis et al., 2025) — Age and Ageing (NHS)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detects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facial pain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accurately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— PainChek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validation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UK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dementia.</a:t>
                      </a:r>
                      <a:r>
                        <a:rPr lang="pt-PT" sz="1200" dirty="0"/>
                        <a:t> </a:t>
                      </a:r>
                      <a:endParaRPr lang="en-US" sz="1200" dirty="0"/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AI facial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accurately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detected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Ian 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dementia (87-92%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accuracy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outperforming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standard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observational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en-US" sz="1200" dirty="0"/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Large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UK clinica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validated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against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the Abbey Pain Scale;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relevant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beneficial in dementia care.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Facial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expressions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alone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cannot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always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distinguish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from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distress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anxiety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and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accuracy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decreases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severe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dementia.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5559" marR="75559" marT="37780" marB="37780"/>
                </a:tc>
                <a:extLst>
                  <a:ext uri="{0D108BD9-81ED-4DB2-BD59-A6C34878D82A}">
                    <a16:rowId xmlns:a16="http://schemas.microsoft.com/office/drawing/2014/main" val="35231043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718836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6">
            <a:extLst>
              <a:ext uri="{FF2B5EF4-FFF2-40B4-BE49-F238E27FC236}">
                <a16:creationId xmlns:a16="http://schemas.microsoft.com/office/drawing/2014/main" id="{133F8CB7-795C-4272-9073-64D8CF97F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7743172-17A8-4FA4-8434-B813E03B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 23">
            <a:extLst>
              <a:ext uri="{FF2B5EF4-FFF2-40B4-BE49-F238E27FC236}">
                <a16:creationId xmlns:a16="http://schemas.microsoft.com/office/drawing/2014/main" id="{4CE1233C-FD2F-489E-BFDE-086F5FED6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423CF-E46B-8854-EDD2-102D347A3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1800225"/>
            <a:ext cx="3444211" cy="42411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Benefits in Health and Social Care</a:t>
            </a:r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2996D456-134F-181A-7616-B22ABB1D58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1714191"/>
              </p:ext>
            </p:extLst>
          </p:nvPr>
        </p:nvGraphicFramePr>
        <p:xfrm>
          <a:off x="5280472" y="967572"/>
          <a:ext cx="6268063" cy="5507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6827">
                  <a:extLst>
                    <a:ext uri="{9D8B030D-6E8A-4147-A177-3AD203B41FA5}">
                      <a16:colId xmlns:a16="http://schemas.microsoft.com/office/drawing/2014/main" val="201950967"/>
                    </a:ext>
                  </a:extLst>
                </a:gridCol>
                <a:gridCol w="3131236">
                  <a:extLst>
                    <a:ext uri="{9D8B030D-6E8A-4147-A177-3AD203B41FA5}">
                      <a16:colId xmlns:a16="http://schemas.microsoft.com/office/drawing/2014/main" val="498533704"/>
                    </a:ext>
                  </a:extLst>
                </a:gridCol>
              </a:tblGrid>
              <a:tr h="434717"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Healthcare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Hospitals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ICU,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Acute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Services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)</a:t>
                      </a:r>
                      <a:endParaRPr lang="en-US" sz="1200" dirty="0"/>
                    </a:p>
                  </a:txBody>
                  <a:tcPr marL="80503" marR="80503" marT="40252" marB="40252"/>
                </a:tc>
                <a:tc>
                  <a:txBody>
                    <a:bodyPr/>
                    <a:lstStyle/>
                    <a:p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 Care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Settings</a:t>
                      </a:r>
                      <a:r>
                        <a:rPr lang="pt-PT" sz="1200" dirty="0"/>
                        <a:t> </a:t>
                      </a:r>
                      <a:endParaRPr lang="en-US" sz="1200" dirty="0"/>
                    </a:p>
                  </a:txBody>
                  <a:tcPr marL="80503" marR="80503" marT="40252" marB="40252"/>
                </a:tc>
                <a:extLst>
                  <a:ext uri="{0D108BD9-81ED-4DB2-BD59-A6C34878D82A}">
                    <a16:rowId xmlns:a16="http://schemas.microsoft.com/office/drawing/2014/main" val="1787638524"/>
                  </a:ext>
                </a:extLst>
              </a:tr>
              <a:tr h="917736">
                <a:tc>
                  <a:txBody>
                    <a:bodyPr/>
                    <a:lstStyle/>
                    <a:p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Earlier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AI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identifies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subtle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facial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indicators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beyond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human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observation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enabling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earlier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non- verbal service users (Yuan et al., 2026).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ICU;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Acute</a:t>
                      </a:r>
                      <a:r>
                        <a:rPr lang="pt-PT" sz="12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wards</a:t>
                      </a:r>
                      <a:endParaRPr lang="en-US" sz="12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03" marR="80503" marT="40252" marB="40252"/>
                </a:tc>
                <a:tc>
                  <a:txBody>
                    <a:bodyPr/>
                    <a:lstStyle/>
                    <a:p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Better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quality of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Earlier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detection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distress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enhances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daily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wellbeing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comfort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particularly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dementia (Sampson et al., 2025).</a:t>
                      </a:r>
                    </a:p>
                    <a:p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Care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homes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residential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03" marR="80503" marT="40252" marB="40252"/>
                </a:tc>
                <a:extLst>
                  <a:ext uri="{0D108BD9-81ED-4DB2-BD59-A6C34878D82A}">
                    <a16:rowId xmlns:a16="http://schemas.microsoft.com/office/drawing/2014/main" val="204908108"/>
                  </a:ext>
                </a:extLst>
              </a:tr>
              <a:tr h="1400755">
                <a:tc>
                  <a:txBody>
                    <a:bodyPr/>
                    <a:lstStyle/>
                    <a:p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Continuous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monitoring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Real- time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tracking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timely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evaluation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of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treatment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response,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consistency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across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clinicians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(Yuan et al., 2026).</a:t>
                      </a:r>
                    </a:p>
                    <a:p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Post- op;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03" marR="80503" marT="40252" marB="40252"/>
                </a:tc>
                <a:tc>
                  <a:txBody>
                    <a:bodyPr/>
                    <a:lstStyle/>
                    <a:p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Bridges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gaps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Converts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unrecognized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into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measurable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improving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cognitive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impairments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(Sampson et al., 2025). </a:t>
                      </a:r>
                    </a:p>
                    <a:p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Dementia Care; Learning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disability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support</a:t>
                      </a:r>
                    </a:p>
                    <a:p>
                      <a:endParaRPr lang="en-US" sz="11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03" marR="80503" marT="40252" marB="40252"/>
                </a:tc>
                <a:extLst>
                  <a:ext uri="{0D108BD9-81ED-4DB2-BD59-A6C34878D82A}">
                    <a16:rowId xmlns:a16="http://schemas.microsoft.com/office/drawing/2014/main" val="3338079156"/>
                  </a:ext>
                </a:extLst>
              </a:tr>
              <a:tr h="917736">
                <a:tc>
                  <a:txBody>
                    <a:bodyPr/>
                    <a:lstStyle/>
                    <a:p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Faster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intervention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Earlier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recognition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treatment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delays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minimising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undertreatment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preventable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harm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(Sampson et al., 2025).</a:t>
                      </a:r>
                    </a:p>
                    <a:p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units</a:t>
                      </a:r>
                    </a:p>
                  </a:txBody>
                  <a:tcPr marL="80503" marR="80503" marT="40252" marB="40252"/>
                </a:tc>
                <a:tc>
                  <a:txBody>
                    <a:bodyPr/>
                    <a:lstStyle/>
                    <a:p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Equitable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for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vulnerable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groups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consistent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for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vulnerable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groups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including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older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adults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people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dementia, and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those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receiving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end- of-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 (Sampson et al., 2025).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03" marR="80503" marT="40252" marB="40252"/>
                </a:tc>
                <a:extLst>
                  <a:ext uri="{0D108BD9-81ED-4DB2-BD59-A6C34878D82A}">
                    <a16:rowId xmlns:a16="http://schemas.microsoft.com/office/drawing/2014/main" val="2726349642"/>
                  </a:ext>
                </a:extLst>
              </a:tr>
              <a:tr h="1078742">
                <a:tc>
                  <a:txBody>
                    <a:bodyPr/>
                    <a:lstStyle/>
                    <a:p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clinical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judgement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Supports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evidence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clinical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decisions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through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consistent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objective pain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(Sampson et al., 2025). </a:t>
                      </a:r>
                    </a:p>
                    <a:p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All hospital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settings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pain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clinics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03" marR="80503" marT="40252" marB="40252"/>
                </a:tc>
                <a:tc>
                  <a:txBody>
                    <a:bodyPr/>
                    <a:lstStyle/>
                    <a:p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Person- centred </a:t>
                      </a:r>
                      <a:r>
                        <a:rPr lang="pt-PT" sz="1200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practice</a:t>
                      </a:r>
                      <a:r>
                        <a:rPr lang="pt-PT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Promotes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dignity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and person- centred care by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recognizing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pain in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patients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unable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to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self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report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aligning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with the Care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2014 and NHS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principles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(NHS Essex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Partnership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University, 2025). </a:t>
                      </a:r>
                    </a:p>
                    <a:p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Examples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: End- of-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life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care; </a:t>
                      </a:r>
                      <a:r>
                        <a:rPr lang="pt-PT" sz="12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domicillary</a:t>
                      </a:r>
                      <a:r>
                        <a:rPr lang="pt-PT" sz="12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support </a:t>
                      </a:r>
                      <a:endParaRPr lang="en-US" sz="12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0503" marR="80503" marT="40252" marB="40252"/>
                </a:tc>
                <a:extLst>
                  <a:ext uri="{0D108BD9-81ED-4DB2-BD59-A6C34878D82A}">
                    <a16:rowId xmlns:a16="http://schemas.microsoft.com/office/drawing/2014/main" val="4174502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41900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6296D-1D36-0DAB-3F8D-12692EB98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Challenges</a:t>
            </a:r>
            <a:r>
              <a:rPr lang="pt-PT" sz="24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  <a:r>
              <a:rPr lang="pt-PT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Issues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36DA5-245C-0247-68EE-28122AD6B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Accuracy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and Clinical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reliability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however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inaccurate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unreliable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outputs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could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lead to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unsafe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inappropriate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clinical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intervention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Topol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2019; Yuan et al., 2026).</a:t>
            </a:r>
          </a:p>
          <a:p>
            <a:pPr>
              <a:lnSpc>
                <a:spcPct val="90000"/>
              </a:lnSpc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Consequently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the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demands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continuous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validation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across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diverse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patient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populations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varied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clinical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environments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widespread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(Sampson et al., 2025).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oversight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support, not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replace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judgement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(NMC, 2018)</a:t>
            </a:r>
          </a:p>
          <a:p>
            <a:pPr>
              <a:lnSpc>
                <a:spcPct val="90000"/>
              </a:lnSpc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Clinicians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maintain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full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responsibility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interpreting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outputs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making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final care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decisions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(Sampson et al., 2025)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privacy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AI facial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relies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sensitive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biometric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data,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requiring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strong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governance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frameworks,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valid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informed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Processing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adhere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strictly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to UK Data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2018 and UK GDPR.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(GOV.UK, 2018; UK GDPR, 2018).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Bias and health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inequalities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AI performance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demostrates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reduced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accuracy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if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trained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on limited 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demographically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unrepresentative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datasets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representing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risk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algorithmic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bias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Poor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implementation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risks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widening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inequities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under-served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populations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(NHS England, 2023b).</a:t>
            </a:r>
          </a:p>
        </p:txBody>
      </p:sp>
    </p:spTree>
    <p:extLst>
      <p:ext uri="{BB962C8B-B14F-4D97-AF65-F5344CB8AC3E}">
        <p14:creationId xmlns:p14="http://schemas.microsoft.com/office/powerpoint/2010/main" val="965514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168E9-E278-DA40-56DF-2877B45AF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2400" dirty="0">
                <a:latin typeface="Arial" panose="020B0604020202020204" pitchFamily="34" charset="0"/>
                <a:cs typeface="Arial" panose="020B0604020202020204" pitchFamily="34" charset="0"/>
              </a:rPr>
              <a:t>Case Study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D61D7-2069-0262-9A48-5133668C9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Case Study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: Dementia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Patient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Unable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200" b="1" dirty="0" err="1">
                <a:latin typeface="Arial" panose="020B0604020202020204" pitchFamily="34" charset="0"/>
                <a:cs typeface="Arial" panose="020B0604020202020204" pitchFamily="34" charset="0"/>
              </a:rPr>
              <a:t>Self</a:t>
            </a:r>
            <a:r>
              <a:rPr lang="pt-PT" sz="1200" b="1" dirty="0">
                <a:latin typeface="Arial" panose="020B0604020202020204" pitchFamily="34" charset="0"/>
                <a:cs typeface="Arial" panose="020B0604020202020204" pitchFamily="34" charset="0"/>
              </a:rPr>
              <a:t>- Report Pain</a:t>
            </a:r>
          </a:p>
          <a:p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85- year- old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female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advanced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dementia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presents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after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fall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detects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subtle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facial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indicators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alongside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clinical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Enables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earlier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intervention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improved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comfort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person- centred care.</a:t>
            </a:r>
          </a:p>
          <a:p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Demostrates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AI as 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decision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- support tool, not 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replacement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for clinical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expertise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4800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AD08F9-03AE-D3C9-98DA-6E6458564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pt-PT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r>
              <a:rPr lang="pt-PT" sz="3100" dirty="0"/>
              <a:t> </a:t>
            </a: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5BC3A-AA91-0093-9BD5-9644C3C16D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Strengthen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validation</a:t>
            </a:r>
            <a:endParaRPr lang="pt-PT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Investigate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large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- scale,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demographically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diverse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UK-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wide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studies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validate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accuracy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safety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applicability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across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all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patient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populations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90000"/>
              </a:lnSpc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Expand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research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across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demographic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groups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ensure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performs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reliably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equitably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for all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Topol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2019; Sampson et al., 2025;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Yaun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et al., 2019).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Invest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Provide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clinicians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dedicated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educational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digital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support safe,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confident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AI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adoption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(Health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England, 2019).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Prioritise </a:t>
            </a: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ethical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governance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90000"/>
              </a:lnSpc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Uphold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full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transparency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valid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informed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consent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strict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data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standards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line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with UK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legislation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(GOV.UK., 2018).</a:t>
            </a:r>
          </a:p>
          <a:p>
            <a:pPr>
              <a:lnSpc>
                <a:spcPct val="90000"/>
              </a:lnSpc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Implement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continuous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monitoring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algorithmic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performance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detect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address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bias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ensuring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fair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equitable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(Sampson et al., 2025).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Maintain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pt-PT" sz="1100" b="1" dirty="0">
                <a:latin typeface="Arial" panose="020B0604020202020204" pitchFamily="34" charset="0"/>
                <a:cs typeface="Arial" panose="020B0604020202020204" pitchFamily="34" charset="0"/>
              </a:rPr>
              <a:t>- centred care</a:t>
            </a:r>
          </a:p>
          <a:p>
            <a:pPr>
              <a:lnSpc>
                <a:spcPct val="90000"/>
              </a:lnSpc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Clinical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expertise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remains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central; the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functions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is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place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as an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aid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enhance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not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supersede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human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decision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making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(NMC, 2018;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Topol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19174084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E9466-AD00-C264-65D5-D83561602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pt-PT" sz="2400" dirty="0" err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B39EB-90E6-FF5E-918E-4DC362623B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AI facial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offers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significant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potential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earlier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more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consistent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fairer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especially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those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unable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self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report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(Sampson et al., 2025).</a:t>
            </a:r>
          </a:p>
          <a:p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include person- centred care,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timelier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intervention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improved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clinical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consistency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(Yuan et al., 2026).</a:t>
            </a:r>
          </a:p>
          <a:p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AI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as 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supportive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tool, not a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substitute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judgment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(NMC, 2018;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Topol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895798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E0D4A3-ECB8-4689-ABDB-9CE848CE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C120B-89F2-13C7-9973-3AAF7ED23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pt-PT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pt-PT" sz="2800" dirty="0">
                <a:solidFill>
                  <a:schemeClr val="tx1"/>
                </a:solidFill>
              </a:rPr>
              <a:t> </a:t>
            </a:r>
            <a:endParaRPr lang="en-US" sz="2800" dirty="0">
              <a:solidFill>
                <a:schemeClr val="tx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854772B-9C8F-4037-89E0-3A45208AB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1576408"/>
            <a:ext cx="10917814" cy="4638125"/>
          </a:xfrm>
          <a:custGeom>
            <a:avLst/>
            <a:gdLst>
              <a:gd name="connsiteX0" fmla="*/ 5441025 w 10917814"/>
              <a:gd name="connsiteY0" fmla="*/ 0 h 4638125"/>
              <a:gd name="connsiteX1" fmla="*/ 5453725 w 10917814"/>
              <a:gd name="connsiteY1" fmla="*/ 0 h 4638125"/>
              <a:gd name="connsiteX2" fmla="*/ 5464308 w 10917814"/>
              <a:gd name="connsiteY2" fmla="*/ 0 h 4638125"/>
              <a:gd name="connsiteX3" fmla="*/ 5477009 w 10917814"/>
              <a:gd name="connsiteY3" fmla="*/ 4762 h 4638125"/>
              <a:gd name="connsiteX4" fmla="*/ 5489708 w 10917814"/>
              <a:gd name="connsiteY4" fmla="*/ 9525 h 4638125"/>
              <a:gd name="connsiteX5" fmla="*/ 5498175 w 10917814"/>
              <a:gd name="connsiteY5" fmla="*/ 12700 h 4638125"/>
              <a:gd name="connsiteX6" fmla="*/ 5865801 w 10917814"/>
              <a:gd name="connsiteY6" fmla="*/ 288419 h 4638125"/>
              <a:gd name="connsiteX7" fmla="*/ 10765009 w 10917814"/>
              <a:gd name="connsiteY7" fmla="*/ 288419 h 4638125"/>
              <a:gd name="connsiteX8" fmla="*/ 10917814 w 10917814"/>
              <a:gd name="connsiteY8" fmla="*/ 441224 h 4638125"/>
              <a:gd name="connsiteX9" fmla="*/ 10917814 w 10917814"/>
              <a:gd name="connsiteY9" fmla="*/ 4485320 h 4638125"/>
              <a:gd name="connsiteX10" fmla="*/ 10765009 w 10917814"/>
              <a:gd name="connsiteY10" fmla="*/ 4638125 h 4638125"/>
              <a:gd name="connsiteX11" fmla="*/ 152805 w 10917814"/>
              <a:gd name="connsiteY11" fmla="*/ 4638125 h 4638125"/>
              <a:gd name="connsiteX12" fmla="*/ 0 w 10917814"/>
              <a:gd name="connsiteY12" fmla="*/ 4485320 h 4638125"/>
              <a:gd name="connsiteX13" fmla="*/ 0 w 10917814"/>
              <a:gd name="connsiteY13" fmla="*/ 441224 h 4638125"/>
              <a:gd name="connsiteX14" fmla="*/ 152805 w 10917814"/>
              <a:gd name="connsiteY14" fmla="*/ 288419 h 4638125"/>
              <a:gd name="connsiteX15" fmla="*/ 5041650 w 10917814"/>
              <a:gd name="connsiteY15" fmla="*/ 288419 h 4638125"/>
              <a:gd name="connsiteX16" fmla="*/ 5409275 w 10917814"/>
              <a:gd name="connsiteY16" fmla="*/ 12700 h 4638125"/>
              <a:gd name="connsiteX17" fmla="*/ 5417742 w 10917814"/>
              <a:gd name="connsiteY17" fmla="*/ 9525 h 4638125"/>
              <a:gd name="connsiteX18" fmla="*/ 5430442 w 10917814"/>
              <a:gd name="connsiteY18" fmla="*/ 4762 h 46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0917814" h="4638125">
                <a:moveTo>
                  <a:pt x="5441025" y="0"/>
                </a:moveTo>
                <a:lnTo>
                  <a:pt x="5453725" y="0"/>
                </a:lnTo>
                <a:lnTo>
                  <a:pt x="5464308" y="0"/>
                </a:lnTo>
                <a:lnTo>
                  <a:pt x="5477009" y="4762"/>
                </a:lnTo>
                <a:lnTo>
                  <a:pt x="5489708" y="9525"/>
                </a:lnTo>
                <a:lnTo>
                  <a:pt x="5498175" y="12700"/>
                </a:lnTo>
                <a:lnTo>
                  <a:pt x="5865801" y="288419"/>
                </a:lnTo>
                <a:lnTo>
                  <a:pt x="10765009" y="288419"/>
                </a:lnTo>
                <a:cubicBezTo>
                  <a:pt x="10849401" y="288419"/>
                  <a:pt x="10917814" y="356832"/>
                  <a:pt x="10917814" y="441224"/>
                </a:cubicBezTo>
                <a:lnTo>
                  <a:pt x="10917814" y="4485320"/>
                </a:lnTo>
                <a:cubicBezTo>
                  <a:pt x="10917814" y="4569712"/>
                  <a:pt x="10849401" y="4638125"/>
                  <a:pt x="10765009" y="4638125"/>
                </a:cubicBezTo>
                <a:lnTo>
                  <a:pt x="152805" y="4638125"/>
                </a:lnTo>
                <a:cubicBezTo>
                  <a:pt x="68413" y="4638125"/>
                  <a:pt x="0" y="4569712"/>
                  <a:pt x="0" y="4485320"/>
                </a:cubicBezTo>
                <a:lnTo>
                  <a:pt x="0" y="441224"/>
                </a:lnTo>
                <a:cubicBezTo>
                  <a:pt x="0" y="356832"/>
                  <a:pt x="68413" y="288419"/>
                  <a:pt x="152805" y="288419"/>
                </a:cubicBezTo>
                <a:lnTo>
                  <a:pt x="5041650" y="288419"/>
                </a:lnTo>
                <a:lnTo>
                  <a:pt x="5409275" y="12700"/>
                </a:lnTo>
                <a:lnTo>
                  <a:pt x="5417742" y="9525"/>
                </a:lnTo>
                <a:lnTo>
                  <a:pt x="5430442" y="4762"/>
                </a:ln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670E2-4E74-A3AD-6611-6B576F233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732" y="2222287"/>
            <a:ext cx="9966953" cy="3636511"/>
          </a:xfrm>
          <a:effectLst/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Coll, A.- M. and Jones, R. (2023). Pain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with dementia in the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Nursing Standards (Royal College of Nursing ( Great Britain): 1987).[ online]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doi:10.7748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ns.n2023.e12091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[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28/07/2026]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International Association for the Study of Pain (2020)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Terminology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 [online] International Association for the Study of Pain ( IASP)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https://www.iasp-pain.org/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resources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terminology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1/08/2026]</a:t>
            </a:r>
          </a:p>
          <a:p>
            <a:pPr>
              <a:lnSpc>
                <a:spcPct val="90000"/>
              </a:lnSpc>
            </a:pP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Fife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N. (2024).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What’s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pain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? |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NHS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Fife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[online] NHS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Fife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at: https://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www.nhsfife.org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pain-talking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whats-right-for-you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whats-pain-assessment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/?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f_link_type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=f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_linkinlinenote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&amp;flow_extra=eyJpbmxpbmVfZGlzcGxheV9wb3NpdGlvbiI6MCwiZG9jX3Bvc2l0aW9uIjowLCJkb2NfaWQiOiJlNmZlM2M2ODkzMGZlNzRhLTc1OGE4YzA2YTRmMDhmZmUifQ%3D%3D&amp;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show_loading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=0&amp;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webview_progress_bar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=1&amp;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push_animated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=1  [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28/07/2026].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GOV.UK (2018). 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2018.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[online]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legislation.gov.uk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www.legislation.gov.uk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ukpga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/2018/12/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contents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Accessed:1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/08/2026]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Health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England (2019) 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Topol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Review: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Preparing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the Healthcare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Deliver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the Digita Future.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London: Health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England.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https://topol.digitalacademy.nhs.uk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1/08/2026] 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Nice.org.uk. (2021).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 | Chronic pain (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primary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secondary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) in over 16s: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of all chronic pain and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of chronic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primary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pain |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Guidance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| NICE. [online]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https://www.nice.org.uk/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guidance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ng193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?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webview_progress_bar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=1&amp;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show_loading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=0&amp;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push_animated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=1 [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Accessed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28/07/2026]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NHS Essex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Partnership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University (2025). 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Care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Act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2014 –Essex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Partnership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Uiversity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NHS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Foundation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Trust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www.eput.nhs.uk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1/08/2026]</a:t>
            </a:r>
          </a:p>
          <a:p>
            <a:pPr>
              <a:lnSpc>
                <a:spcPct val="90000"/>
              </a:lnSpc>
            </a:pP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NHS England (2023a) 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pt-PT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Plan</a:t>
            </a:r>
            <a:r>
              <a:rPr lang="pt-PT" sz="1200" i="1" dirty="0">
                <a:latin typeface="Arial" panose="020B0604020202020204" pitchFamily="34" charset="0"/>
                <a:cs typeface="Arial" panose="020B0604020202020204" pitchFamily="34" charset="0"/>
              </a:rPr>
              <a:t> for Digital Health and Social Care.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London: NHS England.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https://www.gov.uk/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government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publications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a-plan-for-digital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-health-and-social-care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: 1/08/2026]</a:t>
            </a:r>
          </a:p>
          <a:p>
            <a:pPr>
              <a:lnSpc>
                <a:spcPct val="90000"/>
              </a:lnSpc>
            </a:pP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7393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1E0D4A3-ECB8-4689-ABDB-9CE848CE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84210-4E32-56DD-8FA7-59DB2D9EC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effectLst/>
        </p:spPr>
        <p:txBody>
          <a:bodyPr anchor="ctr">
            <a:normAutofit/>
          </a:bodyPr>
          <a:lstStyle/>
          <a:p>
            <a:pPr algn="ctr"/>
            <a:r>
              <a:rPr lang="pt-PT"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8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854772B-9C8F-4037-89E0-3A45208AB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1576408"/>
            <a:ext cx="10917814" cy="4638125"/>
          </a:xfrm>
          <a:custGeom>
            <a:avLst/>
            <a:gdLst>
              <a:gd name="connsiteX0" fmla="*/ 5441025 w 10917814"/>
              <a:gd name="connsiteY0" fmla="*/ 0 h 4638125"/>
              <a:gd name="connsiteX1" fmla="*/ 5453725 w 10917814"/>
              <a:gd name="connsiteY1" fmla="*/ 0 h 4638125"/>
              <a:gd name="connsiteX2" fmla="*/ 5464308 w 10917814"/>
              <a:gd name="connsiteY2" fmla="*/ 0 h 4638125"/>
              <a:gd name="connsiteX3" fmla="*/ 5477009 w 10917814"/>
              <a:gd name="connsiteY3" fmla="*/ 4762 h 4638125"/>
              <a:gd name="connsiteX4" fmla="*/ 5489708 w 10917814"/>
              <a:gd name="connsiteY4" fmla="*/ 9525 h 4638125"/>
              <a:gd name="connsiteX5" fmla="*/ 5498175 w 10917814"/>
              <a:gd name="connsiteY5" fmla="*/ 12700 h 4638125"/>
              <a:gd name="connsiteX6" fmla="*/ 5865801 w 10917814"/>
              <a:gd name="connsiteY6" fmla="*/ 288419 h 4638125"/>
              <a:gd name="connsiteX7" fmla="*/ 10765009 w 10917814"/>
              <a:gd name="connsiteY7" fmla="*/ 288419 h 4638125"/>
              <a:gd name="connsiteX8" fmla="*/ 10917814 w 10917814"/>
              <a:gd name="connsiteY8" fmla="*/ 441224 h 4638125"/>
              <a:gd name="connsiteX9" fmla="*/ 10917814 w 10917814"/>
              <a:gd name="connsiteY9" fmla="*/ 4485320 h 4638125"/>
              <a:gd name="connsiteX10" fmla="*/ 10765009 w 10917814"/>
              <a:gd name="connsiteY10" fmla="*/ 4638125 h 4638125"/>
              <a:gd name="connsiteX11" fmla="*/ 152805 w 10917814"/>
              <a:gd name="connsiteY11" fmla="*/ 4638125 h 4638125"/>
              <a:gd name="connsiteX12" fmla="*/ 0 w 10917814"/>
              <a:gd name="connsiteY12" fmla="*/ 4485320 h 4638125"/>
              <a:gd name="connsiteX13" fmla="*/ 0 w 10917814"/>
              <a:gd name="connsiteY13" fmla="*/ 441224 h 4638125"/>
              <a:gd name="connsiteX14" fmla="*/ 152805 w 10917814"/>
              <a:gd name="connsiteY14" fmla="*/ 288419 h 4638125"/>
              <a:gd name="connsiteX15" fmla="*/ 5041650 w 10917814"/>
              <a:gd name="connsiteY15" fmla="*/ 288419 h 4638125"/>
              <a:gd name="connsiteX16" fmla="*/ 5409275 w 10917814"/>
              <a:gd name="connsiteY16" fmla="*/ 12700 h 4638125"/>
              <a:gd name="connsiteX17" fmla="*/ 5417742 w 10917814"/>
              <a:gd name="connsiteY17" fmla="*/ 9525 h 4638125"/>
              <a:gd name="connsiteX18" fmla="*/ 5430442 w 10917814"/>
              <a:gd name="connsiteY18" fmla="*/ 4762 h 46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0917814" h="4638125">
                <a:moveTo>
                  <a:pt x="5441025" y="0"/>
                </a:moveTo>
                <a:lnTo>
                  <a:pt x="5453725" y="0"/>
                </a:lnTo>
                <a:lnTo>
                  <a:pt x="5464308" y="0"/>
                </a:lnTo>
                <a:lnTo>
                  <a:pt x="5477009" y="4762"/>
                </a:lnTo>
                <a:lnTo>
                  <a:pt x="5489708" y="9525"/>
                </a:lnTo>
                <a:lnTo>
                  <a:pt x="5498175" y="12700"/>
                </a:lnTo>
                <a:lnTo>
                  <a:pt x="5865801" y="288419"/>
                </a:lnTo>
                <a:lnTo>
                  <a:pt x="10765009" y="288419"/>
                </a:lnTo>
                <a:cubicBezTo>
                  <a:pt x="10849401" y="288419"/>
                  <a:pt x="10917814" y="356832"/>
                  <a:pt x="10917814" y="441224"/>
                </a:cubicBezTo>
                <a:lnTo>
                  <a:pt x="10917814" y="4485320"/>
                </a:lnTo>
                <a:cubicBezTo>
                  <a:pt x="10917814" y="4569712"/>
                  <a:pt x="10849401" y="4638125"/>
                  <a:pt x="10765009" y="4638125"/>
                </a:cubicBezTo>
                <a:lnTo>
                  <a:pt x="152805" y="4638125"/>
                </a:lnTo>
                <a:cubicBezTo>
                  <a:pt x="68413" y="4638125"/>
                  <a:pt x="0" y="4569712"/>
                  <a:pt x="0" y="4485320"/>
                </a:cubicBezTo>
                <a:lnTo>
                  <a:pt x="0" y="441224"/>
                </a:lnTo>
                <a:cubicBezTo>
                  <a:pt x="0" y="356832"/>
                  <a:pt x="68413" y="288419"/>
                  <a:pt x="152805" y="288419"/>
                </a:cubicBezTo>
                <a:lnTo>
                  <a:pt x="5041650" y="288419"/>
                </a:lnTo>
                <a:lnTo>
                  <a:pt x="5409275" y="12700"/>
                </a:lnTo>
                <a:lnTo>
                  <a:pt x="5417742" y="9525"/>
                </a:lnTo>
                <a:lnTo>
                  <a:pt x="5430442" y="4762"/>
                </a:ln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6CFFC-919F-24BD-EEBC-822277B51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732" y="2222287"/>
            <a:ext cx="9966953" cy="3636511"/>
          </a:xfrm>
          <a:effectLst/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NHS England (2023b) 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Inclusive Digital Healthcare: A Framework for NHS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Action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on Digital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www.england.nhs.uk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publication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/inclusive-digital-healthcare-a-framework-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for-nhs-action-on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-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digital-inclusion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  [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: 1/08/2026]</a:t>
            </a:r>
          </a:p>
          <a:p>
            <a:pPr>
              <a:lnSpc>
                <a:spcPct val="90000"/>
              </a:lnSpc>
            </a:pP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Nursing and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Midwifery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Council (2018) 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Standards of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Nurses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Midwives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and Nursing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Associates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at:https://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www.nmc.org.uk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/standards/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code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/ [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: 1/08/2026]</a:t>
            </a:r>
          </a:p>
          <a:p>
            <a:pPr>
              <a:lnSpc>
                <a:spcPct val="90000"/>
              </a:lnSpc>
            </a:pP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Sampson, E. L., Davies, N. and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Vickerstaff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, V. (2025)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psychometric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properties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of PainChek in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older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general hospital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patients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with dementia. 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Age and Ageing, 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54(2),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pp312-318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academic.oup.com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/ageing/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article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/54/2/afaf027/8021100?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push_animated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=1&amp;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webview_progress_bar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=1&amp;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show_loading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=0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: 1/08/2026]</a:t>
            </a:r>
          </a:p>
          <a:p>
            <a:pPr>
              <a:lnSpc>
                <a:spcPct val="90000"/>
              </a:lnSpc>
            </a:pP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Topol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, E. (2019)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Preparing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the Healthcare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Workforce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Deliver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Digial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Future. 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Health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England.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www.hee.nhs.uk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/sites/default/files/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documents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Topol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%20Review%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20interim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%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20report_0.pdf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: 2/08/2026]</a:t>
            </a:r>
          </a:p>
          <a:p>
            <a:pPr>
              <a:lnSpc>
                <a:spcPct val="90000"/>
              </a:lnSpc>
            </a:pP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Yuang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, X. Et al. (2026) “ From the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Lab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to the ICU: Video-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Based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Facial Pain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Using a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Differential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Multiple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Instance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Learning Network “, 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IEEE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transactions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on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affective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computing</a:t>
            </a:r>
            <a:r>
              <a:rPr lang="pt-PT" sz="1400" i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17 (2), pp. 2044-2057. 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ieeexplore-ieee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-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org.uwtsd.idm.oclc.org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pt-PT" sz="1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document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/11359735</a:t>
            </a:r>
            <a:r>
              <a:rPr lang="pt-PT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885981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Quotable</vt:lpstr>
      <vt:lpstr>Al-Powered Facial Pain Detection Module: Digital Transformation in the Health and Care </vt:lpstr>
      <vt:lpstr>Introduction </vt:lpstr>
      <vt:lpstr>The Importance of Pain Assessment: Limitations of Traditional Approaches </vt:lpstr>
      <vt:lpstr>Introducing AI- Powered Facial Pain Detection </vt:lpstr>
      <vt:lpstr>Critical Evaluation of AI Facial Pain Detection: Impact on Health and Social Care</vt:lpstr>
      <vt:lpstr>Research Findings </vt:lpstr>
      <vt:lpstr>Benefits in Health and Social Care</vt:lpstr>
      <vt:lpstr>Challenges and Ethical Issues</vt:lpstr>
      <vt:lpstr>Case Study</vt:lpstr>
      <vt:lpstr>Recommendations </vt:lpstr>
      <vt:lpstr>Conclusion</vt:lpstr>
      <vt:lpstr>References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Al-Powered Pain Detection Module: Digital Transformation in the Health and Care </dc:title>
  <dc:creator>Nelda Miranda Gomes De Sousa (2336733)</dc:creator>
  <cp:lastModifiedBy>Nelda Miranda Gomes De Sousa (2336733)</cp:lastModifiedBy>
  <cp:revision>4</cp:revision>
  <dcterms:created xsi:type="dcterms:W3CDTF">2026-08-03T09:00:27Z</dcterms:created>
  <dcterms:modified xsi:type="dcterms:W3CDTF">2026-08-07T12:48:53Z</dcterms:modified>
</cp:coreProperties>
</file>