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2" r:id="rId4"/>
  </p:sldMasterIdLst>
  <p:notesMasterIdLst>
    <p:notesMasterId r:id="rId21"/>
  </p:notesMasterIdLst>
  <p:sldIdLst>
    <p:sldId id="283" r:id="rId5"/>
    <p:sldId id="296" r:id="rId6"/>
    <p:sldId id="282" r:id="rId7"/>
    <p:sldId id="284" r:id="rId8"/>
    <p:sldId id="285" r:id="rId9"/>
    <p:sldId id="286" r:id="rId10"/>
    <p:sldId id="287" r:id="rId11"/>
    <p:sldId id="288" r:id="rId12"/>
    <p:sldId id="290" r:id="rId13"/>
    <p:sldId id="291" r:id="rId14"/>
    <p:sldId id="292" r:id="rId15"/>
    <p:sldId id="294" r:id="rId16"/>
    <p:sldId id="293" r:id="rId17"/>
    <p:sldId id="297" r:id="rId18"/>
    <p:sldId id="289" r:id="rId19"/>
    <p:sldId id="29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8850" autoAdjust="0"/>
  </p:normalViewPr>
  <p:slideViewPr>
    <p:cSldViewPr snapToGrid="0">
      <p:cViewPr varScale="1">
        <p:scale>
          <a:sx n="57" d="100"/>
          <a:sy n="57" d="100"/>
        </p:scale>
        <p:origin x="5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8/17/2022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846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9454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9204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3578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423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165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5642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6153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7594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2100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2834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748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8D38747-4367-4BD2-8D51-C97E202738E2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336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48372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819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68974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52010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938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299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03909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565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505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006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9005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40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1292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526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82411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93590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8/17/2022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2761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  <p:sldLayoutId id="214748376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BA5AD98-7327-BA93-7C48-0C78439FF3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31350" y="355325"/>
            <a:ext cx="4729300" cy="945861"/>
          </a:xfr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8DD30542-EDC4-8932-1095-7F5A07475E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0722" y="1700499"/>
            <a:ext cx="3321255" cy="3326790"/>
          </a:xfrm>
          <a:prstGeom prst="rect">
            <a:avLst/>
          </a:prstGeom>
        </p:spPr>
      </p:pic>
      <p:pic>
        <p:nvPicPr>
          <p:cNvPr id="9" name="Picture 8" descr="Map&#10;&#10;Description automatically generated">
            <a:extLst>
              <a:ext uri="{FF2B5EF4-FFF2-40B4-BE49-F238E27FC236}">
                <a16:creationId xmlns:a16="http://schemas.microsoft.com/office/drawing/2014/main" id="{860C4FC3-5601-6691-BD1B-77FE06C6A0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5277" y="1696655"/>
            <a:ext cx="3326791" cy="3326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170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0B73-C382-3710-8319-2A52682D7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Global business environment</a:t>
            </a:r>
            <a:br>
              <a:rPr lang="en-GB" dirty="0"/>
            </a:br>
            <a:br>
              <a:rPr lang="en-GB" dirty="0"/>
            </a:br>
            <a:r>
              <a:rPr lang="en-GB" sz="2600" dirty="0"/>
              <a:t>evaluation of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6471E-AA35-038E-B922-410B84BA5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Nezabravka </a:t>
            </a:r>
            <a:r>
              <a:rPr lang="en-GB" dirty="0" err="1"/>
              <a:t>Vasileva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Student ID: 2129046</a:t>
            </a:r>
            <a:br>
              <a:rPr lang="en-GB" dirty="0"/>
            </a:br>
            <a:r>
              <a:rPr lang="en-GB" dirty="0"/>
              <a:t>University of Wales Trinity Saint David London</a:t>
            </a:r>
          </a:p>
          <a:p>
            <a:pPr marL="0" indent="0">
              <a:buNone/>
            </a:pPr>
            <a:r>
              <a:rPr lang="en-GB" dirty="0"/>
              <a:t>BA Business Management</a:t>
            </a:r>
          </a:p>
          <a:p>
            <a:pPr marL="0" indent="0">
              <a:buNone/>
            </a:pPr>
            <a:r>
              <a:rPr lang="en-GB" dirty="0"/>
              <a:t>Lecturer: OLUSOYI ASHAYE</a:t>
            </a:r>
          </a:p>
          <a:p>
            <a:pPr marL="0" indent="0">
              <a:buNone/>
            </a:pPr>
            <a:r>
              <a:rPr lang="en-GB" dirty="0"/>
              <a:t>Date: 20/08/2022</a:t>
            </a:r>
          </a:p>
        </p:txBody>
      </p:sp>
    </p:spTree>
    <p:extLst>
      <p:ext uri="{BB962C8B-B14F-4D97-AF65-F5344CB8AC3E}">
        <p14:creationId xmlns:p14="http://schemas.microsoft.com/office/powerpoint/2010/main" val="3342906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89200-ADFC-0B9C-D50B-FC0B4E9BC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94448"/>
            <a:ext cx="9905998" cy="101149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981E3-50F5-AF35-FDEE-69E853FAB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205947"/>
            <a:ext cx="9905999" cy="5274366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Opportunities for implementing BT Group in Brazil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Challenges and limitations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Hofstede Cultural Dimensions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Porter’s Five Forces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Reccommendations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531336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46A86-61BA-89D5-15E2-DF845841C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79979"/>
            <a:ext cx="9905998" cy="825969"/>
          </a:xfrm>
        </p:spPr>
        <p:txBody>
          <a:bodyPr/>
          <a:lstStyle/>
          <a:p>
            <a:r>
              <a:rPr lang="en-GB" dirty="0"/>
              <a:t>1.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DB14F-C6A2-CCD8-C400-0F047E62B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1205947"/>
            <a:ext cx="10719284" cy="5272073"/>
          </a:xfrm>
        </p:spPr>
        <p:txBody>
          <a:bodyPr>
            <a:normAutofit lnSpcReduction="10000"/>
          </a:bodyPr>
          <a:lstStyle/>
          <a:p>
            <a:r>
              <a:rPr lang="en-GB" sz="3000" b="1" dirty="0"/>
              <a:t>BT GROUP</a:t>
            </a:r>
          </a:p>
          <a:p>
            <a:pPr>
              <a:buFontTx/>
              <a:buChar char="-"/>
            </a:pPr>
            <a:r>
              <a:rPr lang="en-GB" sz="2500" dirty="0"/>
              <a:t>One of the largest multinational telecommunications companies </a:t>
            </a:r>
          </a:p>
          <a:p>
            <a:pPr>
              <a:buFontTx/>
              <a:buChar char="-"/>
            </a:pPr>
            <a:r>
              <a:rPr lang="en-GB" sz="2500" dirty="0"/>
              <a:t>The largest supplier of fixed-line, broadband, and mobile services in the UK</a:t>
            </a:r>
          </a:p>
          <a:p>
            <a:pPr>
              <a:buFontTx/>
              <a:buChar char="-"/>
            </a:pPr>
            <a:r>
              <a:rPr lang="en-GB" sz="2500" dirty="0"/>
              <a:t>It has operations in around 180 countries</a:t>
            </a:r>
          </a:p>
          <a:p>
            <a:pPr>
              <a:buFontTx/>
              <a:buChar char="-"/>
            </a:pPr>
            <a:endParaRPr lang="en-GB" sz="2500" dirty="0"/>
          </a:p>
          <a:p>
            <a:r>
              <a:rPr lang="en-GB" sz="3000" b="1" dirty="0"/>
              <a:t>Brazil</a:t>
            </a:r>
          </a:p>
          <a:p>
            <a:pPr>
              <a:buFontTx/>
              <a:buChar char="-"/>
            </a:pPr>
            <a:r>
              <a:rPr lang="en-GB" dirty="0"/>
              <a:t>Developing country with potential for new businesses</a:t>
            </a:r>
          </a:p>
          <a:p>
            <a:pPr>
              <a:buFontTx/>
              <a:buChar char="-"/>
            </a:pPr>
            <a:r>
              <a:rPr lang="en-GB" dirty="0"/>
              <a:t>World's fifth-largest country by area and the seventh most populous</a:t>
            </a:r>
          </a:p>
          <a:p>
            <a:pPr>
              <a:buFontTx/>
              <a:buChar char="-"/>
            </a:pPr>
            <a:r>
              <a:rPr lang="en-GB" dirty="0"/>
              <a:t>The Brazilian economy is the third largest in the Americas</a:t>
            </a:r>
          </a:p>
        </p:txBody>
      </p:sp>
    </p:spTree>
    <p:extLst>
      <p:ext uri="{BB962C8B-B14F-4D97-AF65-F5344CB8AC3E}">
        <p14:creationId xmlns:p14="http://schemas.microsoft.com/office/powerpoint/2010/main" val="1018690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AF928-A9D2-98B5-CC0A-76C6C0207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289560"/>
            <a:ext cx="9905998" cy="1066799"/>
          </a:xfrm>
        </p:spPr>
        <p:txBody>
          <a:bodyPr>
            <a:normAutofit fontScale="90000"/>
          </a:bodyPr>
          <a:lstStyle/>
          <a:p>
            <a:r>
              <a:rPr lang="en-GB" dirty="0"/>
              <a:t>2.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Opportunities for implementing BT Group in Brazil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0E0C4-81EA-6476-FDC7-44701CD41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56935"/>
            <a:ext cx="9905999" cy="3934266"/>
          </a:xfrm>
        </p:spPr>
        <p:txBody>
          <a:bodyPr/>
          <a:lstStyle/>
          <a:p>
            <a:r>
              <a:rPr lang="en-GB" dirty="0"/>
              <a:t>Brazil's energy mix is anticipated to incorporate renewable energy sources more and more.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In April 2020, there were 9.4 billion BRL in online sales in Brazil.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Brazil is a sizable market with tonnes of promise. </a:t>
            </a:r>
          </a:p>
          <a:p>
            <a:pPr marL="0" indent="0" algn="r">
              <a:buNone/>
            </a:pPr>
            <a:r>
              <a:rPr lang="en-GB" sz="1700" dirty="0"/>
              <a:t>(</a:t>
            </a:r>
            <a:r>
              <a:rPr lang="en-GB" sz="1700" dirty="0" err="1"/>
              <a:t>Guiao</a:t>
            </a:r>
            <a:r>
              <a:rPr lang="en-GB" sz="1700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2377789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EB135-5A82-AEF1-D3E3-E4D2EA48A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022" y="196487"/>
            <a:ext cx="9905998" cy="746048"/>
          </a:xfrm>
        </p:spPr>
        <p:txBody>
          <a:bodyPr/>
          <a:lstStyle/>
          <a:p>
            <a:r>
              <a:rPr lang="en-GB" dirty="0"/>
              <a:t>3. Challenges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91DBC-2B93-3FF5-2FA6-330E6ACF8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6352" y="1434905"/>
            <a:ext cx="4126326" cy="4356296"/>
          </a:xfrm>
        </p:spPr>
        <p:txBody>
          <a:bodyPr/>
          <a:lstStyle/>
          <a:p>
            <a:r>
              <a:rPr lang="en-GB" dirty="0"/>
              <a:t>Brazil’s size has also some disadvantages.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Paying taxes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’’</a:t>
            </a:r>
            <a:r>
              <a:rPr lang="en-GB" dirty="0" err="1"/>
              <a:t>Custo</a:t>
            </a:r>
            <a:r>
              <a:rPr lang="en-GB" dirty="0"/>
              <a:t> Brazil’’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022485-12E5-B7AE-5C15-D5FF74040023}"/>
              </a:ext>
            </a:extLst>
          </p:cNvPr>
          <p:cNvSpPr txBox="1"/>
          <p:nvPr/>
        </p:nvSpPr>
        <p:spPr>
          <a:xfrm>
            <a:off x="5958553" y="1229257"/>
            <a:ext cx="5312229" cy="5432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Taxes in Brazil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COF, a social security tax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STT, a state tax of 17 or 18%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PIS, income tax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ICMS, value added tax which varies between states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IPI, excise tax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ISS, service tax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IOF, financial transactions tax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import tax – value depends on product classification defined by WTO regulation (origin and specifications); 60% for less than £2,000 regardless of product classification</a:t>
            </a:r>
          </a:p>
          <a:p>
            <a:endParaRPr lang="en-GB" sz="2200" dirty="0"/>
          </a:p>
          <a:p>
            <a:pPr algn="r"/>
            <a:r>
              <a:rPr lang="en-GB" sz="1700" dirty="0"/>
              <a:t>(Department for International Trade Guidance, 2022)</a:t>
            </a:r>
          </a:p>
        </p:txBody>
      </p:sp>
    </p:spTree>
    <p:extLst>
      <p:ext uri="{BB962C8B-B14F-4D97-AF65-F5344CB8AC3E}">
        <p14:creationId xmlns:p14="http://schemas.microsoft.com/office/powerpoint/2010/main" val="2474111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C305A-AD4B-9386-365E-19662ED20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276242"/>
            <a:ext cx="9905998" cy="790557"/>
          </a:xfrm>
        </p:spPr>
        <p:txBody>
          <a:bodyPr/>
          <a:lstStyle/>
          <a:p>
            <a:r>
              <a:rPr lang="en-GB" dirty="0"/>
              <a:t>4. Hofstede cultural dimensions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1EF1E4-F202-D0CF-2379-7B94BA3178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221" t="43057" r="26230" b="21625"/>
          <a:stretch/>
        </p:blipFill>
        <p:spPr>
          <a:xfrm>
            <a:off x="851031" y="2185443"/>
            <a:ext cx="6114400" cy="24209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DC6D6C2-3DFB-D98F-2E08-218D37685C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458" t="26087" r="58483" b="68142"/>
          <a:stretch/>
        </p:blipFill>
        <p:spPr>
          <a:xfrm>
            <a:off x="2807357" y="2185443"/>
            <a:ext cx="2201748" cy="395554"/>
          </a:xfrm>
          <a:prstGeom prst="rect">
            <a:avLst/>
          </a:prstGeom>
        </p:spPr>
      </p:pic>
      <p:pic>
        <p:nvPicPr>
          <p:cNvPr id="7" name="Content Placeholder 6" descr="Diagram, shape&#10;&#10;Description automatically generated">
            <a:extLst>
              <a:ext uri="{FF2B5EF4-FFF2-40B4-BE49-F238E27FC236}">
                <a16:creationId xmlns:a16="http://schemas.microsoft.com/office/drawing/2014/main" id="{9CCE2DC0-41C4-A3E7-8133-39594C50D3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428909" y="1064643"/>
            <a:ext cx="3911467" cy="3541712"/>
          </a:xfrm>
        </p:spPr>
      </p:pic>
    </p:spTree>
    <p:extLst>
      <p:ext uri="{BB962C8B-B14F-4D97-AF65-F5344CB8AC3E}">
        <p14:creationId xmlns:p14="http://schemas.microsoft.com/office/powerpoint/2010/main" val="3679856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56548-1B16-FD81-34D5-67A69537B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891" y="190815"/>
            <a:ext cx="9905998" cy="649843"/>
          </a:xfrm>
        </p:spPr>
        <p:txBody>
          <a:bodyPr/>
          <a:lstStyle/>
          <a:p>
            <a:r>
              <a:rPr lang="en-GB" dirty="0"/>
              <a:t>5. Porter’s Five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72F34-3F14-AC8C-FEBA-C96B051AA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7892" y="1135164"/>
            <a:ext cx="3889698" cy="261155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Competitive rivalry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TELEFÔNICA BRASIL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AMÉRICA MÓVIL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OI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863F12-C1A1-EBBD-0DDD-6DAAEC8CFE15}"/>
              </a:ext>
            </a:extLst>
          </p:cNvPr>
          <p:cNvSpPr txBox="1"/>
          <p:nvPr/>
        </p:nvSpPr>
        <p:spPr>
          <a:xfrm>
            <a:off x="5875867" y="1223203"/>
            <a:ext cx="341884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2. Supplier Power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090E06-5BAB-C21D-F486-E2DD88EB8463}"/>
              </a:ext>
            </a:extLst>
          </p:cNvPr>
          <p:cNvSpPr txBox="1"/>
          <p:nvPr/>
        </p:nvSpPr>
        <p:spPr>
          <a:xfrm>
            <a:off x="5875867" y="2431935"/>
            <a:ext cx="259757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3. Buyer power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1C125F-781C-3A1C-2385-882A8A3A32A5}"/>
              </a:ext>
            </a:extLst>
          </p:cNvPr>
          <p:cNvSpPr txBox="1"/>
          <p:nvPr/>
        </p:nvSpPr>
        <p:spPr>
          <a:xfrm>
            <a:off x="5875867" y="3640667"/>
            <a:ext cx="4690533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4. Threat of Substitution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3C9C6-911C-B8CD-97CA-BF14B5860AEB}"/>
              </a:ext>
            </a:extLst>
          </p:cNvPr>
          <p:cNvSpPr txBox="1"/>
          <p:nvPr/>
        </p:nvSpPr>
        <p:spPr>
          <a:xfrm>
            <a:off x="5875867" y="4849399"/>
            <a:ext cx="409786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5. Threat of New Entry</a:t>
            </a:r>
          </a:p>
        </p:txBody>
      </p:sp>
      <p:pic>
        <p:nvPicPr>
          <p:cNvPr id="9" name="Picture 8" descr="A picture containing chart&#10;&#10;Description automatically generated">
            <a:extLst>
              <a:ext uri="{FF2B5EF4-FFF2-40B4-BE49-F238E27FC236}">
                <a16:creationId xmlns:a16="http://schemas.microsoft.com/office/drawing/2014/main" id="{B3CD8ACF-1B7B-497C-B868-8A045EE740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7680" y="3607621"/>
            <a:ext cx="2455333" cy="1380879"/>
          </a:xfrm>
          <a:prstGeom prst="rect">
            <a:avLst/>
          </a:prstGeom>
        </p:spPr>
      </p:pic>
      <p:pic>
        <p:nvPicPr>
          <p:cNvPr id="11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F17F1A07-C30C-894A-6B42-E7D4A5BCD0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8027" y="5151662"/>
            <a:ext cx="3258078" cy="926516"/>
          </a:xfrm>
          <a:prstGeom prst="rect">
            <a:avLst/>
          </a:prstGeom>
        </p:spPr>
      </p:pic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FDE91A76-C13D-E380-A1A3-1B210CC7BF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094" y="5151662"/>
            <a:ext cx="1841172" cy="1380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289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8147D-2678-6B4B-EBEE-758164E55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262918"/>
            <a:ext cx="9905998" cy="956282"/>
          </a:xfrm>
        </p:spPr>
        <p:txBody>
          <a:bodyPr/>
          <a:lstStyle/>
          <a:p>
            <a:r>
              <a:rPr lang="en-GB" dirty="0"/>
              <a:t> 6. 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CC60D-049E-61A1-059B-00D553F9F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219200"/>
            <a:ext cx="4954588" cy="4690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olitical factors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of the main issues facing the nation is corruption.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of the largest democracies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conomic factors 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 crisis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Consumer demand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Complicated tax systems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D434A9-5CD1-4942-16B3-9EA59D8D9F85}"/>
              </a:ext>
            </a:extLst>
          </p:cNvPr>
          <p:cNvSpPr txBox="1"/>
          <p:nvPr/>
        </p:nvSpPr>
        <p:spPr>
          <a:xfrm>
            <a:off x="6434667" y="1059766"/>
            <a:ext cx="4859866" cy="5670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ocial factors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Competency 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Criminal violence is a significant worry for the nation.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echnological factors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Brazilians are among the world's most enthusiastic social media users.</a:t>
            </a:r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78690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A82A8-52AA-F25E-EB24-D73F2AD76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3173" y="939801"/>
            <a:ext cx="7985653" cy="40978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nvironmental factors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Tourism growing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Renewable energy</a:t>
            </a:r>
          </a:p>
          <a:p>
            <a:pPr>
              <a:buFontTx/>
              <a:buChar char="-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egal factors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Brazil’s legal system doesn’t require businesses to have an employment contract.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Bureaucracy, taxation, corruption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638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77731-4821-84FD-A864-3AC5C8B98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27452"/>
            <a:ext cx="9905998" cy="736149"/>
          </a:xfrm>
        </p:spPr>
        <p:txBody>
          <a:bodyPr/>
          <a:lstStyle/>
          <a:p>
            <a:r>
              <a:rPr lang="en-GB" dirty="0"/>
              <a:t>7. Swot analysis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83ABCA8-4733-8421-B268-1B321D49B9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500652"/>
              </p:ext>
            </p:extLst>
          </p:nvPr>
        </p:nvGraphicFramePr>
        <p:xfrm>
          <a:off x="1642534" y="863601"/>
          <a:ext cx="8128000" cy="490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53391860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436635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STRENGHTS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BT Group has experience in introducing in new countries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Brazil is the seventh biggest economy in the world with a Gross Domestic Product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WEAKNESSES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Complicated tax systems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High taxes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Lots of additional expenses except taxes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7123747"/>
                  </a:ext>
                </a:extLst>
              </a:tr>
              <a:tr h="2175933">
                <a:tc>
                  <a:txBody>
                    <a:bodyPr/>
                    <a:lstStyle/>
                    <a:p>
                      <a:r>
                        <a:rPr lang="en-GB" dirty="0"/>
                        <a:t>OPPORTUNITIES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Growing economy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Largest country by territory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Renewable energy to be incorporated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People are technology and telecommunications competent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Over 200 million population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Tourism is growing rapidly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High competition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Brexit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28959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844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C349D-72EC-F089-8809-76FCE235B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449184"/>
            <a:ext cx="9905998" cy="617615"/>
          </a:xfrm>
        </p:spPr>
        <p:txBody>
          <a:bodyPr/>
          <a:lstStyle/>
          <a:p>
            <a:r>
              <a:rPr lang="en-GB" dirty="0"/>
              <a:t>8.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3BC4A-7CF5-7D6E-9EB3-E5668A239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490133"/>
            <a:ext cx="9905999" cy="430106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600" dirty="0"/>
              <a:t>Investing in strong marketing campaign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Apply many discounts, loyalty cards, etc. to win customers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Be one step ahead the competitors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An excellent research of people culture, documentation, taxation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40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4A826-FAAA-E52B-DDC6-838FB7945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79850"/>
            <a:ext cx="9905998" cy="786949"/>
          </a:xfrm>
        </p:spPr>
        <p:txBody>
          <a:bodyPr/>
          <a:lstStyle/>
          <a:p>
            <a:r>
              <a:rPr lang="en-GB" dirty="0"/>
              <a:t>9. Conclusion </a:t>
            </a:r>
          </a:p>
        </p:txBody>
      </p:sp>
      <p:pic>
        <p:nvPicPr>
          <p:cNvPr id="9" name="Picture 8" descr="A red and white sign&#10;&#10;Description automatically generated with low confidence">
            <a:extLst>
              <a:ext uri="{FF2B5EF4-FFF2-40B4-BE49-F238E27FC236}">
                <a16:creationId xmlns:a16="http://schemas.microsoft.com/office/drawing/2014/main" id="{B86CC623-6452-FC53-813D-4B4F1ED233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167" y="1269999"/>
            <a:ext cx="2980267" cy="2980267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DC32CFD3-A2A4-AFE4-DC09-5CA03261BE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8705" y="279850"/>
            <a:ext cx="2480283" cy="2480283"/>
          </a:xfrm>
          <a:prstGeom prst="rect">
            <a:avLst/>
          </a:prstGeom>
        </p:spPr>
      </p:pic>
      <p:pic>
        <p:nvPicPr>
          <p:cNvPr id="13" name="Picture 12" descr="Shape, arrow&#10;&#10;Description automatically generated">
            <a:extLst>
              <a:ext uri="{FF2B5EF4-FFF2-40B4-BE49-F238E27FC236}">
                <a16:creationId xmlns:a16="http://schemas.microsoft.com/office/drawing/2014/main" id="{0D5AC0EE-4BCD-6643-F7AB-A3028A428EB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0035"/>
          <a:stretch/>
        </p:blipFill>
        <p:spPr>
          <a:xfrm>
            <a:off x="8068732" y="2158830"/>
            <a:ext cx="2980267" cy="2830322"/>
          </a:xfrm>
          <a:prstGeom prst="rect">
            <a:avLst/>
          </a:prstGeom>
        </p:spPr>
      </p:pic>
      <p:pic>
        <p:nvPicPr>
          <p:cNvPr id="15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954AD4D-18EC-D69E-8777-D7B194474C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5800" y="3713861"/>
            <a:ext cx="2058707" cy="2145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24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08825-9CC4-1902-FF34-53C3C8E05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9373" y="1950430"/>
            <a:ext cx="5293254" cy="1478570"/>
          </a:xfrm>
        </p:spPr>
        <p:txBody>
          <a:bodyPr>
            <a:normAutofit/>
          </a:bodyPr>
          <a:lstStyle/>
          <a:p>
            <a:r>
              <a:rPr lang="en-GB" sz="4600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920127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06B52-06A6-DF5E-EA15-EDD8AEDB9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293" y="419225"/>
            <a:ext cx="9905998" cy="647574"/>
          </a:xfrm>
        </p:spPr>
        <p:txBody>
          <a:bodyPr/>
          <a:lstStyle/>
          <a:p>
            <a:r>
              <a:rPr lang="en-GB" dirty="0"/>
              <a:t>10.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01685-61C6-0481-E136-8EF29149C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066798"/>
            <a:ext cx="9905999" cy="4622801"/>
          </a:xfrm>
        </p:spPr>
        <p:txBody>
          <a:bodyPr vert="horz"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International Trade Guidance, 2022. [Withdrawn] Doing business in Brazil: Brazil trade and export guide. [online] GOV.UK. Available at: &lt;https://www.gov.uk/government/publications/exporting-to-brazil/exporting-to-brazil#legal-considerations&gt; [Accessed 3 August 2022].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Guiao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2021. HSBC International Business Guide: Brazil. [online] Business.hsbc.com. Available at: &lt;https://www.business.hsbc.com/business-guides/brazil&gt; [Accessed 3 August 2022].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Rahman, M., Rahman, M. and Rahman, M., 2022. 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PESTEL analysis of Brazil (Brazil country profile)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howandwhat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&lt;https://howandwhat.net/pestel-analysis-brazil-brazil-pestel-analysis/&gt; [Accessed 5 August 2022].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Ukdiss.com. 2022. 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Investing in Brazil: PESTEL and SWOT Analysis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&lt;https://ukdiss.com/examples/brazil-pestel-swot-analysis.php&gt; [Accessed 5 August 2022].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2781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9E8BD-D830-B683-F11F-6D8882C0E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950430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sz="4600" b="1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1083501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C4C00F4-06E9-43E3-AD97-88A857CEFA82}">
  <ds:schemaRefs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16c05727-aa75-4e4a-9b5f-8a80a1165891"/>
    <ds:schemaRef ds:uri="http://schemas.openxmlformats.org/package/2006/metadata/core-properties"/>
    <ds:schemaRef ds:uri="71af3243-3dd4-4a8d-8c0d-dd76da1f02a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839</TotalTime>
  <Words>723</Words>
  <Application>Microsoft Office PowerPoint</Application>
  <PresentationFormat>Widescreen</PresentationFormat>
  <Paragraphs>126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Tw Cen MT</vt:lpstr>
      <vt:lpstr>Circuit</vt:lpstr>
      <vt:lpstr>PowerPoint Presentation</vt:lpstr>
      <vt:lpstr>Global business environment  evaluation of business environment</vt:lpstr>
      <vt:lpstr>Table of contents</vt:lpstr>
      <vt:lpstr>1. Introduction</vt:lpstr>
      <vt:lpstr>2. Opportunities for implementing BT Group in Brazil </vt:lpstr>
      <vt:lpstr>3. Challenges and limitations</vt:lpstr>
      <vt:lpstr>4. Hofstede cultural dimensions</vt:lpstr>
      <vt:lpstr>5. Porter’s Five Forces</vt:lpstr>
      <vt:lpstr> 6. pestle analysis</vt:lpstr>
      <vt:lpstr>PowerPoint Presentation</vt:lpstr>
      <vt:lpstr>7. Swot analysis </vt:lpstr>
      <vt:lpstr>8. Recommendations</vt:lpstr>
      <vt:lpstr>9. Conclusion </vt:lpstr>
      <vt:lpstr>Any Questions?</vt:lpstr>
      <vt:lpstr>10. 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Nezabravka vasileva student number: Module code: LCBB4005_LON</dc:title>
  <dc:creator>Tsvetomir Vasilev</dc:creator>
  <cp:lastModifiedBy>Nezabravka Va Vasileva</cp:lastModifiedBy>
  <cp:revision>35</cp:revision>
  <dcterms:created xsi:type="dcterms:W3CDTF">2022-08-03T09:43:38Z</dcterms:created>
  <dcterms:modified xsi:type="dcterms:W3CDTF">2022-08-17T16:36:42Z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