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1" r:id="rId4"/>
    <p:sldId id="262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7E4928-AF41-4336-9268-8C69C87C5197}" v="43" dt="2026-07-07T19:29:18.1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bas Abbas (2506769)" userId="80b16f04-c70b-4a08-b0fe-f12889998eec" providerId="ADAL" clId="{E9EB0A72-A035-4424-9534-EE9CBFB161DA}"/>
    <pc:docChg chg="undo custSel modSld">
      <pc:chgData name="Abbas Abbas (2506769)" userId="80b16f04-c70b-4a08-b0fe-f12889998eec" providerId="ADAL" clId="{E9EB0A72-A035-4424-9534-EE9CBFB161DA}" dt="2026-07-07T19:29:16.454" v="120" actId="11529"/>
      <pc:docMkLst>
        <pc:docMk/>
      </pc:docMkLst>
      <pc:sldChg chg="addSp delSp modSp mod">
        <pc:chgData name="Abbas Abbas (2506769)" userId="80b16f04-c70b-4a08-b0fe-f12889998eec" providerId="ADAL" clId="{E9EB0A72-A035-4424-9534-EE9CBFB161DA}" dt="2026-07-07T19:29:16.454" v="120" actId="11529"/>
        <pc:sldMkLst>
          <pc:docMk/>
          <pc:sldMk cId="2179719238" sldId="261"/>
        </pc:sldMkLst>
        <pc:spChg chg="add del mod">
          <ac:chgData name="Abbas Abbas (2506769)" userId="80b16f04-c70b-4a08-b0fe-f12889998eec" providerId="ADAL" clId="{E9EB0A72-A035-4424-9534-EE9CBFB161DA}" dt="2026-07-07T19:28:58.675" v="118" actId="478"/>
          <ac:spMkLst>
            <pc:docMk/>
            <pc:sldMk cId="2179719238" sldId="261"/>
            <ac:spMk id="4" creationId="{0F12D27D-F3A0-B8D6-D34B-3CAA358111AC}"/>
          </ac:spMkLst>
        </pc:spChg>
        <pc:spChg chg="add mod">
          <ac:chgData name="Abbas Abbas (2506769)" userId="80b16f04-c70b-4a08-b0fe-f12889998eec" providerId="ADAL" clId="{E9EB0A72-A035-4424-9534-EE9CBFB161DA}" dt="2026-07-07T19:29:16.454" v="120" actId="11529"/>
          <ac:spMkLst>
            <pc:docMk/>
            <pc:sldMk cId="2179719238" sldId="261"/>
            <ac:spMk id="5" creationId="{2A0BE688-E620-45F2-9E6C-40FE0A73039D}"/>
          </ac:spMkLst>
        </pc:spChg>
        <pc:graphicFrameChg chg="add del mod modGraphic">
          <ac:chgData name="Abbas Abbas (2506769)" userId="80b16f04-c70b-4a08-b0fe-f12889998eec" providerId="ADAL" clId="{E9EB0A72-A035-4424-9534-EE9CBFB161DA}" dt="2026-07-07T19:29:12.760" v="119" actId="20577"/>
          <ac:graphicFrameMkLst>
            <pc:docMk/>
            <pc:sldMk cId="2179719238" sldId="261"/>
            <ac:graphicFrameMk id="19" creationId="{0FC46B48-3BAF-8EC0-913E-5A44058F64E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634D47-917E-4E70-94B3-7D606AD1F6A8}" type="doc">
      <dgm:prSet loTypeId="urn:microsoft.com/office/officeart/2005/8/layout/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540B282-B11D-424B-825B-8F4327C5A00D}">
      <dgm:prSet custT="1"/>
      <dgm:spPr/>
      <dgm:t>
        <a:bodyPr/>
        <a:lstStyle/>
        <a:p>
          <a:r>
            <a:rPr lang="en-GB" sz="1400" b="1">
              <a:latin typeface="Aerial"/>
            </a:rPr>
            <a:t>Political:</a:t>
          </a:r>
          <a:r>
            <a:rPr lang="en-GB" sz="1400">
              <a:latin typeface="Aerial"/>
            </a:rPr>
            <a:t> Renters’ Rights Bill increases accountability &amp; tenant security</a:t>
          </a:r>
          <a:endParaRPr lang="en-US" sz="1400">
            <a:latin typeface="Aerial"/>
          </a:endParaRPr>
        </a:p>
      </dgm:t>
    </dgm:pt>
    <dgm:pt modelId="{A966F97C-0BBA-4C32-BC3E-D18C6BFCEB0E}" type="parTrans" cxnId="{AAE67977-B59E-436F-A8F0-B78191A7022F}">
      <dgm:prSet/>
      <dgm:spPr/>
      <dgm:t>
        <a:bodyPr/>
        <a:lstStyle/>
        <a:p>
          <a:endParaRPr lang="en-US"/>
        </a:p>
      </dgm:t>
    </dgm:pt>
    <dgm:pt modelId="{1E986935-5F79-43EE-A180-2A497DD71328}" type="sibTrans" cxnId="{AAE67977-B59E-436F-A8F0-B78191A7022F}">
      <dgm:prSet/>
      <dgm:spPr/>
      <dgm:t>
        <a:bodyPr/>
        <a:lstStyle/>
        <a:p>
          <a:endParaRPr lang="en-US"/>
        </a:p>
      </dgm:t>
    </dgm:pt>
    <dgm:pt modelId="{CDDF8383-B2BB-4F84-A6D6-02C315317A4D}">
      <dgm:prSet custT="1"/>
      <dgm:spPr/>
      <dgm:t>
        <a:bodyPr/>
        <a:lstStyle/>
        <a:p>
          <a:r>
            <a:rPr lang="en-GB" sz="1400" b="1">
              <a:latin typeface="Aerial"/>
            </a:rPr>
            <a:t>Social:</a:t>
          </a:r>
          <a:r>
            <a:rPr lang="en-GB" sz="1400">
              <a:latin typeface="Aerial"/>
            </a:rPr>
            <a:t> Demand for responsive, customer‑focused landlords</a:t>
          </a:r>
          <a:endParaRPr lang="en-US" sz="1400">
            <a:latin typeface="Aerial"/>
          </a:endParaRPr>
        </a:p>
      </dgm:t>
    </dgm:pt>
    <dgm:pt modelId="{E85516A9-D9A4-401B-8441-26230BA1ADFA}" type="parTrans" cxnId="{E2EBCDA6-4E56-4C03-8D4A-C4E9D87AE960}">
      <dgm:prSet/>
      <dgm:spPr/>
      <dgm:t>
        <a:bodyPr/>
        <a:lstStyle/>
        <a:p>
          <a:endParaRPr lang="en-US"/>
        </a:p>
      </dgm:t>
    </dgm:pt>
    <dgm:pt modelId="{8B2EDDDA-B316-4D16-A51E-16768957FD0F}" type="sibTrans" cxnId="{E2EBCDA6-4E56-4C03-8D4A-C4E9D87AE960}">
      <dgm:prSet/>
      <dgm:spPr/>
      <dgm:t>
        <a:bodyPr/>
        <a:lstStyle/>
        <a:p>
          <a:endParaRPr lang="en-US" dirty="0"/>
        </a:p>
      </dgm:t>
    </dgm:pt>
    <dgm:pt modelId="{5EBF3C32-6940-4362-8B7B-40E9C85B738E}">
      <dgm:prSet/>
      <dgm:spPr/>
      <dgm:t>
        <a:bodyPr/>
        <a:lstStyle/>
        <a:p>
          <a:r>
            <a:rPr lang="en-GB" b="1">
              <a:latin typeface="Aerial"/>
            </a:rPr>
            <a:t>Environmental:</a:t>
          </a:r>
          <a:r>
            <a:rPr lang="en-GB">
              <a:latin typeface="Aerial"/>
            </a:rPr>
            <a:t> Energy efficiency standards shape refurbishment costs &amp; design</a:t>
          </a:r>
          <a:endParaRPr lang="en-US">
            <a:latin typeface="Aerial"/>
          </a:endParaRPr>
        </a:p>
      </dgm:t>
    </dgm:pt>
    <dgm:pt modelId="{C4C3FCBA-D77B-4490-B100-9078C811D786}" type="parTrans" cxnId="{38E8C4D9-3312-466F-B75F-FD10184E9DF5}">
      <dgm:prSet/>
      <dgm:spPr/>
      <dgm:t>
        <a:bodyPr/>
        <a:lstStyle/>
        <a:p>
          <a:endParaRPr lang="en-US"/>
        </a:p>
      </dgm:t>
    </dgm:pt>
    <dgm:pt modelId="{BEFF37E7-2176-43C2-84BB-B951B4AC5F61}" type="sibTrans" cxnId="{38E8C4D9-3312-466F-B75F-FD10184E9DF5}">
      <dgm:prSet/>
      <dgm:spPr/>
      <dgm:t>
        <a:bodyPr/>
        <a:lstStyle/>
        <a:p>
          <a:endParaRPr lang="en-US"/>
        </a:p>
      </dgm:t>
    </dgm:pt>
    <dgm:pt modelId="{99B3E6D9-A677-44CE-92AA-38B65154F220}">
      <dgm:prSet custT="1"/>
      <dgm:spPr/>
      <dgm:t>
        <a:bodyPr/>
        <a:lstStyle/>
        <a:p>
          <a:r>
            <a:rPr lang="en-GB" sz="930" dirty="0">
              <a:latin typeface="Aerial"/>
            </a:rPr>
            <a:t>The third factor is environmental. Minimum energy efficiency standards mean landlords must invest in upgrades. Although this increases initial costs, it improves long term value, reduces like solar panels</a:t>
          </a:r>
          <a:r>
            <a:rPr lang="en-GB" sz="930">
              <a:latin typeface="Aerial"/>
            </a:rPr>
            <a:t>, </a:t>
          </a:r>
          <a:endParaRPr lang="en-US" sz="930" dirty="0">
            <a:latin typeface="Aerial"/>
          </a:endParaRPr>
        </a:p>
      </dgm:t>
    </dgm:pt>
    <dgm:pt modelId="{E197C98D-A268-44BC-929E-84CABC5331CC}" type="parTrans" cxnId="{FDDA50F1-5D5E-4022-ABF5-7886836D4E70}">
      <dgm:prSet/>
      <dgm:spPr/>
      <dgm:t>
        <a:bodyPr/>
        <a:lstStyle/>
        <a:p>
          <a:endParaRPr lang="en-US"/>
        </a:p>
      </dgm:t>
    </dgm:pt>
    <dgm:pt modelId="{C45ACE30-4417-4A90-B14C-ABF0258B2734}" type="sibTrans" cxnId="{FDDA50F1-5D5E-4022-ABF5-7886836D4E70}">
      <dgm:prSet/>
      <dgm:spPr/>
      <dgm:t>
        <a:bodyPr/>
        <a:lstStyle/>
        <a:p>
          <a:endParaRPr lang="en-US"/>
        </a:p>
      </dgm:t>
    </dgm:pt>
    <dgm:pt modelId="{6BFDAFD5-72A2-46B4-A5C7-0FDAA4184580}">
      <dgm:prSet custT="1"/>
      <dgm:spPr/>
      <dgm:t>
        <a:bodyPr/>
        <a:lstStyle/>
        <a:p>
          <a:r>
            <a:rPr lang="en-GB" sz="1050" dirty="0">
              <a:latin typeface="Aerial"/>
            </a:rPr>
            <a:t>The second factor is social. Tenants increasingly expect housing to be service led, with clear communication, fast repairs, and professional management. My business directly responds to this shift by offering a tenant centred service model.</a:t>
          </a:r>
          <a:endParaRPr lang="en-US" sz="1050" dirty="0">
            <a:latin typeface="Aerial"/>
          </a:endParaRPr>
        </a:p>
      </dgm:t>
    </dgm:pt>
    <dgm:pt modelId="{489FB384-F888-47A9-9861-61A87287F26C}" type="parTrans" cxnId="{E15F011F-A837-4635-8153-78FED40F8C93}">
      <dgm:prSet/>
      <dgm:spPr/>
      <dgm:t>
        <a:bodyPr/>
        <a:lstStyle/>
        <a:p>
          <a:endParaRPr lang="en-US"/>
        </a:p>
      </dgm:t>
    </dgm:pt>
    <dgm:pt modelId="{17E8A57E-04E2-4A7F-81E9-35AA732B80B7}" type="sibTrans" cxnId="{E15F011F-A837-4635-8153-78FED40F8C93}">
      <dgm:prSet/>
      <dgm:spPr/>
      <dgm:t>
        <a:bodyPr/>
        <a:lstStyle/>
        <a:p>
          <a:endParaRPr lang="en-US"/>
        </a:p>
      </dgm:t>
    </dgm:pt>
    <dgm:pt modelId="{475734EB-8BF9-4453-89CE-1AC9AC650A8F}">
      <dgm:prSet custT="1"/>
      <dgm:spPr/>
      <dgm:t>
        <a:bodyPr/>
        <a:lstStyle/>
        <a:p>
          <a:r>
            <a:rPr lang="en-GB" sz="880" dirty="0"/>
            <a:t>The first major external factor is political. The Renters’ Rights Bill introduces big changes  no fault evictions are ending, landlords must meet stricter disrepair standards, and a national landlord database will increase transparency. This benefits W.M. Properties because my model already prioritises safety, compliance, and tenant trust.</a:t>
          </a:r>
          <a:endParaRPr lang="en-US" sz="880" dirty="0">
            <a:latin typeface="Aerial"/>
          </a:endParaRPr>
        </a:p>
      </dgm:t>
    </dgm:pt>
    <dgm:pt modelId="{15264F58-1A56-4AE2-9817-ED9047D25877}" type="parTrans" cxnId="{22EE394C-846E-48CB-A2E6-2A94779538C0}">
      <dgm:prSet/>
      <dgm:spPr/>
      <dgm:t>
        <a:bodyPr/>
        <a:lstStyle/>
        <a:p>
          <a:endParaRPr lang="en-US"/>
        </a:p>
      </dgm:t>
    </dgm:pt>
    <dgm:pt modelId="{BF63DFDB-C0B7-4ED9-A934-2FF325D82EB5}" type="sibTrans" cxnId="{22EE394C-846E-48CB-A2E6-2A94779538C0}">
      <dgm:prSet/>
      <dgm:spPr/>
      <dgm:t>
        <a:bodyPr/>
        <a:lstStyle/>
        <a:p>
          <a:endParaRPr lang="en-US"/>
        </a:p>
      </dgm:t>
    </dgm:pt>
    <dgm:pt modelId="{1651E959-F8D9-4BCB-B7B9-EC5B3595CCB3}" type="pres">
      <dgm:prSet presAssocID="{F9634D47-917E-4E70-94B3-7D606AD1F6A8}" presName="diagram" presStyleCnt="0">
        <dgm:presLayoutVars>
          <dgm:dir/>
          <dgm:resizeHandles val="exact"/>
        </dgm:presLayoutVars>
      </dgm:prSet>
      <dgm:spPr/>
    </dgm:pt>
    <dgm:pt modelId="{B8B5A305-64A4-477E-B662-E14A9BC175F3}" type="pres">
      <dgm:prSet presAssocID="{D540B282-B11D-424B-825B-8F4327C5A00D}" presName="node" presStyleLbl="node1" presStyleIdx="0" presStyleCnt="6">
        <dgm:presLayoutVars>
          <dgm:bulletEnabled val="1"/>
        </dgm:presLayoutVars>
      </dgm:prSet>
      <dgm:spPr/>
    </dgm:pt>
    <dgm:pt modelId="{0EAD7251-E0A5-478E-A5DF-C82227CC210F}" type="pres">
      <dgm:prSet presAssocID="{1E986935-5F79-43EE-A180-2A497DD71328}" presName="sibTrans" presStyleLbl="sibTrans2D1" presStyleIdx="0" presStyleCnt="5" custAng="5400000" custLinFactX="-140719" custLinFactY="87807" custLinFactNeighborX="-200000" custLinFactNeighborY="100000"/>
      <dgm:spPr/>
    </dgm:pt>
    <dgm:pt modelId="{1707717D-9909-4F67-BD2F-C730F24231BF}" type="pres">
      <dgm:prSet presAssocID="{1E986935-5F79-43EE-A180-2A497DD71328}" presName="connectorText" presStyleLbl="sibTrans2D1" presStyleIdx="0" presStyleCnt="5"/>
      <dgm:spPr/>
    </dgm:pt>
    <dgm:pt modelId="{34FD85DA-BA7A-4998-AB7F-C47FBBE579A1}" type="pres">
      <dgm:prSet presAssocID="{CDDF8383-B2BB-4F84-A6D6-02C315317A4D}" presName="node" presStyleLbl="node1" presStyleIdx="1" presStyleCnt="6">
        <dgm:presLayoutVars>
          <dgm:bulletEnabled val="1"/>
        </dgm:presLayoutVars>
      </dgm:prSet>
      <dgm:spPr/>
    </dgm:pt>
    <dgm:pt modelId="{739976E4-BE27-40CA-95C7-79F7DB5628DA}" type="pres">
      <dgm:prSet presAssocID="{8B2EDDDA-B316-4D16-A51E-16768957FD0F}" presName="sibTrans" presStyleLbl="sibTrans2D1" presStyleIdx="1" presStyleCnt="5" custAng="5400000" custLinFactX="-127565" custLinFactY="84624" custLinFactNeighborX="-200000" custLinFactNeighborY="100000"/>
      <dgm:spPr/>
    </dgm:pt>
    <dgm:pt modelId="{F0E3E5DA-2F84-446E-9ABB-C69B21A99556}" type="pres">
      <dgm:prSet presAssocID="{8B2EDDDA-B316-4D16-A51E-16768957FD0F}" presName="connectorText" presStyleLbl="sibTrans2D1" presStyleIdx="1" presStyleCnt="5"/>
      <dgm:spPr/>
    </dgm:pt>
    <dgm:pt modelId="{139E0EBA-E1F8-477C-A164-FAED830C1167}" type="pres">
      <dgm:prSet presAssocID="{5EBF3C32-6940-4362-8B7B-40E9C85B738E}" presName="node" presStyleLbl="node1" presStyleIdx="2" presStyleCnt="6">
        <dgm:presLayoutVars>
          <dgm:bulletEnabled val="1"/>
        </dgm:presLayoutVars>
      </dgm:prSet>
      <dgm:spPr/>
    </dgm:pt>
    <dgm:pt modelId="{9C283618-C531-40AD-984D-2EAD9FA6E5E9}" type="pres">
      <dgm:prSet presAssocID="{BEFF37E7-2176-43C2-84BB-B951B4AC5F61}" presName="sibTrans" presStyleLbl="sibTrans2D1" presStyleIdx="2" presStyleCnt="5"/>
      <dgm:spPr/>
    </dgm:pt>
    <dgm:pt modelId="{7818DF97-8BF7-414C-B15B-5ABCAE5D5692}" type="pres">
      <dgm:prSet presAssocID="{BEFF37E7-2176-43C2-84BB-B951B4AC5F61}" presName="connectorText" presStyleLbl="sibTrans2D1" presStyleIdx="2" presStyleCnt="5"/>
      <dgm:spPr/>
    </dgm:pt>
    <dgm:pt modelId="{4361650D-F220-4335-ADB5-964E2B7E5E51}" type="pres">
      <dgm:prSet presAssocID="{99B3E6D9-A677-44CE-92AA-38B65154F220}" presName="node" presStyleLbl="node1" presStyleIdx="3" presStyleCnt="6">
        <dgm:presLayoutVars>
          <dgm:bulletEnabled val="1"/>
        </dgm:presLayoutVars>
      </dgm:prSet>
      <dgm:spPr/>
    </dgm:pt>
    <dgm:pt modelId="{0FD582AE-5F7A-4816-87BE-DA5BF62CCB51}" type="pres">
      <dgm:prSet presAssocID="{C45ACE30-4417-4A90-B14C-ABF0258B2734}" presName="sibTrans" presStyleLbl="sibTrans2D1" presStyleIdx="3" presStyleCnt="5"/>
      <dgm:spPr/>
    </dgm:pt>
    <dgm:pt modelId="{86C43631-C09D-4971-A607-2856F365AC64}" type="pres">
      <dgm:prSet presAssocID="{C45ACE30-4417-4A90-B14C-ABF0258B2734}" presName="connectorText" presStyleLbl="sibTrans2D1" presStyleIdx="3" presStyleCnt="5"/>
      <dgm:spPr/>
    </dgm:pt>
    <dgm:pt modelId="{0857D252-8323-4A3D-8B94-977879582289}" type="pres">
      <dgm:prSet presAssocID="{6BFDAFD5-72A2-46B4-A5C7-0FDAA4184580}" presName="node" presStyleLbl="node1" presStyleIdx="4" presStyleCnt="6">
        <dgm:presLayoutVars>
          <dgm:bulletEnabled val="1"/>
        </dgm:presLayoutVars>
      </dgm:prSet>
      <dgm:spPr/>
    </dgm:pt>
    <dgm:pt modelId="{3303B95C-B9D0-4D72-9245-5A5D6AD902F7}" type="pres">
      <dgm:prSet presAssocID="{17E8A57E-04E2-4A7F-81E9-35AA732B80B7}" presName="sibTrans" presStyleLbl="sibTrans2D1" presStyleIdx="4" presStyleCnt="5"/>
      <dgm:spPr/>
    </dgm:pt>
    <dgm:pt modelId="{E8BE9AD7-D8DD-4259-958D-475D43F6962D}" type="pres">
      <dgm:prSet presAssocID="{17E8A57E-04E2-4A7F-81E9-35AA732B80B7}" presName="connectorText" presStyleLbl="sibTrans2D1" presStyleIdx="4" presStyleCnt="5"/>
      <dgm:spPr/>
    </dgm:pt>
    <dgm:pt modelId="{3D55C0EE-DF94-40F5-9D95-40771F6C43A2}" type="pres">
      <dgm:prSet presAssocID="{475734EB-8BF9-4453-89CE-1AC9AC650A8F}" presName="node" presStyleLbl="node1" presStyleIdx="5" presStyleCnt="6">
        <dgm:presLayoutVars>
          <dgm:bulletEnabled val="1"/>
        </dgm:presLayoutVars>
      </dgm:prSet>
      <dgm:spPr/>
    </dgm:pt>
  </dgm:ptLst>
  <dgm:cxnLst>
    <dgm:cxn modelId="{E726AE04-B7B0-4842-A1B2-6438879BF7D9}" type="presOf" srcId="{99B3E6D9-A677-44CE-92AA-38B65154F220}" destId="{4361650D-F220-4335-ADB5-964E2B7E5E51}" srcOrd="0" destOrd="0" presId="urn:microsoft.com/office/officeart/2005/8/layout/process5"/>
    <dgm:cxn modelId="{1501C916-0D25-40B4-A3F1-F82ED7561FB5}" type="presOf" srcId="{17E8A57E-04E2-4A7F-81E9-35AA732B80B7}" destId="{3303B95C-B9D0-4D72-9245-5A5D6AD902F7}" srcOrd="0" destOrd="0" presId="urn:microsoft.com/office/officeart/2005/8/layout/process5"/>
    <dgm:cxn modelId="{CDE8491B-8ECC-40DE-BD5F-38B0A8E6480F}" type="presOf" srcId="{8B2EDDDA-B316-4D16-A51E-16768957FD0F}" destId="{739976E4-BE27-40CA-95C7-79F7DB5628DA}" srcOrd="0" destOrd="0" presId="urn:microsoft.com/office/officeart/2005/8/layout/process5"/>
    <dgm:cxn modelId="{E15F011F-A837-4635-8153-78FED40F8C93}" srcId="{F9634D47-917E-4E70-94B3-7D606AD1F6A8}" destId="{6BFDAFD5-72A2-46B4-A5C7-0FDAA4184580}" srcOrd="4" destOrd="0" parTransId="{489FB384-F888-47A9-9861-61A87287F26C}" sibTransId="{17E8A57E-04E2-4A7F-81E9-35AA732B80B7}"/>
    <dgm:cxn modelId="{253EF826-ED1B-4AC8-AAC0-791569A758CC}" type="presOf" srcId="{8B2EDDDA-B316-4D16-A51E-16768957FD0F}" destId="{F0E3E5DA-2F84-446E-9ABB-C69B21A99556}" srcOrd="1" destOrd="0" presId="urn:microsoft.com/office/officeart/2005/8/layout/process5"/>
    <dgm:cxn modelId="{63E0A22F-4039-4FBD-946F-DD7A070AF92A}" type="presOf" srcId="{5EBF3C32-6940-4362-8B7B-40E9C85B738E}" destId="{139E0EBA-E1F8-477C-A164-FAED830C1167}" srcOrd="0" destOrd="0" presId="urn:microsoft.com/office/officeart/2005/8/layout/process5"/>
    <dgm:cxn modelId="{4DE34F3A-38FD-4931-8106-A21E312EDD01}" type="presOf" srcId="{1E986935-5F79-43EE-A180-2A497DD71328}" destId="{1707717D-9909-4F67-BD2F-C730F24231BF}" srcOrd="1" destOrd="0" presId="urn:microsoft.com/office/officeart/2005/8/layout/process5"/>
    <dgm:cxn modelId="{22EE394C-846E-48CB-A2E6-2A94779538C0}" srcId="{F9634D47-917E-4E70-94B3-7D606AD1F6A8}" destId="{475734EB-8BF9-4453-89CE-1AC9AC650A8F}" srcOrd="5" destOrd="0" parTransId="{15264F58-1A56-4AE2-9817-ED9047D25877}" sibTransId="{BF63DFDB-C0B7-4ED9-A934-2FF325D82EB5}"/>
    <dgm:cxn modelId="{AAE67977-B59E-436F-A8F0-B78191A7022F}" srcId="{F9634D47-917E-4E70-94B3-7D606AD1F6A8}" destId="{D540B282-B11D-424B-825B-8F4327C5A00D}" srcOrd="0" destOrd="0" parTransId="{A966F97C-0BBA-4C32-BC3E-D18C6BFCEB0E}" sibTransId="{1E986935-5F79-43EE-A180-2A497DD71328}"/>
    <dgm:cxn modelId="{06AB7A8B-E4E2-40B3-A0F6-98679378EAE0}" type="presOf" srcId="{D540B282-B11D-424B-825B-8F4327C5A00D}" destId="{B8B5A305-64A4-477E-B662-E14A9BC175F3}" srcOrd="0" destOrd="0" presId="urn:microsoft.com/office/officeart/2005/8/layout/process5"/>
    <dgm:cxn modelId="{2216F68C-59DA-4128-9D10-98F16B17E231}" type="presOf" srcId="{BEFF37E7-2176-43C2-84BB-B951B4AC5F61}" destId="{9C283618-C531-40AD-984D-2EAD9FA6E5E9}" srcOrd="0" destOrd="0" presId="urn:microsoft.com/office/officeart/2005/8/layout/process5"/>
    <dgm:cxn modelId="{46A4538F-9119-425A-A2C3-4CE6FB284D18}" type="presOf" srcId="{6BFDAFD5-72A2-46B4-A5C7-0FDAA4184580}" destId="{0857D252-8323-4A3D-8B94-977879582289}" srcOrd="0" destOrd="0" presId="urn:microsoft.com/office/officeart/2005/8/layout/process5"/>
    <dgm:cxn modelId="{72DE0590-C3B1-44E6-8C6F-844AEA6C8D68}" type="presOf" srcId="{C45ACE30-4417-4A90-B14C-ABF0258B2734}" destId="{86C43631-C09D-4971-A607-2856F365AC64}" srcOrd="1" destOrd="0" presId="urn:microsoft.com/office/officeart/2005/8/layout/process5"/>
    <dgm:cxn modelId="{ADEAB691-0E84-4692-ABE0-78E626B5E829}" type="presOf" srcId="{17E8A57E-04E2-4A7F-81E9-35AA732B80B7}" destId="{E8BE9AD7-D8DD-4259-958D-475D43F6962D}" srcOrd="1" destOrd="0" presId="urn:microsoft.com/office/officeart/2005/8/layout/process5"/>
    <dgm:cxn modelId="{3E9C2BA0-B5FC-4494-A029-C55A55710BDB}" type="presOf" srcId="{BEFF37E7-2176-43C2-84BB-B951B4AC5F61}" destId="{7818DF97-8BF7-414C-B15B-5ABCAE5D5692}" srcOrd="1" destOrd="0" presId="urn:microsoft.com/office/officeart/2005/8/layout/process5"/>
    <dgm:cxn modelId="{E2EBCDA6-4E56-4C03-8D4A-C4E9D87AE960}" srcId="{F9634D47-917E-4E70-94B3-7D606AD1F6A8}" destId="{CDDF8383-B2BB-4F84-A6D6-02C315317A4D}" srcOrd="1" destOrd="0" parTransId="{E85516A9-D9A4-401B-8441-26230BA1ADFA}" sibTransId="{8B2EDDDA-B316-4D16-A51E-16768957FD0F}"/>
    <dgm:cxn modelId="{857A42C7-814F-4081-B691-26F75828A421}" type="presOf" srcId="{CDDF8383-B2BB-4F84-A6D6-02C315317A4D}" destId="{34FD85DA-BA7A-4998-AB7F-C47FBBE579A1}" srcOrd="0" destOrd="0" presId="urn:microsoft.com/office/officeart/2005/8/layout/process5"/>
    <dgm:cxn modelId="{50CB73D2-5746-4238-BF32-3BFA9B534564}" type="presOf" srcId="{F9634D47-917E-4E70-94B3-7D606AD1F6A8}" destId="{1651E959-F8D9-4BCB-B7B9-EC5B3595CCB3}" srcOrd="0" destOrd="0" presId="urn:microsoft.com/office/officeart/2005/8/layout/process5"/>
    <dgm:cxn modelId="{2D24D6D3-BCF6-4DA7-9680-9193E5B7FDCF}" type="presOf" srcId="{1E986935-5F79-43EE-A180-2A497DD71328}" destId="{0EAD7251-E0A5-478E-A5DF-C82227CC210F}" srcOrd="0" destOrd="0" presId="urn:microsoft.com/office/officeart/2005/8/layout/process5"/>
    <dgm:cxn modelId="{38E8C4D9-3312-466F-B75F-FD10184E9DF5}" srcId="{F9634D47-917E-4E70-94B3-7D606AD1F6A8}" destId="{5EBF3C32-6940-4362-8B7B-40E9C85B738E}" srcOrd="2" destOrd="0" parTransId="{C4C3FCBA-D77B-4490-B100-9078C811D786}" sibTransId="{BEFF37E7-2176-43C2-84BB-B951B4AC5F61}"/>
    <dgm:cxn modelId="{603336DC-E662-4B0B-BDE8-4E817DBE2156}" type="presOf" srcId="{C45ACE30-4417-4A90-B14C-ABF0258B2734}" destId="{0FD582AE-5F7A-4816-87BE-DA5BF62CCB51}" srcOrd="0" destOrd="0" presId="urn:microsoft.com/office/officeart/2005/8/layout/process5"/>
    <dgm:cxn modelId="{FDDA50F1-5D5E-4022-ABF5-7886836D4E70}" srcId="{F9634D47-917E-4E70-94B3-7D606AD1F6A8}" destId="{99B3E6D9-A677-44CE-92AA-38B65154F220}" srcOrd="3" destOrd="0" parTransId="{E197C98D-A268-44BC-929E-84CABC5331CC}" sibTransId="{C45ACE30-4417-4A90-B14C-ABF0258B2734}"/>
    <dgm:cxn modelId="{6EB8F3F6-B821-4844-A408-3E5115893327}" type="presOf" srcId="{475734EB-8BF9-4453-89CE-1AC9AC650A8F}" destId="{3D55C0EE-DF94-40F5-9D95-40771F6C43A2}" srcOrd="0" destOrd="0" presId="urn:microsoft.com/office/officeart/2005/8/layout/process5"/>
    <dgm:cxn modelId="{954E8448-003D-4F82-83C6-02E070D97182}" type="presParOf" srcId="{1651E959-F8D9-4BCB-B7B9-EC5B3595CCB3}" destId="{B8B5A305-64A4-477E-B662-E14A9BC175F3}" srcOrd="0" destOrd="0" presId="urn:microsoft.com/office/officeart/2005/8/layout/process5"/>
    <dgm:cxn modelId="{D5074F23-D2F2-471A-B7F7-5F2491AF785E}" type="presParOf" srcId="{1651E959-F8D9-4BCB-B7B9-EC5B3595CCB3}" destId="{0EAD7251-E0A5-478E-A5DF-C82227CC210F}" srcOrd="1" destOrd="0" presId="urn:microsoft.com/office/officeart/2005/8/layout/process5"/>
    <dgm:cxn modelId="{9F463409-91A4-4D9A-A158-5C983655233A}" type="presParOf" srcId="{0EAD7251-E0A5-478E-A5DF-C82227CC210F}" destId="{1707717D-9909-4F67-BD2F-C730F24231BF}" srcOrd="0" destOrd="0" presId="urn:microsoft.com/office/officeart/2005/8/layout/process5"/>
    <dgm:cxn modelId="{6710D91D-D3BE-4D4A-B8D9-1DC43FE01CC9}" type="presParOf" srcId="{1651E959-F8D9-4BCB-B7B9-EC5B3595CCB3}" destId="{34FD85DA-BA7A-4998-AB7F-C47FBBE579A1}" srcOrd="2" destOrd="0" presId="urn:microsoft.com/office/officeart/2005/8/layout/process5"/>
    <dgm:cxn modelId="{19288517-89D0-4984-A7AE-56FB4924D1AB}" type="presParOf" srcId="{1651E959-F8D9-4BCB-B7B9-EC5B3595CCB3}" destId="{739976E4-BE27-40CA-95C7-79F7DB5628DA}" srcOrd="3" destOrd="0" presId="urn:microsoft.com/office/officeart/2005/8/layout/process5"/>
    <dgm:cxn modelId="{AA459472-0BEE-48BA-B3CA-1772F7577109}" type="presParOf" srcId="{739976E4-BE27-40CA-95C7-79F7DB5628DA}" destId="{F0E3E5DA-2F84-446E-9ABB-C69B21A99556}" srcOrd="0" destOrd="0" presId="urn:microsoft.com/office/officeart/2005/8/layout/process5"/>
    <dgm:cxn modelId="{58268D7B-4522-4715-AE2B-13A042257ECB}" type="presParOf" srcId="{1651E959-F8D9-4BCB-B7B9-EC5B3595CCB3}" destId="{139E0EBA-E1F8-477C-A164-FAED830C1167}" srcOrd="4" destOrd="0" presId="urn:microsoft.com/office/officeart/2005/8/layout/process5"/>
    <dgm:cxn modelId="{D66367AD-75DD-4C42-8E95-5FC1835285A5}" type="presParOf" srcId="{1651E959-F8D9-4BCB-B7B9-EC5B3595CCB3}" destId="{9C283618-C531-40AD-984D-2EAD9FA6E5E9}" srcOrd="5" destOrd="0" presId="urn:microsoft.com/office/officeart/2005/8/layout/process5"/>
    <dgm:cxn modelId="{9BC44046-9B74-4F8C-A535-4FAFA397B395}" type="presParOf" srcId="{9C283618-C531-40AD-984D-2EAD9FA6E5E9}" destId="{7818DF97-8BF7-414C-B15B-5ABCAE5D5692}" srcOrd="0" destOrd="0" presId="urn:microsoft.com/office/officeart/2005/8/layout/process5"/>
    <dgm:cxn modelId="{E9B115B7-61A4-419D-B91A-7E8CEA757D2A}" type="presParOf" srcId="{1651E959-F8D9-4BCB-B7B9-EC5B3595CCB3}" destId="{4361650D-F220-4335-ADB5-964E2B7E5E51}" srcOrd="6" destOrd="0" presId="urn:microsoft.com/office/officeart/2005/8/layout/process5"/>
    <dgm:cxn modelId="{73CC9494-8492-474D-9004-4044AF309EDF}" type="presParOf" srcId="{1651E959-F8D9-4BCB-B7B9-EC5B3595CCB3}" destId="{0FD582AE-5F7A-4816-87BE-DA5BF62CCB51}" srcOrd="7" destOrd="0" presId="urn:microsoft.com/office/officeart/2005/8/layout/process5"/>
    <dgm:cxn modelId="{5B110D6E-0BE0-4A0A-B2A9-6524EFBC258B}" type="presParOf" srcId="{0FD582AE-5F7A-4816-87BE-DA5BF62CCB51}" destId="{86C43631-C09D-4971-A607-2856F365AC64}" srcOrd="0" destOrd="0" presId="urn:microsoft.com/office/officeart/2005/8/layout/process5"/>
    <dgm:cxn modelId="{7283C3BC-D350-4EF1-B0D9-6C010D577B13}" type="presParOf" srcId="{1651E959-F8D9-4BCB-B7B9-EC5B3595CCB3}" destId="{0857D252-8323-4A3D-8B94-977879582289}" srcOrd="8" destOrd="0" presId="urn:microsoft.com/office/officeart/2005/8/layout/process5"/>
    <dgm:cxn modelId="{E4516351-AD8B-4477-9219-67B1ABE7803B}" type="presParOf" srcId="{1651E959-F8D9-4BCB-B7B9-EC5B3595CCB3}" destId="{3303B95C-B9D0-4D72-9245-5A5D6AD902F7}" srcOrd="9" destOrd="0" presId="urn:microsoft.com/office/officeart/2005/8/layout/process5"/>
    <dgm:cxn modelId="{0A20DF93-A5E6-4274-8D8D-F608E45099C7}" type="presParOf" srcId="{3303B95C-B9D0-4D72-9245-5A5D6AD902F7}" destId="{E8BE9AD7-D8DD-4259-958D-475D43F6962D}" srcOrd="0" destOrd="0" presId="urn:microsoft.com/office/officeart/2005/8/layout/process5"/>
    <dgm:cxn modelId="{99DB0E04-8441-4A4D-87BD-858DAB799EB8}" type="presParOf" srcId="{1651E959-F8D9-4BCB-B7B9-EC5B3595CCB3}" destId="{3D55C0EE-DF94-40F5-9D95-40771F6C43A2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360C4F-DDF8-458B-8370-F9BC7D95F39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AE4D994-FE03-465D-B8D7-48406D42128C}">
      <dgm:prSet/>
      <dgm:spPr/>
      <dgm:t>
        <a:bodyPr/>
        <a:lstStyle/>
        <a:p>
          <a:r>
            <a:rPr lang="en-GB">
              <a:latin typeface="Aerial"/>
            </a:rPr>
            <a:t>Total funding required: </a:t>
          </a:r>
          <a:r>
            <a:rPr lang="en-GB" b="1">
              <a:latin typeface="Aerial"/>
            </a:rPr>
            <a:t>£45,100</a:t>
          </a:r>
          <a:endParaRPr lang="en-US">
            <a:latin typeface="Aerial"/>
          </a:endParaRPr>
        </a:p>
      </dgm:t>
    </dgm:pt>
    <dgm:pt modelId="{28B47F83-5361-48E1-A3EB-8BD0E3B25D4C}" type="parTrans" cxnId="{EEAD789E-B930-45D4-808D-4A98F7BC511C}">
      <dgm:prSet/>
      <dgm:spPr/>
      <dgm:t>
        <a:bodyPr/>
        <a:lstStyle/>
        <a:p>
          <a:endParaRPr lang="en-US"/>
        </a:p>
      </dgm:t>
    </dgm:pt>
    <dgm:pt modelId="{6CA4D388-844F-4B98-AE19-72C35E96A604}" type="sibTrans" cxnId="{EEAD789E-B930-45D4-808D-4A98F7BC511C}">
      <dgm:prSet/>
      <dgm:spPr/>
      <dgm:t>
        <a:bodyPr/>
        <a:lstStyle/>
        <a:p>
          <a:endParaRPr lang="en-US"/>
        </a:p>
      </dgm:t>
    </dgm:pt>
    <dgm:pt modelId="{68220072-6983-43C5-8DDD-EC6632F2F72F}">
      <dgm:prSet/>
      <dgm:spPr/>
      <dgm:t>
        <a:bodyPr/>
        <a:lstStyle/>
        <a:p>
          <a:r>
            <a:rPr lang="en-GB">
              <a:latin typeface="Aerial"/>
            </a:rPr>
            <a:t>Property purchase contribution</a:t>
          </a:r>
          <a:endParaRPr lang="en-US">
            <a:latin typeface="Aerial"/>
          </a:endParaRPr>
        </a:p>
      </dgm:t>
    </dgm:pt>
    <dgm:pt modelId="{198AA247-3DC3-4237-A1A9-AD0427908EA7}" type="parTrans" cxnId="{62F08FBF-A6DC-4253-B3F8-B2281E0B34E8}">
      <dgm:prSet/>
      <dgm:spPr/>
      <dgm:t>
        <a:bodyPr/>
        <a:lstStyle/>
        <a:p>
          <a:endParaRPr lang="en-US"/>
        </a:p>
      </dgm:t>
    </dgm:pt>
    <dgm:pt modelId="{05CFFBAD-6A79-40C7-91AB-9B40C7E02C55}" type="sibTrans" cxnId="{62F08FBF-A6DC-4253-B3F8-B2281E0B34E8}">
      <dgm:prSet/>
      <dgm:spPr/>
      <dgm:t>
        <a:bodyPr/>
        <a:lstStyle/>
        <a:p>
          <a:endParaRPr lang="en-US"/>
        </a:p>
      </dgm:t>
    </dgm:pt>
    <dgm:pt modelId="{DC658E17-F33E-4F6B-BEFD-788A0E6E2655}">
      <dgm:prSet/>
      <dgm:spPr/>
      <dgm:t>
        <a:bodyPr/>
        <a:lstStyle/>
        <a:p>
          <a:r>
            <a:rPr lang="en-GB">
              <a:latin typeface="Aerial"/>
            </a:rPr>
            <a:t>Renovation materials &amp; labour</a:t>
          </a:r>
          <a:endParaRPr lang="en-US">
            <a:latin typeface="Aerial"/>
          </a:endParaRPr>
        </a:p>
      </dgm:t>
    </dgm:pt>
    <dgm:pt modelId="{365BCA18-12DC-42BD-939B-FE577ECF2753}" type="parTrans" cxnId="{A4DC76B4-28CC-4E93-9F27-71E8A287C3C8}">
      <dgm:prSet/>
      <dgm:spPr/>
      <dgm:t>
        <a:bodyPr/>
        <a:lstStyle/>
        <a:p>
          <a:endParaRPr lang="en-US"/>
        </a:p>
      </dgm:t>
    </dgm:pt>
    <dgm:pt modelId="{A050BF3C-03A9-4F67-AEE4-C1038C93DB0B}" type="sibTrans" cxnId="{A4DC76B4-28CC-4E93-9F27-71E8A287C3C8}">
      <dgm:prSet/>
      <dgm:spPr/>
      <dgm:t>
        <a:bodyPr/>
        <a:lstStyle/>
        <a:p>
          <a:endParaRPr lang="en-US"/>
        </a:p>
      </dgm:t>
    </dgm:pt>
    <dgm:pt modelId="{09940FC4-7F81-47A9-8E9C-9A2620843370}">
      <dgm:prSet/>
      <dgm:spPr/>
      <dgm:t>
        <a:bodyPr/>
        <a:lstStyle/>
        <a:p>
          <a:r>
            <a:rPr lang="en-GB">
              <a:latin typeface="Aerial"/>
            </a:rPr>
            <a:t>Safety upgrades (damp, mould, electrics, plumbing)</a:t>
          </a:r>
          <a:endParaRPr lang="en-US">
            <a:latin typeface="Aerial"/>
          </a:endParaRPr>
        </a:p>
      </dgm:t>
    </dgm:pt>
    <dgm:pt modelId="{106DF722-A500-4235-9F86-2FEDDB46032E}" type="parTrans" cxnId="{E8476081-8D10-4152-BA66-DC7265BD03BA}">
      <dgm:prSet/>
      <dgm:spPr/>
      <dgm:t>
        <a:bodyPr/>
        <a:lstStyle/>
        <a:p>
          <a:endParaRPr lang="en-US"/>
        </a:p>
      </dgm:t>
    </dgm:pt>
    <dgm:pt modelId="{CCA79244-5E6A-43C1-9FFE-0B2FC7C6C1CB}" type="sibTrans" cxnId="{E8476081-8D10-4152-BA66-DC7265BD03BA}">
      <dgm:prSet/>
      <dgm:spPr/>
      <dgm:t>
        <a:bodyPr/>
        <a:lstStyle/>
        <a:p>
          <a:endParaRPr lang="en-US"/>
        </a:p>
      </dgm:t>
    </dgm:pt>
    <dgm:pt modelId="{F9F03BBC-5DEE-4A81-8DA7-2748CA730A7B}">
      <dgm:prSet/>
      <dgm:spPr/>
      <dgm:t>
        <a:bodyPr/>
        <a:lstStyle/>
        <a:p>
          <a:r>
            <a:rPr lang="en-GB">
              <a:latin typeface="Aerial"/>
            </a:rPr>
            <a:t>Marketing (website, social media content)</a:t>
          </a:r>
          <a:endParaRPr lang="en-US">
            <a:latin typeface="Aerial"/>
          </a:endParaRPr>
        </a:p>
      </dgm:t>
    </dgm:pt>
    <dgm:pt modelId="{992DCAF9-16E6-4FD0-A874-B7142E41FFFE}" type="parTrans" cxnId="{32C268F4-AB3B-47BD-B7B6-7D4A52914B42}">
      <dgm:prSet/>
      <dgm:spPr/>
      <dgm:t>
        <a:bodyPr/>
        <a:lstStyle/>
        <a:p>
          <a:endParaRPr lang="en-US"/>
        </a:p>
      </dgm:t>
    </dgm:pt>
    <dgm:pt modelId="{D0AC74D3-66F6-46C9-9FCD-F0DF51E721EC}" type="sibTrans" cxnId="{32C268F4-AB3B-47BD-B7B6-7D4A52914B42}">
      <dgm:prSet/>
      <dgm:spPr/>
      <dgm:t>
        <a:bodyPr/>
        <a:lstStyle/>
        <a:p>
          <a:endParaRPr lang="en-US"/>
        </a:p>
      </dgm:t>
    </dgm:pt>
    <dgm:pt modelId="{CF328B6D-748E-4577-A649-A21314585BA8}">
      <dgm:prSet/>
      <dgm:spPr/>
      <dgm:t>
        <a:bodyPr/>
        <a:lstStyle/>
        <a:p>
          <a:r>
            <a:rPr lang="en-GB">
              <a:latin typeface="Aerial"/>
            </a:rPr>
            <a:t>Legal &amp; compliance costs</a:t>
          </a:r>
          <a:endParaRPr lang="en-US">
            <a:latin typeface="Aerial"/>
          </a:endParaRPr>
        </a:p>
      </dgm:t>
    </dgm:pt>
    <dgm:pt modelId="{9443D645-3B26-4883-9B99-58EB09B775EC}" type="parTrans" cxnId="{36DED598-DAB6-45C1-B444-E3654703529C}">
      <dgm:prSet/>
      <dgm:spPr/>
      <dgm:t>
        <a:bodyPr/>
        <a:lstStyle/>
        <a:p>
          <a:endParaRPr lang="en-US"/>
        </a:p>
      </dgm:t>
    </dgm:pt>
    <dgm:pt modelId="{1A860943-3E4B-46ED-A9B5-FA8C17213421}" type="sibTrans" cxnId="{36DED598-DAB6-45C1-B444-E3654703529C}">
      <dgm:prSet/>
      <dgm:spPr/>
      <dgm:t>
        <a:bodyPr/>
        <a:lstStyle/>
        <a:p>
          <a:endParaRPr lang="en-US"/>
        </a:p>
      </dgm:t>
    </dgm:pt>
    <dgm:pt modelId="{F0E98935-7279-4FB0-9DE3-7816731BBEF4}">
      <dgm:prSet/>
      <dgm:spPr/>
      <dgm:t>
        <a:bodyPr/>
        <a:lstStyle/>
        <a:p>
          <a:r>
            <a:rPr lang="en-GB">
              <a:latin typeface="Aerial"/>
            </a:rPr>
            <a:t>Contingency fund</a:t>
          </a:r>
          <a:endParaRPr lang="en-US">
            <a:latin typeface="Aerial"/>
          </a:endParaRPr>
        </a:p>
      </dgm:t>
    </dgm:pt>
    <dgm:pt modelId="{00095040-9444-4EB5-9BA8-003C82CC3983}" type="parTrans" cxnId="{8E3CEFAC-47ED-4096-988C-1A2A3B9083E7}">
      <dgm:prSet/>
      <dgm:spPr/>
      <dgm:t>
        <a:bodyPr/>
        <a:lstStyle/>
        <a:p>
          <a:endParaRPr lang="en-US"/>
        </a:p>
      </dgm:t>
    </dgm:pt>
    <dgm:pt modelId="{6D541130-2CF2-405C-B092-2EE8D689D084}" type="sibTrans" cxnId="{8E3CEFAC-47ED-4096-988C-1A2A3B9083E7}">
      <dgm:prSet/>
      <dgm:spPr/>
      <dgm:t>
        <a:bodyPr/>
        <a:lstStyle/>
        <a:p>
          <a:endParaRPr lang="en-US"/>
        </a:p>
      </dgm:t>
    </dgm:pt>
    <dgm:pt modelId="{BA1AD2C6-3CCF-4C0C-B553-845973EB9C1D}">
      <dgm:prSet phldrT="[Text]" phldr="0"/>
      <dgm:spPr/>
      <dgm:t>
        <a:bodyPr/>
        <a:lstStyle/>
        <a:p>
          <a:endParaRPr lang="en-US" b="0">
            <a:latin typeface="Century Gothic" panose="020B0502020202020204"/>
          </a:endParaRPr>
        </a:p>
      </dgm:t>
    </dgm:pt>
    <dgm:pt modelId="{6AAB0FE8-4E60-4FDC-92D1-F60D0C6E828D}" type="parTrans" cxnId="{E39462B1-F167-4F8A-AD4D-4C21EFE4302C}">
      <dgm:prSet/>
      <dgm:spPr/>
    </dgm:pt>
    <dgm:pt modelId="{CD7E6E3C-E7FC-4422-82CE-D8C71C0AE25A}" type="sibTrans" cxnId="{E39462B1-F167-4F8A-AD4D-4C21EFE4302C}">
      <dgm:prSet/>
      <dgm:spPr/>
    </dgm:pt>
    <dgm:pt modelId="{1E337123-712C-4A2B-AF70-B4DE1D3BD484}" type="pres">
      <dgm:prSet presAssocID="{81360C4F-DDF8-458B-8370-F9BC7D95F390}" presName="linear" presStyleCnt="0">
        <dgm:presLayoutVars>
          <dgm:animLvl val="lvl"/>
          <dgm:resizeHandles val="exact"/>
        </dgm:presLayoutVars>
      </dgm:prSet>
      <dgm:spPr/>
    </dgm:pt>
    <dgm:pt modelId="{D2D12EC1-8592-4CA7-B426-E1BCACFBC7B3}" type="pres">
      <dgm:prSet presAssocID="{4AE4D994-FE03-465D-B8D7-48406D42128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F96A5E4-F29F-4B93-8CAE-E52EAEED435E}" type="pres">
      <dgm:prSet presAssocID="{4AE4D994-FE03-465D-B8D7-48406D42128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2C26218-653F-4A81-BE50-C5A4D7E213F4}" type="presOf" srcId="{68220072-6983-43C5-8DDD-EC6632F2F72F}" destId="{1F96A5E4-F29F-4B93-8CAE-E52EAEED435E}" srcOrd="0" destOrd="1" presId="urn:microsoft.com/office/officeart/2005/8/layout/vList2"/>
    <dgm:cxn modelId="{BEACB733-DC22-4D5C-BCDC-6A255C31B465}" type="presOf" srcId="{CF328B6D-748E-4577-A649-A21314585BA8}" destId="{1F96A5E4-F29F-4B93-8CAE-E52EAEED435E}" srcOrd="0" destOrd="5" presId="urn:microsoft.com/office/officeart/2005/8/layout/vList2"/>
    <dgm:cxn modelId="{25680F4A-2CD3-43DC-8F75-E2ADB6C9845C}" type="presOf" srcId="{09940FC4-7F81-47A9-8E9C-9A2620843370}" destId="{1F96A5E4-F29F-4B93-8CAE-E52EAEED435E}" srcOrd="0" destOrd="3" presId="urn:microsoft.com/office/officeart/2005/8/layout/vList2"/>
    <dgm:cxn modelId="{1557EC71-E722-423B-B58D-522BD99166AE}" type="presOf" srcId="{4AE4D994-FE03-465D-B8D7-48406D42128C}" destId="{D2D12EC1-8592-4CA7-B426-E1BCACFBC7B3}" srcOrd="0" destOrd="0" presId="urn:microsoft.com/office/officeart/2005/8/layout/vList2"/>
    <dgm:cxn modelId="{49485C57-FA30-49BD-BA40-F11FA1E9A171}" type="presOf" srcId="{F0E98935-7279-4FB0-9DE3-7816731BBEF4}" destId="{1F96A5E4-F29F-4B93-8CAE-E52EAEED435E}" srcOrd="0" destOrd="6" presId="urn:microsoft.com/office/officeart/2005/8/layout/vList2"/>
    <dgm:cxn modelId="{E8476081-8D10-4152-BA66-DC7265BD03BA}" srcId="{4AE4D994-FE03-465D-B8D7-48406D42128C}" destId="{09940FC4-7F81-47A9-8E9C-9A2620843370}" srcOrd="3" destOrd="0" parTransId="{106DF722-A500-4235-9F86-2FEDDB46032E}" sibTransId="{CCA79244-5E6A-43C1-9FFE-0B2FC7C6C1CB}"/>
    <dgm:cxn modelId="{36DED598-DAB6-45C1-B444-E3654703529C}" srcId="{4AE4D994-FE03-465D-B8D7-48406D42128C}" destId="{CF328B6D-748E-4577-A649-A21314585BA8}" srcOrd="5" destOrd="0" parTransId="{9443D645-3B26-4883-9B99-58EB09B775EC}" sibTransId="{1A860943-3E4B-46ED-A9B5-FA8C17213421}"/>
    <dgm:cxn modelId="{38AA8499-7962-4539-9C77-AA9CAA02AAFD}" type="presOf" srcId="{DC658E17-F33E-4F6B-BEFD-788A0E6E2655}" destId="{1F96A5E4-F29F-4B93-8CAE-E52EAEED435E}" srcOrd="0" destOrd="2" presId="urn:microsoft.com/office/officeart/2005/8/layout/vList2"/>
    <dgm:cxn modelId="{EEAD789E-B930-45D4-808D-4A98F7BC511C}" srcId="{81360C4F-DDF8-458B-8370-F9BC7D95F390}" destId="{4AE4D994-FE03-465D-B8D7-48406D42128C}" srcOrd="0" destOrd="0" parTransId="{28B47F83-5361-48E1-A3EB-8BD0E3B25D4C}" sibTransId="{6CA4D388-844F-4B98-AE19-72C35E96A604}"/>
    <dgm:cxn modelId="{8E3CEFAC-47ED-4096-988C-1A2A3B9083E7}" srcId="{4AE4D994-FE03-465D-B8D7-48406D42128C}" destId="{F0E98935-7279-4FB0-9DE3-7816731BBEF4}" srcOrd="6" destOrd="0" parTransId="{00095040-9444-4EB5-9BA8-003C82CC3983}" sibTransId="{6D541130-2CF2-405C-B092-2EE8D689D084}"/>
    <dgm:cxn modelId="{E39462B1-F167-4F8A-AD4D-4C21EFE4302C}" srcId="{4AE4D994-FE03-465D-B8D7-48406D42128C}" destId="{BA1AD2C6-3CCF-4C0C-B553-845973EB9C1D}" srcOrd="0" destOrd="0" parTransId="{6AAB0FE8-4E60-4FDC-92D1-F60D0C6E828D}" sibTransId="{CD7E6E3C-E7FC-4422-82CE-D8C71C0AE25A}"/>
    <dgm:cxn modelId="{A4DC76B4-28CC-4E93-9F27-71E8A287C3C8}" srcId="{4AE4D994-FE03-465D-B8D7-48406D42128C}" destId="{DC658E17-F33E-4F6B-BEFD-788A0E6E2655}" srcOrd="2" destOrd="0" parTransId="{365BCA18-12DC-42BD-939B-FE577ECF2753}" sibTransId="{A050BF3C-03A9-4F67-AEE4-C1038C93DB0B}"/>
    <dgm:cxn modelId="{949416BA-2B63-4E20-AB25-FC0D46EAB986}" type="presOf" srcId="{F9F03BBC-5DEE-4A81-8DA7-2748CA730A7B}" destId="{1F96A5E4-F29F-4B93-8CAE-E52EAEED435E}" srcOrd="0" destOrd="4" presId="urn:microsoft.com/office/officeart/2005/8/layout/vList2"/>
    <dgm:cxn modelId="{62F08FBF-A6DC-4253-B3F8-B2281E0B34E8}" srcId="{4AE4D994-FE03-465D-B8D7-48406D42128C}" destId="{68220072-6983-43C5-8DDD-EC6632F2F72F}" srcOrd="1" destOrd="0" parTransId="{198AA247-3DC3-4237-A1A9-AD0427908EA7}" sibTransId="{05CFFBAD-6A79-40C7-91AB-9B40C7E02C55}"/>
    <dgm:cxn modelId="{19E252D6-EA00-4F66-83F2-96BA0E121360}" type="presOf" srcId="{BA1AD2C6-3CCF-4C0C-B553-845973EB9C1D}" destId="{1F96A5E4-F29F-4B93-8CAE-E52EAEED435E}" srcOrd="0" destOrd="0" presId="urn:microsoft.com/office/officeart/2005/8/layout/vList2"/>
    <dgm:cxn modelId="{826B61D8-4EC4-47A8-B567-FC0674A2DF08}" type="presOf" srcId="{81360C4F-DDF8-458B-8370-F9BC7D95F390}" destId="{1E337123-712C-4A2B-AF70-B4DE1D3BD484}" srcOrd="0" destOrd="0" presId="urn:microsoft.com/office/officeart/2005/8/layout/vList2"/>
    <dgm:cxn modelId="{32C268F4-AB3B-47BD-B7B6-7D4A52914B42}" srcId="{4AE4D994-FE03-465D-B8D7-48406D42128C}" destId="{F9F03BBC-5DEE-4A81-8DA7-2748CA730A7B}" srcOrd="4" destOrd="0" parTransId="{992DCAF9-16E6-4FD0-A874-B7142E41FFFE}" sibTransId="{D0AC74D3-66F6-46C9-9FCD-F0DF51E721EC}"/>
    <dgm:cxn modelId="{D2E3CCBE-7634-45C4-A70A-7214C8FB294B}" type="presParOf" srcId="{1E337123-712C-4A2B-AF70-B4DE1D3BD484}" destId="{D2D12EC1-8592-4CA7-B426-E1BCACFBC7B3}" srcOrd="0" destOrd="0" presId="urn:microsoft.com/office/officeart/2005/8/layout/vList2"/>
    <dgm:cxn modelId="{D75D45A0-717A-455F-A467-74B7D48B271A}" type="presParOf" srcId="{1E337123-712C-4A2B-AF70-B4DE1D3BD484}" destId="{1F96A5E4-F29F-4B93-8CAE-E52EAEED435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5A305-64A4-477E-B662-E14A9BC175F3}">
      <dsp:nvSpPr>
        <dsp:cNvPr id="0" name=""/>
        <dsp:cNvSpPr/>
      </dsp:nvSpPr>
      <dsp:spPr>
        <a:xfrm>
          <a:off x="1409535" y="1864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erial"/>
            </a:rPr>
            <a:t>Political:</a:t>
          </a:r>
          <a:r>
            <a:rPr lang="en-GB" sz="1400" kern="1200">
              <a:latin typeface="Aerial"/>
            </a:rPr>
            <a:t> Renters’ Rights Bill increases accountability &amp; tenant security</a:t>
          </a:r>
          <a:endParaRPr lang="en-US" sz="1400" kern="1200">
            <a:latin typeface="Aerial"/>
          </a:endParaRPr>
        </a:p>
      </dsp:txBody>
      <dsp:txXfrm>
        <a:off x="1446884" y="39213"/>
        <a:ext cx="2050643" cy="1200507"/>
      </dsp:txXfrm>
    </dsp:sp>
    <dsp:sp modelId="{0EAD7251-E0A5-478E-A5DF-C82227CC210F}">
      <dsp:nvSpPr>
        <dsp:cNvPr id="0" name=""/>
        <dsp:cNvSpPr/>
      </dsp:nvSpPr>
      <dsp:spPr>
        <a:xfrm rot="5400000">
          <a:off x="2186721" y="1365827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254307" y="1403658"/>
        <a:ext cx="315400" cy="316250"/>
      </dsp:txXfrm>
    </dsp:sp>
    <dsp:sp modelId="{34FD85DA-BA7A-4998-AB7F-C47FBBE579A1}">
      <dsp:nvSpPr>
        <dsp:cNvPr id="0" name=""/>
        <dsp:cNvSpPr/>
      </dsp:nvSpPr>
      <dsp:spPr>
        <a:xfrm>
          <a:off x="4385014" y="1864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erial"/>
            </a:rPr>
            <a:t>Social:</a:t>
          </a:r>
          <a:r>
            <a:rPr lang="en-GB" sz="1400" kern="1200">
              <a:latin typeface="Aerial"/>
            </a:rPr>
            <a:t> Demand for responsive, customer‑focused landlords</a:t>
          </a:r>
          <a:endParaRPr lang="en-US" sz="1400" kern="1200">
            <a:latin typeface="Aerial"/>
          </a:endParaRPr>
        </a:p>
      </dsp:txBody>
      <dsp:txXfrm>
        <a:off x="4422363" y="39213"/>
        <a:ext cx="2050643" cy="1200507"/>
      </dsp:txXfrm>
    </dsp:sp>
    <dsp:sp modelId="{739976E4-BE27-40CA-95C7-79F7DB5628DA}">
      <dsp:nvSpPr>
        <dsp:cNvPr id="0" name=""/>
        <dsp:cNvSpPr/>
      </dsp:nvSpPr>
      <dsp:spPr>
        <a:xfrm rot="5400000">
          <a:off x="5221468" y="1349050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5289054" y="1386881"/>
        <a:ext cx="315400" cy="316250"/>
      </dsp:txXfrm>
    </dsp:sp>
    <dsp:sp modelId="{139E0EBA-E1F8-477C-A164-FAED830C1167}">
      <dsp:nvSpPr>
        <dsp:cNvPr id="0" name=""/>
        <dsp:cNvSpPr/>
      </dsp:nvSpPr>
      <dsp:spPr>
        <a:xfrm>
          <a:off x="7360492" y="1864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erial"/>
            </a:rPr>
            <a:t>Environmental:</a:t>
          </a:r>
          <a:r>
            <a:rPr lang="en-GB" sz="1600" kern="1200">
              <a:latin typeface="Aerial"/>
            </a:rPr>
            <a:t> Energy efficiency standards shape refurbishment costs &amp; design</a:t>
          </a:r>
          <a:endParaRPr lang="en-US" sz="1600" kern="1200">
            <a:latin typeface="Aerial"/>
          </a:endParaRPr>
        </a:p>
      </dsp:txBody>
      <dsp:txXfrm>
        <a:off x="7397841" y="39213"/>
        <a:ext cx="2050643" cy="1200507"/>
      </dsp:txXfrm>
    </dsp:sp>
    <dsp:sp modelId="{9C283618-C531-40AD-984D-2EAD9FA6E5E9}">
      <dsp:nvSpPr>
        <dsp:cNvPr id="0" name=""/>
        <dsp:cNvSpPr/>
      </dsp:nvSpPr>
      <dsp:spPr>
        <a:xfrm rot="5400000">
          <a:off x="8197877" y="1425844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65038" y="1464100"/>
        <a:ext cx="316250" cy="315400"/>
      </dsp:txXfrm>
    </dsp:sp>
    <dsp:sp modelId="{4361650D-F220-4335-ADB5-964E2B7E5E51}">
      <dsp:nvSpPr>
        <dsp:cNvPr id="0" name=""/>
        <dsp:cNvSpPr/>
      </dsp:nvSpPr>
      <dsp:spPr>
        <a:xfrm>
          <a:off x="7360492" y="2127206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1338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30" kern="1200" dirty="0">
              <a:latin typeface="Aerial"/>
            </a:rPr>
            <a:t>The third factor is environmental. Minimum energy efficiency standards mean landlords must invest in upgrades. Although this increases initial costs, it improves long term value, reduces like solar panels</a:t>
          </a:r>
          <a:r>
            <a:rPr lang="en-GB" sz="930" kern="1200">
              <a:latin typeface="Aerial"/>
            </a:rPr>
            <a:t>, </a:t>
          </a:r>
          <a:endParaRPr lang="en-US" sz="930" kern="1200" dirty="0">
            <a:latin typeface="Aerial"/>
          </a:endParaRPr>
        </a:p>
      </dsp:txBody>
      <dsp:txXfrm>
        <a:off x="7397841" y="2164555"/>
        <a:ext cx="2050643" cy="1200507"/>
      </dsp:txXfrm>
    </dsp:sp>
    <dsp:sp modelId="{0FD582AE-5F7A-4816-87BE-DA5BF62CCB51}">
      <dsp:nvSpPr>
        <dsp:cNvPr id="0" name=""/>
        <dsp:cNvSpPr/>
      </dsp:nvSpPr>
      <dsp:spPr>
        <a:xfrm rot="10800000">
          <a:off x="6722890" y="2501267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858062" y="2606684"/>
        <a:ext cx="315400" cy="316250"/>
      </dsp:txXfrm>
    </dsp:sp>
    <dsp:sp modelId="{0857D252-8323-4A3D-8B94-977879582289}">
      <dsp:nvSpPr>
        <dsp:cNvPr id="0" name=""/>
        <dsp:cNvSpPr/>
      </dsp:nvSpPr>
      <dsp:spPr>
        <a:xfrm>
          <a:off x="4385014" y="2127206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latin typeface="Aerial"/>
            </a:rPr>
            <a:t>The second factor is social. Tenants increasingly expect housing to be service led, with clear communication, fast repairs, and professional management. My business directly responds to this shift by offering a tenant centred service model.</a:t>
          </a:r>
          <a:endParaRPr lang="en-US" sz="1050" kern="1200" dirty="0">
            <a:latin typeface="Aerial"/>
          </a:endParaRPr>
        </a:p>
      </dsp:txBody>
      <dsp:txXfrm>
        <a:off x="4422363" y="2164555"/>
        <a:ext cx="2050643" cy="1200507"/>
      </dsp:txXfrm>
    </dsp:sp>
    <dsp:sp modelId="{3303B95C-B9D0-4D72-9245-5A5D6AD902F7}">
      <dsp:nvSpPr>
        <dsp:cNvPr id="0" name=""/>
        <dsp:cNvSpPr/>
      </dsp:nvSpPr>
      <dsp:spPr>
        <a:xfrm rot="10800000">
          <a:off x="3747411" y="2501267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3882583" y="2606684"/>
        <a:ext cx="315400" cy="316250"/>
      </dsp:txXfrm>
    </dsp:sp>
    <dsp:sp modelId="{3D55C0EE-DF94-40F5-9D95-40771F6C43A2}">
      <dsp:nvSpPr>
        <dsp:cNvPr id="0" name=""/>
        <dsp:cNvSpPr/>
      </dsp:nvSpPr>
      <dsp:spPr>
        <a:xfrm>
          <a:off x="1409535" y="2127206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39116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80" kern="1200" dirty="0"/>
            <a:t>The first major external factor is political. The Renters’ Rights Bill introduces big changes  no fault evictions are ending, landlords must meet stricter disrepair standards, and a national landlord database will increase transparency. This benefits W.M. Properties because my model already prioritises safety, compliance, and tenant trust.</a:t>
          </a:r>
          <a:endParaRPr lang="en-US" sz="880" kern="1200" dirty="0">
            <a:latin typeface="Aerial"/>
          </a:endParaRPr>
        </a:p>
      </dsp:txBody>
      <dsp:txXfrm>
        <a:off x="1446884" y="2164555"/>
        <a:ext cx="2050643" cy="12005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12EC1-8592-4CA7-B426-E1BCACFBC7B3}">
      <dsp:nvSpPr>
        <dsp:cNvPr id="0" name=""/>
        <dsp:cNvSpPr/>
      </dsp:nvSpPr>
      <dsp:spPr>
        <a:xfrm>
          <a:off x="0" y="148342"/>
          <a:ext cx="6496050" cy="791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erial"/>
            </a:rPr>
            <a:t>Total funding required: </a:t>
          </a:r>
          <a:r>
            <a:rPr lang="en-GB" sz="3300" b="1" kern="1200">
              <a:latin typeface="Aerial"/>
            </a:rPr>
            <a:t>£45,100</a:t>
          </a:r>
          <a:endParaRPr lang="en-US" sz="3300" kern="1200">
            <a:latin typeface="Aerial"/>
          </a:endParaRPr>
        </a:p>
      </dsp:txBody>
      <dsp:txXfrm>
        <a:off x="38638" y="186980"/>
        <a:ext cx="6418774" cy="714229"/>
      </dsp:txXfrm>
    </dsp:sp>
    <dsp:sp modelId="{1F96A5E4-F29F-4B93-8CAE-E52EAEED435E}">
      <dsp:nvSpPr>
        <dsp:cNvPr id="0" name=""/>
        <dsp:cNvSpPr/>
      </dsp:nvSpPr>
      <dsp:spPr>
        <a:xfrm>
          <a:off x="0" y="939847"/>
          <a:ext cx="6496050" cy="3483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50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600" b="0" kern="1200">
            <a:latin typeface="Century Gothic" panose="020B0502020202020204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erial"/>
            </a:rPr>
            <a:t>Property purchase contribution</a:t>
          </a:r>
          <a:endParaRPr lang="en-US" sz="2600" kern="1200">
            <a:latin typeface="Aerial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erial"/>
            </a:rPr>
            <a:t>Renovation materials &amp; labour</a:t>
          </a:r>
          <a:endParaRPr lang="en-US" sz="2600" kern="1200">
            <a:latin typeface="Aerial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erial"/>
            </a:rPr>
            <a:t>Safety upgrades (damp, mould, electrics, plumbing)</a:t>
          </a:r>
          <a:endParaRPr lang="en-US" sz="2600" kern="1200">
            <a:latin typeface="Aerial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erial"/>
            </a:rPr>
            <a:t>Marketing (website, social media content)</a:t>
          </a:r>
          <a:endParaRPr lang="en-US" sz="2600" kern="1200">
            <a:latin typeface="Aerial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erial"/>
            </a:rPr>
            <a:t>Legal &amp; compliance costs</a:t>
          </a:r>
          <a:endParaRPr lang="en-US" sz="2600" kern="1200">
            <a:latin typeface="Aerial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erial"/>
            </a:rPr>
            <a:t>Contingency fund</a:t>
          </a:r>
          <a:endParaRPr lang="en-US" sz="2600" kern="1200">
            <a:latin typeface="Aerial"/>
          </a:endParaRPr>
        </a:p>
      </dsp:txBody>
      <dsp:txXfrm>
        <a:off x="0" y="939847"/>
        <a:ext cx="6496050" cy="34838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28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283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94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804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84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13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01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770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416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00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155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1328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222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88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56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7207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949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19E9900-FBB3-413E-8195-08A375BBBEF3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400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facebook%20logo?page=1&amp;sort=curated&amp;tags=$free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cufigures.com/what-you-need-in-a-website-design-in-2018/" TargetMode="External"/><Relationship Id="rId5" Type="http://schemas.openxmlformats.org/officeDocument/2006/relationships/image" Target="../media/image9.png"/><Relationship Id="rId10" Type="http://schemas.openxmlformats.org/officeDocument/2006/relationships/hyperlink" Target="https://pixabay.com/pt/instagram-s%C3%ADmbolo-logotipo-foto-1581266/" TargetMode="External"/><Relationship Id="rId4" Type="http://schemas.openxmlformats.org/officeDocument/2006/relationships/hyperlink" Target="https://www.rawpixel.com/search/partnership" TargetMode="External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C72F8-8779-EB43-1CB2-E338DD4DAA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30" y="585725"/>
            <a:ext cx="9745639" cy="10819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5000">
                <a:solidFill>
                  <a:srgbClr val="FF0000"/>
                </a:solidFill>
                <a:latin typeface="Arial"/>
                <a:cs typeface="Arial"/>
              </a:rPr>
              <a:t>W.M Properties - Business Pitch</a:t>
            </a:r>
          </a:p>
        </p:txBody>
      </p:sp>
      <p:sp useBgFill="1">
        <p:nvSpPr>
          <p:cNvPr id="43" name="Freeform: Shape 42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004841-EE92-D742-DBFA-6C4FDBA5160A}"/>
              </a:ext>
            </a:extLst>
          </p:cNvPr>
          <p:cNvSpPr txBox="1"/>
          <p:nvPr/>
        </p:nvSpPr>
        <p:spPr>
          <a:xfrm>
            <a:off x="648931" y="2548281"/>
            <a:ext cx="5122606" cy="3658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Programme: Certificate in Higher Education Business Skills for the Workplace 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Module: Enterprise and Entrepreneurship (LCLM4006) 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Assignment: Component 2 – Individual Presentation Pitch 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Lecturer: </a:t>
            </a:r>
            <a:r>
              <a:rPr lang="en-US" err="1">
                <a:latin typeface="+mj-lt"/>
                <a:ea typeface="+mj-ea"/>
                <a:cs typeface="+mj-cs"/>
              </a:rPr>
              <a:t>Fouziya</a:t>
            </a:r>
            <a:r>
              <a:rPr lang="en-US">
                <a:latin typeface="+mj-lt"/>
                <a:ea typeface="+mj-ea"/>
                <a:cs typeface="+mj-cs"/>
              </a:rPr>
              <a:t> </a:t>
            </a:r>
            <a:r>
              <a:rPr lang="en-US" err="1">
                <a:latin typeface="+mj-lt"/>
                <a:ea typeface="+mj-ea"/>
                <a:cs typeface="+mj-cs"/>
              </a:rPr>
              <a:t>Farheem</a:t>
            </a:r>
            <a:r>
              <a:rPr lang="en-US">
                <a:latin typeface="+mj-lt"/>
                <a:ea typeface="+mj-ea"/>
                <a:cs typeface="+mj-cs"/>
              </a:rPr>
              <a:t>                           Student Name &amp; ID: Abbas </a:t>
            </a:r>
            <a:r>
              <a:rPr lang="en-US" err="1">
                <a:latin typeface="+mj-lt"/>
                <a:ea typeface="+mj-ea"/>
                <a:cs typeface="+mj-cs"/>
              </a:rPr>
              <a:t>Abbas</a:t>
            </a:r>
            <a:r>
              <a:rPr lang="en-US">
                <a:latin typeface="+mj-lt"/>
                <a:ea typeface="+mj-ea"/>
                <a:cs typeface="+mj-cs"/>
              </a:rPr>
              <a:t> 2506769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Date: Week 10 – July 2026 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  <p:pic>
        <p:nvPicPr>
          <p:cNvPr id="44" name="Graphic 43" descr="Id Badge">
            <a:extLst>
              <a:ext uri="{FF2B5EF4-FFF2-40B4-BE49-F238E27FC236}">
                <a16:creationId xmlns:a16="http://schemas.microsoft.com/office/drawing/2014/main" id="{F3D18E34-B1C9-17E5-4E53-C160EC7656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13717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00F46-9D4E-3F0A-09BA-0B0380453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>
                <a:latin typeface="Arial"/>
                <a:cs typeface="Arial"/>
              </a:rPr>
              <a:t>Overview of the business idea:</a:t>
            </a:r>
            <a:br>
              <a:rPr lang="en-GB" sz="2300" dirty="0"/>
            </a:br>
            <a:br>
              <a:rPr lang="en-GB" sz="2300" dirty="0"/>
            </a:br>
            <a:endParaRPr lang="en-GB" sz="2300"/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Figures of houses in different position and sizes">
            <a:extLst>
              <a:ext uri="{FF2B5EF4-FFF2-40B4-BE49-F238E27FC236}">
                <a16:creationId xmlns:a16="http://schemas.microsoft.com/office/drawing/2014/main" id="{E00A5B85-4987-DAAE-91C7-6014D89BBD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58" r="38352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F90-E735-F258-D3E7-C83C88282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High-quality refurbished rental homes for Sandwell residents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Focus on residents facing Section 21 &amp; Section 8 evictions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Eliminates damp, mould, leaks, structural issues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Works with Sandwell Council to prevent homelessness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Legal format: Sole trader → Limited company later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Management structure: Myself, small renovation team, social media experience</a:t>
            </a:r>
          </a:p>
          <a:p>
            <a:pPr>
              <a:lnSpc>
                <a:spcPct val="90000"/>
              </a:lnSpc>
            </a:pPr>
            <a:endParaRPr lang="en-GB" sz="1900">
              <a:latin typeface="Ae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A8688B-D584-520A-D32B-CF1FCE20243C}"/>
              </a:ext>
            </a:extLst>
          </p:cNvPr>
          <p:cNvSpPr txBox="1"/>
          <p:nvPr/>
        </p:nvSpPr>
        <p:spPr>
          <a:xfrm>
            <a:off x="0" y="5290457"/>
            <a:ext cx="11919857" cy="1567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E19FD6-0ABA-5ED0-F603-BF64EC3DC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F4656-F153-DEFB-F961-3BAAC7A1B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erial"/>
              </a:rPr>
              <a:t>The Three Key PESTEL Factors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0FC46B48-3BAF-8EC0-913E-5A44058F64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262258"/>
              </p:ext>
            </p:extLst>
          </p:nvPr>
        </p:nvGraphicFramePr>
        <p:xfrm>
          <a:off x="423959" y="2601613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719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FDC6-0794-9323-231F-5491DF9C4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67232"/>
            <a:ext cx="5161033" cy="1386016"/>
          </a:xfrm>
        </p:spPr>
        <p:txBody>
          <a:bodyPr>
            <a:normAutofit/>
          </a:bodyPr>
          <a:lstStyle/>
          <a:p>
            <a:r>
              <a:rPr lang="en-GB">
                <a:latin typeface="Aerial"/>
              </a:rPr>
              <a:t>Two Major Marketing Strategies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B2FADBD-4E00-4964-AC14-6618E8208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4">
            <a:extLst>
              <a:ext uri="{FF2B5EF4-FFF2-40B4-BE49-F238E27FC236}">
                <a16:creationId xmlns:a16="http://schemas.microsoft.com/office/drawing/2014/main" id="{DAF34A11-3C81-4C72-8581-5258D3688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484632"/>
            <a:ext cx="5130204" cy="573918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08B30B-EA1B-1816-3CAA-BFE74553A0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240" r="13569"/>
          <a:stretch>
            <a:fillRect/>
          </a:stretch>
        </p:blipFill>
        <p:spPr>
          <a:xfrm>
            <a:off x="7057608" y="1307550"/>
            <a:ext cx="2005434" cy="1627069"/>
          </a:xfrm>
          <a:prstGeom prst="rect">
            <a:avLst/>
          </a:prstGeom>
          <a:effectLst/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4F6DD48-5977-1FFF-D39D-802006209F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208" r="41998" b="6"/>
          <a:stretch>
            <a:fillRect/>
          </a:stretch>
        </p:blipFill>
        <p:spPr>
          <a:xfrm>
            <a:off x="9219246" y="1307549"/>
            <a:ext cx="2005434" cy="1627072"/>
          </a:xfrm>
          <a:prstGeom prst="rect">
            <a:avLst/>
          </a:prstGeom>
          <a:effectLst/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F07583D-AB80-48A9-958E-B4480F8E0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C18DF-7C32-20F1-229C-6A18BA67E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4797676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>
                <a:latin typeface="Aerial"/>
              </a:rPr>
              <a:t>Social Media: Facebook and Instagram renovation journey.</a:t>
            </a: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erial"/>
              </a:rPr>
              <a:t>Partnerships: Work with estate agents + attend property events.</a:t>
            </a: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r>
              <a:rPr lang="en-GB" sz="1700">
                <a:latin typeface="Aerial"/>
              </a:rPr>
              <a:t>Website: Showcase completed projects &amp; tenant information.</a:t>
            </a: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>
              <a:latin typeface="Ae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82B8AB-19E1-72F4-2C11-E028B69EAC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8368" r="5" b="10497"/>
          <a:stretch>
            <a:fillRect/>
          </a:stretch>
        </p:blipFill>
        <p:spPr>
          <a:xfrm>
            <a:off x="7052749" y="3775023"/>
            <a:ext cx="2002353" cy="1624690"/>
          </a:xfrm>
          <a:prstGeom prst="rect">
            <a:avLst/>
          </a:prstGeom>
          <a:effectLst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666AA0-1DD3-80D7-E263-7970E8E908B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9916" r="5" b="8336"/>
          <a:stretch>
            <a:fillRect/>
          </a:stretch>
        </p:blipFill>
        <p:spPr>
          <a:xfrm>
            <a:off x="9219246" y="3775024"/>
            <a:ext cx="2002353" cy="1624688"/>
          </a:xfrm>
          <a:prstGeom prst="rect">
            <a:avLst/>
          </a:prstGeom>
          <a:effectLst/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DC3EB5D-C5B4-C096-9117-127674E1CC85}"/>
              </a:ext>
            </a:extLst>
          </p:cNvPr>
          <p:cNvSpPr txBox="1"/>
          <p:nvPr/>
        </p:nvSpPr>
        <p:spPr>
          <a:xfrm flipH="1">
            <a:off x="11312561" y="6174450"/>
            <a:ext cx="9840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48272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453B5-9340-43E1-8029-95AAC75F0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  <a:latin typeface="Aerial"/>
              </a:rPr>
              <a:t>Funding Requirements and Allocation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64E0AF-2CCE-D843-8584-D59212FD3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7736955"/>
              </p:ext>
            </p:extLst>
          </p:nvPr>
        </p:nvGraphicFramePr>
        <p:xfrm>
          <a:off x="5033736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3874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</TotalTime>
  <Words>359</Words>
  <Application>Microsoft Office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Aerial</vt:lpstr>
      <vt:lpstr>Arial</vt:lpstr>
      <vt:lpstr>Century Gothic</vt:lpstr>
      <vt:lpstr>Wingdings 3</vt:lpstr>
      <vt:lpstr>Ion</vt:lpstr>
      <vt:lpstr>W.M Properties - Business Pitch</vt:lpstr>
      <vt:lpstr>Overview of the business idea:  </vt:lpstr>
      <vt:lpstr>The Three Key PESTEL Factors</vt:lpstr>
      <vt:lpstr>Two Major Marketing Strategies</vt:lpstr>
      <vt:lpstr>Funding Requirements and Allocation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 A</dc:creator>
  <cp:lastModifiedBy>Abbas Abbas (2506769)</cp:lastModifiedBy>
  <cp:revision>8</cp:revision>
  <dcterms:created xsi:type="dcterms:W3CDTF">2026-07-05T11:31:55Z</dcterms:created>
  <dcterms:modified xsi:type="dcterms:W3CDTF">2026-07-07T19:29:22Z</dcterms:modified>
</cp:coreProperties>
</file>