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comments/modernComment_152_C8C97536.xml" ContentType="application/vnd.ms-powerpoint.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6" r:id="rId6"/>
    <p:sldMasterId id="2147483658" r:id="rId7"/>
    <p:sldMasterId id="2147483663" r:id="rId8"/>
  </p:sldMasterIdLst>
  <p:notesMasterIdLst>
    <p:notesMasterId r:id="rId27"/>
  </p:notesMasterIdLst>
  <p:sldIdLst>
    <p:sldId id="308" r:id="rId9"/>
    <p:sldId id="461" r:id="rId10"/>
    <p:sldId id="336" r:id="rId11"/>
    <p:sldId id="343" r:id="rId12"/>
    <p:sldId id="464" r:id="rId13"/>
    <p:sldId id="338" r:id="rId14"/>
    <p:sldId id="463" r:id="rId15"/>
    <p:sldId id="342" r:id="rId16"/>
    <p:sldId id="340" r:id="rId17"/>
    <p:sldId id="345" r:id="rId18"/>
    <p:sldId id="458" r:id="rId19"/>
    <p:sldId id="462" r:id="rId20"/>
    <p:sldId id="344" r:id="rId21"/>
    <p:sldId id="465" r:id="rId22"/>
    <p:sldId id="310" r:id="rId23"/>
    <p:sldId id="341" r:id="rId24"/>
    <p:sldId id="460" r:id="rId25"/>
    <p:sldId id="33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78F11284-C4E3-D3B5-2564-7F3EF9A15ACF}" name="Kate Piper (IMH)" initials="KP" userId="S::k.piper1@uwtsd.ac.uk::f69ee4e2-845b-4a1f-89c4-60fce9da139f" providerId="AD"/>
  <p188:author id="{6990E9B8-DF8A-653F-285B-664672B1B614}" name="Heddwen Davies" initials="" userId="S::Heddwen.Davies@uwtsd.ac.uk::b3b4628a-d1d7-4a79-b47e-b6ca4059bab0"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5B82"/>
    <a:srgbClr val="023B59"/>
    <a:srgbClr val="E7C04B"/>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7E6F7C-4600-4A5D-9D2B-6DE271A315CA}" v="4" dt="2026-09-28T07:54:55.3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59233" autoAdjust="0"/>
  </p:normalViewPr>
  <p:slideViewPr>
    <p:cSldViewPr snapToGrid="0">
      <p:cViewPr varScale="1">
        <p:scale>
          <a:sx n="66" d="100"/>
          <a:sy n="66" d="100"/>
        </p:scale>
        <p:origin x="2274"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 Type="http://schemas.openxmlformats.org/officeDocument/2006/relationships/customXml" Target="../customXml/item3.xml"/><Relationship Id="rId21" Type="http://schemas.openxmlformats.org/officeDocument/2006/relationships/slide" Target="slides/slide13.xml"/><Relationship Id="rId34" Type="http://schemas.microsoft.com/office/2018/10/relationships/authors" Target="author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presProps" Target="presProps.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5495BD67-6B1C-4244-BAED-E61C14CAA4B2}"/>
    <pc:docChg chg="undo custSel addSld delSld modSld sldOrd">
      <pc:chgData name="Kate Piper (IMH)" userId="f69ee4e2-845b-4a1f-89c4-60fce9da139f" providerId="ADAL" clId="{5495BD67-6B1C-4244-BAED-E61C14CAA4B2}" dt="2026-09-28T07:55:14.034" v="446" actId="1035"/>
      <pc:docMkLst>
        <pc:docMk/>
      </pc:docMkLst>
      <pc:sldChg chg="modSp mod">
        <pc:chgData name="Kate Piper (IMH)" userId="f69ee4e2-845b-4a1f-89c4-60fce9da139f" providerId="ADAL" clId="{5495BD67-6B1C-4244-BAED-E61C14CAA4B2}" dt="2026-09-14T14:39:06.872" v="384" actId="20577"/>
        <pc:sldMkLst>
          <pc:docMk/>
          <pc:sldMk cId="3368645942" sldId="338"/>
        </pc:sldMkLst>
        <pc:spChg chg="mod">
          <ac:chgData name="Kate Piper (IMH)" userId="f69ee4e2-845b-4a1f-89c4-60fce9da139f" providerId="ADAL" clId="{5495BD67-6B1C-4244-BAED-E61C14CAA4B2}" dt="2026-09-14T14:39:06.872" v="384" actId="20577"/>
          <ac:spMkLst>
            <pc:docMk/>
            <pc:sldMk cId="3368645942" sldId="338"/>
            <ac:spMk id="3" creationId="{9BD9E01E-4C5A-D0F9-A406-9EB124B432E8}"/>
          </ac:spMkLst>
        </pc:spChg>
      </pc:sldChg>
      <pc:sldChg chg="modNotesTx">
        <pc:chgData name="Kate Piper (IMH)" userId="f69ee4e2-845b-4a1f-89c4-60fce9da139f" providerId="ADAL" clId="{5495BD67-6B1C-4244-BAED-E61C14CAA4B2}" dt="2026-09-28T07:54:10.459" v="424" actId="20577"/>
        <pc:sldMkLst>
          <pc:docMk/>
          <pc:sldMk cId="916431480" sldId="344"/>
        </pc:sldMkLst>
      </pc:sldChg>
      <pc:sldChg chg="ord">
        <pc:chgData name="Kate Piper (IMH)" userId="f69ee4e2-845b-4a1f-89c4-60fce9da139f" providerId="ADAL" clId="{5495BD67-6B1C-4244-BAED-E61C14CAA4B2}" dt="2026-09-25T16:20:14.584" v="386"/>
        <pc:sldMkLst>
          <pc:docMk/>
          <pc:sldMk cId="7014258" sldId="463"/>
        </pc:sldMkLst>
      </pc:sldChg>
      <pc:sldChg chg="addSp delSp modSp new mod ord">
        <pc:chgData name="Kate Piper (IMH)" userId="f69ee4e2-845b-4a1f-89c4-60fce9da139f" providerId="ADAL" clId="{5495BD67-6B1C-4244-BAED-E61C14CAA4B2}" dt="2026-09-27T10:28:08.940" v="420"/>
        <pc:sldMkLst>
          <pc:docMk/>
          <pc:sldMk cId="2524160374" sldId="464"/>
        </pc:sldMkLst>
        <pc:picChg chg="add mod modCrop">
          <ac:chgData name="Kate Piper (IMH)" userId="f69ee4e2-845b-4a1f-89c4-60fce9da139f" providerId="ADAL" clId="{5495BD67-6B1C-4244-BAED-E61C14CAA4B2}" dt="2026-09-25T16:20:50.121" v="392" actId="14100"/>
          <ac:picMkLst>
            <pc:docMk/>
            <pc:sldMk cId="2524160374" sldId="464"/>
            <ac:picMk id="5" creationId="{A15A16A2-3D9B-F82C-1DF9-D27FF4AC93FD}"/>
          </ac:picMkLst>
        </pc:picChg>
        <pc:picChg chg="add mod modCrop">
          <ac:chgData name="Kate Piper (IMH)" userId="f69ee4e2-845b-4a1f-89c4-60fce9da139f" providerId="ADAL" clId="{5495BD67-6B1C-4244-BAED-E61C14CAA4B2}" dt="2026-09-25T16:23:35.069" v="417" actId="14100"/>
          <ac:picMkLst>
            <pc:docMk/>
            <pc:sldMk cId="2524160374" sldId="464"/>
            <ac:picMk id="7" creationId="{1C4DA0E8-AAE3-D69D-EF1F-E10EB0B557AA}"/>
          </ac:picMkLst>
        </pc:picChg>
        <pc:picChg chg="add mod modCrop">
          <ac:chgData name="Kate Piper (IMH)" userId="f69ee4e2-845b-4a1f-89c4-60fce9da139f" providerId="ADAL" clId="{5495BD67-6B1C-4244-BAED-E61C14CAA4B2}" dt="2026-09-25T16:50:46.150" v="418" actId="1076"/>
          <ac:picMkLst>
            <pc:docMk/>
            <pc:sldMk cId="2524160374" sldId="464"/>
            <ac:picMk id="9" creationId="{059131DA-A416-0ACD-C972-35AD61A5E506}"/>
          </ac:picMkLst>
        </pc:picChg>
      </pc:sldChg>
      <pc:sldChg chg="addSp delSp modSp add mod modAnim">
        <pc:chgData name="Kate Piper (IMH)" userId="f69ee4e2-845b-4a1f-89c4-60fce9da139f" providerId="ADAL" clId="{5495BD67-6B1C-4244-BAED-E61C14CAA4B2}" dt="2026-09-28T07:55:14.034" v="446" actId="1035"/>
        <pc:sldMkLst>
          <pc:docMk/>
          <pc:sldMk cId="262405243" sldId="465"/>
        </pc:sldMkLst>
        <pc:spChg chg="mod">
          <ac:chgData name="Kate Piper (IMH)" userId="f69ee4e2-845b-4a1f-89c4-60fce9da139f" providerId="ADAL" clId="{5495BD67-6B1C-4244-BAED-E61C14CAA4B2}" dt="2026-09-28T07:55:14.034" v="446" actId="1035"/>
          <ac:spMkLst>
            <pc:docMk/>
            <pc:sldMk cId="262405243" sldId="465"/>
            <ac:spMk id="2" creationId="{782EA446-361C-BAA4-87AE-C4FB0F9F0AB1}"/>
          </ac:spMkLst>
        </pc:spChg>
        <pc:spChg chg="del">
          <ac:chgData name="Kate Piper (IMH)" userId="f69ee4e2-845b-4a1f-89c4-60fce9da139f" providerId="ADAL" clId="{5495BD67-6B1C-4244-BAED-E61C14CAA4B2}" dt="2026-09-28T07:54:31.296" v="426" actId="478"/>
          <ac:spMkLst>
            <pc:docMk/>
            <pc:sldMk cId="262405243" sldId="465"/>
            <ac:spMk id="3" creationId="{609FEDF5-C23B-A6F7-0C40-0766AC34723F}"/>
          </ac:spMkLst>
        </pc:spChg>
        <pc:spChg chg="mod">
          <ac:chgData name="Kate Piper (IMH)" userId="f69ee4e2-845b-4a1f-89c4-60fce9da139f" providerId="ADAL" clId="{5495BD67-6B1C-4244-BAED-E61C14CAA4B2}" dt="2026-09-28T07:55:14.034" v="446" actId="1035"/>
          <ac:spMkLst>
            <pc:docMk/>
            <pc:sldMk cId="262405243" sldId="465"/>
            <ac:spMk id="4" creationId="{BFD6504A-915C-CB16-329A-80CA76649A53}"/>
          </ac:spMkLst>
        </pc:spChg>
        <pc:spChg chg="mod">
          <ac:chgData name="Kate Piper (IMH)" userId="f69ee4e2-845b-4a1f-89c4-60fce9da139f" providerId="ADAL" clId="{5495BD67-6B1C-4244-BAED-E61C14CAA4B2}" dt="2026-09-28T07:55:14.034" v="446" actId="1035"/>
          <ac:spMkLst>
            <pc:docMk/>
            <pc:sldMk cId="262405243" sldId="465"/>
            <ac:spMk id="5" creationId="{7A18066B-9918-9891-CE96-7A4A68BBE805}"/>
          </ac:spMkLst>
        </pc:spChg>
        <pc:spChg chg="mod">
          <ac:chgData name="Kate Piper (IMH)" userId="f69ee4e2-845b-4a1f-89c4-60fce9da139f" providerId="ADAL" clId="{5495BD67-6B1C-4244-BAED-E61C14CAA4B2}" dt="2026-09-28T07:55:14.034" v="446" actId="1035"/>
          <ac:spMkLst>
            <pc:docMk/>
            <pc:sldMk cId="262405243" sldId="465"/>
            <ac:spMk id="6" creationId="{DECD917F-408B-A41C-D8C3-A66B51484274}"/>
          </ac:spMkLst>
        </pc:spChg>
        <pc:spChg chg="mod">
          <ac:chgData name="Kate Piper (IMH)" userId="f69ee4e2-845b-4a1f-89c4-60fce9da139f" providerId="ADAL" clId="{5495BD67-6B1C-4244-BAED-E61C14CAA4B2}" dt="2026-09-28T07:55:14.034" v="446" actId="1035"/>
          <ac:spMkLst>
            <pc:docMk/>
            <pc:sldMk cId="262405243" sldId="465"/>
            <ac:spMk id="7" creationId="{E575261B-86EB-A8AE-7746-81DE66B49A71}"/>
          </ac:spMkLst>
        </pc:spChg>
        <pc:spChg chg="mod">
          <ac:chgData name="Kate Piper (IMH)" userId="f69ee4e2-845b-4a1f-89c4-60fce9da139f" providerId="ADAL" clId="{5495BD67-6B1C-4244-BAED-E61C14CAA4B2}" dt="2026-09-28T07:55:14.034" v="446" actId="1035"/>
          <ac:spMkLst>
            <pc:docMk/>
            <pc:sldMk cId="262405243" sldId="465"/>
            <ac:spMk id="8" creationId="{DD5FFD17-6032-CBAB-4F5E-B8A2503F6F49}"/>
          </ac:spMkLst>
        </pc:spChg>
        <pc:spChg chg="mod">
          <ac:chgData name="Kate Piper (IMH)" userId="f69ee4e2-845b-4a1f-89c4-60fce9da139f" providerId="ADAL" clId="{5495BD67-6B1C-4244-BAED-E61C14CAA4B2}" dt="2026-09-28T07:55:14.034" v="446" actId="1035"/>
          <ac:spMkLst>
            <pc:docMk/>
            <pc:sldMk cId="262405243" sldId="465"/>
            <ac:spMk id="9" creationId="{EA507535-0BFD-1D2B-2FAE-4148309B9336}"/>
          </ac:spMkLst>
        </pc:spChg>
        <pc:spChg chg="add del mod">
          <ac:chgData name="Kate Piper (IMH)" userId="f69ee4e2-845b-4a1f-89c4-60fce9da139f" providerId="ADAL" clId="{5495BD67-6B1C-4244-BAED-E61C14CAA4B2}" dt="2026-09-28T07:54:34.168" v="427" actId="478"/>
          <ac:spMkLst>
            <pc:docMk/>
            <pc:sldMk cId="262405243" sldId="465"/>
            <ac:spMk id="11" creationId="{19C4B64C-527C-FC90-2B85-B28330499426}"/>
          </ac:spMkLst>
        </pc:spChg>
        <pc:spChg chg="add mod">
          <ac:chgData name="Kate Piper (IMH)" userId="f69ee4e2-845b-4a1f-89c4-60fce9da139f" providerId="ADAL" clId="{5495BD67-6B1C-4244-BAED-E61C14CAA4B2}" dt="2026-09-28T07:55:14.034" v="446" actId="1035"/>
          <ac:spMkLst>
            <pc:docMk/>
            <pc:sldMk cId="262405243" sldId="465"/>
            <ac:spMk id="12" creationId="{5E0FDA4C-8A7E-F1BD-B67A-1B576ADB3D91}"/>
          </ac:spMkLst>
        </pc:spChg>
      </pc:sldChg>
    </pc:docChg>
  </pc:docChgLst>
</pc:chgInfo>
</file>

<file path=ppt/comments/modernComment_152_C8C97536.xml><?xml version="1.0" encoding="utf-8"?>
<p188:cmLst xmlns:a="http://schemas.openxmlformats.org/drawingml/2006/main" xmlns:r="http://schemas.openxmlformats.org/officeDocument/2006/relationships" xmlns:p188="http://schemas.microsoft.com/office/powerpoint/2018/8/main">
  <p188:cm id="{6CA4444D-8C94-4FDA-8EEC-6E0A82C0768E}" authorId="{78F11284-C4E3-D3B5-2564-7F3EF9A15ACF}" created="2026-09-14T14:42:11.766">
    <ac:txMkLst xmlns:ac="http://schemas.microsoft.com/office/drawing/2013/main/command">
      <pc:docMk xmlns:pc="http://schemas.microsoft.com/office/powerpoint/2013/main/command"/>
      <pc:sldMk xmlns:pc="http://schemas.microsoft.com/office/powerpoint/2013/main/command" cId="3368645942" sldId="338"/>
      <ac:spMk id="3" creationId="{9BD9E01E-4C5A-D0F9-A406-9EB124B432E8}"/>
      <ac:txMk cp="33" len="194">
        <ac:context len="228" hash="1030298489"/>
      </ac:txMk>
    </ac:txMkLst>
    <p188:pos x="5556533" y="1227707"/>
    <p188:txBody>
      <a:bodyPr/>
      <a:lstStyle/>
      <a:p>
        <a:r>
          <a:rPr lang="en-GB"/>
          <a:t>[@Heddwen Davies] quick changes to dates here</a:t>
        </a:r>
      </a:p>
    </p188:txBody>
  </p188:cm>
</p188:cmLst>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0F054E-6563-4D17-BB92-63CAC77E9872}" type="doc">
      <dgm:prSet loTypeId="urn:microsoft.com/office/officeart/2005/8/layout/cycle5" loCatId="cycle" qsTypeId="urn:microsoft.com/office/officeart/2005/8/quickstyle/simple1#1" qsCatId="simple" csTypeId="urn:microsoft.com/office/officeart/2005/8/colors/accent1_2#1" csCatId="accent1" phldr="1"/>
      <dgm:spPr/>
      <dgm:t>
        <a:bodyPr/>
        <a:lstStyle/>
        <a:p>
          <a:endParaRPr lang="en-GB"/>
        </a:p>
      </dgm:t>
    </dgm:pt>
    <dgm:pt modelId="{82A7E5D8-EACE-44B3-B095-C11EBE47747E}">
      <dgm:prSet phldrT="[Text]" custT="1"/>
      <dgm:spPr/>
      <dgm:t>
        <a:bodyPr/>
        <a:lstStyle/>
        <a:p>
          <a:r>
            <a:rPr lang="en-GB" sz="2800"/>
            <a:t>Interest or Stimulus</a:t>
          </a:r>
        </a:p>
      </dgm:t>
    </dgm:pt>
    <dgm:pt modelId="{38222478-C653-42F2-9AC2-545A22B1C1F8}" type="parTrans" cxnId="{9BC1D1A2-1ED1-4811-A3B8-D12759E518DC}">
      <dgm:prSet/>
      <dgm:spPr/>
      <dgm:t>
        <a:bodyPr/>
        <a:lstStyle/>
        <a:p>
          <a:endParaRPr lang="en-GB"/>
        </a:p>
      </dgm:t>
    </dgm:pt>
    <dgm:pt modelId="{70348B24-E0FD-429C-8AA5-9192D86548DC}" type="sibTrans" cxnId="{9BC1D1A2-1ED1-4811-A3B8-D12759E518DC}">
      <dgm:prSet/>
      <dgm:spPr/>
      <dgm:t>
        <a:bodyPr/>
        <a:lstStyle/>
        <a:p>
          <a:endParaRPr lang="en-GB"/>
        </a:p>
      </dgm:t>
    </dgm:pt>
    <dgm:pt modelId="{539142DD-1296-47E8-9716-3F7BF827702E}">
      <dgm:prSet phldrT="[Text]" custT="1"/>
      <dgm:spPr/>
      <dgm:t>
        <a:bodyPr/>
        <a:lstStyle/>
        <a:p>
          <a:r>
            <a:rPr lang="en-GB" sz="2800"/>
            <a:t>Explore the topic. What do we already know?</a:t>
          </a:r>
        </a:p>
      </dgm:t>
    </dgm:pt>
    <dgm:pt modelId="{E014CAC6-0B42-4C18-90F8-1750DE235A51}" type="parTrans" cxnId="{DB04937B-6C0C-46CE-A003-7E7734E589BB}">
      <dgm:prSet/>
      <dgm:spPr/>
      <dgm:t>
        <a:bodyPr/>
        <a:lstStyle/>
        <a:p>
          <a:endParaRPr lang="en-GB"/>
        </a:p>
      </dgm:t>
    </dgm:pt>
    <dgm:pt modelId="{140CE518-82E7-42E2-BD04-6CF3C934A303}" type="sibTrans" cxnId="{DB04937B-6C0C-46CE-A003-7E7734E589BB}">
      <dgm:prSet/>
      <dgm:spPr/>
      <dgm:t>
        <a:bodyPr/>
        <a:lstStyle/>
        <a:p>
          <a:endParaRPr lang="en-GB"/>
        </a:p>
      </dgm:t>
    </dgm:pt>
    <dgm:pt modelId="{09D8A17E-CBC3-4791-9FED-885A9E8B1CD5}">
      <dgm:prSet phldrT="[Text]" custT="1"/>
      <dgm:spPr/>
      <dgm:t>
        <a:bodyPr/>
        <a:lstStyle/>
        <a:p>
          <a:r>
            <a:rPr lang="en-GB" sz="2800"/>
            <a:t>Designing the research</a:t>
          </a:r>
        </a:p>
      </dgm:t>
    </dgm:pt>
    <dgm:pt modelId="{5DAB9A74-ADF5-483F-8CBE-642EAE84717D}" type="parTrans" cxnId="{5639DD3E-77EE-4B0A-9305-FAAA22431C74}">
      <dgm:prSet/>
      <dgm:spPr/>
      <dgm:t>
        <a:bodyPr/>
        <a:lstStyle/>
        <a:p>
          <a:endParaRPr lang="en-GB"/>
        </a:p>
      </dgm:t>
    </dgm:pt>
    <dgm:pt modelId="{9BAB0263-AF9D-4760-8D03-F7CCAB8AC2F6}" type="sibTrans" cxnId="{5639DD3E-77EE-4B0A-9305-FAAA22431C74}">
      <dgm:prSet/>
      <dgm:spPr/>
      <dgm:t>
        <a:bodyPr/>
        <a:lstStyle/>
        <a:p>
          <a:endParaRPr lang="en-GB"/>
        </a:p>
      </dgm:t>
    </dgm:pt>
    <dgm:pt modelId="{A3F8C5EE-D555-40AF-A1B4-76851E4D7369}">
      <dgm:prSet phldrT="[Text]" custT="1"/>
      <dgm:spPr/>
      <dgm:t>
        <a:bodyPr/>
        <a:lstStyle/>
        <a:p>
          <a:r>
            <a:rPr lang="en-GB" sz="2800"/>
            <a:t>Carrying out the research</a:t>
          </a:r>
        </a:p>
      </dgm:t>
    </dgm:pt>
    <dgm:pt modelId="{2FAFAFA6-2D2A-453B-BF2F-C0717B766A35}" type="parTrans" cxnId="{C20F4602-8C52-4229-9BB5-23E7F71A3F06}">
      <dgm:prSet/>
      <dgm:spPr/>
      <dgm:t>
        <a:bodyPr/>
        <a:lstStyle/>
        <a:p>
          <a:endParaRPr lang="en-GB"/>
        </a:p>
      </dgm:t>
    </dgm:pt>
    <dgm:pt modelId="{3B7B1791-DDD6-4BB8-BECB-8BC5331AEE80}" type="sibTrans" cxnId="{C20F4602-8C52-4229-9BB5-23E7F71A3F06}">
      <dgm:prSet/>
      <dgm:spPr/>
      <dgm:t>
        <a:bodyPr/>
        <a:lstStyle/>
        <a:p>
          <a:endParaRPr lang="en-GB"/>
        </a:p>
      </dgm:t>
    </dgm:pt>
    <dgm:pt modelId="{CE73C7BD-C9BE-44D7-8B24-5638AA9DF1DE}">
      <dgm:prSet phldrT="[Text]" custT="1"/>
      <dgm:spPr/>
      <dgm:t>
        <a:bodyPr/>
        <a:lstStyle/>
        <a:p>
          <a:r>
            <a:rPr lang="en-GB" sz="2800"/>
            <a:t>Analysing the research data</a:t>
          </a:r>
        </a:p>
      </dgm:t>
    </dgm:pt>
    <dgm:pt modelId="{C6A4EB51-F872-4278-A15D-1686E4F7FC2B}" type="parTrans" cxnId="{BFBFC57B-6BC0-4B5C-9322-D0AC1BE4E306}">
      <dgm:prSet/>
      <dgm:spPr/>
      <dgm:t>
        <a:bodyPr/>
        <a:lstStyle/>
        <a:p>
          <a:endParaRPr lang="en-GB"/>
        </a:p>
      </dgm:t>
    </dgm:pt>
    <dgm:pt modelId="{1CE683CC-7A57-470D-BCC3-FE2601C1C91A}" type="sibTrans" cxnId="{BFBFC57B-6BC0-4B5C-9322-D0AC1BE4E306}">
      <dgm:prSet/>
      <dgm:spPr/>
      <dgm:t>
        <a:bodyPr/>
        <a:lstStyle/>
        <a:p>
          <a:endParaRPr lang="en-GB"/>
        </a:p>
      </dgm:t>
    </dgm:pt>
    <dgm:pt modelId="{DBBB6EFD-3A0C-4367-9A17-AB01A2238D20}">
      <dgm:prSet phldrT="[Text]" custT="1"/>
      <dgm:spPr/>
      <dgm:t>
        <a:bodyPr/>
        <a:lstStyle/>
        <a:p>
          <a:r>
            <a:rPr lang="en-GB" sz="2800"/>
            <a:t>Writing up and sharing</a:t>
          </a:r>
        </a:p>
      </dgm:t>
    </dgm:pt>
    <dgm:pt modelId="{BA70C419-17D9-41CD-B292-E5D5AF67DDD0}" type="parTrans" cxnId="{0C99BD2B-C135-4693-9459-873C690C451D}">
      <dgm:prSet/>
      <dgm:spPr/>
      <dgm:t>
        <a:bodyPr/>
        <a:lstStyle/>
        <a:p>
          <a:endParaRPr lang="en-GB"/>
        </a:p>
      </dgm:t>
    </dgm:pt>
    <dgm:pt modelId="{5F7D7D90-218F-4769-8E5C-51512E2F3A8D}" type="sibTrans" cxnId="{0C99BD2B-C135-4693-9459-873C690C451D}">
      <dgm:prSet/>
      <dgm:spPr/>
      <dgm:t>
        <a:bodyPr/>
        <a:lstStyle/>
        <a:p>
          <a:endParaRPr lang="en-GB"/>
        </a:p>
      </dgm:t>
    </dgm:pt>
    <dgm:pt modelId="{D5F6AB79-A085-42B9-8008-DFEBE574BFC9}" type="pres">
      <dgm:prSet presAssocID="{090F054E-6563-4D17-BB92-63CAC77E9872}" presName="cycle" presStyleCnt="0">
        <dgm:presLayoutVars>
          <dgm:dir/>
          <dgm:resizeHandles val="exact"/>
        </dgm:presLayoutVars>
      </dgm:prSet>
      <dgm:spPr/>
    </dgm:pt>
    <dgm:pt modelId="{38A9E627-DDBE-4EC7-A2F3-70E4AF188735}" type="pres">
      <dgm:prSet presAssocID="{82A7E5D8-EACE-44B3-B095-C11EBE47747E}" presName="node" presStyleLbl="node1" presStyleIdx="0" presStyleCnt="6" custScaleX="179893" custScaleY="181595">
        <dgm:presLayoutVars>
          <dgm:bulletEnabled val="1"/>
        </dgm:presLayoutVars>
      </dgm:prSet>
      <dgm:spPr/>
    </dgm:pt>
    <dgm:pt modelId="{6C78E1AF-248E-423F-8AC0-4579C47AE291}" type="pres">
      <dgm:prSet presAssocID="{82A7E5D8-EACE-44B3-B095-C11EBE47747E}" presName="spNode" presStyleCnt="0"/>
      <dgm:spPr/>
    </dgm:pt>
    <dgm:pt modelId="{3ACA74CE-7B5A-44BD-9895-737DE59483AF}" type="pres">
      <dgm:prSet presAssocID="{70348B24-E0FD-429C-8AA5-9192D86548DC}" presName="sibTrans" presStyleLbl="sibTrans1D1" presStyleIdx="0" presStyleCnt="6"/>
      <dgm:spPr/>
    </dgm:pt>
    <dgm:pt modelId="{19AC6C5F-82AB-45E1-ACB1-4D70FD876E27}" type="pres">
      <dgm:prSet presAssocID="{539142DD-1296-47E8-9716-3F7BF827702E}" presName="node" presStyleLbl="node1" presStyleIdx="1" presStyleCnt="6" custScaleX="223711" custScaleY="179665" custRadScaleRad="186125" custRadScaleInc="75318">
        <dgm:presLayoutVars>
          <dgm:bulletEnabled val="1"/>
        </dgm:presLayoutVars>
      </dgm:prSet>
      <dgm:spPr/>
    </dgm:pt>
    <dgm:pt modelId="{79835A74-A94D-450F-97E6-612671607B4C}" type="pres">
      <dgm:prSet presAssocID="{539142DD-1296-47E8-9716-3F7BF827702E}" presName="spNode" presStyleCnt="0"/>
      <dgm:spPr/>
    </dgm:pt>
    <dgm:pt modelId="{B5C5CFA4-1D7B-43A7-AB48-DED4D06EF709}" type="pres">
      <dgm:prSet presAssocID="{140CE518-82E7-42E2-BD04-6CF3C934A303}" presName="sibTrans" presStyleLbl="sibTrans1D1" presStyleIdx="1" presStyleCnt="6"/>
      <dgm:spPr/>
    </dgm:pt>
    <dgm:pt modelId="{D2268AC0-4A6D-44D0-BDE4-99C34AFAB7F9}" type="pres">
      <dgm:prSet presAssocID="{09D8A17E-CBC3-4791-9FED-885A9E8B1CD5}" presName="node" presStyleLbl="node1" presStyleIdx="2" presStyleCnt="6" custScaleX="208932" custScaleY="183957" custRadScaleRad="203379" custRadScaleInc="-66001">
        <dgm:presLayoutVars>
          <dgm:bulletEnabled val="1"/>
        </dgm:presLayoutVars>
      </dgm:prSet>
      <dgm:spPr/>
    </dgm:pt>
    <dgm:pt modelId="{B6B52086-94F7-4438-B32C-006D42A8B1CB}" type="pres">
      <dgm:prSet presAssocID="{09D8A17E-CBC3-4791-9FED-885A9E8B1CD5}" presName="spNode" presStyleCnt="0"/>
      <dgm:spPr/>
    </dgm:pt>
    <dgm:pt modelId="{9F7FD20C-9C8E-4EBD-9D97-CF3BC7DB12DA}" type="pres">
      <dgm:prSet presAssocID="{9BAB0263-AF9D-4760-8D03-F7CCAB8AC2F6}" presName="sibTrans" presStyleLbl="sibTrans1D1" presStyleIdx="2" presStyleCnt="6"/>
      <dgm:spPr/>
    </dgm:pt>
    <dgm:pt modelId="{6BAC61A7-41D0-498B-B45B-04D8FEFF40E3}" type="pres">
      <dgm:prSet presAssocID="{A3F8C5EE-D555-40AF-A1B4-76851E4D7369}" presName="node" presStyleLbl="node1" presStyleIdx="3" presStyleCnt="6" custScaleX="176192" custScaleY="195665" custRadScaleRad="125014" custRadScaleInc="4645">
        <dgm:presLayoutVars>
          <dgm:bulletEnabled val="1"/>
        </dgm:presLayoutVars>
      </dgm:prSet>
      <dgm:spPr/>
    </dgm:pt>
    <dgm:pt modelId="{53919FCA-228C-4B2B-8AA8-44A735683DF6}" type="pres">
      <dgm:prSet presAssocID="{A3F8C5EE-D555-40AF-A1B4-76851E4D7369}" presName="spNode" presStyleCnt="0"/>
      <dgm:spPr/>
    </dgm:pt>
    <dgm:pt modelId="{761E94B9-3805-47EA-A4E0-C26B0C64E512}" type="pres">
      <dgm:prSet presAssocID="{3B7B1791-DDD6-4BB8-BECB-8BC5331AEE80}" presName="sibTrans" presStyleLbl="sibTrans1D1" presStyleIdx="3" presStyleCnt="6"/>
      <dgm:spPr/>
    </dgm:pt>
    <dgm:pt modelId="{6F33DC2C-B93F-47F0-BDCC-5D6ADE2CAAD6}" type="pres">
      <dgm:prSet presAssocID="{CE73C7BD-C9BE-44D7-8B24-5638AA9DF1DE}" presName="node" presStyleLbl="node1" presStyleIdx="4" presStyleCnt="6" custScaleX="195302" custScaleY="188474" custRadScaleRad="191403" custRadScaleInc="62473">
        <dgm:presLayoutVars>
          <dgm:bulletEnabled val="1"/>
        </dgm:presLayoutVars>
      </dgm:prSet>
      <dgm:spPr/>
    </dgm:pt>
    <dgm:pt modelId="{BFEB9535-864A-4CFE-97D4-45A853B36679}" type="pres">
      <dgm:prSet presAssocID="{CE73C7BD-C9BE-44D7-8B24-5638AA9DF1DE}" presName="spNode" presStyleCnt="0"/>
      <dgm:spPr/>
    </dgm:pt>
    <dgm:pt modelId="{DEAFDA5F-6162-4E8B-81DE-EC81876AEDE0}" type="pres">
      <dgm:prSet presAssocID="{1CE683CC-7A57-470D-BCC3-FE2601C1C91A}" presName="sibTrans" presStyleLbl="sibTrans1D1" presStyleIdx="4" presStyleCnt="6"/>
      <dgm:spPr/>
    </dgm:pt>
    <dgm:pt modelId="{D2B2AD8A-03A7-4340-AB39-89ABE11E56D8}" type="pres">
      <dgm:prSet presAssocID="{DBBB6EFD-3A0C-4367-9A17-AB01A2238D20}" presName="node" presStyleLbl="node1" presStyleIdx="5" presStyleCnt="6" custScaleX="191931" custScaleY="162461" custRadScaleRad="186423" custRadScaleInc="-55908">
        <dgm:presLayoutVars>
          <dgm:bulletEnabled val="1"/>
        </dgm:presLayoutVars>
      </dgm:prSet>
      <dgm:spPr/>
    </dgm:pt>
    <dgm:pt modelId="{D5D76544-792F-494D-8476-7871A0B80D58}" type="pres">
      <dgm:prSet presAssocID="{DBBB6EFD-3A0C-4367-9A17-AB01A2238D20}" presName="spNode" presStyleCnt="0"/>
      <dgm:spPr/>
    </dgm:pt>
    <dgm:pt modelId="{5A30285C-340A-4FE4-B303-DBC4EE4846B4}" type="pres">
      <dgm:prSet presAssocID="{5F7D7D90-218F-4769-8E5C-51512E2F3A8D}" presName="sibTrans" presStyleLbl="sibTrans1D1" presStyleIdx="5" presStyleCnt="6"/>
      <dgm:spPr/>
    </dgm:pt>
  </dgm:ptLst>
  <dgm:cxnLst>
    <dgm:cxn modelId="{C20F4602-8C52-4229-9BB5-23E7F71A3F06}" srcId="{090F054E-6563-4D17-BB92-63CAC77E9872}" destId="{A3F8C5EE-D555-40AF-A1B4-76851E4D7369}" srcOrd="3" destOrd="0" parTransId="{2FAFAFA6-2D2A-453B-BF2F-C0717B766A35}" sibTransId="{3B7B1791-DDD6-4BB8-BECB-8BC5331AEE80}"/>
    <dgm:cxn modelId="{CDAC2004-6609-43A2-ABE3-51A6E363458F}" type="presOf" srcId="{A3F8C5EE-D555-40AF-A1B4-76851E4D7369}" destId="{6BAC61A7-41D0-498B-B45B-04D8FEFF40E3}" srcOrd="0" destOrd="0" presId="urn:microsoft.com/office/officeart/2005/8/layout/cycle5"/>
    <dgm:cxn modelId="{3ACCFE12-C2A4-42C2-9DBA-594D55ECA71D}" type="presOf" srcId="{82A7E5D8-EACE-44B3-B095-C11EBE47747E}" destId="{38A9E627-DDBE-4EC7-A2F3-70E4AF188735}" srcOrd="0" destOrd="0" presId="urn:microsoft.com/office/officeart/2005/8/layout/cycle5"/>
    <dgm:cxn modelId="{D000C223-C09B-4728-BCF2-1EFCB4758263}" type="presOf" srcId="{09D8A17E-CBC3-4791-9FED-885A9E8B1CD5}" destId="{D2268AC0-4A6D-44D0-BDE4-99C34AFAB7F9}" srcOrd="0" destOrd="0" presId="urn:microsoft.com/office/officeart/2005/8/layout/cycle5"/>
    <dgm:cxn modelId="{0C99BD2B-C135-4693-9459-873C690C451D}" srcId="{090F054E-6563-4D17-BB92-63CAC77E9872}" destId="{DBBB6EFD-3A0C-4367-9A17-AB01A2238D20}" srcOrd="5" destOrd="0" parTransId="{BA70C419-17D9-41CD-B292-E5D5AF67DDD0}" sibTransId="{5F7D7D90-218F-4769-8E5C-51512E2F3A8D}"/>
    <dgm:cxn modelId="{5639DD3E-77EE-4B0A-9305-FAAA22431C74}" srcId="{090F054E-6563-4D17-BB92-63CAC77E9872}" destId="{09D8A17E-CBC3-4791-9FED-885A9E8B1CD5}" srcOrd="2" destOrd="0" parTransId="{5DAB9A74-ADF5-483F-8CBE-642EAE84717D}" sibTransId="{9BAB0263-AF9D-4760-8D03-F7CCAB8AC2F6}"/>
    <dgm:cxn modelId="{C29FAA3F-0D84-4CDE-920F-FC76669E32FA}" type="presOf" srcId="{9BAB0263-AF9D-4760-8D03-F7CCAB8AC2F6}" destId="{9F7FD20C-9C8E-4EBD-9D97-CF3BC7DB12DA}" srcOrd="0" destOrd="0" presId="urn:microsoft.com/office/officeart/2005/8/layout/cycle5"/>
    <dgm:cxn modelId="{B3305842-647A-467E-98BA-797B37A319E3}" type="presOf" srcId="{DBBB6EFD-3A0C-4367-9A17-AB01A2238D20}" destId="{D2B2AD8A-03A7-4340-AB39-89ABE11E56D8}" srcOrd="0" destOrd="0" presId="urn:microsoft.com/office/officeart/2005/8/layout/cycle5"/>
    <dgm:cxn modelId="{DCECE864-AB58-410E-9157-59C7302701D1}" type="presOf" srcId="{3B7B1791-DDD6-4BB8-BECB-8BC5331AEE80}" destId="{761E94B9-3805-47EA-A4E0-C26B0C64E512}" srcOrd="0" destOrd="0" presId="urn:microsoft.com/office/officeart/2005/8/layout/cycle5"/>
    <dgm:cxn modelId="{DB04937B-6C0C-46CE-A003-7E7734E589BB}" srcId="{090F054E-6563-4D17-BB92-63CAC77E9872}" destId="{539142DD-1296-47E8-9716-3F7BF827702E}" srcOrd="1" destOrd="0" parTransId="{E014CAC6-0B42-4C18-90F8-1750DE235A51}" sibTransId="{140CE518-82E7-42E2-BD04-6CF3C934A303}"/>
    <dgm:cxn modelId="{BFBFC57B-6BC0-4B5C-9322-D0AC1BE4E306}" srcId="{090F054E-6563-4D17-BB92-63CAC77E9872}" destId="{CE73C7BD-C9BE-44D7-8B24-5638AA9DF1DE}" srcOrd="4" destOrd="0" parTransId="{C6A4EB51-F872-4278-A15D-1686E4F7FC2B}" sibTransId="{1CE683CC-7A57-470D-BCC3-FE2601C1C91A}"/>
    <dgm:cxn modelId="{4978498A-5FC3-4001-90CB-5B874CD9584F}" type="presOf" srcId="{5F7D7D90-218F-4769-8E5C-51512E2F3A8D}" destId="{5A30285C-340A-4FE4-B303-DBC4EE4846B4}" srcOrd="0" destOrd="0" presId="urn:microsoft.com/office/officeart/2005/8/layout/cycle5"/>
    <dgm:cxn modelId="{4B23E28B-00A2-40AA-98D9-5FDB597A2820}" type="presOf" srcId="{539142DD-1296-47E8-9716-3F7BF827702E}" destId="{19AC6C5F-82AB-45E1-ACB1-4D70FD876E27}" srcOrd="0" destOrd="0" presId="urn:microsoft.com/office/officeart/2005/8/layout/cycle5"/>
    <dgm:cxn modelId="{6AE48D9E-BAB5-4457-89E7-6F65212076BD}" type="presOf" srcId="{140CE518-82E7-42E2-BD04-6CF3C934A303}" destId="{B5C5CFA4-1D7B-43A7-AB48-DED4D06EF709}" srcOrd="0" destOrd="0" presId="urn:microsoft.com/office/officeart/2005/8/layout/cycle5"/>
    <dgm:cxn modelId="{9BC1D1A2-1ED1-4811-A3B8-D12759E518DC}" srcId="{090F054E-6563-4D17-BB92-63CAC77E9872}" destId="{82A7E5D8-EACE-44B3-B095-C11EBE47747E}" srcOrd="0" destOrd="0" parTransId="{38222478-C653-42F2-9AC2-545A22B1C1F8}" sibTransId="{70348B24-E0FD-429C-8AA5-9192D86548DC}"/>
    <dgm:cxn modelId="{F22A95D9-F4E7-474A-AD8E-E3B79BF2050B}" type="presOf" srcId="{CE73C7BD-C9BE-44D7-8B24-5638AA9DF1DE}" destId="{6F33DC2C-B93F-47F0-BDCC-5D6ADE2CAAD6}" srcOrd="0" destOrd="0" presId="urn:microsoft.com/office/officeart/2005/8/layout/cycle5"/>
    <dgm:cxn modelId="{95BBA9DC-2499-4BB0-A42B-61FF3F4760D1}" type="presOf" srcId="{70348B24-E0FD-429C-8AA5-9192D86548DC}" destId="{3ACA74CE-7B5A-44BD-9895-737DE59483AF}" srcOrd="0" destOrd="0" presId="urn:microsoft.com/office/officeart/2005/8/layout/cycle5"/>
    <dgm:cxn modelId="{D18723F9-0BAF-406D-BA47-CC1B027F1A6C}" type="presOf" srcId="{1CE683CC-7A57-470D-BCC3-FE2601C1C91A}" destId="{DEAFDA5F-6162-4E8B-81DE-EC81876AEDE0}" srcOrd="0" destOrd="0" presId="urn:microsoft.com/office/officeart/2005/8/layout/cycle5"/>
    <dgm:cxn modelId="{6DA62EFC-1231-4F4D-B22E-043CC9A4601F}" type="presOf" srcId="{090F054E-6563-4D17-BB92-63CAC77E9872}" destId="{D5F6AB79-A085-42B9-8008-DFEBE574BFC9}" srcOrd="0" destOrd="0" presId="urn:microsoft.com/office/officeart/2005/8/layout/cycle5"/>
    <dgm:cxn modelId="{DCB12DD4-A246-4A2B-B999-67B0E80D7DD2}" type="presParOf" srcId="{D5F6AB79-A085-42B9-8008-DFEBE574BFC9}" destId="{38A9E627-DDBE-4EC7-A2F3-70E4AF188735}" srcOrd="0" destOrd="0" presId="urn:microsoft.com/office/officeart/2005/8/layout/cycle5"/>
    <dgm:cxn modelId="{1DC4D08A-608B-4D4D-8C4B-4FE7F9B6CB73}" type="presParOf" srcId="{D5F6AB79-A085-42B9-8008-DFEBE574BFC9}" destId="{6C78E1AF-248E-423F-8AC0-4579C47AE291}" srcOrd="1" destOrd="0" presId="urn:microsoft.com/office/officeart/2005/8/layout/cycle5"/>
    <dgm:cxn modelId="{2E7BCC10-6120-4DE2-B44B-7F20DB01CC7F}" type="presParOf" srcId="{D5F6AB79-A085-42B9-8008-DFEBE574BFC9}" destId="{3ACA74CE-7B5A-44BD-9895-737DE59483AF}" srcOrd="2" destOrd="0" presId="urn:microsoft.com/office/officeart/2005/8/layout/cycle5"/>
    <dgm:cxn modelId="{7096B35C-6F86-49E0-BBE0-4B5CB7289D2A}" type="presParOf" srcId="{D5F6AB79-A085-42B9-8008-DFEBE574BFC9}" destId="{19AC6C5F-82AB-45E1-ACB1-4D70FD876E27}" srcOrd="3" destOrd="0" presId="urn:microsoft.com/office/officeart/2005/8/layout/cycle5"/>
    <dgm:cxn modelId="{7057D9B0-7191-4167-AC59-E18F92E41C17}" type="presParOf" srcId="{D5F6AB79-A085-42B9-8008-DFEBE574BFC9}" destId="{79835A74-A94D-450F-97E6-612671607B4C}" srcOrd="4" destOrd="0" presId="urn:microsoft.com/office/officeart/2005/8/layout/cycle5"/>
    <dgm:cxn modelId="{E3DF4D5C-40E7-48D1-AAD3-617E5B1F9E4E}" type="presParOf" srcId="{D5F6AB79-A085-42B9-8008-DFEBE574BFC9}" destId="{B5C5CFA4-1D7B-43A7-AB48-DED4D06EF709}" srcOrd="5" destOrd="0" presId="urn:microsoft.com/office/officeart/2005/8/layout/cycle5"/>
    <dgm:cxn modelId="{5DA0C78D-DF79-4FFD-9884-E05ACB2716C3}" type="presParOf" srcId="{D5F6AB79-A085-42B9-8008-DFEBE574BFC9}" destId="{D2268AC0-4A6D-44D0-BDE4-99C34AFAB7F9}" srcOrd="6" destOrd="0" presId="urn:microsoft.com/office/officeart/2005/8/layout/cycle5"/>
    <dgm:cxn modelId="{94F5FEBC-D761-48F8-BD11-E0D2453D4D7A}" type="presParOf" srcId="{D5F6AB79-A085-42B9-8008-DFEBE574BFC9}" destId="{B6B52086-94F7-4438-B32C-006D42A8B1CB}" srcOrd="7" destOrd="0" presId="urn:microsoft.com/office/officeart/2005/8/layout/cycle5"/>
    <dgm:cxn modelId="{E6F23EEB-4B5E-473E-BF07-2A4A90580D1D}" type="presParOf" srcId="{D5F6AB79-A085-42B9-8008-DFEBE574BFC9}" destId="{9F7FD20C-9C8E-4EBD-9D97-CF3BC7DB12DA}" srcOrd="8" destOrd="0" presId="urn:microsoft.com/office/officeart/2005/8/layout/cycle5"/>
    <dgm:cxn modelId="{43E1518D-3C63-4162-8683-F16A072EE992}" type="presParOf" srcId="{D5F6AB79-A085-42B9-8008-DFEBE574BFC9}" destId="{6BAC61A7-41D0-498B-B45B-04D8FEFF40E3}" srcOrd="9" destOrd="0" presId="urn:microsoft.com/office/officeart/2005/8/layout/cycle5"/>
    <dgm:cxn modelId="{B97A373C-2158-4C90-8D39-8C6A14755F07}" type="presParOf" srcId="{D5F6AB79-A085-42B9-8008-DFEBE574BFC9}" destId="{53919FCA-228C-4B2B-8AA8-44A735683DF6}" srcOrd="10" destOrd="0" presId="urn:microsoft.com/office/officeart/2005/8/layout/cycle5"/>
    <dgm:cxn modelId="{771C0782-3192-4A05-967C-E648F6B37055}" type="presParOf" srcId="{D5F6AB79-A085-42B9-8008-DFEBE574BFC9}" destId="{761E94B9-3805-47EA-A4E0-C26B0C64E512}" srcOrd="11" destOrd="0" presId="urn:microsoft.com/office/officeart/2005/8/layout/cycle5"/>
    <dgm:cxn modelId="{E9745076-EF36-4126-BBE6-1E03151D8E57}" type="presParOf" srcId="{D5F6AB79-A085-42B9-8008-DFEBE574BFC9}" destId="{6F33DC2C-B93F-47F0-BDCC-5D6ADE2CAAD6}" srcOrd="12" destOrd="0" presId="urn:microsoft.com/office/officeart/2005/8/layout/cycle5"/>
    <dgm:cxn modelId="{62A98EC3-9C29-4CFF-A677-E411FC99F458}" type="presParOf" srcId="{D5F6AB79-A085-42B9-8008-DFEBE574BFC9}" destId="{BFEB9535-864A-4CFE-97D4-45A853B36679}" srcOrd="13" destOrd="0" presId="urn:microsoft.com/office/officeart/2005/8/layout/cycle5"/>
    <dgm:cxn modelId="{8230284E-C338-460F-AF1C-1BFD1AE9EFA4}" type="presParOf" srcId="{D5F6AB79-A085-42B9-8008-DFEBE574BFC9}" destId="{DEAFDA5F-6162-4E8B-81DE-EC81876AEDE0}" srcOrd="14" destOrd="0" presId="urn:microsoft.com/office/officeart/2005/8/layout/cycle5"/>
    <dgm:cxn modelId="{1B6021A2-2576-4FE2-89E5-8FFB4F1DDEF4}" type="presParOf" srcId="{D5F6AB79-A085-42B9-8008-DFEBE574BFC9}" destId="{D2B2AD8A-03A7-4340-AB39-89ABE11E56D8}" srcOrd="15" destOrd="0" presId="urn:microsoft.com/office/officeart/2005/8/layout/cycle5"/>
    <dgm:cxn modelId="{BE9FF2C6-C8E9-4748-A03F-F6F958F8B375}" type="presParOf" srcId="{D5F6AB79-A085-42B9-8008-DFEBE574BFC9}" destId="{D5D76544-792F-494D-8476-7871A0B80D58}" srcOrd="16" destOrd="0" presId="urn:microsoft.com/office/officeart/2005/8/layout/cycle5"/>
    <dgm:cxn modelId="{F3C29036-1455-4233-92AD-4D4A00743FCB}" type="presParOf" srcId="{D5F6AB79-A085-42B9-8008-DFEBE574BFC9}" destId="{5A30285C-340A-4FE4-B303-DBC4EE4846B4}" srcOrd="17"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9E627-DDBE-4EC7-A2F3-70E4AF188735}">
      <dsp:nvSpPr>
        <dsp:cNvPr id="0" name=""/>
        <dsp:cNvSpPr/>
      </dsp:nvSpPr>
      <dsp:spPr>
        <a:xfrm>
          <a:off x="4490115" y="-379710"/>
          <a:ext cx="2371813" cy="155626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Interest or Stimulus</a:t>
          </a:r>
        </a:p>
      </dsp:txBody>
      <dsp:txXfrm>
        <a:off x="4566086" y="-303739"/>
        <a:ext cx="2219871" cy="1404322"/>
      </dsp:txXfrm>
    </dsp:sp>
    <dsp:sp modelId="{3ACA74CE-7B5A-44BD-9895-737DE59483AF}">
      <dsp:nvSpPr>
        <dsp:cNvPr id="0" name=""/>
        <dsp:cNvSpPr/>
      </dsp:nvSpPr>
      <dsp:spPr>
        <a:xfrm>
          <a:off x="5998093" y="419526"/>
          <a:ext cx="4040161" cy="4040161"/>
        </a:xfrm>
        <a:custGeom>
          <a:avLst/>
          <a:gdLst/>
          <a:ahLst/>
          <a:cxnLst/>
          <a:rect l="0" t="0" r="0" b="0"/>
          <a:pathLst>
            <a:path>
              <a:moveTo>
                <a:pt x="1239900" y="156738"/>
              </a:moveTo>
              <a:arcTo wR="2020080" hR="2020080" stAng="14836858" swAng="239483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19AC6C5F-82AB-45E1-ACB1-4D70FD876E27}">
      <dsp:nvSpPr>
        <dsp:cNvPr id="0" name=""/>
        <dsp:cNvSpPr/>
      </dsp:nvSpPr>
      <dsp:spPr>
        <a:xfrm>
          <a:off x="7834092" y="679545"/>
          <a:ext cx="2949535" cy="153972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Explore the topic. What do we already know?</a:t>
          </a:r>
        </a:p>
      </dsp:txBody>
      <dsp:txXfrm>
        <a:off x="7909255" y="754708"/>
        <a:ext cx="2799209" cy="1389398"/>
      </dsp:txXfrm>
    </dsp:sp>
    <dsp:sp modelId="{B5C5CFA4-1D7B-43A7-AB48-DED4D06EF709}">
      <dsp:nvSpPr>
        <dsp:cNvPr id="0" name=""/>
        <dsp:cNvSpPr/>
      </dsp:nvSpPr>
      <dsp:spPr>
        <a:xfrm>
          <a:off x="5839844" y="1469488"/>
          <a:ext cx="4040161" cy="4040161"/>
        </a:xfrm>
        <a:custGeom>
          <a:avLst/>
          <a:gdLst/>
          <a:ahLst/>
          <a:cxnLst/>
          <a:rect l="0" t="0" r="0" b="0"/>
          <a:pathLst>
            <a:path>
              <a:moveTo>
                <a:pt x="3673303" y="859227"/>
              </a:moveTo>
              <a:arcTo wR="2020080" hR="2020080" stAng="19495464" swAng="70563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2268AC0-4A6D-44D0-BDE4-99C34AFAB7F9}">
      <dsp:nvSpPr>
        <dsp:cNvPr id="0" name=""/>
        <dsp:cNvSpPr/>
      </dsp:nvSpPr>
      <dsp:spPr>
        <a:xfrm>
          <a:off x="8231756" y="2817699"/>
          <a:ext cx="2754680" cy="157650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Designing the research</a:t>
          </a:r>
        </a:p>
      </dsp:txBody>
      <dsp:txXfrm>
        <a:off x="8308715" y="2894658"/>
        <a:ext cx="2600762" cy="1422589"/>
      </dsp:txXfrm>
    </dsp:sp>
    <dsp:sp modelId="{9F7FD20C-9C8E-4EBD-9D97-CF3BC7DB12DA}">
      <dsp:nvSpPr>
        <dsp:cNvPr id="0" name=""/>
        <dsp:cNvSpPr/>
      </dsp:nvSpPr>
      <dsp:spPr>
        <a:xfrm>
          <a:off x="6204312" y="650696"/>
          <a:ext cx="4040161" cy="4040161"/>
        </a:xfrm>
        <a:custGeom>
          <a:avLst/>
          <a:gdLst/>
          <a:ahLst/>
          <a:cxnLst/>
          <a:rect l="0" t="0" r="0" b="0"/>
          <a:pathLst>
            <a:path>
              <a:moveTo>
                <a:pt x="2619729" y="3949108"/>
              </a:moveTo>
              <a:arcTo wR="2020080" hR="2020080" stAng="4363912" swAng="288407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BAC61A7-41D0-498B-B45B-04D8FEFF40E3}">
      <dsp:nvSpPr>
        <dsp:cNvPr id="0" name=""/>
        <dsp:cNvSpPr/>
      </dsp:nvSpPr>
      <dsp:spPr>
        <a:xfrm>
          <a:off x="4473568" y="3600161"/>
          <a:ext cx="2323017" cy="16768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Carrying out the research</a:t>
          </a:r>
        </a:p>
      </dsp:txBody>
      <dsp:txXfrm>
        <a:off x="4555425" y="3682018"/>
        <a:ext cx="2159303" cy="1513130"/>
      </dsp:txXfrm>
    </dsp:sp>
    <dsp:sp modelId="{761E94B9-3805-47EA-A4E0-C26B0C64E512}">
      <dsp:nvSpPr>
        <dsp:cNvPr id="0" name=""/>
        <dsp:cNvSpPr/>
      </dsp:nvSpPr>
      <dsp:spPr>
        <a:xfrm>
          <a:off x="1115862" y="508389"/>
          <a:ext cx="4040161" cy="4040161"/>
        </a:xfrm>
        <a:custGeom>
          <a:avLst/>
          <a:gdLst/>
          <a:ahLst/>
          <a:cxnLst/>
          <a:rect l="0" t="0" r="0" b="0"/>
          <a:pathLst>
            <a:path>
              <a:moveTo>
                <a:pt x="3007316" y="3782491"/>
              </a:moveTo>
              <a:arcTo wR="2020080" hR="2020080" stAng="3644646" swAng="239768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F33DC2C-B93F-47F0-BDCC-5D6ADE2CAAD6}">
      <dsp:nvSpPr>
        <dsp:cNvPr id="0" name=""/>
        <dsp:cNvSpPr/>
      </dsp:nvSpPr>
      <dsp:spPr>
        <a:xfrm>
          <a:off x="701102" y="2773919"/>
          <a:ext cx="2574974" cy="161521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Analysing the research data</a:t>
          </a:r>
        </a:p>
      </dsp:txBody>
      <dsp:txXfrm>
        <a:off x="779950" y="2852767"/>
        <a:ext cx="2417278" cy="1457521"/>
      </dsp:txXfrm>
    </dsp:sp>
    <dsp:sp modelId="{DEAFDA5F-6162-4E8B-81DE-EC81876AEDE0}">
      <dsp:nvSpPr>
        <dsp:cNvPr id="0" name=""/>
        <dsp:cNvSpPr/>
      </dsp:nvSpPr>
      <dsp:spPr>
        <a:xfrm>
          <a:off x="1818845" y="585202"/>
          <a:ext cx="4040161" cy="4040161"/>
        </a:xfrm>
        <a:custGeom>
          <a:avLst/>
          <a:gdLst/>
          <a:ahLst/>
          <a:cxnLst/>
          <a:rect l="0" t="0" r="0" b="0"/>
          <a:pathLst>
            <a:path>
              <a:moveTo>
                <a:pt x="14" y="2012463"/>
              </a:moveTo>
              <a:arcTo wR="2020080" hR="2020080" stAng="10812963" swAng="91303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D2B2AD8A-03A7-4340-AB39-89ABE11E56D8}">
      <dsp:nvSpPr>
        <dsp:cNvPr id="0" name=""/>
        <dsp:cNvSpPr/>
      </dsp:nvSpPr>
      <dsp:spPr>
        <a:xfrm>
          <a:off x="846165" y="507596"/>
          <a:ext cx="2530529" cy="139228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Writing up and sharing</a:t>
          </a:r>
        </a:p>
      </dsp:txBody>
      <dsp:txXfrm>
        <a:off x="914131" y="575562"/>
        <a:ext cx="2394597" cy="1256354"/>
      </dsp:txXfrm>
    </dsp:sp>
    <dsp:sp modelId="{5A30285C-340A-4FE4-B303-DBC4EE4846B4}">
      <dsp:nvSpPr>
        <dsp:cNvPr id="0" name=""/>
        <dsp:cNvSpPr/>
      </dsp:nvSpPr>
      <dsp:spPr>
        <a:xfrm>
          <a:off x="1210652" y="342534"/>
          <a:ext cx="4040161" cy="4040161"/>
        </a:xfrm>
        <a:custGeom>
          <a:avLst/>
          <a:gdLst/>
          <a:ahLst/>
          <a:cxnLst/>
          <a:rect l="0" t="0" r="0" b="0"/>
          <a:pathLst>
            <a:path>
              <a:moveTo>
                <a:pt x="1616036" y="40819"/>
              </a:moveTo>
              <a:arcTo wR="2020080" hR="2020080" stAng="15507733" swAng="2299202"/>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27/09/2026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idea is to become a researcher, but if we look at all of our programmes and what might be our careers in the future it is more than likely that you will continue to do some form of research whether that’s within your own job to improve your practice; create your own USP; lead colleagues or change and lead industry.</a:t>
            </a:r>
          </a:p>
        </p:txBody>
      </p:sp>
      <p:sp>
        <p:nvSpPr>
          <p:cNvPr id="4" name="Slide Number Placeholder 3"/>
          <p:cNvSpPr>
            <a:spLocks noGrp="1"/>
          </p:cNvSpPr>
          <p:nvPr>
            <p:ph type="sldNum" sz="quarter" idx="5"/>
          </p:nvPr>
        </p:nvSpPr>
        <p:spPr/>
        <p:txBody>
          <a:bodyPr/>
          <a:lstStyle/>
          <a:p>
            <a:fld id="{A7738796-40B4-49B0-A331-25D568C0517A}" type="slidenum">
              <a:rPr lang="en-GB" smtClean="0"/>
              <a:t>9</a:t>
            </a:fld>
            <a:endParaRPr lang="en-GB"/>
          </a:p>
        </p:txBody>
      </p:sp>
    </p:spTree>
    <p:extLst>
      <p:ext uri="{BB962C8B-B14F-4D97-AF65-F5344CB8AC3E}">
        <p14:creationId xmlns:p14="http://schemas.microsoft.com/office/powerpoint/2010/main" val="842550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in the past what changes have been made to make the industry what it is today? </a:t>
            </a:r>
          </a:p>
        </p:txBody>
      </p:sp>
      <p:sp>
        <p:nvSpPr>
          <p:cNvPr id="4" name="Slide Number Placeholder 3"/>
          <p:cNvSpPr>
            <a:spLocks noGrp="1"/>
          </p:cNvSpPr>
          <p:nvPr>
            <p:ph type="sldNum" sz="quarter" idx="5"/>
          </p:nvPr>
        </p:nvSpPr>
        <p:spPr/>
        <p:txBody>
          <a:bodyPr/>
          <a:lstStyle/>
          <a:p>
            <a:fld id="{A7738796-40B4-49B0-A331-25D568C0517A}" type="slidenum">
              <a:rPr lang="en-GB" smtClean="0"/>
              <a:t>10</a:t>
            </a:fld>
            <a:endParaRPr lang="en-GB"/>
          </a:p>
        </p:txBody>
      </p:sp>
    </p:spTree>
    <p:extLst>
      <p:ext uri="{BB962C8B-B14F-4D97-AF65-F5344CB8AC3E}">
        <p14:creationId xmlns:p14="http://schemas.microsoft.com/office/powerpoint/2010/main" val="58589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8B0226-2CB8-1D87-5A7F-3D6397E087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49D8F19-C7DE-FA7A-133D-6965F05213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3DE917-3F49-5267-60A2-1334A8369980}"/>
              </a:ext>
            </a:extLst>
          </p:cNvPr>
          <p:cNvSpPr>
            <a:spLocks noGrp="1"/>
          </p:cNvSpPr>
          <p:nvPr>
            <p:ph type="body" idx="1"/>
          </p:nvPr>
        </p:nvSpPr>
        <p:spPr/>
        <p:txBody>
          <a:bodyPr/>
          <a:lstStyle/>
          <a:p>
            <a:r>
              <a:rPr lang="en-GB" dirty="0"/>
              <a:t>It is ok to be dreamers for those big research problems but for the sake of the module we need to set our sights a little lower. You need to be realistic with the study you explore for both assessments.</a:t>
            </a:r>
          </a:p>
        </p:txBody>
      </p:sp>
      <p:sp>
        <p:nvSpPr>
          <p:cNvPr id="4" name="Slide Number Placeholder 3">
            <a:extLst>
              <a:ext uri="{FF2B5EF4-FFF2-40B4-BE49-F238E27FC236}">
                <a16:creationId xmlns:a16="http://schemas.microsoft.com/office/drawing/2014/main" id="{CD603F21-A24C-52DC-AE43-B2C8CF46EF39}"/>
              </a:ext>
            </a:extLst>
          </p:cNvPr>
          <p:cNvSpPr>
            <a:spLocks noGrp="1"/>
          </p:cNvSpPr>
          <p:nvPr>
            <p:ph type="sldNum" sz="quarter" idx="5"/>
          </p:nvPr>
        </p:nvSpPr>
        <p:spPr/>
        <p:txBody>
          <a:bodyPr/>
          <a:lstStyle/>
          <a:p>
            <a:fld id="{A7738796-40B4-49B0-A331-25D568C0517A}" type="slidenum">
              <a:rPr lang="en-GB" smtClean="0"/>
              <a:t>12</a:t>
            </a:fld>
            <a:endParaRPr lang="en-GB"/>
          </a:p>
        </p:txBody>
      </p:sp>
    </p:spTree>
    <p:extLst>
      <p:ext uri="{BB962C8B-B14F-4D97-AF65-F5344CB8AC3E}">
        <p14:creationId xmlns:p14="http://schemas.microsoft.com/office/powerpoint/2010/main" val="3880866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“what we already know task” </a:t>
            </a:r>
          </a:p>
          <a:p>
            <a:endParaRPr lang="en-GB" dirty="0"/>
          </a:p>
          <a:p>
            <a:r>
              <a:rPr lang="en-GB" dirty="0"/>
              <a:t>I have seen a problem or interesting issue in my work/career </a:t>
            </a:r>
          </a:p>
          <a:p>
            <a:r>
              <a:rPr lang="en-GB" dirty="0"/>
              <a:t>I have looked into the topic and what has already been done</a:t>
            </a:r>
          </a:p>
          <a:p>
            <a:r>
              <a:rPr lang="en-GB" dirty="0"/>
              <a:t>I have identified some interesting points, maybe gaps or direction for my own study.</a:t>
            </a:r>
          </a:p>
          <a:p>
            <a:r>
              <a:rPr lang="en-GB" dirty="0"/>
              <a:t>I have identified aims and objectives for what I want to achieve and variables if applicable</a:t>
            </a:r>
          </a:p>
          <a:p>
            <a:r>
              <a:rPr lang="en-GB" dirty="0"/>
              <a:t>Identified suitable methods I am going to use to answer the research problem</a:t>
            </a:r>
          </a:p>
          <a:p>
            <a:r>
              <a:rPr lang="en-GB" dirty="0"/>
              <a:t>Created a hypothesis and null hypothesis if it is quantitative</a:t>
            </a:r>
          </a:p>
          <a:p>
            <a:r>
              <a:rPr lang="en-GB" dirty="0"/>
              <a:t>I have gone through an ethics process looking at guidance from the </a:t>
            </a:r>
            <a:r>
              <a:rPr lang="en-GB" dirty="0" err="1"/>
              <a:t>univeristy</a:t>
            </a:r>
            <a:r>
              <a:rPr lang="en-GB" dirty="0"/>
              <a:t>/other</a:t>
            </a:r>
          </a:p>
          <a:p>
            <a:r>
              <a:rPr lang="en-GB" dirty="0"/>
              <a:t>Created informed consent documents </a:t>
            </a:r>
          </a:p>
          <a:p>
            <a:r>
              <a:rPr lang="en-GB" dirty="0"/>
              <a:t>Designed the protocols for the study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Gained ethical approval for the study</a:t>
            </a:r>
          </a:p>
          <a:p>
            <a:r>
              <a:rPr lang="en-GB" dirty="0"/>
              <a:t>Got appropriate participants for the whole timeframe/measure of the study</a:t>
            </a:r>
          </a:p>
          <a:p>
            <a:r>
              <a:rPr lang="en-GB" dirty="0"/>
              <a:t>Organised facilities and data collection methods and tools</a:t>
            </a:r>
          </a:p>
          <a:p>
            <a:r>
              <a:rPr lang="en-GB" dirty="0"/>
              <a:t>Organised my participants for each appointment or access to data collection tools.</a:t>
            </a:r>
          </a:p>
          <a:p>
            <a:r>
              <a:rPr lang="en-GB" dirty="0"/>
              <a:t>I am ready to carry out my study </a:t>
            </a:r>
          </a:p>
        </p:txBody>
      </p:sp>
      <p:sp>
        <p:nvSpPr>
          <p:cNvPr id="4" name="Slide Number Placeholder 3"/>
          <p:cNvSpPr>
            <a:spLocks noGrp="1"/>
          </p:cNvSpPr>
          <p:nvPr>
            <p:ph type="sldNum" sz="quarter" idx="5"/>
          </p:nvPr>
        </p:nvSpPr>
        <p:spPr/>
        <p:txBody>
          <a:bodyPr/>
          <a:lstStyle/>
          <a:p>
            <a:fld id="{A7738796-40B4-49B0-A331-25D568C0517A}" type="slidenum">
              <a:rPr lang="en-GB" smtClean="0"/>
              <a:t>13</a:t>
            </a:fld>
            <a:endParaRPr lang="en-GB"/>
          </a:p>
        </p:txBody>
      </p:sp>
    </p:spTree>
    <p:extLst>
      <p:ext uri="{BB962C8B-B14F-4D97-AF65-F5344CB8AC3E}">
        <p14:creationId xmlns:p14="http://schemas.microsoft.com/office/powerpoint/2010/main" val="368366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30FABD-5AF3-CB69-E0EF-78D9D29CDE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D18D090-8B1B-9D73-E640-F3C2065664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7377D76-78CA-5EE9-C9AE-D24786012DA1}"/>
              </a:ext>
            </a:extLst>
          </p:cNvPr>
          <p:cNvSpPr>
            <a:spLocks noGrp="1"/>
          </p:cNvSpPr>
          <p:nvPr>
            <p:ph type="body" idx="1"/>
          </p:nvPr>
        </p:nvSpPr>
        <p:spPr/>
        <p:txBody>
          <a:bodyPr/>
          <a:lstStyle/>
          <a:p>
            <a:r>
              <a:rPr lang="en-GB" dirty="0"/>
              <a:t>A “what we already know task” </a:t>
            </a:r>
          </a:p>
          <a:p>
            <a:endParaRPr lang="en-GB" dirty="0"/>
          </a:p>
          <a:p>
            <a:r>
              <a:rPr lang="en-GB" dirty="0"/>
              <a:t>I have seen a problem or interesting issue in my work/career </a:t>
            </a:r>
          </a:p>
          <a:p>
            <a:r>
              <a:rPr lang="en-GB" dirty="0"/>
              <a:t>I have looked into the topic and what has already been done</a:t>
            </a:r>
          </a:p>
          <a:p>
            <a:r>
              <a:rPr lang="en-GB" dirty="0"/>
              <a:t>I have identified some interesting points, maybe gaps or direction for my own study.</a:t>
            </a:r>
          </a:p>
          <a:p>
            <a:r>
              <a:rPr lang="en-GB" dirty="0"/>
              <a:t>I have identified aims and objectives for what I want to achieve and variables if applicable</a:t>
            </a:r>
          </a:p>
          <a:p>
            <a:r>
              <a:rPr lang="en-GB" dirty="0"/>
              <a:t>Identified suitable methods I am going to use to answer the research problem</a:t>
            </a:r>
          </a:p>
          <a:p>
            <a:r>
              <a:rPr lang="en-GB" dirty="0"/>
              <a:t>Created a hypothesis and null hypothesis if it is quantitative</a:t>
            </a:r>
          </a:p>
          <a:p>
            <a:r>
              <a:rPr lang="en-GB" dirty="0"/>
              <a:t>I have gone through an ethics process looking at guidance from the </a:t>
            </a:r>
            <a:r>
              <a:rPr lang="en-GB" dirty="0" err="1"/>
              <a:t>univeristy</a:t>
            </a:r>
            <a:r>
              <a:rPr lang="en-GB" dirty="0"/>
              <a:t>/other</a:t>
            </a:r>
          </a:p>
          <a:p>
            <a:r>
              <a:rPr lang="en-GB" dirty="0"/>
              <a:t>Created informed consent documents </a:t>
            </a:r>
          </a:p>
          <a:p>
            <a:r>
              <a:rPr lang="en-GB" dirty="0"/>
              <a:t>Designed the protocols for the study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Gained ethical approval for the study</a:t>
            </a:r>
          </a:p>
          <a:p>
            <a:r>
              <a:rPr lang="en-GB" dirty="0"/>
              <a:t>Got appropriate participants for the whole timeframe/measure of the study</a:t>
            </a:r>
          </a:p>
          <a:p>
            <a:r>
              <a:rPr lang="en-GB" dirty="0"/>
              <a:t>Organised facilities and data collection methods and tools</a:t>
            </a:r>
          </a:p>
          <a:p>
            <a:r>
              <a:rPr lang="en-GB" dirty="0"/>
              <a:t>Organised my participants for each appointment or access to data collection tools.</a:t>
            </a:r>
          </a:p>
          <a:p>
            <a:r>
              <a:rPr lang="en-GB" dirty="0"/>
              <a:t>I am ready to carry out my study </a:t>
            </a:r>
          </a:p>
        </p:txBody>
      </p:sp>
      <p:sp>
        <p:nvSpPr>
          <p:cNvPr id="4" name="Slide Number Placeholder 3">
            <a:extLst>
              <a:ext uri="{FF2B5EF4-FFF2-40B4-BE49-F238E27FC236}">
                <a16:creationId xmlns:a16="http://schemas.microsoft.com/office/drawing/2014/main" id="{EE871FAC-98B0-D9E7-90EF-C5F6C8B53EB0}"/>
              </a:ext>
            </a:extLst>
          </p:cNvPr>
          <p:cNvSpPr>
            <a:spLocks noGrp="1"/>
          </p:cNvSpPr>
          <p:nvPr>
            <p:ph type="sldNum" sz="quarter" idx="5"/>
          </p:nvPr>
        </p:nvSpPr>
        <p:spPr/>
        <p:txBody>
          <a:bodyPr/>
          <a:lstStyle/>
          <a:p>
            <a:fld id="{A7738796-40B4-49B0-A331-25D568C0517A}" type="slidenum">
              <a:rPr lang="en-GB" smtClean="0"/>
              <a:t>14</a:t>
            </a:fld>
            <a:endParaRPr lang="en-GB"/>
          </a:p>
        </p:txBody>
      </p:sp>
    </p:spTree>
    <p:extLst>
      <p:ext uri="{BB962C8B-B14F-4D97-AF65-F5344CB8AC3E}">
        <p14:creationId xmlns:p14="http://schemas.microsoft.com/office/powerpoint/2010/main" val="31671826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make our hot topic manageable we need to think of them in smaller parts or understand that we might not be able to answer the entire research problem.</a:t>
            </a:r>
          </a:p>
          <a:p>
            <a:endParaRPr lang="en-GB" dirty="0"/>
          </a:p>
          <a:p>
            <a:r>
              <a:rPr lang="en-GB" dirty="0"/>
              <a:t>Think about breaking your hot topic down. What are the parts that will help you with your questions?</a:t>
            </a:r>
          </a:p>
          <a:p>
            <a:r>
              <a:rPr lang="en-GB" dirty="0"/>
              <a:t>What do you think the term variable is or how can it help with certain research questions?</a:t>
            </a:r>
          </a:p>
          <a:p>
            <a:endParaRPr lang="en-GB" dirty="0"/>
          </a:p>
          <a:p>
            <a:r>
              <a:rPr lang="en-GB" dirty="0"/>
              <a:t>Physical Activity in nature </a:t>
            </a:r>
            <a:r>
              <a:rPr lang="en-GB" dirty="0">
                <a:latin typeface="Calibri" panose="020F0502020204030204" pitchFamily="34" charset="0"/>
                <a:cs typeface="Calibri" panose="020F0502020204030204" pitchFamily="34" charset="0"/>
              </a:rPr>
              <a:t>→ Wellbeing</a:t>
            </a:r>
          </a:p>
          <a:p>
            <a:pPr marL="0" indent="0">
              <a:buFont typeface="Arial" panose="020B0604020202020204" pitchFamily="34" charset="0"/>
              <a:buNone/>
            </a:pPr>
            <a:endParaRPr lang="en-GB" sz="100"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How many ways can we do this research?</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What questions could you ask about the hot topic? What might we want to find out?</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How do we know it’s a hot topic?</a:t>
            </a:r>
          </a:p>
          <a:p>
            <a:endParaRPr lang="en-GB" dirty="0">
              <a:latin typeface="Calibri" panose="020F0502020204030204" pitchFamily="34" charset="0"/>
              <a:cs typeface="Calibri" panose="020F0502020204030204" pitchFamily="34" charset="0"/>
            </a:endParaRPr>
          </a:p>
          <a:p>
            <a:r>
              <a:rPr lang="en-GB" dirty="0">
                <a:latin typeface="Calibri" panose="020F0502020204030204" pitchFamily="34" charset="0"/>
                <a:cs typeface="Calibri" panose="020F0502020204030204" pitchFamily="34" charset="0"/>
              </a:rPr>
              <a:t>What are other linking topics that could help us? Make connections between hot topics or subtopics</a:t>
            </a:r>
            <a:endParaRPr lang="en-GB" dirty="0"/>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15</a:t>
            </a:fld>
            <a:endParaRPr lang="en-GB"/>
          </a:p>
        </p:txBody>
      </p:sp>
    </p:spTree>
    <p:extLst>
      <p:ext uri="{BB962C8B-B14F-4D97-AF65-F5344CB8AC3E}">
        <p14:creationId xmlns:p14="http://schemas.microsoft.com/office/powerpoint/2010/main" val="37274869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Finding gaps in literature or further questions to ask</a:t>
            </a:r>
          </a:p>
          <a:p>
            <a:endParaRPr lang="en-GB" dirty="0"/>
          </a:p>
          <a:p>
            <a:r>
              <a:rPr lang="en-GB" dirty="0"/>
              <a:t>Setting aims research questions and hypotheses for the research.</a:t>
            </a:r>
          </a:p>
        </p:txBody>
      </p:sp>
      <p:sp>
        <p:nvSpPr>
          <p:cNvPr id="4" name="Slide Number Placeholder 3"/>
          <p:cNvSpPr>
            <a:spLocks noGrp="1"/>
          </p:cNvSpPr>
          <p:nvPr>
            <p:ph type="sldNum" sz="quarter" idx="5"/>
          </p:nvPr>
        </p:nvSpPr>
        <p:spPr/>
        <p:txBody>
          <a:bodyPr/>
          <a:lstStyle/>
          <a:p>
            <a:fld id="{A7738796-40B4-49B0-A331-25D568C0517A}" type="slidenum">
              <a:rPr lang="en-GB" smtClean="0"/>
              <a:t>18</a:t>
            </a:fld>
            <a:endParaRPr lang="en-GB"/>
          </a:p>
        </p:txBody>
      </p:sp>
    </p:spTree>
    <p:extLst>
      <p:ext uri="{BB962C8B-B14F-4D97-AF65-F5344CB8AC3E}">
        <p14:creationId xmlns:p14="http://schemas.microsoft.com/office/powerpoint/2010/main" val="29855257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80236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27/09/2026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1987910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0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microsoft.com/office/2018/10/relationships/comments" Target="../comments/modernComment_152_C8C9753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5.xml"/><Relationship Id="rId5" Type="http://schemas.openxmlformats.org/officeDocument/2006/relationships/image" Target="../media/image16.png"/><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a:t>Research in Health and Physical Activity</a:t>
            </a:r>
          </a:p>
          <a:p>
            <a:endParaRPr lang="en-GB"/>
          </a:p>
          <a:p>
            <a:endParaRPr lang="en-GB"/>
          </a:p>
          <a:p>
            <a:r>
              <a:rPr lang="en-GB"/>
              <a:t>Level / </a:t>
            </a:r>
            <a:r>
              <a:rPr lang="en-GB" err="1"/>
              <a:t>Lefel</a:t>
            </a:r>
            <a:r>
              <a:rPr lang="en-GB"/>
              <a:t>  5</a:t>
            </a:r>
          </a:p>
          <a:p>
            <a:r>
              <a:rPr lang="en-GB"/>
              <a:t>Research Methods / </a:t>
            </a:r>
            <a:r>
              <a:rPr lang="en-GB" err="1"/>
              <a:t>Dulliau</a:t>
            </a:r>
            <a:r>
              <a:rPr lang="en-GB"/>
              <a:t> </a:t>
            </a:r>
            <a:r>
              <a:rPr lang="en-GB" err="1"/>
              <a:t>Ymchwil</a:t>
            </a:r>
            <a:endParaRPr lang="en-GB"/>
          </a:p>
          <a:p>
            <a:endParaRPr lang="en-GB"/>
          </a:p>
          <a:p>
            <a:r>
              <a:rPr lang="en-GB"/>
              <a:t>Dr Kate Piper</a:t>
            </a:r>
          </a:p>
          <a:p>
            <a:endParaRPr lang="en-GB"/>
          </a:p>
        </p:txBody>
      </p:sp>
      <p:sp>
        <p:nvSpPr>
          <p:cNvPr id="3" name="Content Placeholder 2">
            <a:extLst>
              <a:ext uri="{FF2B5EF4-FFF2-40B4-BE49-F238E27FC236}">
                <a16:creationId xmlns:a16="http://schemas.microsoft.com/office/drawing/2014/main" id="{14284861-C696-4447-995F-1107575D7FA7}"/>
              </a:ext>
            </a:extLst>
          </p:cNvPr>
          <p:cNvSpPr>
            <a:spLocks noGrp="1"/>
          </p:cNvSpPr>
          <p:nvPr>
            <p:ph idx="10"/>
          </p:nvPr>
        </p:nvSpPr>
        <p:spPr>
          <a:xfrm>
            <a:off x="7145380" y="5711687"/>
            <a:ext cx="4535079" cy="511779"/>
          </a:xfrm>
        </p:spPr>
        <p:txBody>
          <a:bodyPr/>
          <a:lstStyle/>
          <a:p>
            <a:r>
              <a:rPr lang="en-GB"/>
              <a:t>Introduction and Experiences</a:t>
            </a:r>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934E-BD8A-922F-6D72-9B381EAEAD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62EE139-8501-9164-57A3-5E823C6076FA}"/>
              </a:ext>
            </a:extLst>
          </p:cNvPr>
          <p:cNvSpPr>
            <a:spLocks noGrp="1"/>
          </p:cNvSpPr>
          <p:nvPr>
            <p:ph idx="1"/>
          </p:nvPr>
        </p:nvSpPr>
        <p:spPr/>
        <p:txBody>
          <a:bodyPr/>
          <a:lstStyle/>
          <a:p>
            <a:endParaRPr lang="en-GB"/>
          </a:p>
        </p:txBody>
      </p:sp>
      <p:pic>
        <p:nvPicPr>
          <p:cNvPr id="2050" name="Picture 2" descr="Want SPSS on your own computer? | Psychology lab at the University of  Brighton">
            <a:extLst>
              <a:ext uri="{FF2B5EF4-FFF2-40B4-BE49-F238E27FC236}">
                <a16:creationId xmlns:a16="http://schemas.microsoft.com/office/drawing/2014/main" id="{0E9356EC-D523-2A38-5A16-116B220969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57600" y="524759"/>
            <a:ext cx="4876800"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503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80E3E9-992B-6281-6E4D-3DFCE419946D}"/>
              </a:ext>
            </a:extLst>
          </p:cNvPr>
          <p:cNvSpPr>
            <a:spLocks noGrp="1"/>
          </p:cNvSpPr>
          <p:nvPr>
            <p:ph idx="1"/>
          </p:nvPr>
        </p:nvSpPr>
        <p:spPr>
          <a:xfrm>
            <a:off x="262320" y="1480852"/>
            <a:ext cx="4535079" cy="3864989"/>
          </a:xfrm>
        </p:spPr>
        <p:txBody>
          <a:bodyPr/>
          <a:lstStyle/>
          <a:p>
            <a:r>
              <a:rPr lang="en-GB" sz="4000" u="sng"/>
              <a:t>Structure of the module</a:t>
            </a:r>
          </a:p>
          <a:p>
            <a:endParaRPr lang="en-GB" sz="4000"/>
          </a:p>
          <a:p>
            <a:r>
              <a:rPr lang="en-GB" sz="4000"/>
              <a:t>Assessments and Deadlines</a:t>
            </a:r>
          </a:p>
          <a:p>
            <a:endParaRPr lang="en-GB" sz="4000"/>
          </a:p>
          <a:p>
            <a:endParaRPr lang="en-GB" sz="4000"/>
          </a:p>
        </p:txBody>
      </p:sp>
      <p:sp>
        <p:nvSpPr>
          <p:cNvPr id="3" name="Content Placeholder 2">
            <a:extLst>
              <a:ext uri="{FF2B5EF4-FFF2-40B4-BE49-F238E27FC236}">
                <a16:creationId xmlns:a16="http://schemas.microsoft.com/office/drawing/2014/main" id="{9BD9E01E-4C5A-D0F9-A406-9EB124B432E8}"/>
              </a:ext>
            </a:extLst>
          </p:cNvPr>
          <p:cNvSpPr>
            <a:spLocks noGrp="1"/>
          </p:cNvSpPr>
          <p:nvPr>
            <p:ph idx="10"/>
          </p:nvPr>
        </p:nvSpPr>
        <p:spPr>
          <a:xfrm>
            <a:off x="6443374" y="1888390"/>
            <a:ext cx="5588969" cy="3864989"/>
          </a:xfrm>
        </p:spPr>
        <p:txBody>
          <a:bodyPr wrap="square"/>
          <a:lstStyle/>
          <a:p>
            <a:pPr marL="457200" indent="-457200">
              <a:buFont typeface="Arial" panose="020B0604020202020204" pitchFamily="34" charset="0"/>
              <a:buChar char="•"/>
            </a:pPr>
            <a:r>
              <a:rPr lang="en-GB" dirty="0"/>
              <a:t>Year-long module (long and thin)</a:t>
            </a:r>
          </a:p>
          <a:p>
            <a:pPr marL="457200" indent="-457200">
              <a:buFont typeface="Arial" panose="020B0604020202020204" pitchFamily="34" charset="0"/>
              <a:buChar char="•"/>
            </a:pPr>
            <a:r>
              <a:rPr lang="en-GB" dirty="0"/>
              <a:t>2 hours a week (Monday 10am)</a:t>
            </a:r>
          </a:p>
          <a:p>
            <a:pPr marL="457200" indent="-457200">
              <a:buFont typeface="Arial" panose="020B0604020202020204" pitchFamily="34" charset="0"/>
              <a:buChar char="•"/>
            </a:pPr>
            <a:r>
              <a:rPr lang="en-GB" dirty="0"/>
              <a:t>Lectures, tutorials and workshops</a:t>
            </a:r>
          </a:p>
          <a:p>
            <a:pPr marL="457200" indent="-457200">
              <a:buFont typeface="Arial" panose="020B0604020202020204" pitchFamily="34" charset="0"/>
              <a:buChar char="•"/>
            </a:pPr>
            <a:r>
              <a:rPr lang="en-GB" dirty="0"/>
              <a:t>Unique Module</a:t>
            </a:r>
          </a:p>
          <a:p>
            <a:pPr marL="457200" indent="-457200">
              <a:buFont typeface="Arial" panose="020B0604020202020204" pitchFamily="34" charset="0"/>
              <a:buChar char="•"/>
            </a:pPr>
            <a:r>
              <a:rPr lang="en-GB" dirty="0"/>
              <a:t>Foundations for dissertation and independent projects next year</a:t>
            </a:r>
          </a:p>
          <a:p>
            <a:pPr marL="457200" indent="-457200">
              <a:buFont typeface="Arial" panose="020B0604020202020204" pitchFamily="34" charset="0"/>
              <a:buChar char="•"/>
            </a:pPr>
            <a:r>
              <a:rPr lang="en-GB" dirty="0"/>
              <a:t>Independent work based around a theme and research idea</a:t>
            </a:r>
          </a:p>
        </p:txBody>
      </p:sp>
    </p:spTree>
    <p:extLst>
      <p:ext uri="{BB962C8B-B14F-4D97-AF65-F5344CB8AC3E}">
        <p14:creationId xmlns:p14="http://schemas.microsoft.com/office/powerpoint/2010/main" val="511280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80E3E9-992B-6281-6E4D-3DFCE419946D}"/>
              </a:ext>
            </a:extLst>
          </p:cNvPr>
          <p:cNvSpPr>
            <a:spLocks noGrp="1"/>
          </p:cNvSpPr>
          <p:nvPr>
            <p:ph idx="1"/>
          </p:nvPr>
        </p:nvSpPr>
        <p:spPr>
          <a:xfrm>
            <a:off x="262320" y="1480852"/>
            <a:ext cx="4535079" cy="3864989"/>
          </a:xfrm>
        </p:spPr>
        <p:txBody>
          <a:bodyPr/>
          <a:lstStyle/>
          <a:p>
            <a:r>
              <a:rPr lang="en-GB" sz="4000" u="sng" err="1"/>
              <a:t>Strwythur</a:t>
            </a:r>
            <a:r>
              <a:rPr lang="en-GB" sz="4000" u="sng"/>
              <a:t> y </a:t>
            </a:r>
            <a:r>
              <a:rPr lang="en-GB" sz="4000" u="sng" err="1"/>
              <a:t>modiwl</a:t>
            </a:r>
            <a:endParaRPr lang="en-GB" sz="4000" u="sng" err="1">
              <a:ea typeface="Calibri"/>
              <a:cs typeface="Calibri"/>
            </a:endParaRPr>
          </a:p>
          <a:p>
            <a:endParaRPr lang="en-GB" sz="4000"/>
          </a:p>
          <a:p>
            <a:r>
              <a:rPr lang="en-GB" sz="4000" err="1"/>
              <a:t>Asesiadau</a:t>
            </a:r>
            <a:r>
              <a:rPr lang="en-GB" sz="4000"/>
              <a:t> a </a:t>
            </a:r>
          </a:p>
          <a:p>
            <a:r>
              <a:rPr lang="en-GB" sz="4000" err="1"/>
              <a:t>Dyddiadau</a:t>
            </a:r>
            <a:r>
              <a:rPr lang="en-GB" sz="4000"/>
              <a:t> </a:t>
            </a:r>
            <a:r>
              <a:rPr lang="en-GB" sz="4000" err="1"/>
              <a:t>Pwysig</a:t>
            </a:r>
            <a:endParaRPr lang="en-GB" sz="4000" err="1">
              <a:ea typeface="Calibri"/>
              <a:cs typeface="Calibri"/>
            </a:endParaRPr>
          </a:p>
          <a:p>
            <a:endParaRPr lang="en-GB" sz="4000"/>
          </a:p>
          <a:p>
            <a:endParaRPr lang="en-GB" sz="4000"/>
          </a:p>
        </p:txBody>
      </p:sp>
      <p:sp>
        <p:nvSpPr>
          <p:cNvPr id="3" name="Content Placeholder 2">
            <a:extLst>
              <a:ext uri="{FF2B5EF4-FFF2-40B4-BE49-F238E27FC236}">
                <a16:creationId xmlns:a16="http://schemas.microsoft.com/office/drawing/2014/main" id="{9BD9E01E-4C5A-D0F9-A406-9EB124B432E8}"/>
              </a:ext>
            </a:extLst>
          </p:cNvPr>
          <p:cNvSpPr>
            <a:spLocks noGrp="1"/>
          </p:cNvSpPr>
          <p:nvPr>
            <p:ph idx="10"/>
          </p:nvPr>
        </p:nvSpPr>
        <p:spPr>
          <a:xfrm>
            <a:off x="6443374" y="1888390"/>
            <a:ext cx="5588969" cy="3864989"/>
          </a:xfrm>
        </p:spPr>
        <p:txBody>
          <a:bodyPr wrap="square"/>
          <a:lstStyle/>
          <a:p>
            <a:pPr marL="457200" indent="-457200">
              <a:buFont typeface="Arial" panose="020B0604020202020204" pitchFamily="34" charset="0"/>
              <a:buChar char="•"/>
            </a:pPr>
            <a:r>
              <a:rPr lang="en-GB" err="1"/>
              <a:t>Modiwl</a:t>
            </a:r>
            <a:r>
              <a:rPr lang="en-GB"/>
              <a:t> </a:t>
            </a:r>
            <a:r>
              <a:rPr lang="en-GB" err="1"/>
              <a:t>dros</a:t>
            </a:r>
            <a:r>
              <a:rPr lang="en-GB"/>
              <a:t> y </a:t>
            </a:r>
            <a:r>
              <a:rPr lang="en-GB" err="1"/>
              <a:t>flwyddyn</a:t>
            </a:r>
            <a:r>
              <a:rPr lang="en-GB"/>
              <a:t> (hir a </a:t>
            </a:r>
            <a:r>
              <a:rPr lang="en-GB" err="1"/>
              <a:t>thenau</a:t>
            </a:r>
            <a:r>
              <a:rPr lang="en-GB"/>
              <a:t>)</a:t>
            </a:r>
          </a:p>
          <a:p>
            <a:pPr marL="457200" indent="-457200">
              <a:buFont typeface="Arial" panose="020B0604020202020204" pitchFamily="34" charset="0"/>
              <a:buChar char="•"/>
            </a:pPr>
            <a:r>
              <a:rPr lang="en-GB"/>
              <a:t>2 </a:t>
            </a:r>
            <a:r>
              <a:rPr lang="en-GB" err="1"/>
              <a:t>awr</a:t>
            </a:r>
            <a:r>
              <a:rPr lang="en-GB"/>
              <a:t> </a:t>
            </a:r>
            <a:r>
              <a:rPr lang="en-GB" err="1"/>
              <a:t>yr</a:t>
            </a:r>
            <a:r>
              <a:rPr lang="en-GB"/>
              <a:t> </a:t>
            </a:r>
            <a:r>
              <a:rPr lang="en-GB" err="1"/>
              <a:t>wythnos</a:t>
            </a:r>
            <a:r>
              <a:rPr lang="en-GB"/>
              <a:t> (</a:t>
            </a:r>
            <a:r>
              <a:rPr lang="en-GB" err="1"/>
              <a:t>dydd</a:t>
            </a:r>
            <a:r>
              <a:rPr lang="en-GB"/>
              <a:t> </a:t>
            </a:r>
            <a:r>
              <a:rPr lang="en-GB" err="1"/>
              <a:t>Llun</a:t>
            </a:r>
            <a:r>
              <a:rPr lang="en-GB"/>
              <a:t> 10am)</a:t>
            </a:r>
            <a:endParaRPr lang="en-GB">
              <a:ea typeface="Calibri"/>
              <a:cs typeface="Calibri"/>
            </a:endParaRPr>
          </a:p>
          <a:p>
            <a:pPr marL="457200" indent="-457200">
              <a:buFont typeface="Arial" panose="020B0604020202020204" pitchFamily="34" charset="0"/>
              <a:buChar char="•"/>
            </a:pPr>
            <a:r>
              <a:rPr lang="en-GB" err="1"/>
              <a:t>Darlithoedd</a:t>
            </a:r>
            <a:r>
              <a:rPr lang="en-GB"/>
              <a:t>, </a:t>
            </a:r>
            <a:r>
              <a:rPr lang="en-GB" err="1"/>
              <a:t>tiwtorialau</a:t>
            </a:r>
            <a:r>
              <a:rPr lang="en-GB"/>
              <a:t> a </a:t>
            </a:r>
            <a:r>
              <a:rPr lang="en-GB" err="1"/>
              <a:t>gweithdai</a:t>
            </a:r>
          </a:p>
          <a:p>
            <a:pPr marL="457200" indent="-457200">
              <a:buFont typeface="Arial" panose="020B0604020202020204" pitchFamily="34" charset="0"/>
              <a:buChar char="•"/>
            </a:pPr>
            <a:r>
              <a:rPr lang="en-GB"/>
              <a:t>Sylfaen </a:t>
            </a:r>
            <a:r>
              <a:rPr lang="en-GB" err="1"/>
              <a:t>ar</a:t>
            </a:r>
            <a:r>
              <a:rPr lang="en-GB"/>
              <a:t> </a:t>
            </a:r>
            <a:r>
              <a:rPr lang="en-GB" err="1"/>
              <a:t>gyfer</a:t>
            </a:r>
            <a:r>
              <a:rPr lang="en-GB"/>
              <a:t> </a:t>
            </a:r>
            <a:r>
              <a:rPr lang="en-GB" err="1"/>
              <a:t>traethodau</a:t>
            </a:r>
            <a:r>
              <a:rPr lang="en-GB"/>
              <a:t> hir / </a:t>
            </a:r>
            <a:r>
              <a:rPr lang="en-GB" err="1"/>
              <a:t>prosiectau</a:t>
            </a:r>
            <a:r>
              <a:rPr lang="en-GB"/>
              <a:t> </a:t>
            </a:r>
            <a:r>
              <a:rPr lang="en-GB" err="1"/>
              <a:t>annibynnol</a:t>
            </a:r>
            <a:r>
              <a:rPr lang="en-GB"/>
              <a:t> </a:t>
            </a:r>
            <a:r>
              <a:rPr lang="en-GB" err="1"/>
              <a:t>blwyddyn</a:t>
            </a:r>
            <a:r>
              <a:rPr lang="en-GB"/>
              <a:t> </a:t>
            </a:r>
            <a:r>
              <a:rPr lang="en-GB" err="1"/>
              <a:t>nesaf</a:t>
            </a:r>
            <a:r>
              <a:rPr lang="en-GB"/>
              <a:t>. </a:t>
            </a:r>
            <a:endParaRPr lang="en-GB">
              <a:ea typeface="Calibri"/>
              <a:cs typeface="Calibri"/>
            </a:endParaRPr>
          </a:p>
          <a:p>
            <a:pPr marL="457200" indent="-457200">
              <a:buFont typeface="Arial" panose="020B0604020202020204" pitchFamily="34" charset="0"/>
              <a:buChar char="•"/>
            </a:pPr>
            <a:r>
              <a:rPr lang="en-GB"/>
              <a:t>Gwaith </a:t>
            </a:r>
            <a:r>
              <a:rPr lang="en-GB" err="1"/>
              <a:t>annibynnol</a:t>
            </a:r>
            <a:r>
              <a:rPr lang="en-GB"/>
              <a:t> </a:t>
            </a:r>
            <a:r>
              <a:rPr lang="en-GB" err="1"/>
              <a:t>wedi</a:t>
            </a:r>
            <a:r>
              <a:rPr lang="en-GB"/>
              <a:t> </a:t>
            </a:r>
            <a:r>
              <a:rPr lang="en-GB" err="1"/>
              <a:t>seilio</a:t>
            </a:r>
            <a:r>
              <a:rPr lang="en-GB"/>
              <a:t> o </a:t>
            </a:r>
            <a:r>
              <a:rPr lang="en-GB" err="1"/>
              <a:t>gwmpas</a:t>
            </a:r>
            <a:r>
              <a:rPr lang="en-GB"/>
              <a:t> </a:t>
            </a:r>
            <a:r>
              <a:rPr lang="en-GB" err="1"/>
              <a:t>syniad</a:t>
            </a:r>
            <a:r>
              <a:rPr lang="en-GB"/>
              <a:t> </a:t>
            </a:r>
            <a:r>
              <a:rPr lang="en-GB" err="1"/>
              <a:t>ymchwil</a:t>
            </a:r>
            <a:r>
              <a:rPr lang="en-GB"/>
              <a:t> a thema. </a:t>
            </a:r>
            <a:endParaRPr lang="en-GB">
              <a:ea typeface="Calibri" panose="020F0502020204030204"/>
              <a:cs typeface="Calibri" panose="020F0502020204030204"/>
            </a:endParaRPr>
          </a:p>
        </p:txBody>
      </p:sp>
    </p:spTree>
    <p:extLst>
      <p:ext uri="{BB962C8B-B14F-4D97-AF65-F5344CB8AC3E}">
        <p14:creationId xmlns:p14="http://schemas.microsoft.com/office/powerpoint/2010/main" val="8735925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86D11-E780-3439-3C6C-3D99AD37FBEA}"/>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A15A16A2-3D9B-F82C-1DF9-D27FF4AC93FD}"/>
              </a:ext>
            </a:extLst>
          </p:cNvPr>
          <p:cNvPicPr>
            <a:picLocks noChangeAspect="1"/>
          </p:cNvPicPr>
          <p:nvPr/>
        </p:nvPicPr>
        <p:blipFill>
          <a:blip r:embed="rId2"/>
          <a:srcRect l="16875" t="20297" r="59302" b="11711"/>
          <a:stretch>
            <a:fillRect/>
          </a:stretch>
        </p:blipFill>
        <p:spPr>
          <a:xfrm>
            <a:off x="455630" y="201892"/>
            <a:ext cx="5833017" cy="6521637"/>
          </a:xfrm>
          <a:prstGeom prst="rect">
            <a:avLst/>
          </a:prstGeom>
        </p:spPr>
      </p:pic>
      <p:pic>
        <p:nvPicPr>
          <p:cNvPr id="7" name="Picture 6">
            <a:extLst>
              <a:ext uri="{FF2B5EF4-FFF2-40B4-BE49-F238E27FC236}">
                <a16:creationId xmlns:a16="http://schemas.microsoft.com/office/drawing/2014/main" id="{1C4DA0E8-AAE3-D69D-EF1F-E10EB0B557AA}"/>
              </a:ext>
            </a:extLst>
          </p:cNvPr>
          <p:cNvPicPr>
            <a:picLocks noChangeAspect="1"/>
          </p:cNvPicPr>
          <p:nvPr/>
        </p:nvPicPr>
        <p:blipFill>
          <a:blip r:embed="rId3"/>
          <a:srcRect l="16930" t="20157" r="59688" b="8191"/>
          <a:stretch>
            <a:fillRect/>
          </a:stretch>
        </p:blipFill>
        <p:spPr>
          <a:xfrm>
            <a:off x="6171505" y="201892"/>
            <a:ext cx="5446754" cy="6538675"/>
          </a:xfrm>
          <a:prstGeom prst="rect">
            <a:avLst/>
          </a:prstGeom>
        </p:spPr>
      </p:pic>
      <p:pic>
        <p:nvPicPr>
          <p:cNvPr id="9" name="Picture 8">
            <a:extLst>
              <a:ext uri="{FF2B5EF4-FFF2-40B4-BE49-F238E27FC236}">
                <a16:creationId xmlns:a16="http://schemas.microsoft.com/office/drawing/2014/main" id="{059131DA-A416-0ACD-C972-35AD61A5E506}"/>
              </a:ext>
            </a:extLst>
          </p:cNvPr>
          <p:cNvPicPr>
            <a:picLocks noChangeAspect="1"/>
          </p:cNvPicPr>
          <p:nvPr/>
        </p:nvPicPr>
        <p:blipFill>
          <a:blip r:embed="rId4"/>
          <a:srcRect l="17096" t="31841" r="60018" b="35078"/>
          <a:stretch>
            <a:fillRect/>
          </a:stretch>
        </p:blipFill>
        <p:spPr>
          <a:xfrm>
            <a:off x="9047281" y="2857246"/>
            <a:ext cx="4797689" cy="2716763"/>
          </a:xfrm>
          <a:prstGeom prst="rect">
            <a:avLst/>
          </a:prstGeom>
        </p:spPr>
      </p:pic>
    </p:spTree>
    <p:extLst>
      <p:ext uri="{BB962C8B-B14F-4D97-AF65-F5344CB8AC3E}">
        <p14:creationId xmlns:p14="http://schemas.microsoft.com/office/powerpoint/2010/main" val="25241603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B80E3E9-992B-6281-6E4D-3DFCE419946D}"/>
              </a:ext>
            </a:extLst>
          </p:cNvPr>
          <p:cNvSpPr>
            <a:spLocks noGrp="1"/>
          </p:cNvSpPr>
          <p:nvPr>
            <p:ph idx="1"/>
          </p:nvPr>
        </p:nvSpPr>
        <p:spPr>
          <a:xfrm>
            <a:off x="262320" y="1480852"/>
            <a:ext cx="4535079" cy="3864989"/>
          </a:xfrm>
        </p:spPr>
        <p:txBody>
          <a:bodyPr/>
          <a:lstStyle/>
          <a:p>
            <a:r>
              <a:rPr lang="en-GB" sz="4000"/>
              <a:t>Structure of the module</a:t>
            </a:r>
          </a:p>
          <a:p>
            <a:endParaRPr lang="en-GB" sz="4000"/>
          </a:p>
          <a:p>
            <a:r>
              <a:rPr lang="en-GB" sz="4000" u="sng"/>
              <a:t>Assessments and Deadlines</a:t>
            </a:r>
          </a:p>
          <a:p>
            <a:endParaRPr lang="en-GB" sz="4000"/>
          </a:p>
          <a:p>
            <a:endParaRPr lang="en-GB" sz="4000"/>
          </a:p>
        </p:txBody>
      </p:sp>
      <p:sp>
        <p:nvSpPr>
          <p:cNvPr id="3" name="Content Placeholder 2">
            <a:extLst>
              <a:ext uri="{FF2B5EF4-FFF2-40B4-BE49-F238E27FC236}">
                <a16:creationId xmlns:a16="http://schemas.microsoft.com/office/drawing/2014/main" id="{9BD9E01E-4C5A-D0F9-A406-9EB124B432E8}"/>
              </a:ext>
            </a:extLst>
          </p:cNvPr>
          <p:cNvSpPr>
            <a:spLocks noGrp="1"/>
          </p:cNvSpPr>
          <p:nvPr>
            <p:ph idx="10"/>
          </p:nvPr>
        </p:nvSpPr>
        <p:spPr>
          <a:xfrm>
            <a:off x="6522396" y="1132035"/>
            <a:ext cx="5588969" cy="3864989"/>
          </a:xfrm>
        </p:spPr>
        <p:txBody>
          <a:bodyPr wrap="square"/>
          <a:lstStyle/>
          <a:p>
            <a:pPr marL="457200" indent="-457200">
              <a:buFont typeface="Arial" panose="020B0604020202020204" pitchFamily="34" charset="0"/>
              <a:buChar char="•"/>
            </a:pPr>
            <a:r>
              <a:rPr lang="en-GB" sz="3200" dirty="0"/>
              <a:t>Assignment 1: Research Proposal </a:t>
            </a:r>
          </a:p>
          <a:p>
            <a:pPr marL="1143000" lvl="1" indent="-457200"/>
            <a:r>
              <a:rPr lang="en-GB" dirty="0"/>
              <a:t>22</a:t>
            </a:r>
            <a:r>
              <a:rPr lang="en-GB" baseline="30000" dirty="0"/>
              <a:t>nd</a:t>
            </a:r>
            <a:r>
              <a:rPr lang="en-GB" dirty="0"/>
              <a:t> January 2027</a:t>
            </a:r>
          </a:p>
          <a:p>
            <a:pPr marL="457200" indent="-457200">
              <a:buFont typeface="Arial" panose="020B0604020202020204" pitchFamily="34" charset="0"/>
              <a:buChar char="•"/>
            </a:pPr>
            <a:r>
              <a:rPr lang="en-GB" sz="3200" dirty="0"/>
              <a:t>Assignment 2: Conference presentation of your Research design, findings, results and conclusions.</a:t>
            </a:r>
          </a:p>
          <a:p>
            <a:pPr marL="1143000" lvl="1" indent="-457200"/>
            <a:r>
              <a:rPr lang="en-GB" sz="2800" dirty="0"/>
              <a:t>23</a:t>
            </a:r>
            <a:r>
              <a:rPr lang="en-GB" sz="2800" baseline="30000" dirty="0"/>
              <a:t>rd</a:t>
            </a:r>
            <a:r>
              <a:rPr lang="en-GB" sz="2800" dirty="0"/>
              <a:t> April: Research portfolio</a:t>
            </a:r>
          </a:p>
          <a:p>
            <a:pPr marL="1143000" lvl="1" indent="-457200"/>
            <a:r>
              <a:rPr lang="en-GB" sz="2800" dirty="0"/>
              <a:t>7</a:t>
            </a:r>
            <a:r>
              <a:rPr lang="en-GB" sz="2800" baseline="30000" dirty="0"/>
              <a:t>th</a:t>
            </a:r>
            <a:r>
              <a:rPr lang="en-GB" sz="2800" dirty="0"/>
              <a:t> May Conference slides</a:t>
            </a:r>
          </a:p>
          <a:p>
            <a:pPr marL="1143000" lvl="1" indent="-457200"/>
            <a:r>
              <a:rPr lang="en-GB" sz="2800" dirty="0"/>
              <a:t>11</a:t>
            </a:r>
            <a:r>
              <a:rPr lang="en-GB" sz="2800" baseline="30000" dirty="0"/>
              <a:t>th</a:t>
            </a:r>
            <a:r>
              <a:rPr lang="en-GB" sz="2800" dirty="0"/>
              <a:t> May – CONFERENCE</a:t>
            </a:r>
          </a:p>
        </p:txBody>
      </p:sp>
    </p:spTree>
    <p:extLst>
      <p:ext uri="{BB962C8B-B14F-4D97-AF65-F5344CB8AC3E}">
        <p14:creationId xmlns:p14="http://schemas.microsoft.com/office/powerpoint/2010/main" val="3368645942"/>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14F22-D4B2-A691-03DF-23CA22D149A3}"/>
              </a:ext>
            </a:extLst>
          </p:cNvPr>
          <p:cNvSpPr>
            <a:spLocks noGrp="1"/>
          </p:cNvSpPr>
          <p:nvPr>
            <p:ph type="title"/>
          </p:nvPr>
        </p:nvSpPr>
        <p:spPr>
          <a:xfrm>
            <a:off x="358219" y="365125"/>
            <a:ext cx="11481847" cy="823047"/>
          </a:xfrm>
        </p:spPr>
        <p:txBody>
          <a:bodyPr/>
          <a:lstStyle/>
          <a:p>
            <a:r>
              <a:rPr lang="en-GB"/>
              <a:t>Proposal breakdown</a:t>
            </a:r>
          </a:p>
        </p:txBody>
      </p:sp>
      <p:graphicFrame>
        <p:nvGraphicFramePr>
          <p:cNvPr id="4" name="Table 4">
            <a:extLst>
              <a:ext uri="{FF2B5EF4-FFF2-40B4-BE49-F238E27FC236}">
                <a16:creationId xmlns:a16="http://schemas.microsoft.com/office/drawing/2014/main" id="{AC4DB6DD-DFCA-7087-43C5-DD79B0C6D479}"/>
              </a:ext>
            </a:extLst>
          </p:cNvPr>
          <p:cNvGraphicFramePr>
            <a:graphicFrameLocks noGrp="1"/>
          </p:cNvGraphicFramePr>
          <p:nvPr>
            <p:ph idx="1"/>
          </p:nvPr>
        </p:nvGraphicFramePr>
        <p:xfrm>
          <a:off x="351934" y="1261654"/>
          <a:ext cx="11480799" cy="4119880"/>
        </p:xfrm>
        <a:graphic>
          <a:graphicData uri="http://schemas.openxmlformats.org/drawingml/2006/table">
            <a:tbl>
              <a:tblPr firstCol="1" bandCol="1">
                <a:tableStyleId>{5C22544A-7EE6-4342-B048-85BDC9FD1C3A}</a:tableStyleId>
              </a:tblPr>
              <a:tblGrid>
                <a:gridCol w="3826933">
                  <a:extLst>
                    <a:ext uri="{9D8B030D-6E8A-4147-A177-3AD203B41FA5}">
                      <a16:colId xmlns:a16="http://schemas.microsoft.com/office/drawing/2014/main" val="502062215"/>
                    </a:ext>
                  </a:extLst>
                </a:gridCol>
                <a:gridCol w="1634694">
                  <a:extLst>
                    <a:ext uri="{9D8B030D-6E8A-4147-A177-3AD203B41FA5}">
                      <a16:colId xmlns:a16="http://schemas.microsoft.com/office/drawing/2014/main" val="4214142302"/>
                    </a:ext>
                  </a:extLst>
                </a:gridCol>
                <a:gridCol w="6019172">
                  <a:extLst>
                    <a:ext uri="{9D8B030D-6E8A-4147-A177-3AD203B41FA5}">
                      <a16:colId xmlns:a16="http://schemas.microsoft.com/office/drawing/2014/main" val="3285687605"/>
                    </a:ext>
                  </a:extLst>
                </a:gridCol>
              </a:tblGrid>
              <a:tr h="370840">
                <a:tc>
                  <a:txBody>
                    <a:bodyPr/>
                    <a:lstStyle/>
                    <a:p>
                      <a:r>
                        <a:rPr lang="en-GB"/>
                        <a:t>Summary Purpose of project</a:t>
                      </a:r>
                    </a:p>
                  </a:txBody>
                  <a:tcPr/>
                </a:tc>
                <a:tc>
                  <a:txBody>
                    <a:bodyPr/>
                    <a:lstStyle/>
                    <a:p>
                      <a:r>
                        <a:rPr lang="en-GB"/>
                        <a:t>50 words</a:t>
                      </a:r>
                    </a:p>
                  </a:txBody>
                  <a:tcPr/>
                </a:tc>
                <a:tc>
                  <a:txBody>
                    <a:bodyPr/>
                    <a:lstStyle/>
                    <a:p>
                      <a:r>
                        <a:rPr lang="en-GB"/>
                        <a:t>The purpose of this research project is to…</a:t>
                      </a:r>
                    </a:p>
                  </a:txBody>
                  <a:tcPr/>
                </a:tc>
                <a:extLst>
                  <a:ext uri="{0D108BD9-81ED-4DB2-BD59-A6C34878D82A}">
                    <a16:rowId xmlns:a16="http://schemas.microsoft.com/office/drawing/2014/main" val="821142473"/>
                  </a:ext>
                </a:extLst>
              </a:tr>
              <a:tr h="370840">
                <a:tc>
                  <a:txBody>
                    <a:bodyPr/>
                    <a:lstStyle/>
                    <a:p>
                      <a:r>
                        <a:rPr lang="en-GB"/>
                        <a:t>Intro and supporting literature</a:t>
                      </a:r>
                    </a:p>
                  </a:txBody>
                  <a:tcPr/>
                </a:tc>
                <a:tc>
                  <a:txBody>
                    <a:bodyPr/>
                    <a:lstStyle/>
                    <a:p>
                      <a:r>
                        <a:rPr lang="en-GB"/>
                        <a:t>800</a:t>
                      </a:r>
                    </a:p>
                  </a:txBody>
                  <a:tcPr/>
                </a:tc>
                <a:tc>
                  <a:txBody>
                    <a:bodyPr/>
                    <a:lstStyle/>
                    <a:p>
                      <a:r>
                        <a:rPr lang="en-GB"/>
                        <a:t>Funnel literature information leading to your research question</a:t>
                      </a:r>
                    </a:p>
                    <a:p>
                      <a:r>
                        <a:rPr lang="en-GB"/>
                        <a:t>Rationale for topic</a:t>
                      </a:r>
                    </a:p>
                    <a:p>
                      <a:r>
                        <a:rPr lang="en-GB"/>
                        <a:t>Rationale for participants and methodology</a:t>
                      </a:r>
                    </a:p>
                  </a:txBody>
                  <a:tcPr/>
                </a:tc>
                <a:extLst>
                  <a:ext uri="{0D108BD9-81ED-4DB2-BD59-A6C34878D82A}">
                    <a16:rowId xmlns:a16="http://schemas.microsoft.com/office/drawing/2014/main" val="1238595544"/>
                  </a:ext>
                </a:extLst>
              </a:tr>
              <a:tr h="370840">
                <a:tc>
                  <a:txBody>
                    <a:bodyPr/>
                    <a:lstStyle/>
                    <a:p>
                      <a:r>
                        <a:rPr lang="en-GB"/>
                        <a:t>Methodology</a:t>
                      </a:r>
                    </a:p>
                  </a:txBody>
                  <a:tcPr/>
                </a:tc>
                <a:tc>
                  <a:txBody>
                    <a:bodyPr/>
                    <a:lstStyle/>
                    <a:p>
                      <a:r>
                        <a:rPr lang="en-GB"/>
                        <a:t>900</a:t>
                      </a:r>
                    </a:p>
                  </a:txBody>
                  <a:tcPr/>
                </a:tc>
                <a:tc>
                  <a:txBody>
                    <a:bodyPr/>
                    <a:lstStyle/>
                    <a:p>
                      <a:r>
                        <a:rPr lang="en-GB"/>
                        <a:t>Explain your research design. Talking about your methodology approach and methods </a:t>
                      </a:r>
                    </a:p>
                  </a:txBody>
                  <a:tcPr/>
                </a:tc>
                <a:extLst>
                  <a:ext uri="{0D108BD9-81ED-4DB2-BD59-A6C34878D82A}">
                    <a16:rowId xmlns:a16="http://schemas.microsoft.com/office/drawing/2014/main" val="4051986590"/>
                  </a:ext>
                </a:extLst>
              </a:tr>
              <a:tr h="370840">
                <a:tc>
                  <a:txBody>
                    <a:bodyPr/>
                    <a:lstStyle/>
                    <a:p>
                      <a:r>
                        <a:rPr lang="en-GB"/>
                        <a:t>Data Analysis</a:t>
                      </a:r>
                    </a:p>
                  </a:txBody>
                  <a:tcPr/>
                </a:tc>
                <a:tc>
                  <a:txBody>
                    <a:bodyPr/>
                    <a:lstStyle/>
                    <a:p>
                      <a:r>
                        <a:rPr lang="en-GB"/>
                        <a:t>200</a:t>
                      </a:r>
                    </a:p>
                  </a:txBody>
                  <a:tcPr/>
                </a:tc>
                <a:tc>
                  <a:txBody>
                    <a:bodyPr/>
                    <a:lstStyle/>
                    <a:p>
                      <a:r>
                        <a:rPr lang="en-GB"/>
                        <a:t>How are you going to analyse data. Depending on the methodology and methods chosen.</a:t>
                      </a:r>
                    </a:p>
                  </a:txBody>
                  <a:tcPr/>
                </a:tc>
                <a:extLst>
                  <a:ext uri="{0D108BD9-81ED-4DB2-BD59-A6C34878D82A}">
                    <a16:rowId xmlns:a16="http://schemas.microsoft.com/office/drawing/2014/main" val="950023628"/>
                  </a:ext>
                </a:extLst>
              </a:tr>
              <a:tr h="370840">
                <a:tc>
                  <a:txBody>
                    <a:bodyPr/>
                    <a:lstStyle/>
                    <a:p>
                      <a:r>
                        <a:rPr lang="en-GB"/>
                        <a:t>Ethics</a:t>
                      </a:r>
                    </a:p>
                  </a:txBody>
                  <a:tcPr/>
                </a:tc>
                <a:tc>
                  <a:txBody>
                    <a:bodyPr/>
                    <a:lstStyle/>
                    <a:p>
                      <a:r>
                        <a:rPr lang="en-GB"/>
                        <a:t>100</a:t>
                      </a:r>
                    </a:p>
                  </a:txBody>
                  <a:tcPr/>
                </a:tc>
                <a:tc>
                  <a:txBody>
                    <a:bodyPr/>
                    <a:lstStyle/>
                    <a:p>
                      <a:r>
                        <a:rPr lang="en-GB"/>
                        <a:t>With link to policy explain the ethical issues for your study and how you are going to combat them.</a:t>
                      </a:r>
                    </a:p>
                  </a:txBody>
                  <a:tcPr/>
                </a:tc>
                <a:extLst>
                  <a:ext uri="{0D108BD9-81ED-4DB2-BD59-A6C34878D82A}">
                    <a16:rowId xmlns:a16="http://schemas.microsoft.com/office/drawing/2014/main" val="926106333"/>
                  </a:ext>
                </a:extLst>
              </a:tr>
              <a:tr h="370840">
                <a:tc>
                  <a:txBody>
                    <a:bodyPr/>
                    <a:lstStyle/>
                    <a:p>
                      <a:r>
                        <a:rPr lang="en-GB"/>
                        <a:t>Timeline of your project</a:t>
                      </a:r>
                    </a:p>
                  </a:txBody>
                  <a:tcPr/>
                </a:tc>
                <a:tc>
                  <a:txBody>
                    <a:bodyPr/>
                    <a:lstStyle/>
                    <a:p>
                      <a:r>
                        <a:rPr lang="en-GB"/>
                        <a:t>Not included in word count</a:t>
                      </a:r>
                    </a:p>
                  </a:txBody>
                  <a:tcPr/>
                </a:tc>
                <a:tc>
                  <a:txBody>
                    <a:bodyPr/>
                    <a:lstStyle/>
                    <a:p>
                      <a:r>
                        <a:rPr lang="en-GB"/>
                        <a:t>List or table. Explain how you are going to manage your project of time by the deadline.</a:t>
                      </a:r>
                    </a:p>
                  </a:txBody>
                  <a:tcPr/>
                </a:tc>
                <a:extLst>
                  <a:ext uri="{0D108BD9-81ED-4DB2-BD59-A6C34878D82A}">
                    <a16:rowId xmlns:a16="http://schemas.microsoft.com/office/drawing/2014/main" val="2172683923"/>
                  </a:ext>
                </a:extLst>
              </a:tr>
            </a:tbl>
          </a:graphicData>
        </a:graphic>
      </p:graphicFrame>
    </p:spTree>
    <p:extLst>
      <p:ext uri="{BB962C8B-B14F-4D97-AF65-F5344CB8AC3E}">
        <p14:creationId xmlns:p14="http://schemas.microsoft.com/office/powerpoint/2010/main" val="70142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39BF18B-4F26-DFCA-3E4A-52067ED94935}"/>
              </a:ext>
            </a:extLst>
          </p:cNvPr>
          <p:cNvSpPr txBox="1"/>
          <p:nvPr/>
        </p:nvSpPr>
        <p:spPr>
          <a:xfrm>
            <a:off x="422135" y="1534789"/>
            <a:ext cx="4584138"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u="sng">
                <a:solidFill>
                  <a:srgbClr val="FFFFFF"/>
                </a:solidFill>
                <a:cs typeface="Segoe UI"/>
              </a:rPr>
              <a:t>Strwythur y modiwl</a:t>
            </a:r>
            <a:r>
              <a:rPr lang="en-GB" sz="4000">
                <a:solidFill>
                  <a:srgbClr val="FFFFFF"/>
                </a:solidFill>
                <a:cs typeface="Segoe UI"/>
              </a:rPr>
              <a:t>​</a:t>
            </a:r>
          </a:p>
          <a:p>
            <a:r>
              <a:rPr lang="en-GB" sz="4000">
                <a:solidFill>
                  <a:srgbClr val="FFFFFF"/>
                </a:solidFill>
                <a:cs typeface="Segoe UI"/>
              </a:rPr>
              <a:t>​</a:t>
            </a:r>
          </a:p>
          <a:p>
            <a:r>
              <a:rPr lang="en-GB" sz="4000">
                <a:solidFill>
                  <a:srgbClr val="FFFFFF"/>
                </a:solidFill>
                <a:cs typeface="Segoe UI"/>
              </a:rPr>
              <a:t>Asesiadau a </a:t>
            </a:r>
            <a:r>
              <a:rPr lang="en-US" sz="4000">
                <a:solidFill>
                  <a:srgbClr val="FFFFFF"/>
                </a:solidFill>
                <a:cs typeface="Segoe UI"/>
              </a:rPr>
              <a:t>​</a:t>
            </a:r>
          </a:p>
          <a:p>
            <a:r>
              <a:rPr lang="en-GB" sz="4000">
                <a:solidFill>
                  <a:srgbClr val="FFFFFF"/>
                </a:solidFill>
                <a:cs typeface="Segoe UI"/>
              </a:rPr>
              <a:t>Dyddiadau Pwysig​</a:t>
            </a:r>
          </a:p>
        </p:txBody>
      </p:sp>
      <p:sp>
        <p:nvSpPr>
          <p:cNvPr id="5" name="TextBox 4">
            <a:extLst>
              <a:ext uri="{FF2B5EF4-FFF2-40B4-BE49-F238E27FC236}">
                <a16:creationId xmlns:a16="http://schemas.microsoft.com/office/drawing/2014/main" id="{D4ACB31E-0E11-4CA2-5B8F-DB6DE9E4DEA5}"/>
              </a:ext>
            </a:extLst>
          </p:cNvPr>
          <p:cNvSpPr txBox="1"/>
          <p:nvPr/>
        </p:nvSpPr>
        <p:spPr>
          <a:xfrm>
            <a:off x="6626028" y="752560"/>
            <a:ext cx="5642847"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Char char="•"/>
            </a:pPr>
            <a:r>
              <a:rPr lang="en-GB" sz="3200" dirty="0" err="1">
                <a:cs typeface="Arial"/>
              </a:rPr>
              <a:t>Asesiad</a:t>
            </a:r>
            <a:r>
              <a:rPr lang="en-GB" sz="3200" dirty="0">
                <a:cs typeface="Arial"/>
              </a:rPr>
              <a:t> 1: </a:t>
            </a:r>
            <a:r>
              <a:rPr lang="en-GB" sz="3200" dirty="0" err="1">
                <a:cs typeface="Arial"/>
              </a:rPr>
              <a:t>Cynnig</a:t>
            </a:r>
            <a:r>
              <a:rPr lang="en-GB" sz="3200" dirty="0">
                <a:cs typeface="Arial"/>
              </a:rPr>
              <a:t> </a:t>
            </a:r>
            <a:r>
              <a:rPr lang="en-GB" sz="3200" dirty="0" err="1">
                <a:cs typeface="Arial"/>
              </a:rPr>
              <a:t>Ymchwil</a:t>
            </a:r>
            <a:r>
              <a:rPr lang="en-GB" sz="3200" dirty="0">
                <a:cs typeface="Arial"/>
              </a:rPr>
              <a:t>  (</a:t>
            </a:r>
            <a:r>
              <a:rPr lang="en-GB" sz="3200" dirty="0" err="1">
                <a:cs typeface="Arial"/>
              </a:rPr>
              <a:t>gyda</a:t>
            </a:r>
            <a:r>
              <a:rPr lang="en-GB" sz="3200" dirty="0">
                <a:cs typeface="Arial"/>
              </a:rPr>
              <a:t> </a:t>
            </a:r>
            <a:r>
              <a:rPr lang="en-GB" sz="3200" dirty="0" err="1">
                <a:cs typeface="Arial"/>
              </a:rPr>
              <a:t>ffurflen</a:t>
            </a:r>
            <a:r>
              <a:rPr lang="en-GB" sz="3200" dirty="0">
                <a:cs typeface="Arial"/>
              </a:rPr>
              <a:t> </a:t>
            </a:r>
            <a:r>
              <a:rPr lang="en-GB" sz="3200" dirty="0" err="1">
                <a:cs typeface="Arial"/>
              </a:rPr>
              <a:t>moesegol</a:t>
            </a:r>
            <a:r>
              <a:rPr lang="en-GB" sz="3200" dirty="0">
                <a:cs typeface="Arial"/>
              </a:rPr>
              <a:t>)</a:t>
            </a:r>
            <a:r>
              <a:rPr lang="en-US" sz="3200" dirty="0">
                <a:cs typeface="Arial"/>
              </a:rPr>
              <a:t>​</a:t>
            </a:r>
          </a:p>
          <a:p>
            <a:pPr marL="1143000" lvl="1" indent="-457200">
              <a:buChar char="•"/>
            </a:pPr>
            <a:r>
              <a:rPr lang="en-GB" sz="2800" dirty="0">
                <a:cs typeface="Arial"/>
              </a:rPr>
              <a:t>9</a:t>
            </a:r>
            <a:r>
              <a:rPr lang="en-GB" sz="1850" dirty="0">
                <a:cs typeface="Arial"/>
              </a:rPr>
              <a:t>th</a:t>
            </a:r>
            <a:r>
              <a:rPr lang="en-GB" sz="2800" dirty="0">
                <a:cs typeface="Arial"/>
              </a:rPr>
              <a:t> </a:t>
            </a:r>
            <a:r>
              <a:rPr lang="en-GB" sz="2800" dirty="0" err="1">
                <a:cs typeface="Arial"/>
              </a:rPr>
              <a:t>Ionawr</a:t>
            </a:r>
            <a:r>
              <a:rPr lang="en-GB" sz="2800" dirty="0">
                <a:cs typeface="Arial"/>
              </a:rPr>
              <a:t> 2026</a:t>
            </a:r>
            <a:endParaRPr lang="en-US" sz="2800" dirty="0">
              <a:ea typeface="Calibri"/>
              <a:cs typeface="Arial"/>
            </a:endParaRPr>
          </a:p>
          <a:p>
            <a:pPr marL="457200" indent="-457200">
              <a:buChar char="•"/>
            </a:pPr>
            <a:r>
              <a:rPr lang="en-GB" sz="3200" dirty="0" err="1">
                <a:cs typeface="Arial"/>
              </a:rPr>
              <a:t>Asesiad</a:t>
            </a:r>
            <a:r>
              <a:rPr lang="en-GB" sz="3200" dirty="0">
                <a:cs typeface="Arial"/>
              </a:rPr>
              <a:t> 2: </a:t>
            </a:r>
            <a:r>
              <a:rPr lang="en-GB" sz="3200" dirty="0" err="1">
                <a:cs typeface="Arial"/>
              </a:rPr>
              <a:t>Cynhadledd</a:t>
            </a:r>
            <a:r>
              <a:rPr lang="en-GB" sz="3200" dirty="0">
                <a:cs typeface="Arial"/>
              </a:rPr>
              <a:t> - </a:t>
            </a:r>
            <a:r>
              <a:rPr lang="en-GB" sz="3200" dirty="0" err="1">
                <a:cs typeface="Arial"/>
              </a:rPr>
              <a:t>cyflwyniadau</a:t>
            </a:r>
            <a:r>
              <a:rPr lang="en-GB" sz="3200" dirty="0">
                <a:cs typeface="Arial"/>
              </a:rPr>
              <a:t> </a:t>
            </a:r>
            <a:r>
              <a:rPr lang="en-GB" sz="3200" dirty="0" err="1">
                <a:cs typeface="Arial"/>
              </a:rPr>
              <a:t>o'ch</a:t>
            </a:r>
            <a:r>
              <a:rPr lang="en-GB" sz="3200" dirty="0">
                <a:cs typeface="Arial"/>
              </a:rPr>
              <a:t> </a:t>
            </a:r>
            <a:r>
              <a:rPr lang="en-GB" sz="3200" dirty="0" err="1">
                <a:cs typeface="Arial"/>
              </a:rPr>
              <a:t>Cynllun</a:t>
            </a:r>
            <a:r>
              <a:rPr lang="en-GB" sz="3200" dirty="0">
                <a:cs typeface="Arial"/>
              </a:rPr>
              <a:t> </a:t>
            </a:r>
            <a:r>
              <a:rPr lang="en-GB" sz="3200" dirty="0" err="1">
                <a:cs typeface="Arial"/>
              </a:rPr>
              <a:t>Ymchwil</a:t>
            </a:r>
            <a:r>
              <a:rPr lang="en-GB" sz="3200" dirty="0">
                <a:cs typeface="Arial"/>
              </a:rPr>
              <a:t> (Research </a:t>
            </a:r>
            <a:r>
              <a:rPr lang="en-GB" sz="3200" dirty="0" err="1">
                <a:cs typeface="Arial"/>
              </a:rPr>
              <a:t>Desgin</a:t>
            </a:r>
            <a:r>
              <a:rPr lang="en-GB" sz="3200" dirty="0">
                <a:cs typeface="Arial"/>
              </a:rPr>
              <a:t>), </a:t>
            </a:r>
            <a:r>
              <a:rPr lang="en-GB" sz="3200" dirty="0" err="1">
                <a:cs typeface="Arial"/>
              </a:rPr>
              <a:t>darganfyddiadau</a:t>
            </a:r>
            <a:r>
              <a:rPr lang="en-GB" sz="3200" dirty="0">
                <a:cs typeface="Arial"/>
              </a:rPr>
              <a:t> </a:t>
            </a:r>
            <a:r>
              <a:rPr lang="en-GB" sz="3200" dirty="0" err="1">
                <a:cs typeface="Arial"/>
              </a:rPr>
              <a:t>a'ch</a:t>
            </a:r>
            <a:r>
              <a:rPr lang="en-GB" sz="3200" dirty="0">
                <a:cs typeface="Arial"/>
              </a:rPr>
              <a:t> </a:t>
            </a:r>
            <a:r>
              <a:rPr lang="en-GB" sz="3200" dirty="0" err="1">
                <a:cs typeface="Arial"/>
              </a:rPr>
              <a:t>canlyniadau</a:t>
            </a:r>
            <a:r>
              <a:rPr lang="en-GB" sz="3200" dirty="0">
                <a:cs typeface="Arial"/>
              </a:rPr>
              <a:t> </a:t>
            </a:r>
            <a:r>
              <a:rPr lang="en-GB" sz="3200" dirty="0" err="1">
                <a:cs typeface="Arial"/>
              </a:rPr>
              <a:t>gan</a:t>
            </a:r>
            <a:r>
              <a:rPr lang="en-GB" sz="3200" dirty="0">
                <a:cs typeface="Arial"/>
              </a:rPr>
              <a:t> </a:t>
            </a:r>
            <a:r>
              <a:rPr lang="en-GB" sz="3200" dirty="0" err="1">
                <a:cs typeface="Arial"/>
              </a:rPr>
              <a:t>orffen</a:t>
            </a:r>
            <a:r>
              <a:rPr lang="en-GB" sz="3200" dirty="0">
                <a:cs typeface="Arial"/>
              </a:rPr>
              <a:t> </a:t>
            </a:r>
            <a:r>
              <a:rPr lang="en-GB" sz="3200" dirty="0" err="1">
                <a:cs typeface="Arial"/>
              </a:rPr>
              <a:t>gyda'ch</a:t>
            </a:r>
            <a:r>
              <a:rPr lang="en-GB" sz="3200" dirty="0">
                <a:cs typeface="Arial"/>
              </a:rPr>
              <a:t> </a:t>
            </a:r>
            <a:r>
              <a:rPr lang="en-GB" sz="3200" dirty="0" err="1">
                <a:cs typeface="Arial"/>
              </a:rPr>
              <a:t>casgliadau</a:t>
            </a:r>
            <a:r>
              <a:rPr lang="en-GB" sz="3200" dirty="0">
                <a:cs typeface="Arial"/>
              </a:rPr>
              <a:t>.  </a:t>
            </a:r>
            <a:endParaRPr lang="en-US" sz="2800" dirty="0">
              <a:cs typeface="Arial"/>
            </a:endParaRPr>
          </a:p>
          <a:p>
            <a:pPr marL="457200" indent="-457200">
              <a:buChar char="•"/>
            </a:pPr>
            <a:r>
              <a:rPr lang="en-GB" sz="2800" dirty="0">
                <a:cs typeface="Arial"/>
              </a:rPr>
              <a:t>11</a:t>
            </a:r>
            <a:r>
              <a:rPr lang="en-GB" sz="1850" dirty="0">
                <a:cs typeface="Arial"/>
              </a:rPr>
              <a:t>th</a:t>
            </a:r>
            <a:r>
              <a:rPr lang="en-GB" sz="2800" dirty="0">
                <a:cs typeface="Arial"/>
              </a:rPr>
              <a:t> Mai – union </a:t>
            </a:r>
            <a:r>
              <a:rPr lang="en-GB" sz="2800" dirty="0" err="1">
                <a:cs typeface="Arial"/>
              </a:rPr>
              <a:t>diwrnod</a:t>
            </a:r>
            <a:r>
              <a:rPr lang="en-GB" sz="2800" dirty="0">
                <a:cs typeface="Arial"/>
              </a:rPr>
              <a:t> y </a:t>
            </a:r>
            <a:r>
              <a:rPr lang="en-GB" sz="2800" dirty="0" err="1">
                <a:cs typeface="Arial"/>
              </a:rPr>
              <a:t>cynhadledd</a:t>
            </a:r>
            <a:r>
              <a:rPr lang="en-GB" sz="2800" dirty="0">
                <a:cs typeface="Arial"/>
              </a:rPr>
              <a:t> </a:t>
            </a:r>
            <a:r>
              <a:rPr lang="en-GB" sz="2800" dirty="0" err="1">
                <a:cs typeface="Arial"/>
              </a:rPr>
              <a:t>i</a:t>
            </a:r>
            <a:r>
              <a:rPr lang="en-GB" sz="2800" dirty="0">
                <a:cs typeface="Arial"/>
              </a:rPr>
              <a:t> </a:t>
            </a:r>
            <a:r>
              <a:rPr lang="en-GB" sz="2800" dirty="0" err="1">
                <a:cs typeface="Arial"/>
              </a:rPr>
              <a:t>gadarnhau</a:t>
            </a:r>
            <a:r>
              <a:rPr lang="en-GB" sz="2800" dirty="0">
                <a:cs typeface="Arial"/>
              </a:rPr>
              <a:t> </a:t>
            </a:r>
            <a:r>
              <a:rPr lang="en-GB" sz="2800" dirty="0" err="1">
                <a:cs typeface="Arial"/>
              </a:rPr>
              <a:t>eto</a:t>
            </a:r>
            <a:r>
              <a:rPr lang="en-GB" sz="2800" dirty="0">
                <a:cs typeface="Arial"/>
              </a:rPr>
              <a:t>  TBC</a:t>
            </a:r>
            <a:r>
              <a:rPr lang="en-US" sz="2800" dirty="0">
                <a:cs typeface="Arial"/>
              </a:rPr>
              <a:t>​</a:t>
            </a:r>
            <a:endParaRPr lang="en-US" sz="2800" dirty="0">
              <a:ea typeface="Calibri"/>
              <a:cs typeface="Arial"/>
            </a:endParaRPr>
          </a:p>
          <a:p>
            <a:pPr marL="1143000" lvl="1" indent="-457200">
              <a:buChar char="•"/>
            </a:pPr>
            <a:endParaRPr lang="en-US" sz="2800" dirty="0">
              <a:ea typeface="Calibri"/>
              <a:cs typeface="Arial"/>
            </a:endParaRPr>
          </a:p>
        </p:txBody>
      </p:sp>
    </p:spTree>
    <p:extLst>
      <p:ext uri="{BB962C8B-B14F-4D97-AF65-F5344CB8AC3E}">
        <p14:creationId xmlns:p14="http://schemas.microsoft.com/office/powerpoint/2010/main" val="2734966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750D0-0291-9518-DC02-07CAD3A47BB1}"/>
              </a:ext>
            </a:extLst>
          </p:cNvPr>
          <p:cNvSpPr>
            <a:spLocks noGrp="1"/>
          </p:cNvSpPr>
          <p:nvPr>
            <p:ph type="title"/>
          </p:nvPr>
        </p:nvSpPr>
        <p:spPr>
          <a:xfrm>
            <a:off x="107110" y="950704"/>
            <a:ext cx="6385070" cy="1449596"/>
          </a:xfrm>
        </p:spPr>
        <p:txBody>
          <a:bodyPr/>
          <a:lstStyle/>
          <a:p>
            <a:pPr algn="ctr"/>
            <a:r>
              <a:rPr lang="en-GB" dirty="0"/>
              <a:t>The aim of this module: Become a researcher</a:t>
            </a:r>
          </a:p>
        </p:txBody>
      </p:sp>
      <p:sp>
        <p:nvSpPr>
          <p:cNvPr id="5" name="Content Placeholder 4">
            <a:extLst>
              <a:ext uri="{FF2B5EF4-FFF2-40B4-BE49-F238E27FC236}">
                <a16:creationId xmlns:a16="http://schemas.microsoft.com/office/drawing/2014/main" id="{A6DEB8E7-2C46-2A7A-80AA-8D9348A1CA1C}"/>
              </a:ext>
            </a:extLst>
          </p:cNvPr>
          <p:cNvSpPr>
            <a:spLocks noGrp="1"/>
          </p:cNvSpPr>
          <p:nvPr>
            <p:ph idx="1"/>
          </p:nvPr>
        </p:nvSpPr>
        <p:spPr>
          <a:xfrm>
            <a:off x="709747" y="3753667"/>
            <a:ext cx="5449005" cy="1652051"/>
          </a:xfrm>
        </p:spPr>
        <p:txBody>
          <a:bodyPr vert="horz" lIns="91440" tIns="45720" rIns="91440" bIns="45720" rtlCol="0" anchor="t">
            <a:normAutofit/>
          </a:bodyPr>
          <a:lstStyle/>
          <a:p>
            <a:pPr marL="0" indent="0">
              <a:buNone/>
            </a:pPr>
            <a:r>
              <a:rPr lang="en-GB" sz="4400" dirty="0" err="1">
                <a:latin typeface="Calibri Light"/>
                <a:ea typeface="+mn-lt"/>
                <a:cs typeface="+mn-lt"/>
              </a:rPr>
              <a:t>Bwriad</a:t>
            </a:r>
            <a:r>
              <a:rPr lang="en-GB" sz="4400" dirty="0">
                <a:latin typeface="Calibri Light"/>
                <a:ea typeface="+mn-lt"/>
                <a:cs typeface="+mn-lt"/>
              </a:rPr>
              <a:t> y </a:t>
            </a:r>
            <a:r>
              <a:rPr lang="en-GB" sz="4400" dirty="0" err="1">
                <a:latin typeface="Calibri Light"/>
                <a:ea typeface="+mn-lt"/>
                <a:cs typeface="+mn-lt"/>
              </a:rPr>
              <a:t>modiwl</a:t>
            </a:r>
            <a:r>
              <a:rPr lang="en-GB" sz="4400" dirty="0">
                <a:latin typeface="Calibri Light"/>
                <a:ea typeface="+mn-lt"/>
                <a:cs typeface="+mn-lt"/>
              </a:rPr>
              <a:t> </a:t>
            </a:r>
            <a:r>
              <a:rPr lang="en-GB" sz="4400" dirty="0" err="1">
                <a:latin typeface="Calibri Light"/>
                <a:ea typeface="+mn-lt"/>
                <a:cs typeface="+mn-lt"/>
              </a:rPr>
              <a:t>yma</a:t>
            </a:r>
            <a:r>
              <a:rPr lang="en-GB" sz="4400" dirty="0">
                <a:latin typeface="Calibri Light"/>
                <a:ea typeface="+mn-lt"/>
                <a:cs typeface="+mn-lt"/>
              </a:rPr>
              <a:t> : </a:t>
            </a:r>
            <a:r>
              <a:rPr lang="en-GB" sz="4400" dirty="0" err="1">
                <a:latin typeface="Calibri Light"/>
                <a:ea typeface="+mn-lt"/>
                <a:cs typeface="+mn-lt"/>
              </a:rPr>
              <a:t>i</a:t>
            </a:r>
            <a:r>
              <a:rPr lang="en-GB" sz="4400" dirty="0">
                <a:latin typeface="Calibri Light"/>
                <a:ea typeface="+mn-lt"/>
                <a:cs typeface="+mn-lt"/>
              </a:rPr>
              <a:t> </a:t>
            </a:r>
            <a:r>
              <a:rPr lang="en-GB" sz="4400" dirty="0" err="1">
                <a:latin typeface="Calibri Light"/>
                <a:ea typeface="+mn-lt"/>
                <a:cs typeface="+mn-lt"/>
              </a:rPr>
              <a:t>fod</a:t>
            </a:r>
            <a:r>
              <a:rPr lang="en-GB" sz="4400" dirty="0">
                <a:latin typeface="Calibri Light"/>
                <a:ea typeface="+mn-lt"/>
                <a:cs typeface="+mn-lt"/>
              </a:rPr>
              <a:t> </a:t>
            </a:r>
            <a:r>
              <a:rPr lang="en-GB" sz="4400" dirty="0" err="1">
                <a:latin typeface="Calibri Light"/>
                <a:ea typeface="+mn-lt"/>
                <a:cs typeface="+mn-lt"/>
              </a:rPr>
              <a:t>yn</a:t>
            </a:r>
            <a:r>
              <a:rPr lang="en-GB" sz="4400" dirty="0">
                <a:latin typeface="Calibri Light"/>
                <a:ea typeface="+mn-lt"/>
                <a:cs typeface="+mn-lt"/>
              </a:rPr>
              <a:t> </a:t>
            </a:r>
            <a:r>
              <a:rPr lang="en-GB" sz="4400" dirty="0" err="1">
                <a:latin typeface="Calibri Light"/>
                <a:ea typeface="+mn-lt"/>
                <a:cs typeface="+mn-lt"/>
              </a:rPr>
              <a:t>ymchwilydd</a:t>
            </a:r>
            <a:endParaRPr lang="en-GB" dirty="0">
              <a:latin typeface="Calibri Light"/>
              <a:ea typeface="+mn-lt"/>
              <a:cs typeface="+mn-lt"/>
            </a:endParaRPr>
          </a:p>
        </p:txBody>
      </p:sp>
      <p:pic>
        <p:nvPicPr>
          <p:cNvPr id="1026" name="Picture 2" descr="The 'Be Curious' darts speech from Ted Lasso “Guys have underestimated me  my entire life and for years I never understood why – it used to really  bother me. But then one">
            <a:extLst>
              <a:ext uri="{FF2B5EF4-FFF2-40B4-BE49-F238E27FC236}">
                <a16:creationId xmlns:a16="http://schemas.microsoft.com/office/drawing/2014/main" id="{D9C6FE68-2E1E-FBEC-7EDF-1B4BF567A8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17952" y="402548"/>
            <a:ext cx="4743450" cy="30956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63B70FB-A1BB-61B7-AB0F-2400F280C2C6}"/>
              </a:ext>
            </a:extLst>
          </p:cNvPr>
          <p:cNvPicPr>
            <a:picLocks noChangeAspect="1"/>
          </p:cNvPicPr>
          <p:nvPr/>
        </p:nvPicPr>
        <p:blipFill>
          <a:blip r:embed="rId4"/>
          <a:srcRect l="5120" t="24510" r="5664" b="8387"/>
          <a:stretch>
            <a:fillRect/>
          </a:stretch>
        </p:blipFill>
        <p:spPr>
          <a:xfrm>
            <a:off x="7454153" y="3630706"/>
            <a:ext cx="3671047" cy="2070848"/>
          </a:xfrm>
          <a:prstGeom prst="rect">
            <a:avLst/>
          </a:prstGeom>
        </p:spPr>
      </p:pic>
    </p:spTree>
    <p:extLst>
      <p:ext uri="{BB962C8B-B14F-4D97-AF65-F5344CB8AC3E}">
        <p14:creationId xmlns:p14="http://schemas.microsoft.com/office/powerpoint/2010/main" val="500542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E85D0-99DB-309A-B00E-C7AA72147268}"/>
              </a:ext>
            </a:extLst>
          </p:cNvPr>
          <p:cNvSpPr>
            <a:spLocks noGrp="1"/>
          </p:cNvSpPr>
          <p:nvPr>
            <p:ph type="title"/>
          </p:nvPr>
        </p:nvSpPr>
        <p:spPr/>
        <p:txBody>
          <a:bodyPr/>
          <a:lstStyle/>
          <a:p>
            <a:r>
              <a:rPr lang="en-GB" dirty="0"/>
              <a:t>What were the big/ industry changing topics in your area?</a:t>
            </a:r>
          </a:p>
        </p:txBody>
      </p:sp>
      <p:sp>
        <p:nvSpPr>
          <p:cNvPr id="3" name="Content Placeholder 2">
            <a:extLst>
              <a:ext uri="{FF2B5EF4-FFF2-40B4-BE49-F238E27FC236}">
                <a16:creationId xmlns:a16="http://schemas.microsoft.com/office/drawing/2014/main" id="{7B651F00-D996-C36C-01D5-261912A434D2}"/>
              </a:ext>
            </a:extLst>
          </p:cNvPr>
          <p:cNvSpPr>
            <a:spLocks noGrp="1"/>
          </p:cNvSpPr>
          <p:nvPr>
            <p:ph idx="1"/>
          </p:nvPr>
        </p:nvSpPr>
        <p:spPr>
          <a:xfrm>
            <a:off x="358219" y="2272553"/>
            <a:ext cx="5363505" cy="3129006"/>
          </a:xfrm>
        </p:spPr>
        <p:txBody>
          <a:bodyPr/>
          <a:lstStyle/>
          <a:p>
            <a:r>
              <a:rPr lang="en-GB" dirty="0"/>
              <a:t>Outdoor Adventure Education</a:t>
            </a:r>
          </a:p>
          <a:p>
            <a:r>
              <a:rPr lang="en-GB" dirty="0"/>
              <a:t>Sport Exercise Therapy</a:t>
            </a:r>
          </a:p>
          <a:p>
            <a:r>
              <a:rPr lang="en-GB" dirty="0"/>
              <a:t>Sport Exercise Science</a:t>
            </a:r>
          </a:p>
          <a:p>
            <a:r>
              <a:rPr lang="en-GB" dirty="0"/>
              <a:t>Physical Education</a:t>
            </a:r>
          </a:p>
          <a:p>
            <a:r>
              <a:rPr lang="en-GB" dirty="0"/>
              <a:t>Health Nutrition and Lifestyle</a:t>
            </a:r>
          </a:p>
        </p:txBody>
      </p:sp>
    </p:spTree>
    <p:extLst>
      <p:ext uri="{BB962C8B-B14F-4D97-AF65-F5344CB8AC3E}">
        <p14:creationId xmlns:p14="http://schemas.microsoft.com/office/powerpoint/2010/main" val="33090339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36C5F-E6C6-2496-02A2-3CA1C9F9DACA}"/>
              </a:ext>
            </a:extLst>
          </p:cNvPr>
          <p:cNvSpPr>
            <a:spLocks noGrp="1"/>
          </p:cNvSpPr>
          <p:nvPr>
            <p:ph type="title"/>
          </p:nvPr>
        </p:nvSpPr>
        <p:spPr/>
        <p:txBody>
          <a:bodyPr/>
          <a:lstStyle/>
          <a:p>
            <a:r>
              <a:rPr lang="en-GB" dirty="0"/>
              <a:t>What information do we know; where we take research for granted?</a:t>
            </a:r>
          </a:p>
        </p:txBody>
      </p:sp>
      <p:sp>
        <p:nvSpPr>
          <p:cNvPr id="3" name="Content Placeholder 2">
            <a:extLst>
              <a:ext uri="{FF2B5EF4-FFF2-40B4-BE49-F238E27FC236}">
                <a16:creationId xmlns:a16="http://schemas.microsoft.com/office/drawing/2014/main" id="{A5917B2A-DBA9-FB84-18F7-C2B21C069EC3}"/>
              </a:ext>
            </a:extLst>
          </p:cNvPr>
          <p:cNvSpPr>
            <a:spLocks noGrp="1"/>
          </p:cNvSpPr>
          <p:nvPr>
            <p:ph idx="1"/>
          </p:nvPr>
        </p:nvSpPr>
        <p:spPr/>
        <p:txBody>
          <a:bodyPr numCol="2">
            <a:normAutofit/>
          </a:bodyPr>
          <a:lstStyle/>
          <a:p>
            <a:r>
              <a:rPr lang="en-GB" dirty="0"/>
              <a:t>Cold vs Heat Therapy</a:t>
            </a:r>
          </a:p>
          <a:p>
            <a:r>
              <a:rPr lang="en-GB" dirty="0"/>
              <a:t>Healthy heart rate/ blood pressure</a:t>
            </a:r>
          </a:p>
          <a:p>
            <a:r>
              <a:rPr lang="en-GB" dirty="0"/>
              <a:t>Best way to warm up?</a:t>
            </a:r>
          </a:p>
          <a:p>
            <a:r>
              <a:rPr lang="en-GB" dirty="0"/>
              <a:t>How long to cool down?</a:t>
            </a:r>
          </a:p>
          <a:p>
            <a:r>
              <a:rPr lang="en-GB" dirty="0"/>
              <a:t>Belaying process</a:t>
            </a:r>
          </a:p>
          <a:p>
            <a:r>
              <a:rPr lang="en-GB" dirty="0"/>
              <a:t>Knots</a:t>
            </a:r>
          </a:p>
          <a:p>
            <a:r>
              <a:rPr lang="en-GB" dirty="0"/>
              <a:t>Safety procedures</a:t>
            </a:r>
          </a:p>
          <a:p>
            <a:r>
              <a:rPr lang="en-GB" dirty="0"/>
              <a:t>Equipment development</a:t>
            </a:r>
          </a:p>
          <a:p>
            <a:r>
              <a:rPr lang="en-GB" dirty="0"/>
              <a:t>Benefit of fundamental movement skills</a:t>
            </a:r>
          </a:p>
          <a:p>
            <a:r>
              <a:rPr lang="en-GB" dirty="0"/>
              <a:t>Physical activity minutes</a:t>
            </a:r>
          </a:p>
          <a:p>
            <a:r>
              <a:rPr lang="en-GB" dirty="0"/>
              <a:t>Nutritional intake</a:t>
            </a:r>
          </a:p>
          <a:p>
            <a:r>
              <a:rPr lang="en-GB" dirty="0"/>
              <a:t>Steps</a:t>
            </a:r>
          </a:p>
        </p:txBody>
      </p:sp>
    </p:spTree>
    <p:extLst>
      <p:ext uri="{BB962C8B-B14F-4D97-AF65-F5344CB8AC3E}">
        <p14:creationId xmlns:p14="http://schemas.microsoft.com/office/powerpoint/2010/main" val="31596645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3D7FAE-FA13-B790-8B3F-49F4BB8766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158939-9DE8-55C7-AF8D-565FF11B5573}"/>
              </a:ext>
            </a:extLst>
          </p:cNvPr>
          <p:cNvSpPr>
            <a:spLocks noGrp="1"/>
          </p:cNvSpPr>
          <p:nvPr>
            <p:ph type="title"/>
          </p:nvPr>
        </p:nvSpPr>
        <p:spPr/>
        <p:txBody>
          <a:bodyPr/>
          <a:lstStyle/>
          <a:p>
            <a:r>
              <a:rPr lang="en-GB" dirty="0"/>
              <a:t>What are the hot topics in your programme area?</a:t>
            </a:r>
          </a:p>
        </p:txBody>
      </p:sp>
      <p:sp>
        <p:nvSpPr>
          <p:cNvPr id="3" name="Content Placeholder 2">
            <a:extLst>
              <a:ext uri="{FF2B5EF4-FFF2-40B4-BE49-F238E27FC236}">
                <a16:creationId xmlns:a16="http://schemas.microsoft.com/office/drawing/2014/main" id="{02957468-F877-7055-93EF-F54234DC9795}"/>
              </a:ext>
            </a:extLst>
          </p:cNvPr>
          <p:cNvSpPr>
            <a:spLocks noGrp="1"/>
          </p:cNvSpPr>
          <p:nvPr>
            <p:ph idx="1"/>
          </p:nvPr>
        </p:nvSpPr>
        <p:spPr>
          <a:xfrm>
            <a:off x="358219" y="2272553"/>
            <a:ext cx="5363505" cy="3129006"/>
          </a:xfrm>
        </p:spPr>
        <p:txBody>
          <a:bodyPr/>
          <a:lstStyle/>
          <a:p>
            <a:r>
              <a:rPr lang="en-GB" dirty="0"/>
              <a:t>Outdoor Adventure Education</a:t>
            </a:r>
          </a:p>
          <a:p>
            <a:r>
              <a:rPr lang="en-GB" dirty="0"/>
              <a:t>Sport Exercise Therapy</a:t>
            </a:r>
          </a:p>
          <a:p>
            <a:r>
              <a:rPr lang="en-GB" dirty="0"/>
              <a:t>Sport Exercise Science</a:t>
            </a:r>
          </a:p>
          <a:p>
            <a:r>
              <a:rPr lang="en-GB" dirty="0"/>
              <a:t>Physical Education</a:t>
            </a:r>
          </a:p>
          <a:p>
            <a:r>
              <a:rPr lang="en-GB" dirty="0"/>
              <a:t>Health Nutrition and Lifestyle</a:t>
            </a:r>
          </a:p>
        </p:txBody>
      </p:sp>
      <p:sp>
        <p:nvSpPr>
          <p:cNvPr id="5" name="Rectangle: Rounded Corners 4">
            <a:extLst>
              <a:ext uri="{FF2B5EF4-FFF2-40B4-BE49-F238E27FC236}">
                <a16:creationId xmlns:a16="http://schemas.microsoft.com/office/drawing/2014/main" id="{DC84F3F1-47AD-04B8-79CF-27F072971E7E}"/>
              </a:ext>
            </a:extLst>
          </p:cNvPr>
          <p:cNvSpPr/>
          <p:nvPr/>
        </p:nvSpPr>
        <p:spPr>
          <a:xfrm>
            <a:off x="7039535" y="1627094"/>
            <a:ext cx="4350124" cy="1183341"/>
          </a:xfrm>
          <a:prstGeom prst="roundRect">
            <a:avLst/>
          </a:prstGeom>
          <a:solidFill>
            <a:srgbClr val="245B82"/>
          </a:solidFill>
          <a:ln>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Big World Research Problems</a:t>
            </a:r>
          </a:p>
        </p:txBody>
      </p:sp>
      <p:sp>
        <p:nvSpPr>
          <p:cNvPr id="6" name="Rectangle: Rounded Corners 5">
            <a:extLst>
              <a:ext uri="{FF2B5EF4-FFF2-40B4-BE49-F238E27FC236}">
                <a16:creationId xmlns:a16="http://schemas.microsoft.com/office/drawing/2014/main" id="{69A85E01-A219-23DD-517B-9CAB697700B4}"/>
              </a:ext>
            </a:extLst>
          </p:cNvPr>
          <p:cNvSpPr/>
          <p:nvPr/>
        </p:nvSpPr>
        <p:spPr>
          <a:xfrm>
            <a:off x="7476564" y="3007658"/>
            <a:ext cx="3623983" cy="1183341"/>
          </a:xfrm>
          <a:prstGeom prst="roundRect">
            <a:avLst/>
          </a:prstGeom>
          <a:solidFill>
            <a:srgbClr val="245B82"/>
          </a:solidFill>
          <a:ln>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Funded Research Problems</a:t>
            </a:r>
          </a:p>
        </p:txBody>
      </p:sp>
      <p:sp>
        <p:nvSpPr>
          <p:cNvPr id="7" name="Rectangle: Rounded Corners 6">
            <a:extLst>
              <a:ext uri="{FF2B5EF4-FFF2-40B4-BE49-F238E27FC236}">
                <a16:creationId xmlns:a16="http://schemas.microsoft.com/office/drawing/2014/main" id="{5C57B958-D328-CABD-F247-D176C94C96E8}"/>
              </a:ext>
            </a:extLst>
          </p:cNvPr>
          <p:cNvSpPr/>
          <p:nvPr/>
        </p:nvSpPr>
        <p:spPr>
          <a:xfrm>
            <a:off x="7957296" y="4388222"/>
            <a:ext cx="2662518" cy="1183342"/>
          </a:xfrm>
          <a:prstGeom prst="roundRect">
            <a:avLst/>
          </a:prstGeom>
          <a:solidFill>
            <a:srgbClr val="245B82"/>
          </a:solidFill>
          <a:ln>
            <a:solidFill>
              <a:srgbClr val="023B5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Student Interest Research Problems</a:t>
            </a:r>
          </a:p>
        </p:txBody>
      </p:sp>
    </p:spTree>
    <p:extLst>
      <p:ext uri="{BB962C8B-B14F-4D97-AF65-F5344CB8AC3E}">
        <p14:creationId xmlns:p14="http://schemas.microsoft.com/office/powerpoint/2010/main" val="3055815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2C4F0-A4CE-0C58-D8C2-F32106D2B094}"/>
              </a:ext>
            </a:extLst>
          </p:cNvPr>
          <p:cNvSpPr>
            <a:spLocks noGrp="1"/>
          </p:cNvSpPr>
          <p:nvPr>
            <p:ph type="title"/>
          </p:nvPr>
        </p:nvSpPr>
        <p:spPr/>
        <p:txBody>
          <a:bodyPr/>
          <a:lstStyle/>
          <a:p>
            <a:r>
              <a:rPr lang="en-GB" dirty="0"/>
              <a:t>Design a flow chart of the research process. </a:t>
            </a:r>
          </a:p>
        </p:txBody>
      </p:sp>
      <p:sp>
        <p:nvSpPr>
          <p:cNvPr id="3" name="Content Placeholder 2">
            <a:extLst>
              <a:ext uri="{FF2B5EF4-FFF2-40B4-BE49-F238E27FC236}">
                <a16:creationId xmlns:a16="http://schemas.microsoft.com/office/drawing/2014/main" id="{6E825180-2605-C7A4-0491-0871975F096C}"/>
              </a:ext>
            </a:extLst>
          </p:cNvPr>
          <p:cNvSpPr>
            <a:spLocks noGrp="1"/>
          </p:cNvSpPr>
          <p:nvPr>
            <p:ph idx="1"/>
          </p:nvPr>
        </p:nvSpPr>
        <p:spPr/>
        <p:txBody>
          <a:bodyPr/>
          <a:lstStyle/>
          <a:p>
            <a:r>
              <a:rPr lang="en-GB" dirty="0"/>
              <a:t>Choose a HT to make it specific</a:t>
            </a:r>
          </a:p>
          <a:p>
            <a:r>
              <a:rPr lang="en-GB" dirty="0"/>
              <a:t>Think of the steps from “being interested in a topic” to “I am going to carry out a research study and have everything ready”</a:t>
            </a:r>
          </a:p>
          <a:p>
            <a:endParaRPr lang="en-GB" dirty="0"/>
          </a:p>
          <a:p>
            <a:endParaRPr lang="en-GB" dirty="0"/>
          </a:p>
          <a:p>
            <a:r>
              <a:rPr lang="en-GB" dirty="0"/>
              <a:t>Reverse engineer a study.</a:t>
            </a:r>
          </a:p>
        </p:txBody>
      </p:sp>
      <p:sp>
        <p:nvSpPr>
          <p:cNvPr id="4" name="Rectangle: Rounded Corners 3">
            <a:extLst>
              <a:ext uri="{FF2B5EF4-FFF2-40B4-BE49-F238E27FC236}">
                <a16:creationId xmlns:a16="http://schemas.microsoft.com/office/drawing/2014/main" id="{231BB16C-1146-10FF-E4FD-2B49A883102D}"/>
              </a:ext>
            </a:extLst>
          </p:cNvPr>
          <p:cNvSpPr/>
          <p:nvPr/>
        </p:nvSpPr>
        <p:spPr>
          <a:xfrm>
            <a:off x="358219" y="3230944"/>
            <a:ext cx="2331195" cy="8905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I am interested in….</a:t>
            </a:r>
          </a:p>
        </p:txBody>
      </p:sp>
      <p:sp>
        <p:nvSpPr>
          <p:cNvPr id="5" name="Rectangle: Rounded Corners 4">
            <a:extLst>
              <a:ext uri="{FF2B5EF4-FFF2-40B4-BE49-F238E27FC236}">
                <a16:creationId xmlns:a16="http://schemas.microsoft.com/office/drawing/2014/main" id="{7582D15C-9B40-1353-3A99-74733DC6579D}"/>
              </a:ext>
            </a:extLst>
          </p:cNvPr>
          <p:cNvSpPr/>
          <p:nvPr/>
        </p:nvSpPr>
        <p:spPr>
          <a:xfrm>
            <a:off x="3411138" y="3402687"/>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6" name="Rectangle: Rounded Corners 5">
            <a:extLst>
              <a:ext uri="{FF2B5EF4-FFF2-40B4-BE49-F238E27FC236}">
                <a16:creationId xmlns:a16="http://schemas.microsoft.com/office/drawing/2014/main" id="{5E98841E-5614-BF68-E471-E522C3353D74}"/>
              </a:ext>
            </a:extLst>
          </p:cNvPr>
          <p:cNvSpPr/>
          <p:nvPr/>
        </p:nvSpPr>
        <p:spPr>
          <a:xfrm>
            <a:off x="4837209" y="3402687"/>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7" name="Rectangle: Rounded Corners 6">
            <a:extLst>
              <a:ext uri="{FF2B5EF4-FFF2-40B4-BE49-F238E27FC236}">
                <a16:creationId xmlns:a16="http://schemas.microsoft.com/office/drawing/2014/main" id="{ED023080-1759-6BC8-B684-747B27E51AD9}"/>
              </a:ext>
            </a:extLst>
          </p:cNvPr>
          <p:cNvSpPr/>
          <p:nvPr/>
        </p:nvSpPr>
        <p:spPr>
          <a:xfrm>
            <a:off x="6239502" y="3389239"/>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8" name="Rectangle: Rounded Corners 7">
            <a:extLst>
              <a:ext uri="{FF2B5EF4-FFF2-40B4-BE49-F238E27FC236}">
                <a16:creationId xmlns:a16="http://schemas.microsoft.com/office/drawing/2014/main" id="{01CB04E8-5F1F-9E8C-8ADC-7367775682EF}"/>
              </a:ext>
            </a:extLst>
          </p:cNvPr>
          <p:cNvSpPr/>
          <p:nvPr/>
        </p:nvSpPr>
        <p:spPr>
          <a:xfrm>
            <a:off x="7637491" y="3405742"/>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9" name="Rectangle: Rounded Corners 8">
            <a:extLst>
              <a:ext uri="{FF2B5EF4-FFF2-40B4-BE49-F238E27FC236}">
                <a16:creationId xmlns:a16="http://schemas.microsoft.com/office/drawing/2014/main" id="{C3F97E46-5249-03D3-C30D-C8DE61B7888E}"/>
              </a:ext>
            </a:extLst>
          </p:cNvPr>
          <p:cNvSpPr/>
          <p:nvPr/>
        </p:nvSpPr>
        <p:spPr>
          <a:xfrm>
            <a:off x="9011399" y="3227277"/>
            <a:ext cx="2331195" cy="8905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 am ready to carry out my study</a:t>
            </a:r>
          </a:p>
        </p:txBody>
      </p:sp>
    </p:spTree>
    <p:extLst>
      <p:ext uri="{BB962C8B-B14F-4D97-AF65-F5344CB8AC3E}">
        <p14:creationId xmlns:p14="http://schemas.microsoft.com/office/powerpoint/2010/main" val="916431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539926-0C95-3254-FFCD-3C4E32C502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2EA446-361C-BAA4-87AE-C4FB0F9F0AB1}"/>
              </a:ext>
            </a:extLst>
          </p:cNvPr>
          <p:cNvSpPr>
            <a:spLocks noGrp="1"/>
          </p:cNvSpPr>
          <p:nvPr>
            <p:ph type="title"/>
          </p:nvPr>
        </p:nvSpPr>
        <p:spPr>
          <a:xfrm>
            <a:off x="358219" y="205471"/>
            <a:ext cx="11481847" cy="1325563"/>
          </a:xfrm>
        </p:spPr>
        <p:txBody>
          <a:bodyPr/>
          <a:lstStyle/>
          <a:p>
            <a:r>
              <a:rPr lang="en-GB" dirty="0"/>
              <a:t>Design a flow chart of the research process. </a:t>
            </a:r>
          </a:p>
        </p:txBody>
      </p:sp>
      <p:sp>
        <p:nvSpPr>
          <p:cNvPr id="4" name="Rectangle: Rounded Corners 3">
            <a:extLst>
              <a:ext uri="{FF2B5EF4-FFF2-40B4-BE49-F238E27FC236}">
                <a16:creationId xmlns:a16="http://schemas.microsoft.com/office/drawing/2014/main" id="{BFD6504A-915C-CB16-329A-80CA76649A53}"/>
              </a:ext>
            </a:extLst>
          </p:cNvPr>
          <p:cNvSpPr/>
          <p:nvPr/>
        </p:nvSpPr>
        <p:spPr>
          <a:xfrm>
            <a:off x="351934" y="1408766"/>
            <a:ext cx="2331195" cy="8905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t>I am interested in….</a:t>
            </a:r>
          </a:p>
        </p:txBody>
      </p:sp>
      <p:sp>
        <p:nvSpPr>
          <p:cNvPr id="5" name="Rectangle: Rounded Corners 4">
            <a:extLst>
              <a:ext uri="{FF2B5EF4-FFF2-40B4-BE49-F238E27FC236}">
                <a16:creationId xmlns:a16="http://schemas.microsoft.com/office/drawing/2014/main" id="{7A18066B-9918-9891-CE96-7A4A68BBE805}"/>
              </a:ext>
            </a:extLst>
          </p:cNvPr>
          <p:cNvSpPr/>
          <p:nvPr/>
        </p:nvSpPr>
        <p:spPr>
          <a:xfrm>
            <a:off x="1000609" y="2418921"/>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6" name="Rectangle: Rounded Corners 5">
            <a:extLst>
              <a:ext uri="{FF2B5EF4-FFF2-40B4-BE49-F238E27FC236}">
                <a16:creationId xmlns:a16="http://schemas.microsoft.com/office/drawing/2014/main" id="{DECD917F-408B-A41C-D8C3-A66B51484274}"/>
              </a:ext>
            </a:extLst>
          </p:cNvPr>
          <p:cNvSpPr/>
          <p:nvPr/>
        </p:nvSpPr>
        <p:spPr>
          <a:xfrm>
            <a:off x="1000609" y="2853922"/>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7" name="Rectangle: Rounded Corners 6">
            <a:extLst>
              <a:ext uri="{FF2B5EF4-FFF2-40B4-BE49-F238E27FC236}">
                <a16:creationId xmlns:a16="http://schemas.microsoft.com/office/drawing/2014/main" id="{E575261B-86EB-A8AE-7746-81DE66B49A71}"/>
              </a:ext>
            </a:extLst>
          </p:cNvPr>
          <p:cNvSpPr/>
          <p:nvPr/>
        </p:nvSpPr>
        <p:spPr>
          <a:xfrm>
            <a:off x="1000608" y="3293135"/>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8" name="Rectangle: Rounded Corners 7">
            <a:extLst>
              <a:ext uri="{FF2B5EF4-FFF2-40B4-BE49-F238E27FC236}">
                <a16:creationId xmlns:a16="http://schemas.microsoft.com/office/drawing/2014/main" id="{DD5FFD17-6032-CBAB-4F5E-B8A2503F6F49}"/>
              </a:ext>
            </a:extLst>
          </p:cNvPr>
          <p:cNvSpPr/>
          <p:nvPr/>
        </p:nvSpPr>
        <p:spPr>
          <a:xfrm>
            <a:off x="1000607" y="3728136"/>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
        <p:nvSpPr>
          <p:cNvPr id="9" name="Rectangle: Rounded Corners 8">
            <a:extLst>
              <a:ext uri="{FF2B5EF4-FFF2-40B4-BE49-F238E27FC236}">
                <a16:creationId xmlns:a16="http://schemas.microsoft.com/office/drawing/2014/main" id="{EA507535-0BFD-1D2B-2FAE-4148309B9336}"/>
              </a:ext>
            </a:extLst>
          </p:cNvPr>
          <p:cNvSpPr/>
          <p:nvPr/>
        </p:nvSpPr>
        <p:spPr>
          <a:xfrm>
            <a:off x="351934" y="4684645"/>
            <a:ext cx="2331195" cy="89056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 am ready to carry out my study</a:t>
            </a:r>
          </a:p>
        </p:txBody>
      </p:sp>
      <p:sp>
        <p:nvSpPr>
          <p:cNvPr id="12" name="Rectangle: Rounded Corners 11">
            <a:extLst>
              <a:ext uri="{FF2B5EF4-FFF2-40B4-BE49-F238E27FC236}">
                <a16:creationId xmlns:a16="http://schemas.microsoft.com/office/drawing/2014/main" id="{5E0FDA4C-8A7E-F1BD-B67A-1B576ADB3D91}"/>
              </a:ext>
            </a:extLst>
          </p:cNvPr>
          <p:cNvSpPr/>
          <p:nvPr/>
        </p:nvSpPr>
        <p:spPr>
          <a:xfrm>
            <a:off x="1000607" y="4206390"/>
            <a:ext cx="1033843" cy="31540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1200"/>
          </a:p>
        </p:txBody>
      </p:sp>
    </p:spTree>
    <p:extLst>
      <p:ext uri="{BB962C8B-B14F-4D97-AF65-F5344CB8AC3E}">
        <p14:creationId xmlns:p14="http://schemas.microsoft.com/office/powerpoint/2010/main" val="262405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hidden"/>
                                      </p:to>
                                    </p:set>
                                  </p:childTnLst>
                                </p:cTn>
                              </p:par>
                              <p:par>
                                <p:cTn id="7" presetID="1" presetClass="exit" presetSubtype="0" fill="hold" grpId="0" nodeType="withEffect">
                                  <p:stCondLst>
                                    <p:cond delay="0"/>
                                  </p:stCondLst>
                                  <p:childTnLst>
                                    <p:set>
                                      <p:cBhvr>
                                        <p:cTn id="8" dur="1" fill="hold">
                                          <p:stCondLst>
                                            <p:cond delay="0"/>
                                          </p:stCondLst>
                                        </p:cTn>
                                        <p:tgtEl>
                                          <p:spTgt spid="6"/>
                                        </p:tgtEl>
                                        <p:attrNameLst>
                                          <p:attrName>style.visibility</p:attrName>
                                        </p:attrNameLst>
                                      </p:cBhvr>
                                      <p:to>
                                        <p:strVal val="hidden"/>
                                      </p:to>
                                    </p:set>
                                  </p:childTnLst>
                                </p:cTn>
                              </p:par>
                              <p:par>
                                <p:cTn id="9" presetID="1" presetClass="exit" presetSubtype="0" fill="hold" grpId="0" nodeType="withEffect">
                                  <p:stCondLst>
                                    <p:cond delay="0"/>
                                  </p:stCondLst>
                                  <p:childTnLst>
                                    <p:set>
                                      <p:cBhvr>
                                        <p:cTn id="10" dur="1" fill="hold">
                                          <p:stCondLst>
                                            <p:cond delay="0"/>
                                          </p:stCondLst>
                                        </p:cTn>
                                        <p:tgtEl>
                                          <p:spTgt spid="7"/>
                                        </p:tgtEl>
                                        <p:attrNameLst>
                                          <p:attrName>style.visibility</p:attrName>
                                        </p:attrNameLst>
                                      </p:cBhvr>
                                      <p:to>
                                        <p:strVal val="hidden"/>
                                      </p:to>
                                    </p:set>
                                  </p:childTnLst>
                                </p:cTn>
                              </p:par>
                              <p:par>
                                <p:cTn id="11" presetID="1" presetClass="exit" presetSubtype="0" fill="hold" grpId="0" nodeType="withEffect">
                                  <p:stCondLst>
                                    <p:cond delay="0"/>
                                  </p:stCondLst>
                                  <p:childTnLst>
                                    <p:set>
                                      <p:cBhvr>
                                        <p:cTn id="12" dur="1" fill="hold">
                                          <p:stCondLst>
                                            <p:cond delay="0"/>
                                          </p:stCondLst>
                                        </p:cTn>
                                        <p:tgtEl>
                                          <p:spTgt spid="8"/>
                                        </p:tgtEl>
                                        <p:attrNameLst>
                                          <p:attrName>style.visibility</p:attrName>
                                        </p:attrNameLst>
                                      </p:cBhvr>
                                      <p:to>
                                        <p:strVal val="hidden"/>
                                      </p:to>
                                    </p:set>
                                  </p:childTnLst>
                                </p:cTn>
                              </p:par>
                              <p:par>
                                <p:cTn id="13" presetID="1" presetClass="exit"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1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584D2-E119-4DD7-A44D-CD9F95BC84AE}"/>
              </a:ext>
            </a:extLst>
          </p:cNvPr>
          <p:cNvSpPr>
            <a:spLocks noGrp="1"/>
          </p:cNvSpPr>
          <p:nvPr>
            <p:ph type="title"/>
          </p:nvPr>
        </p:nvSpPr>
        <p:spPr>
          <a:xfrm>
            <a:off x="208661" y="1936169"/>
            <a:ext cx="5253988" cy="2055968"/>
          </a:xfrm>
        </p:spPr>
        <p:txBody>
          <a:bodyPr>
            <a:normAutofit fontScale="90000"/>
          </a:bodyPr>
          <a:lstStyle/>
          <a:p>
            <a:pPr algn="ctr"/>
            <a:r>
              <a:rPr lang="en-GB" b="1" u="sng" dirty="0"/>
              <a:t>Hot Topics </a:t>
            </a:r>
            <a:r>
              <a:rPr lang="en-GB" dirty="0"/>
              <a:t>in your field of research</a:t>
            </a:r>
            <a:br>
              <a:rPr lang="en-GB" dirty="0"/>
            </a:br>
            <a:r>
              <a:rPr lang="en-GB" b="1" u="sng" dirty="0" err="1"/>
              <a:t>Pynciau</a:t>
            </a:r>
            <a:r>
              <a:rPr lang="en-GB" b="1" u="sng" dirty="0"/>
              <a:t> </a:t>
            </a:r>
            <a:r>
              <a:rPr lang="en-GB" b="1" u="sng" dirty="0" err="1"/>
              <a:t>Cyfoes</a:t>
            </a:r>
            <a:r>
              <a:rPr lang="en-GB" b="1" u="sng" dirty="0"/>
              <a:t> </a:t>
            </a:r>
            <a:r>
              <a:rPr lang="en-GB" dirty="0" err="1"/>
              <a:t>yn</a:t>
            </a:r>
            <a:r>
              <a:rPr lang="en-GB" dirty="0"/>
              <a:t> </a:t>
            </a:r>
            <a:r>
              <a:rPr lang="en-GB" dirty="0" err="1"/>
              <a:t>eich</a:t>
            </a:r>
            <a:r>
              <a:rPr lang="en-GB" dirty="0"/>
              <a:t> </a:t>
            </a:r>
            <a:r>
              <a:rPr lang="en-GB" dirty="0" err="1"/>
              <a:t>maes</a:t>
            </a:r>
            <a:r>
              <a:rPr lang="en-GB" dirty="0"/>
              <a:t> </a:t>
            </a:r>
            <a:r>
              <a:rPr lang="en-GB" dirty="0" err="1"/>
              <a:t>ymchwil</a:t>
            </a:r>
            <a:br>
              <a:rPr lang="en-GB" dirty="0"/>
            </a:br>
            <a:br>
              <a:rPr lang="en-GB" dirty="0"/>
            </a:br>
            <a:br>
              <a:rPr lang="en-GB" dirty="0"/>
            </a:br>
            <a:r>
              <a:rPr lang="en-GB" dirty="0"/>
              <a:t>SUBTOPICS</a:t>
            </a:r>
            <a:br>
              <a:rPr lang="en-GB" dirty="0"/>
            </a:br>
            <a:r>
              <a:rPr lang="en-GB" dirty="0"/>
              <a:t>VARIABLES</a:t>
            </a:r>
          </a:p>
        </p:txBody>
      </p:sp>
      <p:pic>
        <p:nvPicPr>
          <p:cNvPr id="3" name="Picture 2">
            <a:extLst>
              <a:ext uri="{FF2B5EF4-FFF2-40B4-BE49-F238E27FC236}">
                <a16:creationId xmlns:a16="http://schemas.microsoft.com/office/drawing/2014/main" id="{82BD2803-E126-46A2-69A5-FF3D896F1226}"/>
              </a:ext>
            </a:extLst>
          </p:cNvPr>
          <p:cNvPicPr>
            <a:picLocks noChangeAspect="1"/>
          </p:cNvPicPr>
          <p:nvPr/>
        </p:nvPicPr>
        <p:blipFill>
          <a:blip r:embed="rId3"/>
          <a:stretch>
            <a:fillRect/>
          </a:stretch>
        </p:blipFill>
        <p:spPr>
          <a:xfrm>
            <a:off x="5462649" y="0"/>
            <a:ext cx="6729351" cy="6858000"/>
          </a:xfrm>
          <a:prstGeom prst="rect">
            <a:avLst/>
          </a:prstGeom>
        </p:spPr>
      </p:pic>
    </p:spTree>
    <p:extLst>
      <p:ext uri="{BB962C8B-B14F-4D97-AF65-F5344CB8AC3E}">
        <p14:creationId xmlns:p14="http://schemas.microsoft.com/office/powerpoint/2010/main" val="3759908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D16C5-814F-3F07-56E3-32C7AAB998C6}"/>
              </a:ext>
            </a:extLst>
          </p:cNvPr>
          <p:cNvSpPr>
            <a:spLocks noGrp="1"/>
          </p:cNvSpPr>
          <p:nvPr>
            <p:ph type="title"/>
          </p:nvPr>
        </p:nvSpPr>
        <p:spPr>
          <a:xfrm>
            <a:off x="358219" y="365125"/>
            <a:ext cx="11825758" cy="1339049"/>
          </a:xfrm>
        </p:spPr>
        <p:txBody>
          <a:bodyPr/>
          <a:lstStyle/>
          <a:p>
            <a:r>
              <a:rPr lang="en-GB" b="1"/>
              <a:t>Task: Find an article      </a:t>
            </a:r>
            <a:r>
              <a:rPr lang="en-GB" b="1" dirty="0" err="1"/>
              <a:t>Tasg</a:t>
            </a:r>
            <a:r>
              <a:rPr lang="en-GB" b="1" dirty="0"/>
              <a:t> : </a:t>
            </a:r>
            <a:r>
              <a:rPr lang="en-GB" b="1" dirty="0" err="1"/>
              <a:t>Dewch</a:t>
            </a:r>
            <a:r>
              <a:rPr lang="en-GB" b="1" dirty="0"/>
              <a:t> o </a:t>
            </a:r>
            <a:r>
              <a:rPr lang="en-GB" b="1" dirty="0" err="1"/>
              <a:t>hyd</a:t>
            </a:r>
            <a:r>
              <a:rPr lang="en-GB" b="1" dirty="0"/>
              <a:t> </a:t>
            </a:r>
            <a:r>
              <a:rPr lang="en-GB" b="1" dirty="0" err="1"/>
              <a:t>i</a:t>
            </a:r>
            <a:r>
              <a:rPr lang="en-GB" b="1" dirty="0"/>
              <a:t> </a:t>
            </a:r>
            <a:r>
              <a:rPr lang="en-GB" b="1" dirty="0" err="1"/>
              <a:t>erthygl</a:t>
            </a:r>
            <a:endParaRPr lang="en-GB" b="1" dirty="0">
              <a:ea typeface="Calibri Light"/>
              <a:cs typeface="Calibri Light"/>
            </a:endParaRPr>
          </a:p>
        </p:txBody>
      </p:sp>
      <p:grpSp>
        <p:nvGrpSpPr>
          <p:cNvPr id="10" name="Group 9">
            <a:extLst>
              <a:ext uri="{FF2B5EF4-FFF2-40B4-BE49-F238E27FC236}">
                <a16:creationId xmlns:a16="http://schemas.microsoft.com/office/drawing/2014/main" id="{5C312511-D4D4-BD45-2E6F-C84F9D70906C}"/>
              </a:ext>
            </a:extLst>
          </p:cNvPr>
          <p:cNvGrpSpPr/>
          <p:nvPr/>
        </p:nvGrpSpPr>
        <p:grpSpPr>
          <a:xfrm>
            <a:off x="7003473" y="2140881"/>
            <a:ext cx="5188527" cy="2576238"/>
            <a:chOff x="6805749" y="1342619"/>
            <a:chExt cx="5188527" cy="2576238"/>
          </a:xfrm>
        </p:grpSpPr>
        <p:grpSp>
          <p:nvGrpSpPr>
            <p:cNvPr id="11" name="Group 10">
              <a:extLst>
                <a:ext uri="{FF2B5EF4-FFF2-40B4-BE49-F238E27FC236}">
                  <a16:creationId xmlns:a16="http://schemas.microsoft.com/office/drawing/2014/main" id="{41DD03C0-B8D4-ACA1-6C38-E6161500D7E2}"/>
                </a:ext>
              </a:extLst>
            </p:cNvPr>
            <p:cNvGrpSpPr/>
            <p:nvPr/>
          </p:nvGrpSpPr>
          <p:grpSpPr>
            <a:xfrm>
              <a:off x="6869134" y="1342619"/>
              <a:ext cx="5061756" cy="2435169"/>
              <a:chOff x="6932520" y="1342619"/>
              <a:chExt cx="5061756" cy="2435169"/>
            </a:xfrm>
          </p:grpSpPr>
          <p:sp>
            <p:nvSpPr>
              <p:cNvPr id="13" name="TextBox 12">
                <a:extLst>
                  <a:ext uri="{FF2B5EF4-FFF2-40B4-BE49-F238E27FC236}">
                    <a16:creationId xmlns:a16="http://schemas.microsoft.com/office/drawing/2014/main" id="{3AB34272-AE90-FA9B-3D6E-56A25473EF94}"/>
                  </a:ext>
                </a:extLst>
              </p:cNvPr>
              <p:cNvSpPr txBox="1"/>
              <p:nvPr/>
            </p:nvSpPr>
            <p:spPr>
              <a:xfrm>
                <a:off x="8254147" y="1342619"/>
                <a:ext cx="3020163" cy="523220"/>
              </a:xfrm>
              <a:prstGeom prst="rect">
                <a:avLst/>
              </a:prstGeom>
              <a:noFill/>
            </p:spPr>
            <p:txBody>
              <a:bodyPr wrap="square" rtlCol="0">
                <a:spAutoFit/>
              </a:bodyPr>
              <a:lstStyle/>
              <a:p>
                <a:r>
                  <a:rPr lang="en-GB" sz="2800"/>
                  <a:t>Basic Searches</a:t>
                </a:r>
              </a:p>
            </p:txBody>
          </p:sp>
          <p:sp>
            <p:nvSpPr>
              <p:cNvPr id="14" name="TextBox 13">
                <a:extLst>
                  <a:ext uri="{FF2B5EF4-FFF2-40B4-BE49-F238E27FC236}">
                    <a16:creationId xmlns:a16="http://schemas.microsoft.com/office/drawing/2014/main" id="{1669E6E4-B4E5-785B-B756-0BEBD8EDA658}"/>
                  </a:ext>
                </a:extLst>
              </p:cNvPr>
              <p:cNvSpPr txBox="1"/>
              <p:nvPr/>
            </p:nvSpPr>
            <p:spPr>
              <a:xfrm>
                <a:off x="8254146" y="1921323"/>
                <a:ext cx="3020163" cy="523220"/>
              </a:xfrm>
              <a:prstGeom prst="rect">
                <a:avLst/>
              </a:prstGeom>
              <a:noFill/>
            </p:spPr>
            <p:txBody>
              <a:bodyPr wrap="square" rtlCol="0">
                <a:spAutoFit/>
              </a:bodyPr>
              <a:lstStyle/>
              <a:p>
                <a:r>
                  <a:rPr lang="en-GB" sz="2800"/>
                  <a:t>Advanced Searches</a:t>
                </a:r>
              </a:p>
            </p:txBody>
          </p:sp>
          <p:pic>
            <p:nvPicPr>
              <p:cNvPr id="15" name="Picture 8">
                <a:extLst>
                  <a:ext uri="{FF2B5EF4-FFF2-40B4-BE49-F238E27FC236}">
                    <a16:creationId xmlns:a16="http://schemas.microsoft.com/office/drawing/2014/main" id="{D04081F9-A198-AF6B-D282-193BDFC4BE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2520" y="2870356"/>
                <a:ext cx="1569855" cy="90743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0">
                <a:extLst>
                  <a:ext uri="{FF2B5EF4-FFF2-40B4-BE49-F238E27FC236}">
                    <a16:creationId xmlns:a16="http://schemas.microsoft.com/office/drawing/2014/main" id="{B4CEFDCA-B401-E042-23D9-2BB800F81A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98679" y="2870356"/>
                <a:ext cx="1528003" cy="885985"/>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12">
                <a:extLst>
                  <a:ext uri="{FF2B5EF4-FFF2-40B4-BE49-F238E27FC236}">
                    <a16:creationId xmlns:a16="http://schemas.microsoft.com/office/drawing/2014/main" id="{0493B5C3-B644-C0E7-F61E-8BA3971B77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22986" y="2870356"/>
                <a:ext cx="1571290" cy="907432"/>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561A33E2-FBBF-37F7-024A-CEBCC5C3FAC4}"/>
                  </a:ext>
                </a:extLst>
              </p:cNvPr>
              <p:cNvSpPr txBox="1"/>
              <p:nvPr/>
            </p:nvSpPr>
            <p:spPr>
              <a:xfrm>
                <a:off x="7277675" y="2502709"/>
                <a:ext cx="878319" cy="523220"/>
              </a:xfrm>
              <a:prstGeom prst="rect">
                <a:avLst/>
              </a:prstGeom>
              <a:noFill/>
            </p:spPr>
            <p:txBody>
              <a:bodyPr wrap="square" rtlCol="0">
                <a:spAutoFit/>
              </a:bodyPr>
              <a:lstStyle/>
              <a:p>
                <a:r>
                  <a:rPr lang="en-GB" sz="2800"/>
                  <a:t>AND</a:t>
                </a:r>
              </a:p>
            </p:txBody>
          </p:sp>
          <p:sp>
            <p:nvSpPr>
              <p:cNvPr id="19" name="TextBox 18">
                <a:extLst>
                  <a:ext uri="{FF2B5EF4-FFF2-40B4-BE49-F238E27FC236}">
                    <a16:creationId xmlns:a16="http://schemas.microsoft.com/office/drawing/2014/main" id="{095E6C7A-32C6-0A3C-AD53-57CFCBCA05DD}"/>
                  </a:ext>
                </a:extLst>
              </p:cNvPr>
              <p:cNvSpPr txBox="1"/>
              <p:nvPr/>
            </p:nvSpPr>
            <p:spPr>
              <a:xfrm>
                <a:off x="9119277" y="2485028"/>
                <a:ext cx="878319" cy="523220"/>
              </a:xfrm>
              <a:prstGeom prst="rect">
                <a:avLst/>
              </a:prstGeom>
              <a:noFill/>
            </p:spPr>
            <p:txBody>
              <a:bodyPr wrap="square" rtlCol="0">
                <a:spAutoFit/>
              </a:bodyPr>
              <a:lstStyle/>
              <a:p>
                <a:r>
                  <a:rPr lang="en-GB" sz="2800"/>
                  <a:t>OR</a:t>
                </a:r>
              </a:p>
            </p:txBody>
          </p:sp>
          <p:sp>
            <p:nvSpPr>
              <p:cNvPr id="20" name="TextBox 19">
                <a:extLst>
                  <a:ext uri="{FF2B5EF4-FFF2-40B4-BE49-F238E27FC236}">
                    <a16:creationId xmlns:a16="http://schemas.microsoft.com/office/drawing/2014/main" id="{341CBA5D-F685-E5FB-B809-5217CDF2DFB0}"/>
                  </a:ext>
                </a:extLst>
              </p:cNvPr>
              <p:cNvSpPr txBox="1"/>
              <p:nvPr/>
            </p:nvSpPr>
            <p:spPr>
              <a:xfrm>
                <a:off x="10750805" y="2485028"/>
                <a:ext cx="878319" cy="523220"/>
              </a:xfrm>
              <a:prstGeom prst="rect">
                <a:avLst/>
              </a:prstGeom>
              <a:noFill/>
            </p:spPr>
            <p:txBody>
              <a:bodyPr wrap="square" rtlCol="0">
                <a:spAutoFit/>
              </a:bodyPr>
              <a:lstStyle/>
              <a:p>
                <a:r>
                  <a:rPr lang="en-GB" sz="2800"/>
                  <a:t>NOT</a:t>
                </a:r>
              </a:p>
            </p:txBody>
          </p:sp>
        </p:grpSp>
        <p:sp>
          <p:nvSpPr>
            <p:cNvPr id="12" name="Rectangle 11">
              <a:extLst>
                <a:ext uri="{FF2B5EF4-FFF2-40B4-BE49-F238E27FC236}">
                  <a16:creationId xmlns:a16="http://schemas.microsoft.com/office/drawing/2014/main" id="{CBFF99D5-65B7-0245-D0AA-818AFACCFCD8}"/>
                </a:ext>
              </a:extLst>
            </p:cNvPr>
            <p:cNvSpPr/>
            <p:nvPr/>
          </p:nvSpPr>
          <p:spPr>
            <a:xfrm>
              <a:off x="6805749" y="1342619"/>
              <a:ext cx="5188527" cy="2576238"/>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21" name="TextBox 20">
            <a:extLst>
              <a:ext uri="{FF2B5EF4-FFF2-40B4-BE49-F238E27FC236}">
                <a16:creationId xmlns:a16="http://schemas.microsoft.com/office/drawing/2014/main" id="{166982A5-17A6-9F8F-DDA7-0283DF7D7D23}"/>
              </a:ext>
            </a:extLst>
          </p:cNvPr>
          <p:cNvSpPr txBox="1"/>
          <p:nvPr/>
        </p:nvSpPr>
        <p:spPr>
          <a:xfrm>
            <a:off x="4286672" y="2236849"/>
            <a:ext cx="3169304" cy="2616101"/>
          </a:xfrm>
          <a:prstGeom prst="rect">
            <a:avLst/>
          </a:prstGeom>
          <a:noFill/>
          <a:ln>
            <a:noFill/>
          </a:ln>
        </p:spPr>
        <p:txBody>
          <a:bodyPr wrap="square" rtlCol="0">
            <a:spAutoFit/>
          </a:bodyPr>
          <a:lstStyle/>
          <a:p>
            <a:r>
              <a:rPr lang="en-GB" sz="3600" b="1" u="sng"/>
              <a:t>Databases</a:t>
            </a:r>
          </a:p>
          <a:p>
            <a:r>
              <a:rPr lang="en-GB" sz="3200"/>
              <a:t>Medline</a:t>
            </a:r>
          </a:p>
          <a:p>
            <a:r>
              <a:rPr lang="en-GB" sz="3200" err="1"/>
              <a:t>Pubmed</a:t>
            </a:r>
            <a:endParaRPr lang="en-GB" sz="3200"/>
          </a:p>
          <a:p>
            <a:r>
              <a:rPr lang="en-GB" sz="3200" err="1"/>
              <a:t>SPORTDiscus</a:t>
            </a:r>
            <a:endParaRPr lang="en-GB" sz="3200"/>
          </a:p>
          <a:p>
            <a:r>
              <a:rPr lang="en-GB" sz="3200"/>
              <a:t>ProQuest</a:t>
            </a:r>
          </a:p>
        </p:txBody>
      </p:sp>
      <p:pic>
        <p:nvPicPr>
          <p:cNvPr id="24" name="Picture 2" descr="Boolean search for dummies | IT Recruiting">
            <a:extLst>
              <a:ext uri="{FF2B5EF4-FFF2-40B4-BE49-F238E27FC236}">
                <a16:creationId xmlns:a16="http://schemas.microsoft.com/office/drawing/2014/main" id="{440DFECF-A38E-8AD2-484F-7DE08BBA765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0919" y="1639247"/>
            <a:ext cx="3846667" cy="3846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0350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0D112-A124-5B2E-5EC8-282B526D099C}"/>
              </a:ext>
            </a:extLst>
          </p:cNvPr>
          <p:cNvSpPr>
            <a:spLocks noGrp="1"/>
          </p:cNvSpPr>
          <p:nvPr>
            <p:ph type="title"/>
          </p:nvPr>
        </p:nvSpPr>
        <p:spPr>
          <a:xfrm>
            <a:off x="490725" y="377588"/>
            <a:ext cx="11481847" cy="1943998"/>
          </a:xfrm>
        </p:spPr>
        <p:txBody>
          <a:bodyPr/>
          <a:lstStyle/>
          <a:p>
            <a:pPr algn="ctr"/>
            <a:r>
              <a:rPr lang="en-GB" dirty="0"/>
              <a:t>Several different approaches to research</a:t>
            </a:r>
            <a:br>
              <a:rPr lang="en-GB" dirty="0"/>
            </a:br>
            <a:r>
              <a:rPr lang="en-GB" i="1" dirty="0" err="1"/>
              <a:t>Dulliau</a:t>
            </a:r>
            <a:r>
              <a:rPr lang="en-GB" i="1" dirty="0"/>
              <a:t> </a:t>
            </a:r>
            <a:r>
              <a:rPr lang="en-GB" i="1" dirty="0" err="1"/>
              <a:t>amrywiol</a:t>
            </a:r>
            <a:r>
              <a:rPr lang="en-GB" i="1" dirty="0"/>
              <a:t> </a:t>
            </a:r>
            <a:r>
              <a:rPr lang="en-GB" i="1" dirty="0" err="1"/>
              <a:t>i</a:t>
            </a:r>
            <a:r>
              <a:rPr lang="en-GB" i="1" dirty="0"/>
              <a:t> </a:t>
            </a:r>
            <a:r>
              <a:rPr lang="en-GB" i="1" dirty="0" err="1"/>
              <a:t>ymchwilio</a:t>
            </a:r>
            <a:r>
              <a:rPr lang="en-GB" i="1" dirty="0"/>
              <a:t> </a:t>
            </a:r>
            <a:endParaRPr lang="en-US">
              <a:ea typeface="Calibri Light" panose="020F0302020204030204"/>
              <a:cs typeface="Calibri Light" panose="020F0302020204030204"/>
            </a:endParaRPr>
          </a:p>
        </p:txBody>
      </p:sp>
      <p:sp>
        <p:nvSpPr>
          <p:cNvPr id="3" name="TextBox 2">
            <a:extLst>
              <a:ext uri="{FF2B5EF4-FFF2-40B4-BE49-F238E27FC236}">
                <a16:creationId xmlns:a16="http://schemas.microsoft.com/office/drawing/2014/main" id="{C7DEA7B2-5DE7-52B0-8687-ECF8EEFF64DD}"/>
              </a:ext>
            </a:extLst>
          </p:cNvPr>
          <p:cNvSpPr txBox="1"/>
          <p:nvPr/>
        </p:nvSpPr>
        <p:spPr>
          <a:xfrm>
            <a:off x="769651" y="2802835"/>
            <a:ext cx="10920894" cy="2246769"/>
          </a:xfrm>
          <a:prstGeom prst="rect">
            <a:avLst/>
          </a:prstGeom>
          <a:noFill/>
        </p:spPr>
        <p:txBody>
          <a:bodyPr wrap="square" lIns="91440" tIns="45720" rIns="91440" bIns="45720" rtlCol="0" anchor="t">
            <a:spAutoFit/>
          </a:bodyPr>
          <a:lstStyle/>
          <a:p>
            <a:pPr algn="ctr"/>
            <a:r>
              <a:rPr lang="en-GB" sz="2800" b="1" dirty="0"/>
              <a:t>Task for next week:  / </a:t>
            </a:r>
            <a:r>
              <a:rPr lang="en-GB" sz="2800" b="1" i="1" err="1"/>
              <a:t>Tasg</a:t>
            </a:r>
            <a:r>
              <a:rPr lang="en-GB" sz="2800" b="1" i="1" dirty="0"/>
              <a:t> </a:t>
            </a:r>
            <a:r>
              <a:rPr lang="en-GB" sz="2800" b="1" i="1" err="1"/>
              <a:t>ar</a:t>
            </a:r>
            <a:r>
              <a:rPr lang="en-GB" sz="2800" b="1" i="1" dirty="0"/>
              <a:t> </a:t>
            </a:r>
            <a:r>
              <a:rPr lang="en-GB" sz="2800" b="1" i="1" err="1"/>
              <a:t>gyfer</a:t>
            </a:r>
            <a:r>
              <a:rPr lang="en-GB" sz="2800" b="1" i="1" dirty="0"/>
              <a:t> </a:t>
            </a:r>
            <a:r>
              <a:rPr lang="en-GB" sz="2800" b="1" i="1" err="1"/>
              <a:t>wythnos</a:t>
            </a:r>
            <a:r>
              <a:rPr lang="en-GB" sz="2800" b="1" i="1" dirty="0"/>
              <a:t> </a:t>
            </a:r>
            <a:r>
              <a:rPr lang="en-GB" sz="2800" b="1" i="1" err="1"/>
              <a:t>nesaf</a:t>
            </a:r>
            <a:r>
              <a:rPr lang="en-GB" sz="2800" b="1" dirty="0"/>
              <a:t>:</a:t>
            </a:r>
            <a:endParaRPr lang="en-US"/>
          </a:p>
          <a:p>
            <a:pPr algn="ctr"/>
            <a:endParaRPr lang="en-GB" sz="2800" b="1" dirty="0">
              <a:ea typeface="Calibri" panose="020F0502020204030204"/>
              <a:cs typeface="Calibri" panose="020F0502020204030204"/>
            </a:endParaRPr>
          </a:p>
          <a:p>
            <a:pPr algn="ctr"/>
            <a:r>
              <a:rPr lang="en-GB" sz="2800" b="1" dirty="0"/>
              <a:t>FIND TWO OTHER ACADEMIC PAPERS ON YOUR HOT TOPIC</a:t>
            </a:r>
            <a:endParaRPr lang="en-GB" sz="2800" b="1" dirty="0">
              <a:ea typeface="Calibri" panose="020F0502020204030204"/>
              <a:cs typeface="Calibri" panose="020F0502020204030204"/>
            </a:endParaRPr>
          </a:p>
          <a:p>
            <a:pPr algn="ctr"/>
            <a:endParaRPr lang="en-GB" sz="2800" b="1" i="1" dirty="0">
              <a:ea typeface="Calibri" panose="020F0502020204030204"/>
              <a:cs typeface="Calibri" panose="020F0502020204030204"/>
            </a:endParaRPr>
          </a:p>
          <a:p>
            <a:pPr algn="ctr"/>
            <a:r>
              <a:rPr lang="en-GB" sz="2800" b="1" i="1">
                <a:ea typeface="Calibri" panose="020F0502020204030204"/>
                <a:cs typeface="Calibri" panose="020F0502020204030204"/>
              </a:rPr>
              <a:t>DEWCH O HYD I DDAU BAPUR ACADEMAIDD AM EICH PWNC LLOSG</a:t>
            </a:r>
          </a:p>
        </p:txBody>
      </p:sp>
    </p:spTree>
    <p:extLst>
      <p:ext uri="{BB962C8B-B14F-4D97-AF65-F5344CB8AC3E}">
        <p14:creationId xmlns:p14="http://schemas.microsoft.com/office/powerpoint/2010/main" val="17763432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7BC0344-DDBC-6594-AA37-5CD8B3573860}"/>
              </a:ext>
            </a:extLst>
          </p:cNvPr>
          <p:cNvGraphicFramePr>
            <a:graphicFrameLocks noGrp="1"/>
          </p:cNvGraphicFramePr>
          <p:nvPr>
            <p:ph idx="1"/>
            <p:extLst>
              <p:ext uri="{D42A27DB-BD31-4B8C-83A1-F6EECF244321}">
                <p14:modId xmlns:p14="http://schemas.microsoft.com/office/powerpoint/2010/main" val="761294370"/>
              </p:ext>
            </p:extLst>
          </p:nvPr>
        </p:nvGraphicFramePr>
        <p:xfrm>
          <a:off x="300251" y="504967"/>
          <a:ext cx="11539324" cy="48972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9" name="Straight Arrow Connector 8">
            <a:extLst>
              <a:ext uri="{FF2B5EF4-FFF2-40B4-BE49-F238E27FC236}">
                <a16:creationId xmlns:a16="http://schemas.microsoft.com/office/drawing/2014/main" id="{D0EB8931-45B7-04C5-90FD-8E5943AA0081}"/>
              </a:ext>
            </a:extLst>
          </p:cNvPr>
          <p:cNvCxnSpPr>
            <a:cxnSpLocks/>
          </p:cNvCxnSpPr>
          <p:nvPr/>
        </p:nvCxnSpPr>
        <p:spPr>
          <a:xfrm flipH="1">
            <a:off x="3944203" y="2169994"/>
            <a:ext cx="3998794" cy="0"/>
          </a:xfrm>
          <a:prstGeom prst="straightConnector1">
            <a:avLst/>
          </a:prstGeom>
          <a:ln w="28575">
            <a:solidFill>
              <a:schemeClr val="accent4">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6E08034B-BA6F-21E9-55A5-D9F2E4AD4D01}"/>
              </a:ext>
            </a:extLst>
          </p:cNvPr>
          <p:cNvCxnSpPr>
            <a:cxnSpLocks/>
          </p:cNvCxnSpPr>
          <p:nvPr/>
        </p:nvCxnSpPr>
        <p:spPr>
          <a:xfrm flipV="1">
            <a:off x="3671248" y="2470244"/>
            <a:ext cx="4271749" cy="1569493"/>
          </a:xfrm>
          <a:prstGeom prst="straightConnector1">
            <a:avLst/>
          </a:prstGeom>
          <a:ln w="28575">
            <a:solidFill>
              <a:schemeClr val="accent4">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14" name="Oval 13">
            <a:extLst>
              <a:ext uri="{FF2B5EF4-FFF2-40B4-BE49-F238E27FC236}">
                <a16:creationId xmlns:a16="http://schemas.microsoft.com/office/drawing/2014/main" id="{2177CEBF-3BFA-A2E0-507D-B62EE29245FB}"/>
              </a:ext>
            </a:extLst>
          </p:cNvPr>
          <p:cNvSpPr/>
          <p:nvPr/>
        </p:nvSpPr>
        <p:spPr>
          <a:xfrm>
            <a:off x="7942997" y="5579684"/>
            <a:ext cx="2088107" cy="950770"/>
          </a:xfrm>
          <a:prstGeom prst="ellipse">
            <a:avLst/>
          </a:prstGeom>
          <a:solidFill>
            <a:schemeClr val="accent4">
              <a:lumMod val="75000"/>
            </a:schemeClr>
          </a:solidFill>
          <a:ln>
            <a:solidFill>
              <a:srgbClr val="E7C04B"/>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Ethics</a:t>
            </a:r>
          </a:p>
        </p:txBody>
      </p:sp>
      <p:cxnSp>
        <p:nvCxnSpPr>
          <p:cNvPr id="16" name="Straight Arrow Connector 15">
            <a:extLst>
              <a:ext uri="{FF2B5EF4-FFF2-40B4-BE49-F238E27FC236}">
                <a16:creationId xmlns:a16="http://schemas.microsoft.com/office/drawing/2014/main" id="{A9B3CDC4-3F5E-DF91-9C52-FBD38CE55079}"/>
              </a:ext>
            </a:extLst>
          </p:cNvPr>
          <p:cNvCxnSpPr>
            <a:cxnSpLocks/>
            <a:stCxn id="14" idx="1"/>
          </p:cNvCxnSpPr>
          <p:nvPr/>
        </p:nvCxnSpPr>
        <p:spPr>
          <a:xfrm flipV="1">
            <a:off x="8248793" y="5091289"/>
            <a:ext cx="1324185" cy="627632"/>
          </a:xfrm>
          <a:prstGeom prst="straightConnector1">
            <a:avLst/>
          </a:prstGeom>
          <a:ln w="28575">
            <a:solidFill>
              <a:srgbClr val="E7C04B"/>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99946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1273</Words>
  <Application>Microsoft Office PowerPoint</Application>
  <PresentationFormat>Widescreen</PresentationFormat>
  <Paragraphs>189</Paragraphs>
  <Slides>18</Slides>
  <Notes>7</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18</vt:i4>
      </vt:variant>
    </vt:vector>
  </HeadingPairs>
  <TitlesOfParts>
    <vt:vector size="27" baseType="lpstr">
      <vt:lpstr>Arial</vt:lpstr>
      <vt:lpstr>Calibri</vt:lpstr>
      <vt:lpstr>Calibri Light</vt:lpstr>
      <vt:lpstr>Segoe UI</vt:lpstr>
      <vt:lpstr>UWTSD 200_Title Page</vt:lpstr>
      <vt:lpstr>UWTSD 200_Title Page 2</vt:lpstr>
      <vt:lpstr>UWTSD 200_Subtitle 3</vt:lpstr>
      <vt:lpstr>UWTSD 200_Text 1</vt:lpstr>
      <vt:lpstr>UWTSD 200_Text 6</vt:lpstr>
      <vt:lpstr>PowerPoint Presentation</vt:lpstr>
      <vt:lpstr>PowerPoint Presentation</vt:lpstr>
      <vt:lpstr>PowerPoint Presentation</vt:lpstr>
      <vt:lpstr>PowerPoint Presentation</vt:lpstr>
      <vt:lpstr>PowerPoint Presentation</vt:lpstr>
      <vt:lpstr>PowerPoint Presentation</vt:lpstr>
      <vt:lpstr>Proposal breakdown</vt:lpstr>
      <vt:lpstr>PowerPoint Presentation</vt:lpstr>
      <vt:lpstr>The aim of this module: Become a researcher</vt:lpstr>
      <vt:lpstr>What were the big/ industry changing topics in your area?</vt:lpstr>
      <vt:lpstr>What information do we know; where we take research for granted?</vt:lpstr>
      <vt:lpstr>What are the hot topics in your programme area?</vt:lpstr>
      <vt:lpstr>Design a flow chart of the research process. </vt:lpstr>
      <vt:lpstr>Design a flow chart of the research process. </vt:lpstr>
      <vt:lpstr>Hot Topics in your field of research Pynciau Cyfoes yn eich maes ymchwil   SUBTOPICS VARIABLES</vt:lpstr>
      <vt:lpstr>Task: Find an article      Tasg : Dewch o hyd i erthygl</vt:lpstr>
      <vt:lpstr>Several different approaches to research Dulliau amrywiol i ymchwilio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23</cp:revision>
  <dcterms:created xsi:type="dcterms:W3CDTF">2021-03-09T15:35:42Z</dcterms:created>
  <dcterms:modified xsi:type="dcterms:W3CDTF">2026-09-28T07:55:22Z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