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Masters/slideMaster1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theme/theme3.xml" ContentType="application/vnd.openxmlformats-officedocument.theme+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5.xml" ContentType="application/vnd.openxmlformats-officedocument.theme+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6.xml" ContentType="application/vnd.openxmlformats-officedocument.theme+xml"/>
  <Override PartName="/ppt/slideLayouts/slideLayout16.xml" ContentType="application/vnd.openxmlformats-officedocument.presentationml.slideLayout+xml"/>
  <Override PartName="/ppt/theme/theme7.xml" ContentType="application/vnd.openxmlformats-officedocument.theme+xml"/>
  <Override PartName="/ppt/slideLayouts/slideLayout17.xml" ContentType="application/vnd.openxmlformats-officedocument.presentationml.slideLayout+xml"/>
  <Override PartName="/ppt/theme/theme8.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9.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10.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11.xml" ContentType="application/vnd.openxmlformats-officedocument.theme+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theme/theme12.xml" ContentType="application/vnd.openxmlformats-officedocument.theme+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theme/theme13.xml" ContentType="application/vnd.openxmlformats-officedocument.theme+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14.xml" ContentType="application/vnd.openxmlformats-officedocument.theme+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theme/theme15.xml" ContentType="application/vnd.openxmlformats-officedocument.theme+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theme/theme16.xml" ContentType="application/vnd.openxmlformats-officedocument.theme+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theme/theme17.xml" ContentType="application/vnd.openxmlformats-officedocument.theme+xml"/>
  <Override PartName="/ppt/theme/theme18.xml" ContentType="application/vnd.openxmlformats-officedocument.theme+xml"/>
  <Override PartName="/ppt/theme/theme19.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4"/>
    <p:sldMasterId id="2147483667" r:id="rId5"/>
    <p:sldMasterId id="2147483669" r:id="rId6"/>
    <p:sldMasterId id="2147483671" r:id="rId7"/>
    <p:sldMasterId id="2147483673" r:id="rId8"/>
    <p:sldMasterId id="2147483676" r:id="rId9"/>
    <p:sldMasterId id="2147483678" r:id="rId10"/>
    <p:sldMasterId id="2147483680" r:id="rId11"/>
    <p:sldMasterId id="2147483682" r:id="rId12"/>
    <p:sldMasterId id="2147483694" r:id="rId13"/>
    <p:sldMasterId id="2147483699" r:id="rId14"/>
    <p:sldMasterId id="2147483703" r:id="rId15"/>
    <p:sldMasterId id="2147483707" r:id="rId16"/>
    <p:sldMasterId id="2147483719" r:id="rId17"/>
    <p:sldMasterId id="2147483731" r:id="rId18"/>
    <p:sldMasterId id="2147483740" r:id="rId19"/>
    <p:sldMasterId id="2147483743" r:id="rId20"/>
  </p:sldMasterIdLst>
  <p:notesMasterIdLst>
    <p:notesMasterId r:id="rId43"/>
  </p:notesMasterIdLst>
  <p:handoutMasterIdLst>
    <p:handoutMasterId r:id="rId44"/>
  </p:handoutMasterIdLst>
  <p:sldIdLst>
    <p:sldId id="256" r:id="rId21"/>
    <p:sldId id="257" r:id="rId22"/>
    <p:sldId id="258" r:id="rId23"/>
    <p:sldId id="511" r:id="rId24"/>
    <p:sldId id="512" r:id="rId25"/>
    <p:sldId id="513" r:id="rId26"/>
    <p:sldId id="514" r:id="rId27"/>
    <p:sldId id="515" r:id="rId28"/>
    <p:sldId id="516" r:id="rId29"/>
    <p:sldId id="523" r:id="rId30"/>
    <p:sldId id="521" r:id="rId31"/>
    <p:sldId id="520" r:id="rId32"/>
    <p:sldId id="510" r:id="rId33"/>
    <p:sldId id="507" r:id="rId34"/>
    <p:sldId id="597" r:id="rId35"/>
    <p:sldId id="598" r:id="rId36"/>
    <p:sldId id="518" r:id="rId37"/>
    <p:sldId id="600" r:id="rId38"/>
    <p:sldId id="596" r:id="rId39"/>
    <p:sldId id="599" r:id="rId40"/>
    <p:sldId id="522" r:id="rId41"/>
    <p:sldId id="509"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F4624BA-FB9E-431D-AA25-87E4802B1815}" v="61" dt="2022-01-27T09:24:14.2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3757" autoAdjust="0"/>
    <p:restoredTop sz="59111" autoAdjust="0"/>
  </p:normalViewPr>
  <p:slideViewPr>
    <p:cSldViewPr>
      <p:cViewPr varScale="1">
        <p:scale>
          <a:sx n="55" d="100"/>
          <a:sy n="55" d="100"/>
        </p:scale>
        <p:origin x="1497" y="36"/>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Master" Target="slideMasters/slideMaster10.xml"/><Relationship Id="rId18" Type="http://schemas.openxmlformats.org/officeDocument/2006/relationships/slideMaster" Target="slideMasters/slideMaster15.xml"/><Relationship Id="rId26" Type="http://schemas.openxmlformats.org/officeDocument/2006/relationships/slide" Target="slides/slide6.xml"/><Relationship Id="rId39" Type="http://schemas.openxmlformats.org/officeDocument/2006/relationships/slide" Target="slides/slide19.xml"/><Relationship Id="rId21" Type="http://schemas.openxmlformats.org/officeDocument/2006/relationships/slide" Target="slides/slide1.xml"/><Relationship Id="rId34" Type="http://schemas.openxmlformats.org/officeDocument/2006/relationships/slide" Target="slides/slide14.xml"/><Relationship Id="rId42" Type="http://schemas.openxmlformats.org/officeDocument/2006/relationships/slide" Target="slides/slide22.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9.xml"/><Relationship Id="rId11" Type="http://schemas.openxmlformats.org/officeDocument/2006/relationships/slideMaster" Target="slideMasters/slideMaster8.xml"/><Relationship Id="rId24" Type="http://schemas.openxmlformats.org/officeDocument/2006/relationships/slide" Target="slides/slide4.xml"/><Relationship Id="rId32" Type="http://schemas.openxmlformats.org/officeDocument/2006/relationships/slide" Target="slides/slide12.xml"/><Relationship Id="rId37" Type="http://schemas.openxmlformats.org/officeDocument/2006/relationships/slide" Target="slides/slide17.xml"/><Relationship Id="rId40" Type="http://schemas.openxmlformats.org/officeDocument/2006/relationships/slide" Target="slides/slide20.xml"/><Relationship Id="rId45"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Master" Target="slideMasters/slideMaster12.xml"/><Relationship Id="rId23" Type="http://schemas.openxmlformats.org/officeDocument/2006/relationships/slide" Target="slides/slide3.xml"/><Relationship Id="rId28" Type="http://schemas.openxmlformats.org/officeDocument/2006/relationships/slide" Target="slides/slide8.xml"/><Relationship Id="rId36" Type="http://schemas.openxmlformats.org/officeDocument/2006/relationships/slide" Target="slides/slide16.xml"/><Relationship Id="rId49" Type="http://schemas.microsoft.com/office/2016/11/relationships/changesInfo" Target="changesInfos/changesInfo1.xml"/><Relationship Id="rId10" Type="http://schemas.openxmlformats.org/officeDocument/2006/relationships/slideMaster" Target="slideMasters/slideMaster7.xml"/><Relationship Id="rId19" Type="http://schemas.openxmlformats.org/officeDocument/2006/relationships/slideMaster" Target="slideMasters/slideMaster16.xml"/><Relationship Id="rId31" Type="http://schemas.openxmlformats.org/officeDocument/2006/relationships/slide" Target="slides/slide11.xml"/><Relationship Id="rId44"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Master" Target="slideMasters/slideMaster11.xml"/><Relationship Id="rId22" Type="http://schemas.openxmlformats.org/officeDocument/2006/relationships/slide" Target="slides/slide2.xml"/><Relationship Id="rId27" Type="http://schemas.openxmlformats.org/officeDocument/2006/relationships/slide" Target="slides/slide7.xml"/><Relationship Id="rId30" Type="http://schemas.openxmlformats.org/officeDocument/2006/relationships/slide" Target="slides/slide10.xml"/><Relationship Id="rId35" Type="http://schemas.openxmlformats.org/officeDocument/2006/relationships/slide" Target="slides/slide15.xml"/><Relationship Id="rId43" Type="http://schemas.openxmlformats.org/officeDocument/2006/relationships/notesMaster" Target="notesMasters/notesMaster1.xml"/><Relationship Id="rId48" Type="http://schemas.openxmlformats.org/officeDocument/2006/relationships/tableStyles" Target="tableStyles.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5.xml"/><Relationship Id="rId33" Type="http://schemas.openxmlformats.org/officeDocument/2006/relationships/slide" Target="slides/slide13.xml"/><Relationship Id="rId38" Type="http://schemas.openxmlformats.org/officeDocument/2006/relationships/slide" Target="slides/slide18.xml"/><Relationship Id="rId46" Type="http://schemas.openxmlformats.org/officeDocument/2006/relationships/viewProps" Target="viewProps.xml"/><Relationship Id="rId20" Type="http://schemas.openxmlformats.org/officeDocument/2006/relationships/slideMaster" Target="slideMasters/slideMaster17.xml"/><Relationship Id="rId41" Type="http://schemas.openxmlformats.org/officeDocument/2006/relationships/slide" Target="slides/slide21.xml"/><Relationship Id="rId1" Type="http://schemas.openxmlformats.org/officeDocument/2006/relationships/customXml" Target="../customXml/item1.xml"/><Relationship Id="rId6" Type="http://schemas.openxmlformats.org/officeDocument/2006/relationships/slideMaster" Target="slideMasters/slideMaster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elissa John" userId="S::melissa.john@uwtsd.ac.uk::ef5f6793-7447-4051-880d-29690ce5c2bb" providerId="AD" clId="Web-{BF4624BA-FB9E-431D-AA25-87E4802B1815}"/>
    <pc:docChg chg="delSld modSld">
      <pc:chgData name="Melissa John" userId="S::melissa.john@uwtsd.ac.uk::ef5f6793-7447-4051-880d-29690ce5c2bb" providerId="AD" clId="Web-{BF4624BA-FB9E-431D-AA25-87E4802B1815}" dt="2022-01-27T09:24:12.941" v="58" actId="20577"/>
      <pc:docMkLst>
        <pc:docMk/>
      </pc:docMkLst>
      <pc:sldChg chg="modSp">
        <pc:chgData name="Melissa John" userId="S::melissa.john@uwtsd.ac.uk::ef5f6793-7447-4051-880d-29690ce5c2bb" providerId="AD" clId="Web-{BF4624BA-FB9E-431D-AA25-87E4802B1815}" dt="2022-01-27T09:23:29.909" v="14" actId="1076"/>
        <pc:sldMkLst>
          <pc:docMk/>
          <pc:sldMk cId="1646625370" sldId="521"/>
        </pc:sldMkLst>
        <pc:spChg chg="mod">
          <ac:chgData name="Melissa John" userId="S::melissa.john@uwtsd.ac.uk::ef5f6793-7447-4051-880d-29690ce5c2bb" providerId="AD" clId="Web-{BF4624BA-FB9E-431D-AA25-87E4802B1815}" dt="2022-01-27T09:23:29.909" v="14" actId="1076"/>
          <ac:spMkLst>
            <pc:docMk/>
            <pc:sldMk cId="1646625370" sldId="521"/>
            <ac:spMk id="2" creationId="{00000000-0000-0000-0000-000000000000}"/>
          </ac:spMkLst>
        </pc:spChg>
      </pc:sldChg>
      <pc:sldChg chg="del">
        <pc:chgData name="Melissa John" userId="S::melissa.john@uwtsd.ac.uk::ef5f6793-7447-4051-880d-29690ce5c2bb" providerId="AD" clId="Web-{BF4624BA-FB9E-431D-AA25-87E4802B1815}" dt="2022-01-27T09:22:55.580" v="0"/>
        <pc:sldMkLst>
          <pc:docMk/>
          <pc:sldMk cId="0" sldId="571"/>
        </pc:sldMkLst>
      </pc:sldChg>
      <pc:sldChg chg="modSp">
        <pc:chgData name="Melissa John" userId="S::melissa.john@uwtsd.ac.uk::ef5f6793-7447-4051-880d-29690ce5c2bb" providerId="AD" clId="Web-{BF4624BA-FB9E-431D-AA25-87E4802B1815}" dt="2022-01-27T09:23:45.768" v="23" actId="20577"/>
        <pc:sldMkLst>
          <pc:docMk/>
          <pc:sldMk cId="1906785762" sldId="598"/>
        </pc:sldMkLst>
        <pc:spChg chg="mod">
          <ac:chgData name="Melissa John" userId="S::melissa.john@uwtsd.ac.uk::ef5f6793-7447-4051-880d-29690ce5c2bb" providerId="AD" clId="Web-{BF4624BA-FB9E-431D-AA25-87E4802B1815}" dt="2022-01-27T09:23:45.768" v="23" actId="20577"/>
          <ac:spMkLst>
            <pc:docMk/>
            <pc:sldMk cId="1906785762" sldId="598"/>
            <ac:spMk id="2" creationId="{F7BB9C6E-CEAF-4318-9EB5-9CC5817349A8}"/>
          </ac:spMkLst>
        </pc:spChg>
      </pc:sldChg>
      <pc:sldChg chg="modSp">
        <pc:chgData name="Melissa John" userId="S::melissa.john@uwtsd.ac.uk::ef5f6793-7447-4051-880d-29690ce5c2bb" providerId="AD" clId="Web-{BF4624BA-FB9E-431D-AA25-87E4802B1815}" dt="2022-01-27T09:24:12.941" v="58" actId="20577"/>
        <pc:sldMkLst>
          <pc:docMk/>
          <pc:sldMk cId="3330994165" sldId="600"/>
        </pc:sldMkLst>
        <pc:spChg chg="mod">
          <ac:chgData name="Melissa John" userId="S::melissa.john@uwtsd.ac.uk::ef5f6793-7447-4051-880d-29690ce5c2bb" providerId="AD" clId="Web-{BF4624BA-FB9E-431D-AA25-87E4802B1815}" dt="2022-01-27T09:24:12.941" v="58" actId="20577"/>
          <ac:spMkLst>
            <pc:docMk/>
            <pc:sldMk cId="3330994165" sldId="600"/>
            <ac:spMk id="3" creationId="{057AF689-F8DA-450D-8BBF-2B1E33EE8DEE}"/>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4B7E436-55FE-4350-85E5-783DC90862CE}" type="doc">
      <dgm:prSet loTypeId="urn:microsoft.com/office/officeart/2016/7/layout/VerticalHollowActionList" loCatId="List" qsTypeId="urn:microsoft.com/office/officeart/2005/8/quickstyle/simple1" qsCatId="simple" csTypeId="urn:microsoft.com/office/officeart/2005/8/colors/accent1_2" csCatId="accent1"/>
      <dgm:spPr/>
      <dgm:t>
        <a:bodyPr/>
        <a:lstStyle/>
        <a:p>
          <a:endParaRPr lang="en-US"/>
        </a:p>
      </dgm:t>
    </dgm:pt>
    <dgm:pt modelId="{895B8493-61BE-4944-9112-9C253F452B95}">
      <dgm:prSet/>
      <dgm:spPr/>
      <dgm:t>
        <a:bodyPr/>
        <a:lstStyle/>
        <a:p>
          <a:r>
            <a:rPr lang="en-US"/>
            <a:t>Undertake</a:t>
          </a:r>
        </a:p>
      </dgm:t>
    </dgm:pt>
    <dgm:pt modelId="{4F61A68B-4BF6-4154-841F-44637BEDE06C}" type="parTrans" cxnId="{70AFFA40-C197-432F-90FC-FD2D8B1EC863}">
      <dgm:prSet/>
      <dgm:spPr/>
      <dgm:t>
        <a:bodyPr/>
        <a:lstStyle/>
        <a:p>
          <a:endParaRPr lang="en-US"/>
        </a:p>
      </dgm:t>
    </dgm:pt>
    <dgm:pt modelId="{4396B917-1689-4B4C-AEC3-76AD689DE6EA}" type="sibTrans" cxnId="{70AFFA40-C197-432F-90FC-FD2D8B1EC863}">
      <dgm:prSet/>
      <dgm:spPr/>
      <dgm:t>
        <a:bodyPr/>
        <a:lstStyle/>
        <a:p>
          <a:endParaRPr lang="en-US"/>
        </a:p>
      </dgm:t>
    </dgm:pt>
    <dgm:pt modelId="{6D5B7D45-7F96-4983-94F8-BE20512D2239}">
      <dgm:prSet/>
      <dgm:spPr/>
      <dgm:t>
        <a:bodyPr/>
        <a:lstStyle/>
        <a:p>
          <a:r>
            <a:rPr lang="en-US"/>
            <a:t>Undertake key Reception tasks within hotel administration and front office operations and gain an appreciation of the importance of work based key skills within this area of hotel operation.</a:t>
          </a:r>
        </a:p>
      </dgm:t>
    </dgm:pt>
    <dgm:pt modelId="{9F298008-144A-43E0-B34F-DFFAA14B1DFB}" type="parTrans" cxnId="{A28B8EF5-9ACE-4E24-A5F5-4885C9982379}">
      <dgm:prSet/>
      <dgm:spPr/>
      <dgm:t>
        <a:bodyPr/>
        <a:lstStyle/>
        <a:p>
          <a:endParaRPr lang="en-US"/>
        </a:p>
      </dgm:t>
    </dgm:pt>
    <dgm:pt modelId="{1456D1D4-B8F2-4D3C-BED3-B517CD3FA600}" type="sibTrans" cxnId="{A28B8EF5-9ACE-4E24-A5F5-4885C9982379}">
      <dgm:prSet/>
      <dgm:spPr/>
      <dgm:t>
        <a:bodyPr/>
        <a:lstStyle/>
        <a:p>
          <a:endParaRPr lang="en-US"/>
        </a:p>
      </dgm:t>
    </dgm:pt>
    <dgm:pt modelId="{133E2B6A-4C78-45B7-BA32-B73784E5D397}">
      <dgm:prSet/>
      <dgm:spPr/>
      <dgm:t>
        <a:bodyPr/>
        <a:lstStyle/>
        <a:p>
          <a:r>
            <a:rPr lang="en-US"/>
            <a:t>Understand</a:t>
          </a:r>
        </a:p>
      </dgm:t>
    </dgm:pt>
    <dgm:pt modelId="{2474A343-AA33-4B76-A67B-F85F58BFD238}" type="parTrans" cxnId="{908036FB-BE3A-4F32-9385-95AD5EA67034}">
      <dgm:prSet/>
      <dgm:spPr/>
      <dgm:t>
        <a:bodyPr/>
        <a:lstStyle/>
        <a:p>
          <a:endParaRPr lang="en-US"/>
        </a:p>
      </dgm:t>
    </dgm:pt>
    <dgm:pt modelId="{221570D9-D81C-4230-90A9-FA6309DC5710}" type="sibTrans" cxnId="{908036FB-BE3A-4F32-9385-95AD5EA67034}">
      <dgm:prSet/>
      <dgm:spPr/>
      <dgm:t>
        <a:bodyPr/>
        <a:lstStyle/>
        <a:p>
          <a:endParaRPr lang="en-US"/>
        </a:p>
      </dgm:t>
    </dgm:pt>
    <dgm:pt modelId="{D5C4A50D-C5A7-49F9-BF05-D7B45334A64E}">
      <dgm:prSet/>
      <dgm:spPr/>
      <dgm:t>
        <a:bodyPr/>
        <a:lstStyle/>
        <a:p>
          <a:r>
            <a:rPr lang="en-US"/>
            <a:t>Understand the key administrative and operational duties required within Hotel Administration and Front Office departments (Reception, Concierge, Switchboard, Finance).</a:t>
          </a:r>
        </a:p>
      </dgm:t>
    </dgm:pt>
    <dgm:pt modelId="{C6971A2A-2C75-45F9-832F-F071984DE735}" type="parTrans" cxnId="{E4D2C602-D659-4785-A8D1-9931BBD8150F}">
      <dgm:prSet/>
      <dgm:spPr/>
      <dgm:t>
        <a:bodyPr/>
        <a:lstStyle/>
        <a:p>
          <a:endParaRPr lang="en-US"/>
        </a:p>
      </dgm:t>
    </dgm:pt>
    <dgm:pt modelId="{472569E0-58E5-4319-B692-01FE05A11B26}" type="sibTrans" cxnId="{E4D2C602-D659-4785-A8D1-9931BBD8150F}">
      <dgm:prSet/>
      <dgm:spPr/>
      <dgm:t>
        <a:bodyPr/>
        <a:lstStyle/>
        <a:p>
          <a:endParaRPr lang="en-US"/>
        </a:p>
      </dgm:t>
    </dgm:pt>
    <dgm:pt modelId="{ECBA794E-D3A6-4190-AF9F-F9AC9EA5B4FB}">
      <dgm:prSet/>
      <dgm:spPr/>
      <dgm:t>
        <a:bodyPr/>
        <a:lstStyle/>
        <a:p>
          <a:r>
            <a:rPr lang="en-US"/>
            <a:t>Examine</a:t>
          </a:r>
        </a:p>
      </dgm:t>
    </dgm:pt>
    <dgm:pt modelId="{5580FA1B-E93C-4B1D-A4D9-8B0F919A3E3F}" type="parTrans" cxnId="{5E0F2BFF-9522-4405-A399-A8AB8627F69E}">
      <dgm:prSet/>
      <dgm:spPr/>
      <dgm:t>
        <a:bodyPr/>
        <a:lstStyle/>
        <a:p>
          <a:endParaRPr lang="en-US"/>
        </a:p>
      </dgm:t>
    </dgm:pt>
    <dgm:pt modelId="{CB9F0962-7420-4B81-B05A-51453B0596DD}" type="sibTrans" cxnId="{5E0F2BFF-9522-4405-A399-A8AB8627F69E}">
      <dgm:prSet/>
      <dgm:spPr/>
      <dgm:t>
        <a:bodyPr/>
        <a:lstStyle/>
        <a:p>
          <a:endParaRPr lang="en-US"/>
        </a:p>
      </dgm:t>
    </dgm:pt>
    <dgm:pt modelId="{EC00956F-00C0-4C4C-9E5D-1E16918D97FC}">
      <dgm:prSet/>
      <dgm:spPr/>
      <dgm:t>
        <a:bodyPr/>
        <a:lstStyle/>
        <a:p>
          <a:r>
            <a:rPr lang="en-US"/>
            <a:t>Examine issues such as resource allocation, marketing, PMS systems, management styles, culture, health and safety and organisational/industry problems as they relate to specific departmental areas. </a:t>
          </a:r>
        </a:p>
      </dgm:t>
    </dgm:pt>
    <dgm:pt modelId="{5383B653-8B53-485A-BBDC-E28EF964EC26}" type="parTrans" cxnId="{2C48FB8E-87B6-42FB-94DD-A581440DFF40}">
      <dgm:prSet/>
      <dgm:spPr/>
      <dgm:t>
        <a:bodyPr/>
        <a:lstStyle/>
        <a:p>
          <a:endParaRPr lang="en-US"/>
        </a:p>
      </dgm:t>
    </dgm:pt>
    <dgm:pt modelId="{D4B0FFE9-9213-4D71-851B-4BA260609839}" type="sibTrans" cxnId="{2C48FB8E-87B6-42FB-94DD-A581440DFF40}">
      <dgm:prSet/>
      <dgm:spPr/>
      <dgm:t>
        <a:bodyPr/>
        <a:lstStyle/>
        <a:p>
          <a:endParaRPr lang="en-US"/>
        </a:p>
      </dgm:t>
    </dgm:pt>
    <dgm:pt modelId="{0764F5C4-0271-41A7-B170-F9943ED18BBB}" type="pres">
      <dgm:prSet presAssocID="{F4B7E436-55FE-4350-85E5-783DC90862CE}" presName="Name0" presStyleCnt="0">
        <dgm:presLayoutVars>
          <dgm:dir/>
          <dgm:animLvl val="lvl"/>
          <dgm:resizeHandles val="exact"/>
        </dgm:presLayoutVars>
      </dgm:prSet>
      <dgm:spPr/>
    </dgm:pt>
    <dgm:pt modelId="{BAA2CD00-56D2-459F-B8DF-E1B8D413785A}" type="pres">
      <dgm:prSet presAssocID="{895B8493-61BE-4944-9112-9C253F452B95}" presName="linNode" presStyleCnt="0"/>
      <dgm:spPr/>
    </dgm:pt>
    <dgm:pt modelId="{CCC904FF-444B-48AB-A5A4-52683EF1CBFF}" type="pres">
      <dgm:prSet presAssocID="{895B8493-61BE-4944-9112-9C253F452B95}" presName="parentText" presStyleLbl="solidFgAcc1" presStyleIdx="0" presStyleCnt="3" custLinFactNeighborY="956">
        <dgm:presLayoutVars>
          <dgm:chMax val="1"/>
          <dgm:bulletEnabled/>
        </dgm:presLayoutVars>
      </dgm:prSet>
      <dgm:spPr/>
    </dgm:pt>
    <dgm:pt modelId="{0E206A0F-3F2A-4B8E-BE1F-167860550C81}" type="pres">
      <dgm:prSet presAssocID="{895B8493-61BE-4944-9112-9C253F452B95}" presName="descendantText" presStyleLbl="alignNode1" presStyleIdx="0" presStyleCnt="3" custLinFactNeighborX="2183" custLinFactNeighborY="956">
        <dgm:presLayoutVars>
          <dgm:bulletEnabled/>
        </dgm:presLayoutVars>
      </dgm:prSet>
      <dgm:spPr/>
    </dgm:pt>
    <dgm:pt modelId="{844BF1A7-638E-4048-96E7-C7DDE2DD8729}" type="pres">
      <dgm:prSet presAssocID="{4396B917-1689-4B4C-AEC3-76AD689DE6EA}" presName="sp" presStyleCnt="0"/>
      <dgm:spPr/>
    </dgm:pt>
    <dgm:pt modelId="{1003E53B-3A60-40EF-BB4F-6ECC26C89677}" type="pres">
      <dgm:prSet presAssocID="{133E2B6A-4C78-45B7-BA32-B73784E5D397}" presName="linNode" presStyleCnt="0"/>
      <dgm:spPr/>
    </dgm:pt>
    <dgm:pt modelId="{01AEDD32-E4EC-404F-8EC2-FBEBC4D12166}" type="pres">
      <dgm:prSet presAssocID="{133E2B6A-4C78-45B7-BA32-B73784E5D397}" presName="parentText" presStyleLbl="solidFgAcc1" presStyleIdx="1" presStyleCnt="3">
        <dgm:presLayoutVars>
          <dgm:chMax val="1"/>
          <dgm:bulletEnabled/>
        </dgm:presLayoutVars>
      </dgm:prSet>
      <dgm:spPr/>
    </dgm:pt>
    <dgm:pt modelId="{B751335E-BFE9-401C-9C86-849729780EDB}" type="pres">
      <dgm:prSet presAssocID="{133E2B6A-4C78-45B7-BA32-B73784E5D397}" presName="descendantText" presStyleLbl="alignNode1" presStyleIdx="1" presStyleCnt="3">
        <dgm:presLayoutVars>
          <dgm:bulletEnabled/>
        </dgm:presLayoutVars>
      </dgm:prSet>
      <dgm:spPr/>
    </dgm:pt>
    <dgm:pt modelId="{5C6DE289-BA16-4C33-A80C-E01846F11810}" type="pres">
      <dgm:prSet presAssocID="{221570D9-D81C-4230-90A9-FA6309DC5710}" presName="sp" presStyleCnt="0"/>
      <dgm:spPr/>
    </dgm:pt>
    <dgm:pt modelId="{3CD25CB3-186B-4AD1-B665-C1570CC76790}" type="pres">
      <dgm:prSet presAssocID="{ECBA794E-D3A6-4190-AF9F-F9AC9EA5B4FB}" presName="linNode" presStyleCnt="0"/>
      <dgm:spPr/>
    </dgm:pt>
    <dgm:pt modelId="{881155D6-5C7F-48E7-8CA0-C2D9DC4B2C13}" type="pres">
      <dgm:prSet presAssocID="{ECBA794E-D3A6-4190-AF9F-F9AC9EA5B4FB}" presName="parentText" presStyleLbl="solidFgAcc1" presStyleIdx="2" presStyleCnt="3">
        <dgm:presLayoutVars>
          <dgm:chMax val="1"/>
          <dgm:bulletEnabled/>
        </dgm:presLayoutVars>
      </dgm:prSet>
      <dgm:spPr/>
    </dgm:pt>
    <dgm:pt modelId="{1AA512AD-C2D6-495B-B23E-16549434DAEA}" type="pres">
      <dgm:prSet presAssocID="{ECBA794E-D3A6-4190-AF9F-F9AC9EA5B4FB}" presName="descendantText" presStyleLbl="alignNode1" presStyleIdx="2" presStyleCnt="3">
        <dgm:presLayoutVars>
          <dgm:bulletEnabled/>
        </dgm:presLayoutVars>
      </dgm:prSet>
      <dgm:spPr/>
    </dgm:pt>
  </dgm:ptLst>
  <dgm:cxnLst>
    <dgm:cxn modelId="{E4D2C602-D659-4785-A8D1-9931BBD8150F}" srcId="{133E2B6A-4C78-45B7-BA32-B73784E5D397}" destId="{D5C4A50D-C5A7-49F9-BF05-D7B45334A64E}" srcOrd="0" destOrd="0" parTransId="{C6971A2A-2C75-45F9-832F-F071984DE735}" sibTransId="{472569E0-58E5-4319-B692-01FE05A11B26}"/>
    <dgm:cxn modelId="{BBED4A08-77B1-4B0F-A8DE-DDDEA4E7D49F}" type="presOf" srcId="{133E2B6A-4C78-45B7-BA32-B73784E5D397}" destId="{01AEDD32-E4EC-404F-8EC2-FBEBC4D12166}" srcOrd="0" destOrd="0" presId="urn:microsoft.com/office/officeart/2016/7/layout/VerticalHollowActionList"/>
    <dgm:cxn modelId="{D895F415-71AA-4B42-8BCB-341A01A9B885}" type="presOf" srcId="{EC00956F-00C0-4C4C-9E5D-1E16918D97FC}" destId="{1AA512AD-C2D6-495B-B23E-16549434DAEA}" srcOrd="0" destOrd="0" presId="urn:microsoft.com/office/officeart/2016/7/layout/VerticalHollowActionList"/>
    <dgm:cxn modelId="{3140E925-5CCA-4B87-A090-FC9A64A32B88}" type="presOf" srcId="{F4B7E436-55FE-4350-85E5-783DC90862CE}" destId="{0764F5C4-0271-41A7-B170-F9943ED18BBB}" srcOrd="0" destOrd="0" presId="urn:microsoft.com/office/officeart/2016/7/layout/VerticalHollowActionList"/>
    <dgm:cxn modelId="{70AFFA40-C197-432F-90FC-FD2D8B1EC863}" srcId="{F4B7E436-55FE-4350-85E5-783DC90862CE}" destId="{895B8493-61BE-4944-9112-9C253F452B95}" srcOrd="0" destOrd="0" parTransId="{4F61A68B-4BF6-4154-841F-44637BEDE06C}" sibTransId="{4396B917-1689-4B4C-AEC3-76AD689DE6EA}"/>
    <dgm:cxn modelId="{95A0AA5D-1202-458D-9F08-AB3500B2419D}" type="presOf" srcId="{6D5B7D45-7F96-4983-94F8-BE20512D2239}" destId="{0E206A0F-3F2A-4B8E-BE1F-167860550C81}" srcOrd="0" destOrd="0" presId="urn:microsoft.com/office/officeart/2016/7/layout/VerticalHollowActionList"/>
    <dgm:cxn modelId="{75AA2E44-D919-49CF-8652-E7C8DD2714E0}" type="presOf" srcId="{ECBA794E-D3A6-4190-AF9F-F9AC9EA5B4FB}" destId="{881155D6-5C7F-48E7-8CA0-C2D9DC4B2C13}" srcOrd="0" destOrd="0" presId="urn:microsoft.com/office/officeart/2016/7/layout/VerticalHollowActionList"/>
    <dgm:cxn modelId="{768B206E-8AE9-42CC-913B-3C5C371342A2}" type="presOf" srcId="{D5C4A50D-C5A7-49F9-BF05-D7B45334A64E}" destId="{B751335E-BFE9-401C-9C86-849729780EDB}" srcOrd="0" destOrd="0" presId="urn:microsoft.com/office/officeart/2016/7/layout/VerticalHollowActionList"/>
    <dgm:cxn modelId="{2C48FB8E-87B6-42FB-94DD-A581440DFF40}" srcId="{ECBA794E-D3A6-4190-AF9F-F9AC9EA5B4FB}" destId="{EC00956F-00C0-4C4C-9E5D-1E16918D97FC}" srcOrd="0" destOrd="0" parTransId="{5383B653-8B53-485A-BBDC-E28EF964EC26}" sibTransId="{D4B0FFE9-9213-4D71-851B-4BA260609839}"/>
    <dgm:cxn modelId="{A28B8EF5-9ACE-4E24-A5F5-4885C9982379}" srcId="{895B8493-61BE-4944-9112-9C253F452B95}" destId="{6D5B7D45-7F96-4983-94F8-BE20512D2239}" srcOrd="0" destOrd="0" parTransId="{9F298008-144A-43E0-B34F-DFFAA14B1DFB}" sibTransId="{1456D1D4-B8F2-4D3C-BED3-B517CD3FA600}"/>
    <dgm:cxn modelId="{908036FB-BE3A-4F32-9385-95AD5EA67034}" srcId="{F4B7E436-55FE-4350-85E5-783DC90862CE}" destId="{133E2B6A-4C78-45B7-BA32-B73784E5D397}" srcOrd="1" destOrd="0" parTransId="{2474A343-AA33-4B76-A67B-F85F58BFD238}" sibTransId="{221570D9-D81C-4230-90A9-FA6309DC5710}"/>
    <dgm:cxn modelId="{959D16FD-8DC9-4010-87AD-B1D9083B5278}" type="presOf" srcId="{895B8493-61BE-4944-9112-9C253F452B95}" destId="{CCC904FF-444B-48AB-A5A4-52683EF1CBFF}" srcOrd="0" destOrd="0" presId="urn:microsoft.com/office/officeart/2016/7/layout/VerticalHollowActionList"/>
    <dgm:cxn modelId="{5E0F2BFF-9522-4405-A399-A8AB8627F69E}" srcId="{F4B7E436-55FE-4350-85E5-783DC90862CE}" destId="{ECBA794E-D3A6-4190-AF9F-F9AC9EA5B4FB}" srcOrd="2" destOrd="0" parTransId="{5580FA1B-E93C-4B1D-A4D9-8B0F919A3E3F}" sibTransId="{CB9F0962-7420-4B81-B05A-51453B0596DD}"/>
    <dgm:cxn modelId="{269B0BB3-7B5F-4DB9-997C-638589AFB0F4}" type="presParOf" srcId="{0764F5C4-0271-41A7-B170-F9943ED18BBB}" destId="{BAA2CD00-56D2-459F-B8DF-E1B8D413785A}" srcOrd="0" destOrd="0" presId="urn:microsoft.com/office/officeart/2016/7/layout/VerticalHollowActionList"/>
    <dgm:cxn modelId="{94C0C057-E8AB-4F4B-8214-0344E70D026D}" type="presParOf" srcId="{BAA2CD00-56D2-459F-B8DF-E1B8D413785A}" destId="{CCC904FF-444B-48AB-A5A4-52683EF1CBFF}" srcOrd="0" destOrd="0" presId="urn:microsoft.com/office/officeart/2016/7/layout/VerticalHollowActionList"/>
    <dgm:cxn modelId="{CBFD5863-93A6-48B0-854C-6CECAEC38C2C}" type="presParOf" srcId="{BAA2CD00-56D2-459F-B8DF-E1B8D413785A}" destId="{0E206A0F-3F2A-4B8E-BE1F-167860550C81}" srcOrd="1" destOrd="0" presId="urn:microsoft.com/office/officeart/2016/7/layout/VerticalHollowActionList"/>
    <dgm:cxn modelId="{3B6AB6EB-CF2C-4CA9-B7A3-8F15AEFD4FE3}" type="presParOf" srcId="{0764F5C4-0271-41A7-B170-F9943ED18BBB}" destId="{844BF1A7-638E-4048-96E7-C7DDE2DD8729}" srcOrd="1" destOrd="0" presId="urn:microsoft.com/office/officeart/2016/7/layout/VerticalHollowActionList"/>
    <dgm:cxn modelId="{531DB534-0E02-41AD-B13A-9FF892D38B52}" type="presParOf" srcId="{0764F5C4-0271-41A7-B170-F9943ED18BBB}" destId="{1003E53B-3A60-40EF-BB4F-6ECC26C89677}" srcOrd="2" destOrd="0" presId="urn:microsoft.com/office/officeart/2016/7/layout/VerticalHollowActionList"/>
    <dgm:cxn modelId="{60CFB014-D6DA-4CA1-B551-8FF79E5072FB}" type="presParOf" srcId="{1003E53B-3A60-40EF-BB4F-6ECC26C89677}" destId="{01AEDD32-E4EC-404F-8EC2-FBEBC4D12166}" srcOrd="0" destOrd="0" presId="urn:microsoft.com/office/officeart/2016/7/layout/VerticalHollowActionList"/>
    <dgm:cxn modelId="{7112BEBF-366E-48F2-8466-BC45DC6D80A0}" type="presParOf" srcId="{1003E53B-3A60-40EF-BB4F-6ECC26C89677}" destId="{B751335E-BFE9-401C-9C86-849729780EDB}" srcOrd="1" destOrd="0" presId="urn:microsoft.com/office/officeart/2016/7/layout/VerticalHollowActionList"/>
    <dgm:cxn modelId="{71D6FE79-B98D-4976-BAE0-C33127BFF419}" type="presParOf" srcId="{0764F5C4-0271-41A7-B170-F9943ED18BBB}" destId="{5C6DE289-BA16-4C33-A80C-E01846F11810}" srcOrd="3" destOrd="0" presId="urn:microsoft.com/office/officeart/2016/7/layout/VerticalHollowActionList"/>
    <dgm:cxn modelId="{659F2BE6-5B1B-4351-93CE-2D36021E7019}" type="presParOf" srcId="{0764F5C4-0271-41A7-B170-F9943ED18BBB}" destId="{3CD25CB3-186B-4AD1-B665-C1570CC76790}" srcOrd="4" destOrd="0" presId="urn:microsoft.com/office/officeart/2016/7/layout/VerticalHollowActionList"/>
    <dgm:cxn modelId="{D4E5B919-970A-4B4F-8C2B-276B7A306951}" type="presParOf" srcId="{3CD25CB3-186B-4AD1-B665-C1570CC76790}" destId="{881155D6-5C7F-48E7-8CA0-C2D9DC4B2C13}" srcOrd="0" destOrd="0" presId="urn:microsoft.com/office/officeart/2016/7/layout/VerticalHollowActionList"/>
    <dgm:cxn modelId="{5A86EF59-10B7-4D2C-AAC0-171F0F3EA73E}" type="presParOf" srcId="{3CD25CB3-186B-4AD1-B665-C1570CC76790}" destId="{1AA512AD-C2D6-495B-B23E-16549434DAEA}" srcOrd="1" destOrd="0" presId="urn:microsoft.com/office/officeart/2016/7/layout/VerticalHollowAction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206A0F-3F2A-4B8E-BE1F-167860550C81}">
      <dsp:nvSpPr>
        <dsp:cNvPr id="0" name=""/>
        <dsp:cNvSpPr/>
      </dsp:nvSpPr>
      <dsp:spPr>
        <a:xfrm>
          <a:off x="1630918" y="13984"/>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Undertake key Reception tasks within hotel administration and front office operations and gain an appreciation of the importance of work based key skills within this area of hotel operation.</a:t>
          </a:r>
        </a:p>
      </dsp:txBody>
      <dsp:txXfrm>
        <a:off x="1630918" y="13984"/>
        <a:ext cx="6523672" cy="1327360"/>
      </dsp:txXfrm>
    </dsp:sp>
    <dsp:sp modelId="{CCC904FF-444B-48AB-A5A4-52683EF1CBFF}">
      <dsp:nvSpPr>
        <dsp:cNvPr id="0" name=""/>
        <dsp:cNvSpPr/>
      </dsp:nvSpPr>
      <dsp:spPr>
        <a:xfrm>
          <a:off x="0" y="13984"/>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Undertake</a:t>
          </a:r>
        </a:p>
      </dsp:txBody>
      <dsp:txXfrm>
        <a:off x="0" y="13984"/>
        <a:ext cx="1630918" cy="1327360"/>
      </dsp:txXfrm>
    </dsp:sp>
    <dsp:sp modelId="{B751335E-BFE9-401C-9C86-849729780EDB}">
      <dsp:nvSpPr>
        <dsp:cNvPr id="0" name=""/>
        <dsp:cNvSpPr/>
      </dsp:nvSpPr>
      <dsp:spPr>
        <a:xfrm>
          <a:off x="1630918" y="1408297"/>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Understand the key administrative and operational duties required within Hotel Administration and Front Office departments (Reception, Concierge, Switchboard, Finance).</a:t>
          </a:r>
        </a:p>
      </dsp:txBody>
      <dsp:txXfrm>
        <a:off x="1630918" y="1408297"/>
        <a:ext cx="6523672" cy="1327360"/>
      </dsp:txXfrm>
    </dsp:sp>
    <dsp:sp modelId="{01AEDD32-E4EC-404F-8EC2-FBEBC4D12166}">
      <dsp:nvSpPr>
        <dsp:cNvPr id="0" name=""/>
        <dsp:cNvSpPr/>
      </dsp:nvSpPr>
      <dsp:spPr>
        <a:xfrm>
          <a:off x="0" y="1408297"/>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Understand</a:t>
          </a:r>
        </a:p>
      </dsp:txBody>
      <dsp:txXfrm>
        <a:off x="0" y="1408297"/>
        <a:ext cx="1630918" cy="1327360"/>
      </dsp:txXfrm>
    </dsp:sp>
    <dsp:sp modelId="{1AA512AD-C2D6-495B-B23E-16549434DAEA}">
      <dsp:nvSpPr>
        <dsp:cNvPr id="0" name=""/>
        <dsp:cNvSpPr/>
      </dsp:nvSpPr>
      <dsp:spPr>
        <a:xfrm>
          <a:off x="1630918" y="2815299"/>
          <a:ext cx="6523672" cy="1327360"/>
        </a:xfrm>
        <a:prstGeom prst="rect">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577" tIns="337150" rIns="126577" bIns="337150" numCol="1" spcCol="1270" anchor="ctr" anchorCtr="0">
          <a:noAutofit/>
        </a:bodyPr>
        <a:lstStyle/>
        <a:p>
          <a:pPr marL="0" lvl="0" indent="0" algn="l" defTabSz="666750">
            <a:lnSpc>
              <a:spcPct val="90000"/>
            </a:lnSpc>
            <a:spcBef>
              <a:spcPct val="0"/>
            </a:spcBef>
            <a:spcAft>
              <a:spcPct val="35000"/>
            </a:spcAft>
            <a:buNone/>
          </a:pPr>
          <a:r>
            <a:rPr lang="en-US" sz="1500" kern="1200"/>
            <a:t>Examine issues such as resource allocation, marketing, PMS systems, management styles, culture, health and safety and organisational/industry problems as they relate to specific departmental areas. </a:t>
          </a:r>
        </a:p>
      </dsp:txBody>
      <dsp:txXfrm>
        <a:off x="1630918" y="2815299"/>
        <a:ext cx="6523672" cy="1327360"/>
      </dsp:txXfrm>
    </dsp:sp>
    <dsp:sp modelId="{881155D6-5C7F-48E7-8CA0-C2D9DC4B2C13}">
      <dsp:nvSpPr>
        <dsp:cNvPr id="0" name=""/>
        <dsp:cNvSpPr/>
      </dsp:nvSpPr>
      <dsp:spPr>
        <a:xfrm>
          <a:off x="0" y="2815299"/>
          <a:ext cx="1630918" cy="1327360"/>
        </a:xfrm>
        <a:prstGeom prst="rect">
          <a:avLst/>
        </a:prstGeom>
        <a:solidFill>
          <a:schemeClr val="l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6303" tIns="131114" rIns="86303" bIns="131114" numCol="1" spcCol="1270" anchor="ctr" anchorCtr="0">
          <a:noAutofit/>
        </a:bodyPr>
        <a:lstStyle/>
        <a:p>
          <a:pPr marL="0" lvl="0" indent="0" algn="ctr" defTabSz="844550">
            <a:lnSpc>
              <a:spcPct val="90000"/>
            </a:lnSpc>
            <a:spcBef>
              <a:spcPct val="0"/>
            </a:spcBef>
            <a:spcAft>
              <a:spcPct val="35000"/>
            </a:spcAft>
            <a:buNone/>
          </a:pPr>
          <a:r>
            <a:rPr lang="en-US" sz="1900" kern="1200"/>
            <a:t>Examine</a:t>
          </a:r>
        </a:p>
      </dsp:txBody>
      <dsp:txXfrm>
        <a:off x="0" y="2815299"/>
        <a:ext cx="1630918" cy="1327360"/>
      </dsp:txXfrm>
    </dsp:sp>
  </dsp:spTree>
</dsp:drawing>
</file>

<file path=ppt/diagrams/layout1.xml><?xml version="1.0" encoding="utf-8"?>
<dgm:layoutDef xmlns:dgm="http://schemas.openxmlformats.org/drawingml/2006/diagram" xmlns:a="http://schemas.openxmlformats.org/drawingml/2006/main" uniqueId="urn:microsoft.com/office/officeart/2016/7/layout/VerticalHollowActionList">
  <dgm:title val="Vertical Hollow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solidFgAcc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19.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27/01/2022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DC3D2C-EE78-2F44-A1B9-413DFA67B160}" type="datetimeFigureOut">
              <a:rPr lang="en-GB" smtClean="0"/>
              <a:t>27/01/2022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B972823-518C-EA49-9F9E-F3FA01D80398}" type="slidenum">
              <a:rPr lang="en-GB" smtClean="0"/>
              <a:t>‹#›</a:t>
            </a:fld>
            <a:endParaRPr lang="en-GB"/>
          </a:p>
        </p:txBody>
      </p:sp>
    </p:spTree>
    <p:extLst>
      <p:ext uri="{BB962C8B-B14F-4D97-AF65-F5344CB8AC3E}">
        <p14:creationId xmlns:p14="http://schemas.microsoft.com/office/powerpoint/2010/main" val="32200993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5</a:t>
            </a:fld>
            <a:endParaRPr lang="en-GB"/>
          </a:p>
        </p:txBody>
      </p:sp>
    </p:spTree>
    <p:extLst>
      <p:ext uri="{BB962C8B-B14F-4D97-AF65-F5344CB8AC3E}">
        <p14:creationId xmlns:p14="http://schemas.microsoft.com/office/powerpoint/2010/main" val="22532013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6</a:t>
            </a:fld>
            <a:endParaRPr lang="en-GB"/>
          </a:p>
        </p:txBody>
      </p:sp>
    </p:spTree>
    <p:extLst>
      <p:ext uri="{BB962C8B-B14F-4D97-AF65-F5344CB8AC3E}">
        <p14:creationId xmlns:p14="http://schemas.microsoft.com/office/powerpoint/2010/main" val="35303141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endParaRPr lang="en-GB" sz="1200" b="0" i="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5"/>
          </p:nvPr>
        </p:nvSpPr>
        <p:spPr/>
        <p:txBody>
          <a:bodyPr/>
          <a:lstStyle/>
          <a:p>
            <a:fld id="{1B972823-518C-EA49-9F9E-F3FA01D80398}" type="slidenum">
              <a:rPr lang="en-GB" smtClean="0"/>
              <a:t>7</a:t>
            </a:fld>
            <a:endParaRPr lang="en-GB"/>
          </a:p>
        </p:txBody>
      </p:sp>
    </p:spTree>
    <p:extLst>
      <p:ext uri="{BB962C8B-B14F-4D97-AF65-F5344CB8AC3E}">
        <p14:creationId xmlns:p14="http://schemas.microsoft.com/office/powerpoint/2010/main" val="295553523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8</a:t>
            </a:fld>
            <a:endParaRPr lang="en-GB"/>
          </a:p>
        </p:txBody>
      </p:sp>
    </p:spTree>
    <p:extLst>
      <p:ext uri="{BB962C8B-B14F-4D97-AF65-F5344CB8AC3E}">
        <p14:creationId xmlns:p14="http://schemas.microsoft.com/office/powerpoint/2010/main" val="24489410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9</a:t>
            </a:fld>
            <a:endParaRPr lang="en-GB"/>
          </a:p>
        </p:txBody>
      </p:sp>
    </p:spTree>
    <p:extLst>
      <p:ext uri="{BB962C8B-B14F-4D97-AF65-F5344CB8AC3E}">
        <p14:creationId xmlns:p14="http://schemas.microsoft.com/office/powerpoint/2010/main" val="13231778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10</a:t>
            </a:fld>
            <a:endParaRPr lang="en-GB"/>
          </a:p>
        </p:txBody>
      </p:sp>
    </p:spTree>
    <p:extLst>
      <p:ext uri="{BB962C8B-B14F-4D97-AF65-F5344CB8AC3E}">
        <p14:creationId xmlns:p14="http://schemas.microsoft.com/office/powerpoint/2010/main" val="2182687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11</a:t>
            </a:fld>
            <a:endParaRPr lang="en-GB"/>
          </a:p>
        </p:txBody>
      </p:sp>
    </p:spTree>
    <p:extLst>
      <p:ext uri="{BB962C8B-B14F-4D97-AF65-F5344CB8AC3E}">
        <p14:creationId xmlns:p14="http://schemas.microsoft.com/office/powerpoint/2010/main" val="1830060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12</a:t>
            </a:fld>
            <a:endParaRPr lang="en-GB"/>
          </a:p>
        </p:txBody>
      </p:sp>
    </p:spTree>
    <p:extLst>
      <p:ext uri="{BB962C8B-B14F-4D97-AF65-F5344CB8AC3E}">
        <p14:creationId xmlns:p14="http://schemas.microsoft.com/office/powerpoint/2010/main" val="36675187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1B972823-518C-EA49-9F9E-F3FA01D80398}" type="slidenum">
              <a:rPr lang="en-GB" smtClean="0"/>
              <a:t>13</a:t>
            </a:fld>
            <a:endParaRPr lang="en-GB"/>
          </a:p>
        </p:txBody>
      </p:sp>
    </p:spTree>
    <p:extLst>
      <p:ext uri="{BB962C8B-B14F-4D97-AF65-F5344CB8AC3E}">
        <p14:creationId xmlns:p14="http://schemas.microsoft.com/office/powerpoint/2010/main" val="424980982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14</a:t>
            </a:fld>
            <a:endParaRPr lang="en-GB"/>
          </a:p>
        </p:txBody>
      </p:sp>
    </p:spTree>
    <p:extLst>
      <p:ext uri="{BB962C8B-B14F-4D97-AF65-F5344CB8AC3E}">
        <p14:creationId xmlns:p14="http://schemas.microsoft.com/office/powerpoint/2010/main" val="3541648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p>
          <a:p>
            <a:endParaRPr lang="en-GB" dirty="0"/>
          </a:p>
          <a:p>
            <a:pPr algn="ctr"/>
            <a:r>
              <a:rPr lang="en-GB" sz="1800" b="1" i="1" dirty="0">
                <a:effectLst/>
                <a:latin typeface="Segoe UI" panose="020B0502040204020203" pitchFamily="34" charset="0"/>
                <a:ea typeface="DengXian" panose="02010600030101010101" pitchFamily="2" charset="-122"/>
              </a:rPr>
              <a:t>Accor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Best western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Hilton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Hyatt</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IHG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Intercontinental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Marriott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OYO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Scandic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a:effectLst/>
                <a:latin typeface="Segoe UI" panose="020B0502040204020203" pitchFamily="34" charset="0"/>
                <a:ea typeface="DengXian" panose="02010600030101010101" pitchFamily="2" charset="-122"/>
              </a:rPr>
              <a:t>Wyndham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pPr algn="ctr"/>
            <a:r>
              <a:rPr lang="en-GB" sz="1800"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i="1" dirty="0" err="1">
                <a:effectLst/>
                <a:latin typeface="Segoe UI" panose="020B0502040204020203" pitchFamily="34" charset="0"/>
                <a:ea typeface="DengXian" panose="02010600030101010101" pitchFamily="2" charset="-122"/>
              </a:rPr>
              <a:t>Yotel</a:t>
            </a:r>
            <a:r>
              <a:rPr lang="en-GB" sz="1800" b="1" i="1" dirty="0">
                <a:effectLst/>
                <a:latin typeface="Segoe UI" panose="020B0502040204020203" pitchFamily="34" charset="0"/>
                <a:ea typeface="DengXian" panose="02010600030101010101" pitchFamily="2" charset="-122"/>
              </a:rPr>
              <a:t> </a:t>
            </a:r>
            <a:endParaRPr lang="en-GB" sz="1800" dirty="0">
              <a:effectLst/>
              <a:latin typeface="Calibri" panose="020F0502020204030204" pitchFamily="34" charset="0"/>
              <a:ea typeface="DengXian" panose="02010600030101010101" pitchFamily="2" charset="-122"/>
            </a:endParaRPr>
          </a:p>
          <a:p>
            <a:pPr algn="ctr"/>
            <a:r>
              <a:rPr lang="en-GB" sz="1800" b="1" dirty="0">
                <a:effectLst/>
                <a:latin typeface="Segoe UI" panose="020B0502040204020203" pitchFamily="34" charset="0"/>
                <a:ea typeface="DengXian" panose="02010600030101010101" pitchFamily="2" charset="-122"/>
              </a:rPr>
              <a:t>Reservation number: </a:t>
            </a:r>
            <a:endParaRPr lang="en-GB" sz="1800" dirty="0">
              <a:effectLst/>
              <a:latin typeface="Calibri" panose="020F0502020204030204" pitchFamily="34" charset="0"/>
              <a:ea typeface="DengXian" panose="02010600030101010101" pitchFamily="2" charset="-122"/>
            </a:endParaRPr>
          </a:p>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16</a:t>
            </a:fld>
            <a:endParaRPr lang="en-GB"/>
          </a:p>
        </p:txBody>
      </p:sp>
    </p:spTree>
    <p:extLst>
      <p:ext uri="{BB962C8B-B14F-4D97-AF65-F5344CB8AC3E}">
        <p14:creationId xmlns:p14="http://schemas.microsoft.com/office/powerpoint/2010/main" val="24869953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18</a:t>
            </a:fld>
            <a:endParaRPr lang="en-GB"/>
          </a:p>
        </p:txBody>
      </p:sp>
    </p:spTree>
    <p:extLst>
      <p:ext uri="{BB962C8B-B14F-4D97-AF65-F5344CB8AC3E}">
        <p14:creationId xmlns:p14="http://schemas.microsoft.com/office/powerpoint/2010/main" val="215544325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to write a business letter…</a:t>
            </a:r>
          </a:p>
        </p:txBody>
      </p:sp>
      <p:sp>
        <p:nvSpPr>
          <p:cNvPr id="4" name="Slide Number Placeholder 3"/>
          <p:cNvSpPr>
            <a:spLocks noGrp="1"/>
          </p:cNvSpPr>
          <p:nvPr>
            <p:ph type="sldNum" sz="quarter" idx="5"/>
          </p:nvPr>
        </p:nvSpPr>
        <p:spPr/>
        <p:txBody>
          <a:bodyPr/>
          <a:lstStyle/>
          <a:p>
            <a:fld id="{1B972823-518C-EA49-9F9E-F3FA01D80398}" type="slidenum">
              <a:rPr lang="en-GB" smtClean="0"/>
              <a:t>19</a:t>
            </a:fld>
            <a:endParaRPr lang="en-GB"/>
          </a:p>
        </p:txBody>
      </p:sp>
    </p:spTree>
    <p:extLst>
      <p:ext uri="{BB962C8B-B14F-4D97-AF65-F5344CB8AC3E}">
        <p14:creationId xmlns:p14="http://schemas.microsoft.com/office/powerpoint/2010/main" val="25331864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20</a:t>
            </a:fld>
            <a:endParaRPr lang="en-GB"/>
          </a:p>
        </p:txBody>
      </p:sp>
    </p:spTree>
    <p:extLst>
      <p:ext uri="{BB962C8B-B14F-4D97-AF65-F5344CB8AC3E}">
        <p14:creationId xmlns:p14="http://schemas.microsoft.com/office/powerpoint/2010/main" val="31776843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B972823-518C-EA49-9F9E-F3FA01D80398}" type="slidenum">
              <a:rPr lang="en-GB" smtClean="0"/>
              <a:t>21</a:t>
            </a:fld>
            <a:endParaRPr lang="en-GB"/>
          </a:p>
        </p:txBody>
      </p:sp>
    </p:spTree>
    <p:extLst>
      <p:ext uri="{BB962C8B-B14F-4D97-AF65-F5344CB8AC3E}">
        <p14:creationId xmlns:p14="http://schemas.microsoft.com/office/powerpoint/2010/main" val="2302862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15.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5.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5.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5.xml"/></Relationships>
</file>

<file path=ppt/slideLayouts/_rels/slideLayout66.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5.xml"/></Relationships>
</file>

<file path=ppt/slideLayouts/_rels/slideLayout6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5.xml"/></Relationships>
</file>

<file path=ppt/slideLayouts/_rels/slideLayout68.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5.xml"/></Relationships>
</file>

<file path=ppt/slideLayouts/_rels/slideLayout69.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5.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16.xml"/></Relationships>
</file>

<file path=ppt/slideLayouts/_rels/slideLayout7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6.xml"/></Relationships>
</file>

<file path=ppt/slideLayouts/_rels/slideLayout7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1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19561097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448354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0448983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527393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28732328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316721305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6512114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Tree>
    <p:extLst>
      <p:ext uri="{BB962C8B-B14F-4D97-AF65-F5344CB8AC3E}">
        <p14:creationId xmlns:p14="http://schemas.microsoft.com/office/powerpoint/2010/main" val="942683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9719680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7797284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992772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632842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6553109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485071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303133802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234779705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US"/>
              <a:t>Click to edit Master text styles</a:t>
            </a:r>
          </a:p>
        </p:txBody>
      </p:sp>
    </p:spTree>
    <p:extLst>
      <p:ext uri="{BB962C8B-B14F-4D97-AF65-F5344CB8AC3E}">
        <p14:creationId xmlns:p14="http://schemas.microsoft.com/office/powerpoint/2010/main" val="37602653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491122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1539535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248639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2924693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52348898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4338723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4190309838"/>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19940078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81717024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67337202"/>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1/27/2022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953528078"/>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cSld name="1_Blank">
    <p:spTree>
      <p:nvGrpSpPr>
        <p:cNvPr id="1" name=""/>
        <p:cNvGrpSpPr/>
        <p:nvPr/>
      </p:nvGrpSpPr>
      <p:grpSpPr>
        <a:xfrm>
          <a:off x="0" y="0"/>
          <a:ext cx="0" cy="0"/>
          <a:chOff x="0" y="0"/>
          <a:chExt cx="0" cy="0"/>
        </a:xfrm>
      </p:grpSpPr>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Edit Master text styles</a:t>
            </a:r>
          </a:p>
        </p:txBody>
      </p:sp>
    </p:spTree>
    <p:extLst>
      <p:ext uri="{BB962C8B-B14F-4D97-AF65-F5344CB8AC3E}">
        <p14:creationId xmlns:p14="http://schemas.microsoft.com/office/powerpoint/2010/main" val="1722729963"/>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08894481"/>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755913298"/>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95677931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807362791"/>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266748113"/>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308559638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31544453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842437322"/>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US"/>
              <a:t>Click to edit Master title style</a:t>
            </a:r>
          </a:p>
        </p:txBody>
      </p:sp>
    </p:spTree>
    <p:extLst>
      <p:ext uri="{BB962C8B-B14F-4D97-AF65-F5344CB8AC3E}">
        <p14:creationId xmlns:p14="http://schemas.microsoft.com/office/powerpoint/2010/main" val="2169476505"/>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796161075"/>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07206774"/>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311093394"/>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07014339"/>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429597198"/>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23498105"/>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665919307"/>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027876"/>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53974232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126291818"/>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91062643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1/27/2022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97551844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199913127"/>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597557482"/>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70017022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73879667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6108772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92086"/>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41335720"/>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6317273"/>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3974889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092937164"/>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1/27/2022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605085228"/>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011986160"/>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941576500"/>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95052532"/>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588311361"/>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preserve="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309229298"/>
      </p:ext>
    </p:extLst>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preserve="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72270472"/>
      </p:ext>
    </p:extLst>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preserve="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795242468"/>
      </p:ext>
    </p:extLst>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preserve="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US"/>
              <a:t>Click icon to add picture</a:t>
            </a:r>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3184228194"/>
      </p:ext>
    </p:extLst>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preserve="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190031752"/>
      </p:ext>
    </p:extLst>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0287059"/>
      </p:ext>
    </p:extLst>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80126165"/>
      </p:ext>
    </p:extLst>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11254054"/>
      </p:ext>
    </p:extLst>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42335989"/>
      </p:ext>
    </p:extLst>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24177289"/>
      </p:ext>
    </p:extLst>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27/01/2022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1906212"/>
      </p:ext>
    </p:extLst>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27/01/2022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77341138"/>
      </p:ext>
    </p:extLst>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27/01/2022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135248234"/>
      </p:ext>
    </p:extLst>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927676895"/>
      </p:ext>
    </p:extLst>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27/01/2022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89225544"/>
      </p:ext>
    </p:extLst>
  </p:cSld>
  <p:clrMapOvr>
    <a:masterClrMapping/>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165609076"/>
      </p:ext>
    </p:extLst>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27/01/2022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218706989"/>
      </p:ext>
    </p:extLst>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preserve="1">
  <p:cSld name="1_Blank">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12008116-C1AE-FF48-B61C-9AF813142E75}"/>
              </a:ext>
            </a:extLst>
          </p:cNvPr>
          <p:cNvSpPr>
            <a:spLocks noChangeArrowheads="1"/>
          </p:cNvSpPr>
          <p:nvPr/>
        </p:nvSpPr>
        <p:spPr bwMode="auto">
          <a:xfrm>
            <a:off x="-4763" y="6789739"/>
            <a:ext cx="9154716" cy="77787"/>
          </a:xfrm>
          <a:prstGeom prst="rect">
            <a:avLst/>
          </a:prstGeom>
          <a:solidFill>
            <a:schemeClr val="accent1"/>
          </a:solidFill>
          <a:ln>
            <a:noFill/>
          </a:ln>
        </p:spPr>
        <p:txBody>
          <a:bodyPr anchor="ctr"/>
          <a:lstStyle>
            <a:lvl1pPr>
              <a:defRPr>
                <a:solidFill>
                  <a:schemeClr val="tx1"/>
                </a:solidFill>
                <a:latin typeface="Calibri" panose="020F0502020204030204" pitchFamily="34" charset="0"/>
              </a:defRPr>
            </a:lvl1pPr>
            <a:lvl2pPr marL="742950" indent="-285750">
              <a:defRPr>
                <a:solidFill>
                  <a:schemeClr val="tx1"/>
                </a:solidFill>
                <a:latin typeface="Calibri" panose="020F0502020204030204" pitchFamily="34" charset="0"/>
              </a:defRPr>
            </a:lvl2pPr>
            <a:lvl3pPr marL="1143000" indent="-228600">
              <a:defRPr>
                <a:solidFill>
                  <a:schemeClr val="tx1"/>
                </a:solidFill>
                <a:latin typeface="Calibri" panose="020F0502020204030204" pitchFamily="34" charset="0"/>
              </a:defRPr>
            </a:lvl3pPr>
            <a:lvl4pPr marL="1600200" indent="-228600">
              <a:defRPr>
                <a:solidFill>
                  <a:schemeClr val="tx1"/>
                </a:solidFill>
                <a:latin typeface="Calibri" panose="020F0502020204030204" pitchFamily="34" charset="0"/>
              </a:defRPr>
            </a:lvl4pPr>
            <a:lvl5pPr marL="2057400" indent="-228600">
              <a:defRPr>
                <a:solidFill>
                  <a:schemeClr val="tx1"/>
                </a:solidFill>
                <a:latin typeface="Calibri" panose="020F0502020204030204" pitchFamily="34" charset="0"/>
              </a:defRPr>
            </a:lvl5pPr>
            <a:lvl6pPr marL="2514600" indent="-228600" eaLnBrk="0" fontAlgn="base" hangingPunct="0">
              <a:spcBef>
                <a:spcPct val="0"/>
              </a:spcBef>
              <a:spcAft>
                <a:spcPct val="0"/>
              </a:spcAft>
              <a:defRPr>
                <a:solidFill>
                  <a:schemeClr val="tx1"/>
                </a:solidFill>
                <a:latin typeface="Calibri" panose="020F0502020204030204" pitchFamily="34" charset="0"/>
              </a:defRPr>
            </a:lvl6pPr>
            <a:lvl7pPr marL="2971800" indent="-228600" eaLnBrk="0" fontAlgn="base" hangingPunct="0">
              <a:spcBef>
                <a:spcPct val="0"/>
              </a:spcBef>
              <a:spcAft>
                <a:spcPct val="0"/>
              </a:spcAft>
              <a:defRPr>
                <a:solidFill>
                  <a:schemeClr val="tx1"/>
                </a:solidFill>
                <a:latin typeface="Calibri" panose="020F0502020204030204" pitchFamily="34" charset="0"/>
              </a:defRPr>
            </a:lvl7pPr>
            <a:lvl8pPr marL="3429000" indent="-228600" eaLnBrk="0" fontAlgn="base" hangingPunct="0">
              <a:spcBef>
                <a:spcPct val="0"/>
              </a:spcBef>
              <a:spcAft>
                <a:spcPct val="0"/>
              </a:spcAft>
              <a:defRPr>
                <a:solidFill>
                  <a:schemeClr val="tx1"/>
                </a:solidFill>
                <a:latin typeface="Calibri" panose="020F0502020204030204" pitchFamily="34" charset="0"/>
              </a:defRPr>
            </a:lvl8pPr>
            <a:lvl9pPr marL="3886200" indent="-228600" eaLnBrk="0" fontAlgn="base" hangingPunct="0">
              <a:spcBef>
                <a:spcPct val="0"/>
              </a:spcBef>
              <a:spcAft>
                <a:spcPct val="0"/>
              </a:spcAft>
              <a:defRPr>
                <a:solidFill>
                  <a:schemeClr val="tx1"/>
                </a:solidFill>
                <a:latin typeface="Calibri" panose="020F0502020204030204" pitchFamily="34" charset="0"/>
              </a:defRPr>
            </a:lvl9pPr>
          </a:lstStyle>
          <a:p>
            <a:pPr algn="ctr" eaLnBrk="1" hangingPunct="1">
              <a:defRPr/>
            </a:pPr>
            <a:endParaRPr lang="ro-RO" altLang="en-US" sz="1350">
              <a:solidFill>
                <a:srgbClr val="FFFFFF"/>
              </a:solidFill>
            </a:endParaRPr>
          </a:p>
        </p:txBody>
      </p:sp>
      <p:sp>
        <p:nvSpPr>
          <p:cNvPr id="5" name="Title 1"/>
          <p:cNvSpPr>
            <a:spLocks noGrp="1"/>
          </p:cNvSpPr>
          <p:nvPr>
            <p:ph type="title"/>
          </p:nvPr>
        </p:nvSpPr>
        <p:spPr>
          <a:xfrm>
            <a:off x="115200" y="158744"/>
            <a:ext cx="7886700" cy="439200"/>
          </a:xfrm>
        </p:spPr>
        <p:txBody>
          <a:bodyPr>
            <a:noAutofit/>
          </a:bodyPr>
          <a:lstStyle>
            <a:lvl1pPr>
              <a:defRPr sz="1950" b="1"/>
            </a:lvl1pPr>
          </a:lstStyle>
          <a:p>
            <a:r>
              <a:rPr lang="en-US"/>
              <a:t>Click to edit Master title style</a:t>
            </a:r>
            <a:endParaRPr lang="en-US" dirty="0"/>
          </a:p>
        </p:txBody>
      </p:sp>
      <p:sp>
        <p:nvSpPr>
          <p:cNvPr id="6" name="Text Placeholder 6"/>
          <p:cNvSpPr>
            <a:spLocks noGrp="1"/>
          </p:cNvSpPr>
          <p:nvPr>
            <p:ph type="body" sz="quarter" idx="13"/>
          </p:nvPr>
        </p:nvSpPr>
        <p:spPr>
          <a:xfrm>
            <a:off x="113953" y="583128"/>
            <a:ext cx="5046663" cy="583200"/>
          </a:xfrm>
        </p:spPr>
        <p:txBody>
          <a:bodyPr>
            <a:normAutofit/>
          </a:bodyPr>
          <a:lstStyle>
            <a:lvl1pPr marL="0" indent="0">
              <a:buNone/>
              <a:defRPr sz="1500"/>
            </a:lvl1pPr>
          </a:lstStyle>
          <a:p>
            <a:pPr lvl="0"/>
            <a:r>
              <a:rPr lang="en-US"/>
              <a:t>Click to edit Master text styles</a:t>
            </a:r>
          </a:p>
        </p:txBody>
      </p:sp>
    </p:spTree>
    <p:extLst>
      <p:ext uri="{BB962C8B-B14F-4D97-AF65-F5344CB8AC3E}">
        <p14:creationId xmlns:p14="http://schemas.microsoft.com/office/powerpoint/2010/main" val="1997256313"/>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6.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7.xml"/></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theme" Target="../theme/theme4.xml"/><Relationship Id="rId1" Type="http://schemas.openxmlformats.org/officeDocument/2006/relationships/slideLayout" Target="../slideLayouts/slideLayout8.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10.xml"/><Relationship Id="rId1" Type="http://schemas.openxmlformats.org/officeDocument/2006/relationships/slideLayout" Target="../slideLayouts/slideLayout9.xml"/><Relationship Id="rId4" Type="http://schemas.openxmlformats.org/officeDocument/2006/relationships/image" Target="../media/image6.png"/></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13.xml"/><Relationship Id="rId7" Type="http://schemas.openxmlformats.org/officeDocument/2006/relationships/image" Target="../media/image7.png"/><Relationship Id="rId2" Type="http://schemas.openxmlformats.org/officeDocument/2006/relationships/slideLayout" Target="../slideLayouts/slideLayout12.xml"/><Relationship Id="rId1" Type="http://schemas.openxmlformats.org/officeDocument/2006/relationships/slideLayout" Target="../slideLayouts/slideLayout11.xml"/><Relationship Id="rId6" Type="http://schemas.openxmlformats.org/officeDocument/2006/relationships/theme" Target="../theme/theme6.xml"/><Relationship Id="rId5" Type="http://schemas.openxmlformats.org/officeDocument/2006/relationships/slideLayout" Target="../slideLayouts/slideLayout15.xml"/><Relationship Id="rId4" Type="http://schemas.openxmlformats.org/officeDocument/2006/relationships/slideLayout" Target="../slideLayouts/slideLayout14.xml"/></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6.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7.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25.xml"/><Relationship Id="rId13" Type="http://schemas.openxmlformats.org/officeDocument/2006/relationships/theme" Target="../theme/theme9.xml"/><Relationship Id="rId3" Type="http://schemas.openxmlformats.org/officeDocument/2006/relationships/slideLayout" Target="../slideLayouts/slideLayout20.xml"/><Relationship Id="rId7" Type="http://schemas.openxmlformats.org/officeDocument/2006/relationships/slideLayout" Target="../slideLayouts/slideLayout24.xml"/><Relationship Id="rId12" Type="http://schemas.openxmlformats.org/officeDocument/2006/relationships/slideLayout" Target="../slideLayouts/slideLayout29.xml"/><Relationship Id="rId2" Type="http://schemas.openxmlformats.org/officeDocument/2006/relationships/slideLayout" Target="../slideLayouts/slideLayout19.xml"/><Relationship Id="rId1" Type="http://schemas.openxmlformats.org/officeDocument/2006/relationships/slideLayout" Target="../slideLayouts/slideLayout18.xml"/><Relationship Id="rId6" Type="http://schemas.openxmlformats.org/officeDocument/2006/relationships/slideLayout" Target="../slideLayouts/slideLayout23.xml"/><Relationship Id="rId11" Type="http://schemas.openxmlformats.org/officeDocument/2006/relationships/slideLayout" Target="../slideLayouts/slideLayout28.xml"/><Relationship Id="rId5" Type="http://schemas.openxmlformats.org/officeDocument/2006/relationships/slideLayout" Target="../slideLayouts/slideLayout22.xml"/><Relationship Id="rId10" Type="http://schemas.openxmlformats.org/officeDocument/2006/relationships/slideLayout" Target="../slideLayouts/slideLayout27.xml"/><Relationship Id="rId4" Type="http://schemas.openxmlformats.org/officeDocument/2006/relationships/slideLayout" Target="../slideLayouts/slideLayout21.xml"/><Relationship Id="rId9" Type="http://schemas.openxmlformats.org/officeDocument/2006/relationships/slideLayout" Target="../slideLayouts/slideLayout26.xml"/><Relationship Id="rId14" Type="http://schemas.openxmlformats.org/officeDocument/2006/relationships/image" Target="../media/image10.png"/></Relationships>
</file>

<file path=ppt/slideMasters/_rels/slideMaster10.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6" Type="http://schemas.openxmlformats.org/officeDocument/2006/relationships/image" Target="../media/image11.png"/><Relationship Id="rId5" Type="http://schemas.openxmlformats.org/officeDocument/2006/relationships/theme" Target="../theme/theme10.xml"/><Relationship Id="rId4" Type="http://schemas.openxmlformats.org/officeDocument/2006/relationships/slideLayout" Target="../slideLayouts/slideLayout33.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12.png"/><Relationship Id="rId4" Type="http://schemas.openxmlformats.org/officeDocument/2006/relationships/theme" Target="../theme/theme11.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9.xml"/><Relationship Id="rId2" Type="http://schemas.openxmlformats.org/officeDocument/2006/relationships/slideLayout" Target="../slideLayouts/slideLayout38.xml"/><Relationship Id="rId1" Type="http://schemas.openxmlformats.org/officeDocument/2006/relationships/slideLayout" Target="../slideLayouts/slideLayout37.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8" Type="http://schemas.openxmlformats.org/officeDocument/2006/relationships/slideLayout" Target="../slideLayouts/slideLayout47.xml"/><Relationship Id="rId13" Type="http://schemas.openxmlformats.org/officeDocument/2006/relationships/image" Target="../media/image14.png"/><Relationship Id="rId3" Type="http://schemas.openxmlformats.org/officeDocument/2006/relationships/slideLayout" Target="../slideLayouts/slideLayout42.xml"/><Relationship Id="rId7" Type="http://schemas.openxmlformats.org/officeDocument/2006/relationships/slideLayout" Target="../slideLayouts/slideLayout46.xml"/><Relationship Id="rId12" Type="http://schemas.openxmlformats.org/officeDocument/2006/relationships/theme" Target="../theme/theme13.xml"/><Relationship Id="rId2" Type="http://schemas.openxmlformats.org/officeDocument/2006/relationships/slideLayout" Target="../slideLayouts/slideLayout41.xml"/><Relationship Id="rId1" Type="http://schemas.openxmlformats.org/officeDocument/2006/relationships/slideLayout" Target="../slideLayouts/slideLayout40.xml"/><Relationship Id="rId6" Type="http://schemas.openxmlformats.org/officeDocument/2006/relationships/slideLayout" Target="../slideLayouts/slideLayout45.xml"/><Relationship Id="rId11" Type="http://schemas.openxmlformats.org/officeDocument/2006/relationships/slideLayout" Target="../slideLayouts/slideLayout50.xml"/><Relationship Id="rId5" Type="http://schemas.openxmlformats.org/officeDocument/2006/relationships/slideLayout" Target="../slideLayouts/slideLayout44.xml"/><Relationship Id="rId10" Type="http://schemas.openxmlformats.org/officeDocument/2006/relationships/slideLayout" Target="../slideLayouts/slideLayout49.xml"/><Relationship Id="rId4" Type="http://schemas.openxmlformats.org/officeDocument/2006/relationships/slideLayout" Target="../slideLayouts/slideLayout43.xml"/><Relationship Id="rId9" Type="http://schemas.openxmlformats.org/officeDocument/2006/relationships/slideLayout" Target="../slideLayouts/slideLayout48.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58.xml"/><Relationship Id="rId13" Type="http://schemas.openxmlformats.org/officeDocument/2006/relationships/image" Target="../media/image15.png"/><Relationship Id="rId3" Type="http://schemas.openxmlformats.org/officeDocument/2006/relationships/slideLayout" Target="../slideLayouts/slideLayout53.xml"/><Relationship Id="rId7" Type="http://schemas.openxmlformats.org/officeDocument/2006/relationships/slideLayout" Target="../slideLayouts/slideLayout57.xml"/><Relationship Id="rId12" Type="http://schemas.openxmlformats.org/officeDocument/2006/relationships/theme" Target="../theme/theme14.xml"/><Relationship Id="rId2" Type="http://schemas.openxmlformats.org/officeDocument/2006/relationships/slideLayout" Target="../slideLayouts/slideLayout52.xml"/><Relationship Id="rId1" Type="http://schemas.openxmlformats.org/officeDocument/2006/relationships/slideLayout" Target="../slideLayouts/slideLayout51.xml"/><Relationship Id="rId6" Type="http://schemas.openxmlformats.org/officeDocument/2006/relationships/slideLayout" Target="../slideLayouts/slideLayout56.xml"/><Relationship Id="rId11" Type="http://schemas.openxmlformats.org/officeDocument/2006/relationships/slideLayout" Target="../slideLayouts/slideLayout61.xml"/><Relationship Id="rId5" Type="http://schemas.openxmlformats.org/officeDocument/2006/relationships/slideLayout" Target="../slideLayouts/slideLayout55.xml"/><Relationship Id="rId10" Type="http://schemas.openxmlformats.org/officeDocument/2006/relationships/slideLayout" Target="../slideLayouts/slideLayout60.xml"/><Relationship Id="rId4" Type="http://schemas.openxmlformats.org/officeDocument/2006/relationships/slideLayout" Target="../slideLayouts/slideLayout54.xml"/><Relationship Id="rId9" Type="http://schemas.openxmlformats.org/officeDocument/2006/relationships/slideLayout" Target="../slideLayouts/slideLayout59.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69.xml"/><Relationship Id="rId3" Type="http://schemas.openxmlformats.org/officeDocument/2006/relationships/slideLayout" Target="../slideLayouts/slideLayout64.xml"/><Relationship Id="rId7" Type="http://schemas.openxmlformats.org/officeDocument/2006/relationships/slideLayout" Target="../slideLayouts/slideLayout68.xml"/><Relationship Id="rId2" Type="http://schemas.openxmlformats.org/officeDocument/2006/relationships/slideLayout" Target="../slideLayouts/slideLayout63.xml"/><Relationship Id="rId1" Type="http://schemas.openxmlformats.org/officeDocument/2006/relationships/slideLayout" Target="../slideLayouts/slideLayout62.xml"/><Relationship Id="rId6" Type="http://schemas.openxmlformats.org/officeDocument/2006/relationships/slideLayout" Target="../slideLayouts/slideLayout67.xml"/><Relationship Id="rId5" Type="http://schemas.openxmlformats.org/officeDocument/2006/relationships/slideLayout" Target="../slideLayouts/slideLayout66.xml"/><Relationship Id="rId4" Type="http://schemas.openxmlformats.org/officeDocument/2006/relationships/slideLayout" Target="../slideLayouts/slideLayout65.xml"/><Relationship Id="rId9" Type="http://schemas.openxmlformats.org/officeDocument/2006/relationships/theme" Target="../theme/theme15.xml"/></Relationships>
</file>

<file path=ppt/slideMasters/_rels/slideMaster16.xml.rels><?xml version="1.0" encoding="UTF-8" standalone="yes"?>
<Relationships xmlns="http://schemas.openxmlformats.org/package/2006/relationships"><Relationship Id="rId3" Type="http://schemas.openxmlformats.org/officeDocument/2006/relationships/theme" Target="../theme/theme16.xml"/><Relationship Id="rId2" Type="http://schemas.openxmlformats.org/officeDocument/2006/relationships/slideLayout" Target="../slideLayouts/slideLayout71.xml"/><Relationship Id="rId1" Type="http://schemas.openxmlformats.org/officeDocument/2006/relationships/slideLayout" Target="../slideLayouts/slideLayout70.xml"/><Relationship Id="rId4" Type="http://schemas.openxmlformats.org/officeDocument/2006/relationships/image" Target="../media/image4.png"/></Relationships>
</file>

<file path=ppt/slideMasters/_rels/slideMaster17.xml.rels><?xml version="1.0" encoding="UTF-8" standalone="yes"?>
<Relationships xmlns="http://schemas.openxmlformats.org/package/2006/relationships"><Relationship Id="rId8" Type="http://schemas.openxmlformats.org/officeDocument/2006/relationships/slideLayout" Target="../slideLayouts/slideLayout79.xml"/><Relationship Id="rId13" Type="http://schemas.openxmlformats.org/officeDocument/2006/relationships/theme" Target="../theme/theme17.xml"/><Relationship Id="rId3" Type="http://schemas.openxmlformats.org/officeDocument/2006/relationships/slideLayout" Target="../slideLayouts/slideLayout74.xml"/><Relationship Id="rId7" Type="http://schemas.openxmlformats.org/officeDocument/2006/relationships/slideLayout" Target="../slideLayouts/slideLayout78.xml"/><Relationship Id="rId12" Type="http://schemas.openxmlformats.org/officeDocument/2006/relationships/slideLayout" Target="../slideLayouts/slideLayout83.xml"/><Relationship Id="rId2" Type="http://schemas.openxmlformats.org/officeDocument/2006/relationships/slideLayout" Target="../slideLayouts/slideLayout73.xml"/><Relationship Id="rId1" Type="http://schemas.openxmlformats.org/officeDocument/2006/relationships/slideLayout" Target="../slideLayouts/slideLayout72.xml"/><Relationship Id="rId6" Type="http://schemas.openxmlformats.org/officeDocument/2006/relationships/slideLayout" Target="../slideLayouts/slideLayout77.xml"/><Relationship Id="rId11" Type="http://schemas.openxmlformats.org/officeDocument/2006/relationships/slideLayout" Target="../slideLayouts/slideLayout82.xml"/><Relationship Id="rId5" Type="http://schemas.openxmlformats.org/officeDocument/2006/relationships/slideLayout" Target="../slideLayouts/slideLayout76.xml"/><Relationship Id="rId10" Type="http://schemas.openxmlformats.org/officeDocument/2006/relationships/slideLayout" Target="../slideLayouts/slideLayout81.xml"/><Relationship Id="rId4" Type="http://schemas.openxmlformats.org/officeDocument/2006/relationships/slideLayout" Target="../slideLayouts/slideLayout75.xml"/><Relationship Id="rId9" Type="http://schemas.openxmlformats.org/officeDocument/2006/relationships/slideLayout" Target="../slideLayouts/slideLayout80.xml"/><Relationship Id="rId14" Type="http://schemas.openxmlformats.org/officeDocument/2006/relationships/image" Target="../media/image24.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909412311"/>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43916382"/>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757282781"/>
      </p:ext>
    </p:extLst>
  </p:cSld>
  <p:clrMap bg1="lt1" tx1="dk1" bg2="lt2" tx2="dk2" accent1="accent1" accent2="accent2" accent3="accent3" accent4="accent4" accent5="accent5" accent6="accent6" hlink="hlink" folHlink="folHlink"/>
  <p:sldLayoutIdLst>
    <p:sldLayoutId id="2147483670"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00065935"/>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753531221"/>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7"/>
          <a:stretch>
            <a:fillRect/>
          </a:stretch>
        </p:blipFill>
        <p:spPr>
          <a:xfrm>
            <a:off x="0" y="0"/>
            <a:ext cx="9144000" cy="6858000"/>
          </a:xfrm>
          <a:prstGeom prst="rect">
            <a:avLst/>
          </a:prstGeom>
        </p:spPr>
      </p:pic>
    </p:spTree>
    <p:extLst>
      <p:ext uri="{BB962C8B-B14F-4D97-AF65-F5344CB8AC3E}">
        <p14:creationId xmlns:p14="http://schemas.microsoft.com/office/powerpoint/2010/main" val="2362654679"/>
      </p:ext>
    </p:extLst>
  </p:cSld>
  <p:clrMap bg1="lt1" tx1="dk1" bg2="lt2" tx2="dk2" accent1="accent1" accent2="accent2" accent3="accent3" accent4="accent4" accent5="accent5" accent6="accent6" hlink="hlink" folHlink="folHlink"/>
  <p:sldLayoutIdLst>
    <p:sldLayoutId id="2147483677" r:id="rId1"/>
    <p:sldLayoutId id="2147483757" r:id="rId2"/>
    <p:sldLayoutId id="2147483758" r:id="rId3"/>
    <p:sldLayoutId id="2147483759" r:id="rId4"/>
    <p:sldLayoutId id="2147483760"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26073010"/>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9875856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4"/>
          <a:stretch>
            <a:fillRect/>
          </a:stretch>
        </p:blipFill>
        <p:spPr>
          <a:xfrm>
            <a:off x="0" y="0"/>
            <a:ext cx="9144000" cy="6858000"/>
          </a:xfrm>
          <a:prstGeom prst="rect">
            <a:avLst/>
          </a:prstGeom>
        </p:spPr>
      </p:pic>
    </p:spTree>
    <p:extLst>
      <p:ext uri="{BB962C8B-B14F-4D97-AF65-F5344CB8AC3E}">
        <p14:creationId xmlns:p14="http://schemas.microsoft.com/office/powerpoint/2010/main" val="63318661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 id="2147483756"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3847146663"/>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339320281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1242690618"/>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8480506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1663552325"/>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45077136"/>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2859500591"/>
      </p:ext>
    </p:extLst>
  </p:cSld>
  <p:clrMap bg1="lt1" tx1="dk1" bg2="lt2" tx2="dk2" accent1="accent1" accent2="accent2" accent3="accent3" accent4="accent4" accent5="accent5" accent6="accent6" hlink="hlink" folHlink="folHlink"/>
  <p:sldLayoutIdLst>
    <p:sldLayoutId id="2147483741" r:id="rId1"/>
    <p:sldLayoutId id="2147483742"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7.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27/01/2022</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4189158538"/>
      </p:ext>
    </p:extLst>
  </p:cSld>
  <p:clrMap bg1="lt1" tx1="dk1" bg2="lt2" tx2="dk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1.xml"/><Relationship Id="rId1" Type="http://schemas.openxmlformats.org/officeDocument/2006/relationships/slideLayout" Target="../slideLayouts/slideLayout29.xml"/><Relationship Id="rId4" Type="http://schemas.openxmlformats.org/officeDocument/2006/relationships/image" Target="../media/image27.jpeg"/></Relationships>
</file>

<file path=ppt/slides/_rels/slide5.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notesSlide" Target="../notesSlides/notesSlide2.xml"/><Relationship Id="rId1" Type="http://schemas.openxmlformats.org/officeDocument/2006/relationships/slideLayout" Target="../slideLayouts/slideLayout29.xml"/><Relationship Id="rId5" Type="http://schemas.openxmlformats.org/officeDocument/2006/relationships/image" Target="../media/image30.jpeg"/><Relationship Id="rId4" Type="http://schemas.openxmlformats.org/officeDocument/2006/relationships/image" Target="../media/image29.jpeg"/></Relationships>
</file>

<file path=ppt/slides/_rels/slide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3.xml"/><Relationship Id="rId1" Type="http://schemas.openxmlformats.org/officeDocument/2006/relationships/slideLayout" Target="../slideLayouts/slideLayout29.xml"/><Relationship Id="rId4" Type="http://schemas.openxmlformats.org/officeDocument/2006/relationships/image" Target="../media/image32.jpeg"/></Relationships>
</file>

<file path=ppt/slides/_rels/slide7.xml.rels><?xml version="1.0" encoding="UTF-8" standalone="yes"?>
<Relationships xmlns="http://schemas.openxmlformats.org/package/2006/relationships"><Relationship Id="rId8" Type="http://schemas.openxmlformats.org/officeDocument/2006/relationships/image" Target="../media/image36.jpeg"/><Relationship Id="rId3" Type="http://schemas.openxmlformats.org/officeDocument/2006/relationships/image" Target="../media/image33.jpeg"/><Relationship Id="rId7" Type="http://schemas.openxmlformats.org/officeDocument/2006/relationships/hyperlink" Target="http://news.softpedia.com/news/use-mouse-gestures-for-every-windows-activity-490944.shtml" TargetMode="External"/><Relationship Id="rId2" Type="http://schemas.openxmlformats.org/officeDocument/2006/relationships/notesSlide" Target="../notesSlides/notesSlide4.xml"/><Relationship Id="rId1" Type="http://schemas.openxmlformats.org/officeDocument/2006/relationships/slideLayout" Target="../slideLayouts/slideLayout29.xml"/><Relationship Id="rId6" Type="http://schemas.openxmlformats.org/officeDocument/2006/relationships/image" Target="../media/image35.jpeg"/><Relationship Id="rId5" Type="http://schemas.openxmlformats.org/officeDocument/2006/relationships/hyperlink" Target="http://www.emotionalintelligenceatwork.com/resources/noticing-body-language/" TargetMode="External"/><Relationship Id="rId4" Type="http://schemas.openxmlformats.org/officeDocument/2006/relationships/image" Target="../media/image34.jpeg"/><Relationship Id="rId9" Type="http://schemas.openxmlformats.org/officeDocument/2006/relationships/image" Target="../media/image37.jpeg"/></Relationships>
</file>

<file path=ppt/slides/_rels/slide8.xml.rels><?xml version="1.0" encoding="UTF-8" standalone="yes"?>
<Relationships xmlns="http://schemas.openxmlformats.org/package/2006/relationships"><Relationship Id="rId3" Type="http://schemas.openxmlformats.org/officeDocument/2006/relationships/image" Target="../media/image38.gif"/><Relationship Id="rId2" Type="http://schemas.openxmlformats.org/officeDocument/2006/relationships/notesSlide" Target="../notesSlides/notesSlide5.xml"/><Relationship Id="rId1" Type="http://schemas.openxmlformats.org/officeDocument/2006/relationships/slideLayout" Target="../slideLayouts/slideLayout29.xml"/><Relationship Id="rId4" Type="http://schemas.openxmlformats.org/officeDocument/2006/relationships/hyperlink" Target="http://aveholidayhome.blogspot.com/2012/08/we-all-use-language-to-communicate-to.html"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6.xml"/><Relationship Id="rId1" Type="http://schemas.openxmlformats.org/officeDocument/2006/relationships/slideLayout" Target="../slideLayouts/slideLayout29.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9.xml"/><Relationship Id="rId1" Type="http://schemas.openxmlformats.org/officeDocument/2006/relationships/video" Target="https://www.youtube.com/embed/PAAd3VAYywQ?feature=oembed" TargetMode="External"/><Relationship Id="rId4" Type="http://schemas.openxmlformats.org/officeDocument/2006/relationships/image" Target="../media/image39.jpeg"/></Relationships>
</file>

<file path=ppt/slides/_rels/slide11.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8.xml"/><Relationship Id="rId1" Type="http://schemas.openxmlformats.org/officeDocument/2006/relationships/slideLayout" Target="../slideLayouts/slideLayout12.xml"/><Relationship Id="rId5" Type="http://schemas.openxmlformats.org/officeDocument/2006/relationships/hyperlink" Target="https://thetrainingshow.com/page/2/" TargetMode="External"/><Relationship Id="rId4" Type="http://schemas.microsoft.com/office/2007/relationships/hdphoto" Target="../media/hdphoto1.wdp"/></Relationships>
</file>

<file path=ppt/slides/_rels/slide12.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notesSlide" Target="../notesSlides/notesSlide9.xml"/><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9.xml"/><Relationship Id="rId1" Type="http://schemas.openxmlformats.org/officeDocument/2006/relationships/video" Target="https://www.youtube.com/embed/R1vskiVDwl4?feature=oembed" TargetMode="External"/><Relationship Id="rId5" Type="http://schemas.openxmlformats.org/officeDocument/2006/relationships/image" Target="../media/image43.png"/><Relationship Id="rId4" Type="http://schemas.openxmlformats.org/officeDocument/2006/relationships/image" Target="../media/image42.jpeg"/></Relationships>
</file>

<file path=ppt/slides/_rels/slide14.xml.rels><?xml version="1.0" encoding="UTF-8" standalone="yes"?>
<Relationships xmlns="http://schemas.openxmlformats.org/package/2006/relationships"><Relationship Id="rId3" Type="http://schemas.openxmlformats.org/officeDocument/2006/relationships/image" Target="../media/image45.svg"/><Relationship Id="rId7" Type="http://schemas.openxmlformats.org/officeDocument/2006/relationships/hyperlink" Target="http://www.okclipart.com/Clip-Art-15-Minutes30ztttkfid/" TargetMode="External"/><Relationship Id="rId2" Type="http://schemas.openxmlformats.org/officeDocument/2006/relationships/image" Target="../media/image44.png"/><Relationship Id="rId1" Type="http://schemas.openxmlformats.org/officeDocument/2006/relationships/slideLayout" Target="../slideLayouts/slideLayout29.xml"/><Relationship Id="rId6" Type="http://schemas.openxmlformats.org/officeDocument/2006/relationships/image" Target="../media/image47.png"/><Relationship Id="rId5" Type="http://schemas.openxmlformats.org/officeDocument/2006/relationships/hyperlink" Target="https://www.singleparentprovision.org/BreakTime/" TargetMode="External"/><Relationship Id="rId4" Type="http://schemas.openxmlformats.org/officeDocument/2006/relationships/image" Target="../media/image46.png"/></Relationships>
</file>

<file path=ppt/slides/_rels/slide15.xml.rels><?xml version="1.0" encoding="UTF-8" standalone="yes"?>
<Relationships xmlns="http://schemas.openxmlformats.org/package/2006/relationships"><Relationship Id="rId3" Type="http://schemas.openxmlformats.org/officeDocument/2006/relationships/image" Target="../media/image48.jpeg"/><Relationship Id="rId2" Type="http://schemas.openxmlformats.org/officeDocument/2006/relationships/notesSlide" Target="../notesSlides/notesSlide11.xml"/><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7.xml.rels><?xml version="1.0" encoding="UTF-8" standalone="yes"?>
<Relationships xmlns="http://schemas.openxmlformats.org/package/2006/relationships"><Relationship Id="rId8" Type="http://schemas.openxmlformats.org/officeDocument/2006/relationships/hyperlink" Target="https://freebiesupply.com/logos/quality-hotel-logo/" TargetMode="External"/><Relationship Id="rId3" Type="http://schemas.openxmlformats.org/officeDocument/2006/relationships/image" Target="../media/image50.jpeg"/><Relationship Id="rId7" Type="http://schemas.openxmlformats.org/officeDocument/2006/relationships/image" Target="../media/image53.png"/><Relationship Id="rId2" Type="http://schemas.openxmlformats.org/officeDocument/2006/relationships/image" Target="../media/image49.png"/><Relationship Id="rId1" Type="http://schemas.openxmlformats.org/officeDocument/2006/relationships/slideLayout" Target="../slideLayouts/slideLayout19.xml"/><Relationship Id="rId6" Type="http://schemas.openxmlformats.org/officeDocument/2006/relationships/image" Target="../media/image52.png"/><Relationship Id="rId5" Type="http://schemas.openxmlformats.org/officeDocument/2006/relationships/image" Target="../media/image51.png"/><Relationship Id="rId4" Type="http://schemas.openxmlformats.org/officeDocument/2006/relationships/hyperlink" Target="http://www.educationquizzes.com/ks2/english/writing-letters/" TargetMode="Externa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9.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9.xml"/><Relationship Id="rId1" Type="http://schemas.openxmlformats.org/officeDocument/2006/relationships/video" Target="https://www.youtube.com/embed/7xUTguLaaXI?start=124&amp;feature=oembed" TargetMode="External"/><Relationship Id="rId4" Type="http://schemas.openxmlformats.org/officeDocument/2006/relationships/image" Target="../media/image54.jpeg"/></Relationships>
</file>

<file path=ppt/slides/_rels/slide20.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notesSlide" Target="../notesSlides/notesSlide14.xml"/><Relationship Id="rId1" Type="http://schemas.openxmlformats.org/officeDocument/2006/relationships/slideLayout" Target="../slideLayouts/slideLayout19.xml"/><Relationship Id="rId4" Type="http://schemas.openxmlformats.org/officeDocument/2006/relationships/image" Target="../media/image56.jpeg"/></Relationships>
</file>

<file path=ppt/slides/_rels/slide21.xml.rels><?xml version="1.0" encoding="UTF-8" standalone="yes"?>
<Relationships xmlns="http://schemas.openxmlformats.org/package/2006/relationships"><Relationship Id="rId3" Type="http://schemas.openxmlformats.org/officeDocument/2006/relationships/image" Target="../media/image57.png"/><Relationship Id="rId2" Type="http://schemas.openxmlformats.org/officeDocument/2006/relationships/notesSlide" Target="../notesSlides/notesSlide15.xml"/><Relationship Id="rId1" Type="http://schemas.openxmlformats.org/officeDocument/2006/relationships/slideLayout" Target="../slideLayouts/slideLayout29.xml"/><Relationship Id="rId4" Type="http://schemas.openxmlformats.org/officeDocument/2006/relationships/image" Target="../media/image58.png"/></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3754856"/>
            <a:ext cx="7992888" cy="1470025"/>
          </a:xfrm>
        </p:spPr>
        <p:txBody>
          <a:bodyPr>
            <a:normAutofit fontScale="90000"/>
          </a:bodyPr>
          <a:lstStyle/>
          <a:p>
            <a:r>
              <a:rPr lang="en-GB" b="1" dirty="0">
                <a:solidFill>
                  <a:schemeClr val="bg1"/>
                </a:solidFill>
              </a:rPr>
              <a:t>Hotel Administration &amp; Front Office Operations </a:t>
            </a:r>
            <a:r>
              <a:rPr lang="en-GB" dirty="0">
                <a:solidFill>
                  <a:schemeClr val="bg1"/>
                </a:solidFill>
              </a:rPr>
              <a:t>(BMIH4004)</a:t>
            </a:r>
            <a:br>
              <a:rPr lang="en-GB" dirty="0">
                <a:solidFill>
                  <a:schemeClr val="bg1"/>
                </a:solidFill>
              </a:rPr>
            </a:br>
            <a:r>
              <a:rPr lang="en-GB" sz="4900" dirty="0">
                <a:solidFill>
                  <a:schemeClr val="bg1"/>
                </a:solidFill>
              </a:rPr>
              <a:t>Week 4</a:t>
            </a: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60759" y="3752849"/>
            <a:ext cx="2468166" cy="2452687"/>
          </a:xfrm>
        </p:spPr>
        <p:txBody>
          <a:bodyPr vert="horz" lIns="91440" tIns="45720" rIns="91440" bIns="45720" rtlCol="0" anchor="ctr">
            <a:normAutofit/>
          </a:bodyPr>
          <a:lstStyle/>
          <a:p>
            <a:r>
              <a:rPr lang="en-US" sz="3100" b="1" dirty="0"/>
              <a:t>Content – Week 5</a:t>
            </a:r>
          </a:p>
        </p:txBody>
      </p:sp>
      <p:pic>
        <p:nvPicPr>
          <p:cNvPr id="17" name="Picture 7" descr="Glasses on top of a book">
            <a:extLst>
              <a:ext uri="{FF2B5EF4-FFF2-40B4-BE49-F238E27FC236}">
                <a16:creationId xmlns:a16="http://schemas.microsoft.com/office/drawing/2014/main" id="{8C58ECB9-1D95-4E5D-AFA2-253005785FA2}"/>
              </a:ext>
            </a:extLst>
          </p:cNvPr>
          <p:cNvPicPr>
            <a:picLocks noChangeAspect="1"/>
          </p:cNvPicPr>
          <p:nvPr/>
        </p:nvPicPr>
        <p:blipFill rotWithShape="1">
          <a:blip r:embed="rId2"/>
          <a:srcRect t="25151" b="13597"/>
          <a:stretch/>
        </p:blipFill>
        <p:spPr>
          <a:xfrm>
            <a:off x="20" y="10"/>
            <a:ext cx="9143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6" name="TextBox 6">
            <a:extLst>
              <a:ext uri="{FF2B5EF4-FFF2-40B4-BE49-F238E27FC236}">
                <a16:creationId xmlns:a16="http://schemas.microsoft.com/office/drawing/2014/main" id="{24455EEC-B865-D749-8FE0-9246BF132881}"/>
              </a:ext>
            </a:extLst>
          </p:cNvPr>
          <p:cNvSpPr txBox="1">
            <a:spLocks noChangeArrowheads="1"/>
          </p:cNvSpPr>
          <p:nvPr/>
        </p:nvSpPr>
        <p:spPr bwMode="auto">
          <a:xfrm>
            <a:off x="2843808" y="3573016"/>
            <a:ext cx="5614060" cy="2452687"/>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lnSpc>
                <a:spcPct val="90000"/>
              </a:lnSpc>
              <a:spcBef>
                <a:spcPts val="1000"/>
              </a:spcBef>
              <a:buFont typeface="Arial" panose="020B0604020202020204" pitchFamily="34" charset="0"/>
              <a:buChar char="•"/>
              <a:defRPr sz="2800">
                <a:solidFill>
                  <a:schemeClr val="tx1"/>
                </a:solidFill>
                <a:latin typeface="Calibri" panose="020F0502020204030204" pitchFamily="34" charset="0"/>
              </a:defRPr>
            </a:lvl1pPr>
            <a:lvl2pPr marL="742950" indent="-285750">
              <a:lnSpc>
                <a:spcPct val="90000"/>
              </a:lnSpc>
              <a:spcBef>
                <a:spcPts val="500"/>
              </a:spcBef>
              <a:buFont typeface="Arial" panose="020B0604020202020204" pitchFamily="34" charset="0"/>
              <a:buChar char="•"/>
              <a:defRPr sz="2400">
                <a:solidFill>
                  <a:schemeClr val="tx1"/>
                </a:solidFill>
                <a:latin typeface="Calibri" panose="020F0502020204030204" pitchFamily="34" charset="0"/>
              </a:defRPr>
            </a:lvl2pPr>
            <a:lvl3pPr marL="1143000" indent="-228600">
              <a:lnSpc>
                <a:spcPct val="90000"/>
              </a:lnSpc>
              <a:spcBef>
                <a:spcPts val="500"/>
              </a:spcBef>
              <a:buFont typeface="Arial" panose="020B0604020202020204" pitchFamily="34" charset="0"/>
              <a:buChar char="•"/>
              <a:defRPr sz="2000">
                <a:solidFill>
                  <a:schemeClr val="tx1"/>
                </a:solidFill>
                <a:latin typeface="Calibri" panose="020F0502020204030204" pitchFamily="34" charset="0"/>
              </a:defRPr>
            </a:lvl3pPr>
            <a:lvl4pPr marL="16002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4pPr>
            <a:lvl5pPr marL="2057400" indent="-228600">
              <a:lnSpc>
                <a:spcPct val="90000"/>
              </a:lnSpc>
              <a:spcBef>
                <a:spcPts val="500"/>
              </a:spcBef>
              <a:buFont typeface="Arial" panose="020B0604020202020204" pitchFamily="34" charset="0"/>
              <a:buChar char="•"/>
              <a:defRPr>
                <a:solidFill>
                  <a:schemeClr val="tx1"/>
                </a:solidFill>
                <a:latin typeface="Calibri" panose="020F0502020204030204" pitchFamily="34" charset="0"/>
              </a:defRPr>
            </a:lvl5pPr>
            <a:lvl6pPr marL="25146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6pPr>
            <a:lvl7pPr marL="29718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7pPr>
            <a:lvl8pPr marL="34290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8pPr>
            <a:lvl9pPr marL="3886200" indent="-228600" eaLnBrk="0" fontAlgn="base" hangingPunct="0">
              <a:lnSpc>
                <a:spcPct val="90000"/>
              </a:lnSpc>
              <a:spcBef>
                <a:spcPts val="500"/>
              </a:spcBef>
              <a:spcAft>
                <a:spcPct val="0"/>
              </a:spcAft>
              <a:buFont typeface="Arial" panose="020B0604020202020204" pitchFamily="34" charset="0"/>
              <a:buChar char="•"/>
              <a:defRPr>
                <a:solidFill>
                  <a:schemeClr val="tx1"/>
                </a:solidFill>
                <a:latin typeface="Calibri" panose="020F0502020204030204" pitchFamily="34" charset="0"/>
              </a:defRPr>
            </a:lvl9pPr>
          </a:lstStyle>
          <a:p>
            <a:pPr indent="-228600" defTabSz="914400">
              <a:spcBef>
                <a:spcPct val="0"/>
              </a:spcBef>
              <a:spcAft>
                <a:spcPts val="600"/>
              </a:spcAft>
            </a:pPr>
            <a:r>
              <a:rPr lang="en-US" altLang="en-US" sz="1600" dirty="0">
                <a:latin typeface="+mn-lt"/>
              </a:rPr>
              <a:t>Module Learning Outcomes</a:t>
            </a:r>
          </a:p>
          <a:p>
            <a:pPr indent="-228600" defTabSz="914400">
              <a:spcBef>
                <a:spcPct val="0"/>
              </a:spcBef>
              <a:spcAft>
                <a:spcPts val="600"/>
              </a:spcAft>
            </a:pPr>
            <a:r>
              <a:rPr lang="en-US" altLang="en-US" sz="1600" dirty="0">
                <a:latin typeface="+mn-lt"/>
              </a:rPr>
              <a:t>Homework feedback – front desk check-in and check-out</a:t>
            </a:r>
          </a:p>
          <a:p>
            <a:pPr indent="-228600" defTabSz="914400">
              <a:spcBef>
                <a:spcPct val="0"/>
              </a:spcBef>
              <a:spcAft>
                <a:spcPts val="600"/>
              </a:spcAft>
            </a:pPr>
            <a:r>
              <a:rPr lang="en-US" altLang="en-US" sz="1600" dirty="0">
                <a:latin typeface="+mn-lt"/>
              </a:rPr>
              <a:t>Communication</a:t>
            </a:r>
          </a:p>
          <a:p>
            <a:pPr indent="-228600" defTabSz="914400">
              <a:spcBef>
                <a:spcPct val="0"/>
              </a:spcBef>
              <a:spcAft>
                <a:spcPts val="600"/>
              </a:spcAft>
            </a:pPr>
            <a:r>
              <a:rPr lang="en-US" altLang="en-US" sz="1600" dirty="0">
                <a:latin typeface="+mn-lt"/>
              </a:rPr>
              <a:t>Brilliant Conversations TEDx Talks</a:t>
            </a:r>
          </a:p>
          <a:p>
            <a:pPr indent="-228600" defTabSz="914400">
              <a:spcBef>
                <a:spcPct val="0"/>
              </a:spcBef>
              <a:spcAft>
                <a:spcPts val="600"/>
              </a:spcAft>
            </a:pPr>
            <a:r>
              <a:rPr lang="en-US" altLang="en-US" sz="1600" dirty="0">
                <a:latin typeface="+mn-lt"/>
              </a:rPr>
              <a:t>Scripted vs un-scripted</a:t>
            </a:r>
          </a:p>
          <a:p>
            <a:pPr indent="-228600" defTabSz="914400">
              <a:spcBef>
                <a:spcPct val="0"/>
              </a:spcBef>
              <a:spcAft>
                <a:spcPts val="600"/>
              </a:spcAft>
            </a:pPr>
            <a:r>
              <a:rPr lang="en-US" altLang="en-US" sz="1600" dirty="0">
                <a:latin typeface="+mn-lt"/>
              </a:rPr>
              <a:t>Assignment 3 – Element 1</a:t>
            </a:r>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143000"/>
          </a:xfrm>
        </p:spPr>
        <p:txBody>
          <a:bodyPr/>
          <a:lstStyle/>
          <a:p>
            <a:pPr algn="r"/>
            <a:r>
              <a:rPr lang="en-GB" b="1" dirty="0"/>
              <a:t>Module Outcomes</a:t>
            </a:r>
          </a:p>
        </p:txBody>
      </p:sp>
      <p:graphicFrame>
        <p:nvGraphicFramePr>
          <p:cNvPr id="6" name="TextBox 6">
            <a:extLst>
              <a:ext uri="{FF2B5EF4-FFF2-40B4-BE49-F238E27FC236}">
                <a16:creationId xmlns:a16="http://schemas.microsoft.com/office/drawing/2014/main" id="{2C3272B1-8C2F-443A-BC42-97C621F30A82}"/>
              </a:ext>
            </a:extLst>
          </p:cNvPr>
          <p:cNvGraphicFramePr/>
          <p:nvPr>
            <p:extLst>
              <p:ext uri="{D42A27DB-BD31-4B8C-83A1-F6EECF244321}">
                <p14:modId xmlns:p14="http://schemas.microsoft.com/office/powerpoint/2010/main" val="367587517"/>
              </p:ext>
            </p:extLst>
          </p:nvPr>
        </p:nvGraphicFramePr>
        <p:xfrm>
          <a:off x="457200" y="1758826"/>
          <a:ext cx="8154591" cy="41439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400678-31F1-C64F-899F-3631EF41A571}"/>
              </a:ext>
            </a:extLst>
          </p:cNvPr>
          <p:cNvSpPr>
            <a:spLocks noGrp="1"/>
          </p:cNvSpPr>
          <p:nvPr>
            <p:ph type="title"/>
          </p:nvPr>
        </p:nvSpPr>
        <p:spPr>
          <a:xfrm>
            <a:off x="457200" y="4385066"/>
            <a:ext cx="8192729" cy="1317643"/>
          </a:xfrm>
        </p:spPr>
        <p:txBody>
          <a:bodyPr vert="horz" lIns="91440" tIns="45720" rIns="91440" bIns="45720" rtlCol="0" anchor="b">
            <a:normAutofit/>
          </a:bodyPr>
          <a:lstStyle/>
          <a:p>
            <a:r>
              <a:rPr lang="en-US" sz="6000" kern="1200">
                <a:solidFill>
                  <a:schemeClr val="tx1"/>
                </a:solidFill>
                <a:latin typeface="+mj-lt"/>
                <a:ea typeface="+mj-ea"/>
                <a:cs typeface="+mj-cs"/>
              </a:rPr>
              <a:t>Communication</a:t>
            </a:r>
          </a:p>
        </p:txBody>
      </p:sp>
      <p:pic>
        <p:nvPicPr>
          <p:cNvPr id="1026" name="Picture 2" descr="Image result for communication">
            <a:extLst>
              <a:ext uri="{FF2B5EF4-FFF2-40B4-BE49-F238E27FC236}">
                <a16:creationId xmlns:a16="http://schemas.microsoft.com/office/drawing/2014/main" id="{8DBFB1F8-AEA1-4959-8FF2-31E1E6ABEAD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961" r="9544"/>
          <a:stretch/>
        </p:blipFill>
        <p:spPr bwMode="auto">
          <a:xfrm>
            <a:off x="20" y="10"/>
            <a:ext cx="4571975" cy="4252522"/>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Image result for communication non verbal para verbal">
            <a:extLst>
              <a:ext uri="{FF2B5EF4-FFF2-40B4-BE49-F238E27FC236}">
                <a16:creationId xmlns:a16="http://schemas.microsoft.com/office/drawing/2014/main" id="{CF34C1A3-549E-4062-8DE7-69A2C09C20A2}"/>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979" r="-1" b="-1"/>
          <a:stretch/>
        </p:blipFill>
        <p:spPr bwMode="auto">
          <a:xfrm>
            <a:off x="4571999" y="-681"/>
            <a:ext cx="4572001" cy="4253215"/>
          </a:xfrm>
          <a:prstGeom prst="rect">
            <a:avLst/>
          </a:prstGeom>
          <a:noFill/>
          <a:extLst>
            <a:ext uri="{909E8E84-426E-40DD-AFC4-6F175D3DCCD1}">
              <a14:hiddenFill xmlns:a14="http://schemas.microsoft.com/office/drawing/2010/main">
                <a:solidFill>
                  <a:srgbClr val="FFFFFF"/>
                </a:solidFill>
              </a14:hiddenFill>
            </a:ext>
          </a:extLst>
        </p:spPr>
      </p:pic>
      <p:cxnSp>
        <p:nvCxnSpPr>
          <p:cNvPr id="73" name="Straight Connector 72">
            <a:extLst>
              <a:ext uri="{FF2B5EF4-FFF2-40B4-BE49-F238E27FC236}">
                <a16:creationId xmlns:a16="http://schemas.microsoft.com/office/drawing/2014/main" id="{EBAD6A72-88E8-42F7-88B9-CAF744536BE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680"/>
            <a:ext cx="0" cy="4242816"/>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5" name="Straight Connector 74">
            <a:extLst>
              <a:ext uri="{FF2B5EF4-FFF2-40B4-BE49-F238E27FC236}">
                <a16:creationId xmlns:a16="http://schemas.microsoft.com/office/drawing/2014/main" id="{C800968E-0A99-46C4-A9B2-6A63AC66F4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4242136"/>
            <a:ext cx="9144001" cy="0"/>
          </a:xfrm>
          <a:prstGeom prst="line">
            <a:avLst/>
          </a:prstGeom>
          <a:ln w="1016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6863701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See the source image">
            <a:extLst>
              <a:ext uri="{FF2B5EF4-FFF2-40B4-BE49-F238E27FC236}">
                <a16:creationId xmlns:a16="http://schemas.microsoft.com/office/drawing/2014/main" id="{453317BC-B8B8-4A7E-9CCA-C88033C3B83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42901" y="333787"/>
            <a:ext cx="4070073" cy="2881064"/>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799448F2-0E5B-42DA-B2D1-11A14E947B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7710" y="0"/>
            <a:ext cx="68580" cy="685800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4E8A7552-20E1-4F34-ADAB-C1DB6634D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83280"/>
            <a:ext cx="4594860" cy="91440"/>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4" name="Picture 6" descr="Image result for communication non verbal para verbal">
            <a:extLst>
              <a:ext uri="{FF2B5EF4-FFF2-40B4-BE49-F238E27FC236}">
                <a16:creationId xmlns:a16="http://schemas.microsoft.com/office/drawing/2014/main" id="{FCC09D07-07B0-41A4-B65B-0765FF29B5E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73273" y="3643149"/>
            <a:ext cx="3009327" cy="2256995"/>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Image result for verbal paraverbal nonverbal">
            <a:extLst>
              <a:ext uri="{FF2B5EF4-FFF2-40B4-BE49-F238E27FC236}">
                <a16:creationId xmlns:a16="http://schemas.microsoft.com/office/drawing/2014/main" id="{9E10CFC4-30C4-4525-95FA-A7FA4C04417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846320" y="1656971"/>
            <a:ext cx="3886199" cy="31146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921386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EADF6-7796-CC47-B8AE-7418D3EC71AD}"/>
              </a:ext>
            </a:extLst>
          </p:cNvPr>
          <p:cNvSpPr>
            <a:spLocks noGrp="1"/>
          </p:cNvSpPr>
          <p:nvPr>
            <p:ph type="title"/>
          </p:nvPr>
        </p:nvSpPr>
        <p:spPr>
          <a:xfrm>
            <a:off x="530258" y="4502330"/>
            <a:ext cx="8074057" cy="1207269"/>
          </a:xfrm>
        </p:spPr>
        <p:txBody>
          <a:bodyPr vert="horz" lIns="91440" tIns="45720" rIns="91440" bIns="45720" rtlCol="0" anchor="b">
            <a:normAutofit/>
          </a:bodyPr>
          <a:lstStyle/>
          <a:p>
            <a:pPr algn="ctr"/>
            <a:r>
              <a:rPr lang="en-US" sz="6000"/>
              <a:t>Verbal Communication</a:t>
            </a:r>
          </a:p>
        </p:txBody>
      </p:sp>
      <p:pic>
        <p:nvPicPr>
          <p:cNvPr id="3076" name="Picture 4" descr="Image result for oral communication">
            <a:extLst>
              <a:ext uri="{FF2B5EF4-FFF2-40B4-BE49-F238E27FC236}">
                <a16:creationId xmlns:a16="http://schemas.microsoft.com/office/drawing/2014/main" id="{1C889DFE-A91A-407C-92C4-5A682A27A84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241300" y="1008866"/>
            <a:ext cx="4094112" cy="2609996"/>
          </a:xfrm>
          <a:prstGeom prst="rect">
            <a:avLst/>
          </a:prstGeom>
          <a:noFill/>
          <a:extLst>
            <a:ext uri="{909E8E84-426E-40DD-AFC4-6F175D3DCCD1}">
              <a14:hiddenFill xmlns:a14="http://schemas.microsoft.com/office/drawing/2010/main">
                <a:solidFill>
                  <a:srgbClr val="FFFFFF"/>
                </a:solidFill>
              </a14:hiddenFill>
            </a:ext>
          </a:extLst>
        </p:spPr>
      </p:pic>
      <p:cxnSp>
        <p:nvCxnSpPr>
          <p:cNvPr id="3080" name="Straight Connector 74">
            <a:extLst>
              <a:ext uri="{FF2B5EF4-FFF2-40B4-BE49-F238E27FC236}">
                <a16:creationId xmlns:a16="http://schemas.microsoft.com/office/drawing/2014/main" id="{3D83F26F-C55B-4A92-9AFF-4894D14E27C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72000" y="1253414"/>
            <a:ext cx="0" cy="2120900"/>
          </a:xfrm>
          <a:prstGeom prst="line">
            <a:avLst/>
          </a:prstGeom>
          <a:ln w="1905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pic>
        <p:nvPicPr>
          <p:cNvPr id="3078" name="Picture 6" descr="Image result for written communication">
            <a:extLst>
              <a:ext uri="{FF2B5EF4-FFF2-40B4-BE49-F238E27FC236}">
                <a16:creationId xmlns:a16="http://schemas.microsoft.com/office/drawing/2014/main" id="{8C5AA6C9-8123-4606-AA94-1378A6934D2F}"/>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4808587" y="916749"/>
            <a:ext cx="4094110" cy="27942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46037169"/>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3EADF6-7796-CC47-B8AE-7418D3EC71AD}"/>
              </a:ext>
            </a:extLst>
          </p:cNvPr>
          <p:cNvSpPr>
            <a:spLocks noGrp="1"/>
          </p:cNvSpPr>
          <p:nvPr>
            <p:ph type="title"/>
          </p:nvPr>
        </p:nvSpPr>
        <p:spPr>
          <a:xfrm>
            <a:off x="624840" y="1122363"/>
            <a:ext cx="2400300" cy="2387600"/>
          </a:xfrm>
        </p:spPr>
        <p:txBody>
          <a:bodyPr vert="horz" lIns="91440" tIns="45720" rIns="91440" bIns="45720" rtlCol="0" anchor="b">
            <a:normAutofit/>
          </a:bodyPr>
          <a:lstStyle/>
          <a:p>
            <a:r>
              <a:rPr lang="en-US" sz="2600" kern="1200">
                <a:solidFill>
                  <a:schemeClr val="tx1"/>
                </a:solidFill>
                <a:latin typeface="+mj-lt"/>
                <a:ea typeface="+mj-ea"/>
                <a:cs typeface="+mj-cs"/>
              </a:rPr>
              <a:t>Nonverbal </a:t>
            </a:r>
            <a:br>
              <a:rPr lang="en-US" sz="2600" kern="1200">
                <a:solidFill>
                  <a:schemeClr val="tx1"/>
                </a:solidFill>
                <a:latin typeface="+mj-lt"/>
                <a:ea typeface="+mj-ea"/>
                <a:cs typeface="+mj-cs"/>
              </a:rPr>
            </a:br>
            <a:r>
              <a:rPr lang="en-US" sz="2600" kern="1200">
                <a:solidFill>
                  <a:schemeClr val="tx1"/>
                </a:solidFill>
                <a:latin typeface="+mj-lt"/>
                <a:ea typeface="+mj-ea"/>
                <a:cs typeface="+mj-cs"/>
              </a:rPr>
              <a:t>Communication</a:t>
            </a:r>
          </a:p>
        </p:txBody>
      </p:sp>
      <p:pic>
        <p:nvPicPr>
          <p:cNvPr id="4098" name="Picture 2" descr="Image result for non verbal communication">
            <a:extLst>
              <a:ext uri="{FF2B5EF4-FFF2-40B4-BE49-F238E27FC236}">
                <a16:creationId xmlns:a16="http://schemas.microsoft.com/office/drawing/2014/main" id="{C7916577-DA4C-4794-8854-28BECC4B66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1557" r="6825" b="-3"/>
          <a:stretch/>
        </p:blipFill>
        <p:spPr bwMode="auto">
          <a:xfrm>
            <a:off x="3490220" y="-1"/>
            <a:ext cx="3460501" cy="4515954"/>
          </a:xfrm>
          <a:prstGeom prst="rect">
            <a:avLst/>
          </a:prstGeom>
          <a:noFill/>
          <a:extLst>
            <a:ext uri="{909E8E84-426E-40DD-AFC4-6F175D3DCCD1}">
              <a14:hiddenFill xmlns:a14="http://schemas.microsoft.com/office/drawing/2010/main">
                <a:solidFill>
                  <a:srgbClr val="FFFFFF"/>
                </a:solidFill>
              </a14:hiddenFill>
            </a:ext>
          </a:extLst>
        </p:spPr>
      </p:pic>
      <p:pic>
        <p:nvPicPr>
          <p:cNvPr id="14" name="Picture 13" descr="A group of women sitting in chairs&#10;&#10;Description automatically generated with medium confidence">
            <a:extLst>
              <a:ext uri="{FF2B5EF4-FFF2-40B4-BE49-F238E27FC236}">
                <a16:creationId xmlns:a16="http://schemas.microsoft.com/office/drawing/2014/main" id="{2AA23C3B-EE33-0647-A3F3-7B228336628E}"/>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14874" r="24131" b="-5"/>
          <a:stretch/>
        </p:blipFill>
        <p:spPr>
          <a:xfrm>
            <a:off x="7016514" y="-1"/>
            <a:ext cx="2121911" cy="2183054"/>
          </a:xfrm>
          <a:prstGeom prst="rect">
            <a:avLst/>
          </a:prstGeom>
        </p:spPr>
      </p:pic>
      <p:pic>
        <p:nvPicPr>
          <p:cNvPr id="18" name="Picture 17" descr="A hand with a thumb up&#10;&#10;Description automatically generated with low confidence">
            <a:extLst>
              <a:ext uri="{FF2B5EF4-FFF2-40B4-BE49-F238E27FC236}">
                <a16:creationId xmlns:a16="http://schemas.microsoft.com/office/drawing/2014/main" id="{485A8EDA-91FF-6541-90C5-10FDEB9E0F48}"/>
              </a:ext>
            </a:extLst>
          </p:cNvPr>
          <p:cNvPicPr>
            <a:picLocks noChangeAspect="1"/>
          </p:cNvPicPr>
          <p:nvPr/>
        </p:nvPicPr>
        <p:blipFill rotWithShape="1">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19754" r="12646" b="-4"/>
          <a:stretch/>
        </p:blipFill>
        <p:spPr>
          <a:xfrm>
            <a:off x="7016514" y="2274491"/>
            <a:ext cx="2119122" cy="2241463"/>
          </a:xfrm>
          <a:prstGeom prst="rect">
            <a:avLst/>
          </a:prstGeom>
        </p:spPr>
      </p:pic>
      <p:pic>
        <p:nvPicPr>
          <p:cNvPr id="4100" name="Picture 4" descr="Image result for non verbal communication">
            <a:extLst>
              <a:ext uri="{FF2B5EF4-FFF2-40B4-BE49-F238E27FC236}">
                <a16:creationId xmlns:a16="http://schemas.microsoft.com/office/drawing/2014/main" id="{2B47338D-AE41-4074-A13B-06CF6CE1F27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10839" r="10583" b="-6"/>
          <a:stretch/>
        </p:blipFill>
        <p:spPr bwMode="auto">
          <a:xfrm>
            <a:off x="3490220" y="4616536"/>
            <a:ext cx="2121909" cy="2241464"/>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See the source image">
            <a:extLst>
              <a:ext uri="{FF2B5EF4-FFF2-40B4-BE49-F238E27FC236}">
                <a16:creationId xmlns:a16="http://schemas.microsoft.com/office/drawing/2014/main" id="{07426710-E98F-4E0C-9691-232672D512ED}"/>
              </a:ext>
            </a:extLst>
          </p:cNvPr>
          <p:cNvPicPr>
            <a:picLocks noChangeAspect="1" noChangeArrowheads="1"/>
          </p:cNvPicPr>
          <p:nvPr/>
        </p:nvPicPr>
        <p:blipFill rotWithShape="1">
          <a:blip r:embed="rId9" cstate="print">
            <a:extLst>
              <a:ext uri="{28A0092B-C50C-407E-A947-70E740481C1C}">
                <a14:useLocalDpi xmlns:a14="http://schemas.microsoft.com/office/drawing/2010/main" val="0"/>
              </a:ext>
            </a:extLst>
          </a:blip>
          <a:srcRect l="8151" r="5362" b="3"/>
          <a:stretch/>
        </p:blipFill>
        <p:spPr bwMode="auto">
          <a:xfrm>
            <a:off x="5677923" y="4607393"/>
            <a:ext cx="3460502" cy="22506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232055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81AEB8A9-B768-4E30-BA55-D919E66873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00" y="-2"/>
            <a:ext cx="3052451" cy="685800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3EADF6-7796-CC47-B8AE-7418D3EC71AD}"/>
              </a:ext>
            </a:extLst>
          </p:cNvPr>
          <p:cNvSpPr>
            <a:spLocks noGrp="1"/>
          </p:cNvSpPr>
          <p:nvPr>
            <p:ph type="title"/>
          </p:nvPr>
        </p:nvSpPr>
        <p:spPr>
          <a:xfrm>
            <a:off x="482600" y="640080"/>
            <a:ext cx="2322320" cy="5613236"/>
          </a:xfrm>
        </p:spPr>
        <p:txBody>
          <a:bodyPr vert="horz" lIns="91440" tIns="45720" rIns="91440" bIns="45720" rtlCol="0" anchor="ctr">
            <a:normAutofit/>
          </a:bodyPr>
          <a:lstStyle/>
          <a:p>
            <a:r>
              <a:rPr lang="en-US" sz="2400" kern="1200">
                <a:solidFill>
                  <a:srgbClr val="FFFFFF"/>
                </a:solidFill>
                <a:latin typeface="+mj-lt"/>
                <a:ea typeface="+mj-ea"/>
                <a:cs typeface="+mj-cs"/>
              </a:rPr>
              <a:t>Paraverbal Communication</a:t>
            </a:r>
          </a:p>
        </p:txBody>
      </p:sp>
      <p:sp>
        <p:nvSpPr>
          <p:cNvPr id="5" name="TextBox 4">
            <a:extLst>
              <a:ext uri="{FF2B5EF4-FFF2-40B4-BE49-F238E27FC236}">
                <a16:creationId xmlns:a16="http://schemas.microsoft.com/office/drawing/2014/main" id="{EB8144FC-1795-2F41-B4EA-5E9E106743E9}"/>
              </a:ext>
            </a:extLst>
          </p:cNvPr>
          <p:cNvSpPr txBox="1"/>
          <p:nvPr/>
        </p:nvSpPr>
        <p:spPr>
          <a:xfrm>
            <a:off x="3524863" y="640082"/>
            <a:ext cx="5136536" cy="2484884"/>
          </a:xfrm>
          <a:prstGeom prst="rect">
            <a:avLst/>
          </a:prstGeom>
        </p:spPr>
        <p:txBody>
          <a:bodyPr vert="horz" lIns="91440" tIns="45720" rIns="91440" bIns="45720" rtlCol="0" anchor="ctr">
            <a:normAutofit/>
          </a:bodyPr>
          <a:lstStyle/>
          <a:p>
            <a:pPr indent="-228600" defTabSz="914400" fontAlgn="base">
              <a:lnSpc>
                <a:spcPct val="90000"/>
              </a:lnSpc>
              <a:spcAft>
                <a:spcPts val="600"/>
              </a:spcAft>
              <a:buFont typeface="Arial" panose="020B0604020202020204" pitchFamily="34" charset="0"/>
              <a:buChar char="•"/>
            </a:pPr>
            <a:r>
              <a:rPr lang="en-US" sz="1600" b="1"/>
              <a:t>A sentence can convey entirely different meanings depending on the emphasis on words and the tone of voice. Consider this following statement and see how it has different meanings depending on which word you place intonation on.</a:t>
            </a:r>
          </a:p>
          <a:p>
            <a:pPr indent="-228600" defTabSz="914400" fontAlgn="base">
              <a:lnSpc>
                <a:spcPct val="90000"/>
              </a:lnSpc>
              <a:spcAft>
                <a:spcPts val="600"/>
              </a:spcAft>
              <a:buFont typeface="Arial" panose="020B0604020202020204" pitchFamily="34" charset="0"/>
              <a:buChar char="•"/>
            </a:pPr>
            <a:endParaRPr lang="en-US" sz="1600"/>
          </a:p>
          <a:p>
            <a:pPr marL="285750" indent="-228600" defTabSz="914400" fontAlgn="base">
              <a:lnSpc>
                <a:spcPct val="90000"/>
              </a:lnSpc>
              <a:spcAft>
                <a:spcPts val="600"/>
              </a:spcAft>
              <a:buFont typeface="Arial" panose="020B0604020202020204" pitchFamily="34" charset="0"/>
              <a:buChar char="•"/>
            </a:pPr>
            <a:r>
              <a:rPr lang="en-US" sz="1600" b="1"/>
              <a:t>I</a:t>
            </a:r>
            <a:r>
              <a:rPr lang="en-US" sz="1600"/>
              <a:t> didn´t steal the money (someone else stole it)</a:t>
            </a:r>
          </a:p>
          <a:p>
            <a:pPr marL="285750" indent="-228600" defTabSz="914400" fontAlgn="base">
              <a:lnSpc>
                <a:spcPct val="90000"/>
              </a:lnSpc>
              <a:spcAft>
                <a:spcPts val="600"/>
              </a:spcAft>
              <a:buFont typeface="Arial" panose="020B0604020202020204" pitchFamily="34" charset="0"/>
              <a:buChar char="•"/>
            </a:pPr>
            <a:r>
              <a:rPr lang="en-US" sz="1600"/>
              <a:t>I didn´t </a:t>
            </a:r>
            <a:r>
              <a:rPr lang="en-US" sz="1600" b="1"/>
              <a:t>steal</a:t>
            </a:r>
            <a:r>
              <a:rPr lang="en-US" sz="1600"/>
              <a:t> the money (I borrowed it)</a:t>
            </a:r>
          </a:p>
          <a:p>
            <a:pPr marL="285750" indent="-228600" defTabSz="914400" fontAlgn="base">
              <a:lnSpc>
                <a:spcPct val="90000"/>
              </a:lnSpc>
              <a:spcAft>
                <a:spcPts val="600"/>
              </a:spcAft>
              <a:buFont typeface="Arial" panose="020B0604020202020204" pitchFamily="34" charset="0"/>
              <a:buChar char="•"/>
            </a:pPr>
            <a:r>
              <a:rPr lang="en-US" sz="1600"/>
              <a:t>I didn´t steal the </a:t>
            </a:r>
            <a:r>
              <a:rPr lang="en-US" sz="1600" b="1"/>
              <a:t>money </a:t>
            </a:r>
            <a:r>
              <a:rPr lang="en-US" sz="1600"/>
              <a:t>(I stole something else)</a:t>
            </a:r>
          </a:p>
          <a:p>
            <a:pPr indent="-228600" defTabSz="914400" fontAlgn="base">
              <a:lnSpc>
                <a:spcPct val="90000"/>
              </a:lnSpc>
              <a:spcAft>
                <a:spcPts val="600"/>
              </a:spcAft>
              <a:buFont typeface="Arial" panose="020B0604020202020204" pitchFamily="34" charset="0"/>
              <a:buChar char="•"/>
            </a:pPr>
            <a:endParaRPr lang="en-US" sz="1600"/>
          </a:p>
          <a:p>
            <a:pPr indent="-228600" defTabSz="914400">
              <a:lnSpc>
                <a:spcPct val="90000"/>
              </a:lnSpc>
              <a:spcAft>
                <a:spcPts val="600"/>
              </a:spcAft>
              <a:buFont typeface="Arial" panose="020B0604020202020204" pitchFamily="34" charset="0"/>
              <a:buChar char="•"/>
            </a:pPr>
            <a:endParaRPr lang="en-US" sz="1600"/>
          </a:p>
        </p:txBody>
      </p:sp>
      <p:pic>
        <p:nvPicPr>
          <p:cNvPr id="7" name="Picture 6" descr="Shape&#10;&#10;Description automatically generated with medium confidence">
            <a:extLst>
              <a:ext uri="{FF2B5EF4-FFF2-40B4-BE49-F238E27FC236}">
                <a16:creationId xmlns:a16="http://schemas.microsoft.com/office/drawing/2014/main" id="{0C731898-E665-2B4B-B1BD-863B339C5750}"/>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490722" y="3485630"/>
            <a:ext cx="5170677" cy="2410471"/>
          </a:xfrm>
          <a:prstGeom prst="rect">
            <a:avLst/>
          </a:prstGeom>
        </p:spPr>
      </p:pic>
    </p:spTree>
    <p:extLst>
      <p:ext uri="{BB962C8B-B14F-4D97-AF65-F5344CB8AC3E}">
        <p14:creationId xmlns:p14="http://schemas.microsoft.com/office/powerpoint/2010/main" val="1625827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83356" y="1928731"/>
            <a:ext cx="3333749" cy="2624327"/>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E05BB0-545C-0C44-A689-799B6FF1D940}"/>
              </a:ext>
            </a:extLst>
          </p:cNvPr>
          <p:cNvSpPr>
            <a:spLocks noGrp="1"/>
          </p:cNvSpPr>
          <p:nvPr>
            <p:ph type="title"/>
          </p:nvPr>
        </p:nvSpPr>
        <p:spPr>
          <a:xfrm>
            <a:off x="771525" y="1967266"/>
            <a:ext cx="1971675" cy="2547257"/>
          </a:xfrm>
          <a:noFill/>
        </p:spPr>
        <p:txBody>
          <a:bodyPr vert="horz" lIns="91440" tIns="45720" rIns="91440" bIns="45720" rtlCol="0" anchor="ctr">
            <a:normAutofit/>
          </a:bodyPr>
          <a:lstStyle/>
          <a:p>
            <a:pPr algn="ctr"/>
            <a:r>
              <a:rPr lang="en-US" sz="2200" kern="1200">
                <a:solidFill>
                  <a:srgbClr val="FFFFFF"/>
                </a:solidFill>
                <a:latin typeface="+mj-lt"/>
                <a:ea typeface="+mj-ea"/>
                <a:cs typeface="+mj-cs"/>
              </a:rPr>
              <a:t>Communication</a:t>
            </a:r>
          </a:p>
        </p:txBody>
      </p:sp>
      <p:pic>
        <p:nvPicPr>
          <p:cNvPr id="5122" name="Picture 2" descr="Image result for verbal paraverbal nonverbal">
            <a:extLst>
              <a:ext uri="{FF2B5EF4-FFF2-40B4-BE49-F238E27FC236}">
                <a16:creationId xmlns:a16="http://schemas.microsoft.com/office/drawing/2014/main" id="{E22E89A6-5800-4FDF-A56D-332D6A53778E}"/>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582987" y="1577976"/>
            <a:ext cx="5085525" cy="36997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09926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Front Office Skills Training - Listening &amp; Interpersonal Skills">
            <a:hlinkClick r:id="" action="ppaction://media"/>
            <a:extLst>
              <a:ext uri="{FF2B5EF4-FFF2-40B4-BE49-F238E27FC236}">
                <a16:creationId xmlns:a16="http://schemas.microsoft.com/office/drawing/2014/main" id="{4093943F-D339-6045-88EB-1F32E44FA2C4}"/>
              </a:ext>
            </a:extLst>
          </p:cNvPr>
          <p:cNvPicPr>
            <a:picLocks noRot="1" noChangeAspect="1"/>
          </p:cNvPicPr>
          <p:nvPr>
            <a:videoFile r:link="rId1"/>
          </p:nvPr>
        </p:nvPicPr>
        <p:blipFill>
          <a:blip r:embed="rId4"/>
          <a:stretch>
            <a:fillRect/>
          </a:stretch>
        </p:blipFill>
        <p:spPr>
          <a:xfrm>
            <a:off x="0" y="476672"/>
            <a:ext cx="9144000" cy="5472608"/>
          </a:xfrm>
          <a:prstGeom prst="rect">
            <a:avLst/>
          </a:prstGeom>
        </p:spPr>
      </p:pic>
      <p:sp>
        <p:nvSpPr>
          <p:cNvPr id="5" name="Title 1">
            <a:extLst>
              <a:ext uri="{FF2B5EF4-FFF2-40B4-BE49-F238E27FC236}">
                <a16:creationId xmlns:a16="http://schemas.microsoft.com/office/drawing/2014/main" id="{786483E3-55E1-1D4B-BEAF-86DFB8962CE9}"/>
              </a:ext>
            </a:extLst>
          </p:cNvPr>
          <p:cNvSpPr>
            <a:spLocks noGrp="1"/>
          </p:cNvSpPr>
          <p:nvPr>
            <p:ph type="title"/>
          </p:nvPr>
        </p:nvSpPr>
        <p:spPr>
          <a:xfrm>
            <a:off x="179512" y="116632"/>
            <a:ext cx="7886700" cy="439200"/>
          </a:xfrm>
        </p:spPr>
        <p:txBody>
          <a:bodyPr/>
          <a:lstStyle/>
          <a:p>
            <a:pPr algn="l"/>
            <a:r>
              <a:rPr lang="en-GB" sz="1600" dirty="0"/>
              <a:t>Interpersonal Skills</a:t>
            </a:r>
          </a:p>
        </p:txBody>
      </p:sp>
    </p:spTree>
    <p:extLst>
      <p:ext uri="{BB962C8B-B14F-4D97-AF65-F5344CB8AC3E}">
        <p14:creationId xmlns:p14="http://schemas.microsoft.com/office/powerpoint/2010/main" val="1453110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57" y="2376055"/>
            <a:ext cx="7992888" cy="1470025"/>
          </a:xfrm>
        </p:spPr>
        <p:txBody>
          <a:bodyPr lIns="91440" tIns="45720" rIns="91440" bIns="45720" anchor="b">
            <a:normAutofit fontScale="90000"/>
          </a:bodyPr>
          <a:lstStyle/>
          <a:p>
            <a:pPr algn="r"/>
            <a:r>
              <a:rPr lang="en-GB" i="1" dirty="0"/>
              <a:t>Scripted –v- unscripted</a:t>
            </a:r>
            <a:br>
              <a:rPr lang="en-GB" i="1" dirty="0"/>
            </a:br>
            <a:br>
              <a:rPr lang="en-GB" i="1" dirty="0"/>
            </a:br>
            <a:r>
              <a:rPr lang="en-GB" i="1" dirty="0">
                <a:solidFill>
                  <a:schemeClr val="bg1"/>
                </a:solidFill>
              </a:rPr>
              <a:t>Jigsaw learning </a:t>
            </a:r>
            <a:endParaRPr lang="en-GB" dirty="0">
              <a:solidFill>
                <a:schemeClr val="bg1"/>
              </a:solidFill>
            </a:endParaRPr>
          </a:p>
        </p:txBody>
      </p:sp>
      <p:pic>
        <p:nvPicPr>
          <p:cNvPr id="6" name="Picture 5" descr="A close - up of a clock&#10;&#10;Description automatically generated">
            <a:extLst>
              <a:ext uri="{FF2B5EF4-FFF2-40B4-BE49-F238E27FC236}">
                <a16:creationId xmlns:a16="http://schemas.microsoft.com/office/drawing/2014/main" id="{BD86F643-FEB8-F74E-94CF-C54B5217A9F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5000" b="90333" l="10000" r="96167">
                        <a14:foregroundMark x1="12167" y1="33333" x2="10333" y2="55833"/>
                        <a14:foregroundMark x1="10333" y1="55833" x2="11833" y2="63167"/>
                        <a14:foregroundMark x1="11833" y1="63167" x2="13500" y2="65833"/>
                        <a14:foregroundMark x1="32833" y1="13000" x2="55833" y2="9667"/>
                        <a14:foregroundMark x1="55833" y1="9667" x2="63167" y2="12333"/>
                        <a14:foregroundMark x1="63167" y1="12333" x2="63333" y2="12667"/>
                        <a14:foregroundMark x1="51667" y1="4667" x2="73167" y2="10833"/>
                        <a14:foregroundMark x1="73167" y1="10833" x2="84667" y2="19667"/>
                        <a14:foregroundMark x1="84667" y1="19667" x2="93500" y2="32667"/>
                        <a14:foregroundMark x1="93500" y1="32667" x2="96167" y2="48333"/>
                        <a14:foregroundMark x1="96167" y1="48333" x2="96000" y2="49167"/>
                        <a14:foregroundMark x1="51000" y1="3500" x2="65833" y2="5000"/>
                        <a14:foregroundMark x1="65833" y1="5000" x2="68167" y2="6500"/>
                        <a14:foregroundMark x1="34000" y1="88833" x2="49667" y2="90333"/>
                        <a14:foregroundMark x1="49667" y1="90333" x2="64333" y2="88667"/>
                        <a14:foregroundMark x1="64333" y1="88667" x2="65000" y2="88000"/>
                        <a14:foregroundMark x1="59500" y1="33000" x2="59167" y2="42500"/>
                        <a14:foregroundMark x1="66167" y1="30333" x2="70333" y2="29833"/>
                      </a14:backgroundRemoval>
                    </a14:imgEffect>
                  </a14:imgLayer>
                </a14:imgProps>
              </a:ex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251520" y="2996952"/>
            <a:ext cx="2808312" cy="2808312"/>
          </a:xfrm>
          <a:prstGeom prst="rect">
            <a:avLst/>
          </a:prstGeom>
        </p:spPr>
      </p:pic>
    </p:spTree>
    <p:extLst>
      <p:ext uri="{BB962C8B-B14F-4D97-AF65-F5344CB8AC3E}">
        <p14:creationId xmlns:p14="http://schemas.microsoft.com/office/powerpoint/2010/main" val="164662537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8" name="Flowchart: Document 70">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631" y="0"/>
            <a:ext cx="2436019" cy="3400426"/>
          </a:xfrm>
          <a:prstGeom prst="flowChartDocument">
            <a:avLst/>
          </a:prstGeom>
          <a:solidFill>
            <a:srgbClr val="543F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56C68A81-E68B-124D-834F-C703171F0199}"/>
              </a:ext>
            </a:extLst>
          </p:cNvPr>
          <p:cNvSpPr txBox="1"/>
          <p:nvPr/>
        </p:nvSpPr>
        <p:spPr>
          <a:xfrm>
            <a:off x="628650" y="171162"/>
            <a:ext cx="2130136" cy="2371148"/>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2800" b="1" kern="1200">
                <a:solidFill>
                  <a:srgbClr val="FFFFFF"/>
                </a:solidFill>
                <a:latin typeface="+mj-lt"/>
                <a:ea typeface="+mj-ea"/>
                <a:cs typeface="+mj-cs"/>
              </a:rPr>
              <a:t>Scripted</a:t>
            </a:r>
          </a:p>
          <a:p>
            <a:pPr defTabSz="914400">
              <a:lnSpc>
                <a:spcPct val="90000"/>
              </a:lnSpc>
              <a:spcBef>
                <a:spcPct val="0"/>
              </a:spcBef>
              <a:spcAft>
                <a:spcPts val="600"/>
              </a:spcAft>
            </a:pPr>
            <a:r>
              <a:rPr lang="en-US" sz="2800" b="1" kern="1200">
                <a:solidFill>
                  <a:srgbClr val="FFFFFF"/>
                </a:solidFill>
                <a:latin typeface="+mj-lt"/>
                <a:ea typeface="+mj-ea"/>
                <a:cs typeface="+mj-cs"/>
              </a:rPr>
              <a:t>Vs</a:t>
            </a:r>
          </a:p>
          <a:p>
            <a:pPr defTabSz="914400">
              <a:lnSpc>
                <a:spcPct val="90000"/>
              </a:lnSpc>
              <a:spcBef>
                <a:spcPct val="0"/>
              </a:spcBef>
              <a:spcAft>
                <a:spcPts val="600"/>
              </a:spcAft>
            </a:pPr>
            <a:r>
              <a:rPr lang="en-US" sz="2800" b="1" kern="1200">
                <a:solidFill>
                  <a:srgbClr val="FFFFFF"/>
                </a:solidFill>
                <a:latin typeface="+mj-lt"/>
                <a:ea typeface="+mj-ea"/>
                <a:cs typeface="+mj-cs"/>
              </a:rPr>
              <a:t>Unscripted</a:t>
            </a:r>
          </a:p>
        </p:txBody>
      </p:sp>
      <p:pic>
        <p:nvPicPr>
          <p:cNvPr id="6146" name="Picture 2" descr="Image result for discussion">
            <a:extLst>
              <a:ext uri="{FF2B5EF4-FFF2-40B4-BE49-F238E27FC236}">
                <a16:creationId xmlns:a16="http://schemas.microsoft.com/office/drawing/2014/main" id="{79AD9349-3C0A-4CE8-8C20-C003083932A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155949" y="956759"/>
            <a:ext cx="5510653" cy="49454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43541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10 ways to have a better conversation | Celeste Headlee">
            <a:hlinkClick r:id="" action="ppaction://media"/>
            <a:extLst>
              <a:ext uri="{FF2B5EF4-FFF2-40B4-BE49-F238E27FC236}">
                <a16:creationId xmlns:a16="http://schemas.microsoft.com/office/drawing/2014/main" id="{14D05ED9-2B4A-B748-BEDA-FA869DFE930B}"/>
              </a:ext>
            </a:extLst>
          </p:cNvPr>
          <p:cNvPicPr>
            <a:picLocks noRot="1" noChangeAspect="1"/>
          </p:cNvPicPr>
          <p:nvPr>
            <a:videoFile r:link="rId1"/>
          </p:nvPr>
        </p:nvPicPr>
        <p:blipFill>
          <a:blip r:embed="rId4"/>
          <a:stretch>
            <a:fillRect/>
          </a:stretch>
        </p:blipFill>
        <p:spPr>
          <a:xfrm>
            <a:off x="0" y="620688"/>
            <a:ext cx="9144000" cy="5400600"/>
          </a:xfrm>
          <a:prstGeom prst="rect">
            <a:avLst/>
          </a:prstGeom>
        </p:spPr>
      </p:pic>
      <p:pic>
        <p:nvPicPr>
          <p:cNvPr id="5" name="Picture 6">
            <a:extLst>
              <a:ext uri="{FF2B5EF4-FFF2-40B4-BE49-F238E27FC236}">
                <a16:creationId xmlns:a16="http://schemas.microsoft.com/office/drawing/2014/main" id="{02B73328-3A28-394A-B756-C5D613FECE2A}"/>
              </a:ext>
            </a:extLst>
          </p:cNvPr>
          <p:cNvPicPr>
            <a:picLocks noChangeAspect="1"/>
          </p:cNvPicPr>
          <p:nvPr/>
        </p:nvPicPr>
        <p:blipFill>
          <a:blip r:embed="rId5"/>
          <a:srcRect/>
          <a:stretch>
            <a:fillRect/>
          </a:stretch>
        </p:blipFill>
        <p:spPr>
          <a:xfrm>
            <a:off x="113954" y="180765"/>
            <a:ext cx="805874" cy="295907"/>
          </a:xfrm>
          <a:prstGeom prst="rect">
            <a:avLst/>
          </a:prstGeom>
        </p:spPr>
      </p:pic>
      <p:sp>
        <p:nvSpPr>
          <p:cNvPr id="6" name="TextBox 5">
            <a:extLst>
              <a:ext uri="{FF2B5EF4-FFF2-40B4-BE49-F238E27FC236}">
                <a16:creationId xmlns:a16="http://schemas.microsoft.com/office/drawing/2014/main" id="{C67F9A02-001C-EF4D-B876-B36AEE367038}"/>
              </a:ext>
            </a:extLst>
          </p:cNvPr>
          <p:cNvSpPr txBox="1"/>
          <p:nvPr/>
        </p:nvSpPr>
        <p:spPr>
          <a:xfrm>
            <a:off x="1185233" y="33129"/>
            <a:ext cx="4028368" cy="646331"/>
          </a:xfrm>
          <a:prstGeom prst="rect">
            <a:avLst/>
          </a:prstGeom>
          <a:noFill/>
        </p:spPr>
        <p:txBody>
          <a:bodyPr wrap="square" rtlCol="0">
            <a:spAutoFit/>
          </a:bodyPr>
          <a:lstStyle/>
          <a:p>
            <a:r>
              <a:rPr lang="en-GB" sz="3600" dirty="0">
                <a:latin typeface="Freestyle Script" panose="030804020302050B0404" pitchFamily="66" charset="77"/>
              </a:rPr>
              <a:t>Celeste</a:t>
            </a:r>
          </a:p>
        </p:txBody>
      </p:sp>
    </p:spTree>
    <p:extLst>
      <p:ext uri="{BB962C8B-B14F-4D97-AF65-F5344CB8AC3E}">
        <p14:creationId xmlns:p14="http://schemas.microsoft.com/office/powerpoint/2010/main" val="510509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Graphic 3" descr="Coffee with solid fill">
            <a:extLst>
              <a:ext uri="{FF2B5EF4-FFF2-40B4-BE49-F238E27FC236}">
                <a16:creationId xmlns:a16="http://schemas.microsoft.com/office/drawing/2014/main" id="{8C7C33D3-81F6-184C-863E-9522B9D1DA06}"/>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3419872" y="2708920"/>
            <a:ext cx="2977480" cy="2977480"/>
          </a:xfrm>
          <a:prstGeom prst="rect">
            <a:avLst/>
          </a:prstGeom>
        </p:spPr>
      </p:pic>
      <p:pic>
        <p:nvPicPr>
          <p:cNvPr id="5" name="Picture 4" descr="Text, icon&#10;&#10;Description automatically generated">
            <a:extLst>
              <a:ext uri="{FF2B5EF4-FFF2-40B4-BE49-F238E27FC236}">
                <a16:creationId xmlns:a16="http://schemas.microsoft.com/office/drawing/2014/main" id="{6EA2C3CD-E5B8-4944-B3D1-E0702899A7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83568" y="260648"/>
            <a:ext cx="2987483" cy="5313069"/>
          </a:xfrm>
          <a:prstGeom prst="rect">
            <a:avLst/>
          </a:prstGeom>
        </p:spPr>
      </p:pic>
      <p:pic>
        <p:nvPicPr>
          <p:cNvPr id="9" name="Picture 8" descr="A picture containing night sky&#10;&#10;Description automatically generated">
            <a:extLst>
              <a:ext uri="{FF2B5EF4-FFF2-40B4-BE49-F238E27FC236}">
                <a16:creationId xmlns:a16="http://schemas.microsoft.com/office/drawing/2014/main" id="{9364D708-815C-1B4E-BC75-AE6B71D96C17}"/>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6397352" y="236578"/>
            <a:ext cx="2521615" cy="2521615"/>
          </a:xfrm>
          <a:prstGeom prst="rect">
            <a:avLst/>
          </a:prstGeom>
        </p:spPr>
      </p:pic>
    </p:spTree>
    <p:extLst>
      <p:ext uri="{BB962C8B-B14F-4D97-AF65-F5344CB8AC3E}">
        <p14:creationId xmlns:p14="http://schemas.microsoft.com/office/powerpoint/2010/main" val="78141060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Image result for assignment 3">
            <a:extLst>
              <a:ext uri="{FF2B5EF4-FFF2-40B4-BE49-F238E27FC236}">
                <a16:creationId xmlns:a16="http://schemas.microsoft.com/office/drawing/2014/main" id="{CC3CA29D-C5B4-4A64-B65A-13C92C8BFCC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9552" y="260648"/>
            <a:ext cx="2326576" cy="136295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BD8F88EE-928E-423A-B0EB-07E1DE7FAB73}"/>
              </a:ext>
            </a:extLst>
          </p:cNvPr>
          <p:cNvSpPr txBox="1"/>
          <p:nvPr/>
        </p:nvSpPr>
        <p:spPr>
          <a:xfrm>
            <a:off x="-18485" y="1355897"/>
            <a:ext cx="8856984" cy="4417107"/>
          </a:xfrm>
          <a:prstGeom prst="rect">
            <a:avLst/>
          </a:prstGeom>
          <a:noFill/>
        </p:spPr>
        <p:txBody>
          <a:bodyPr wrap="square">
            <a:spAutoFit/>
          </a:bodyPr>
          <a:lstStyle/>
          <a:p>
            <a:pPr marR="157480">
              <a:lnSpc>
                <a:spcPct val="115000"/>
              </a:lnSpc>
              <a:spcAft>
                <a:spcPts val="1000"/>
              </a:spcAft>
            </a:pPr>
            <a:r>
              <a:rPr lang="en-GB" sz="1800" dirty="0">
                <a:effectLst/>
                <a:latin typeface="Calibri" panose="020F0502020204030204" pitchFamily="34" charset="0"/>
                <a:ea typeface="Times New Roman" panose="02020603050405020304" pitchFamily="18" charset="0"/>
                <a:cs typeface="Arial" panose="020B0604020202020204" pitchFamily="34" charset="0"/>
              </a:rPr>
              <a:t> </a:t>
            </a:r>
            <a:endParaRPr lang="en-GB" sz="1800" dirty="0">
              <a:effectLst/>
              <a:latin typeface="Calibri" panose="020F0502020204030204" pitchFamily="34" charset="0"/>
              <a:ea typeface="Calibri" panose="020F0502020204030204" pitchFamily="34" charset="0"/>
            </a:endParaRPr>
          </a:p>
          <a:p>
            <a:pPr marL="342900" lvl="0" indent="-342900">
              <a:buFont typeface="Symbol" panose="05050102010706020507" pitchFamily="18" charset="2"/>
              <a:buChar char=""/>
            </a:pPr>
            <a:r>
              <a:rPr lang="en-GB" sz="1800" b="1" dirty="0">
                <a:effectLst/>
                <a:latin typeface="Calibri" panose="020F0502020204030204" pitchFamily="34" charset="0"/>
                <a:ea typeface="Calibri" panose="020F0502020204030204" pitchFamily="34" charset="0"/>
              </a:rPr>
              <a:t>Element 1:</a:t>
            </a:r>
          </a:p>
          <a:p>
            <a:pPr marL="342900" lvl="0" indent="-342900">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endParaRPr>
          </a:p>
          <a:p>
            <a:pPr marL="457200" algn="just"/>
            <a:r>
              <a:rPr lang="en-GB" sz="1800" dirty="0">
                <a:effectLst/>
                <a:latin typeface="Calibri" panose="020F0502020204030204" pitchFamily="34" charset="0"/>
                <a:ea typeface="Calibri" panose="020F0502020204030204" pitchFamily="34" charset="0"/>
              </a:rPr>
              <a:t>Writing a thank you letter to guests who have stayed at your hotel. You are the Guest Relations Manager of a fictional hotel. Compile a written letter to a guest, thanking them for staying once again. You will need to include details of any special upcoming events or discounts, as they have been a loyal guest since 2010. This needs to be written in a professional manner and must look professional (consider logo, font, paragraphs, spelling &amp; grammar). You choose your hotel name and create an appropriate logo. The reservation number of their original booking will be provided to you during lectures. Please ensure you locate the correct reservation number for your allocated student group. It is your task to find the booking on the Hotelier PMS to find the correct guest details and any necessary/relevant information that you will use. Examples will be given during lectures.</a:t>
            </a:r>
          </a:p>
          <a:p>
            <a:pPr lvl="0"/>
            <a:endParaRPr lang="en-GB" sz="1800" dirty="0">
              <a:effectLst/>
              <a:latin typeface="Calibri" panose="020F0502020204030204" pitchFamily="34" charset="0"/>
              <a:ea typeface="DengXian" panose="020B0503020204020204" pitchFamily="2" charset="-122"/>
            </a:endParaRPr>
          </a:p>
        </p:txBody>
      </p:sp>
      <p:sp>
        <p:nvSpPr>
          <p:cNvPr id="5" name="Rectangle 4">
            <a:extLst>
              <a:ext uri="{FF2B5EF4-FFF2-40B4-BE49-F238E27FC236}">
                <a16:creationId xmlns:a16="http://schemas.microsoft.com/office/drawing/2014/main" id="{779EFF77-367B-4D03-A5B1-A8D4009EC7FA}"/>
              </a:ext>
            </a:extLst>
          </p:cNvPr>
          <p:cNvSpPr/>
          <p:nvPr/>
        </p:nvSpPr>
        <p:spPr>
          <a:xfrm>
            <a:off x="4932040" y="546387"/>
            <a:ext cx="3208699" cy="1077218"/>
          </a:xfrm>
          <a:prstGeom prst="rect">
            <a:avLst/>
          </a:prstGeom>
          <a:noFill/>
        </p:spPr>
        <p:txBody>
          <a:bodyPr wrap="none" lIns="91440" tIns="45720" rIns="91440" bIns="45720">
            <a:spAutoFit/>
          </a:bodyPr>
          <a:lstStyle/>
          <a:p>
            <a:pPr algn="ctr"/>
            <a:r>
              <a:rPr lang="en-US" sz="3200" b="0" cap="none" spc="0" dirty="0">
                <a:ln w="0"/>
                <a:solidFill>
                  <a:schemeClr val="accent1"/>
                </a:solidFill>
                <a:effectLst>
                  <a:outerShdw blurRad="38100" dist="25400" dir="5400000" algn="ctr" rotWithShape="0">
                    <a:srgbClr val="6E747A">
                      <a:alpha val="43000"/>
                    </a:srgbClr>
                  </a:outerShdw>
                </a:effectLst>
              </a:rPr>
              <a:t>Element 1 </a:t>
            </a:r>
          </a:p>
          <a:p>
            <a:pPr algn="ctr"/>
            <a:r>
              <a:rPr lang="en-US" sz="3200" baseline="30000" dirty="0">
                <a:ln w="0"/>
                <a:solidFill>
                  <a:schemeClr val="accent1"/>
                </a:solidFill>
                <a:effectLst>
                  <a:outerShdw blurRad="38100" dist="25400" dir="5400000" algn="ctr" rotWithShape="0">
                    <a:srgbClr val="6E747A">
                      <a:alpha val="43000"/>
                    </a:srgbClr>
                  </a:outerShdw>
                </a:effectLst>
              </a:rPr>
              <a:t>11</a:t>
            </a:r>
            <a:r>
              <a:rPr lang="en-US" sz="3200" b="0" cap="none" spc="0" baseline="30000" dirty="0">
                <a:ln w="0"/>
                <a:solidFill>
                  <a:schemeClr val="accent1"/>
                </a:solidFill>
                <a:effectLst>
                  <a:outerShdw blurRad="38100" dist="25400" dir="5400000" algn="ctr" rotWithShape="0">
                    <a:srgbClr val="6E747A">
                      <a:alpha val="43000"/>
                    </a:srgbClr>
                  </a:outerShdw>
                </a:effectLst>
              </a:rPr>
              <a:t>th</a:t>
            </a:r>
            <a:r>
              <a:rPr lang="en-US" sz="3200" b="0" cap="none" spc="0" dirty="0">
                <a:ln w="0"/>
                <a:solidFill>
                  <a:schemeClr val="accent1"/>
                </a:solidFill>
                <a:effectLst>
                  <a:outerShdw blurRad="38100" dist="25400" dir="5400000" algn="ctr" rotWithShape="0">
                    <a:srgbClr val="6E747A">
                      <a:alpha val="43000"/>
                    </a:srgbClr>
                  </a:outerShdw>
                </a:effectLst>
              </a:rPr>
              <a:t> February 2022</a:t>
            </a:r>
          </a:p>
        </p:txBody>
      </p:sp>
      <p:sp>
        <p:nvSpPr>
          <p:cNvPr id="6" name="Arrow: Right 5">
            <a:extLst>
              <a:ext uri="{FF2B5EF4-FFF2-40B4-BE49-F238E27FC236}">
                <a16:creationId xmlns:a16="http://schemas.microsoft.com/office/drawing/2014/main" id="{0D3D7A14-EB5B-4197-A73D-9290A24C252F}"/>
              </a:ext>
            </a:extLst>
          </p:cNvPr>
          <p:cNvSpPr/>
          <p:nvPr/>
        </p:nvSpPr>
        <p:spPr>
          <a:xfrm>
            <a:off x="3563888" y="1059644"/>
            <a:ext cx="978408" cy="4846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44095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EB270761-CC40-4F3F-A916-7E3BC39893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3770" cy="685800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2820855C-9FA4-417A-BE67-63C022F819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1540"/>
            <a:ext cx="541782" cy="5071110"/>
          </a:xfrm>
          <a:prstGeom prst="rect">
            <a:avLst/>
          </a:prstGeom>
          <a:solidFill>
            <a:srgbClr val="4C525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7E6A49B-1B06-403E-8CC5-ACB38A6BDE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01826" y="891540"/>
            <a:ext cx="8242174" cy="507111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BB9C6E-CEAF-4318-9EB5-9CC5817349A8}"/>
              </a:ext>
            </a:extLst>
          </p:cNvPr>
          <p:cNvSpPr>
            <a:spLocks noGrp="1"/>
          </p:cNvSpPr>
          <p:nvPr>
            <p:ph type="title"/>
          </p:nvPr>
        </p:nvSpPr>
        <p:spPr>
          <a:xfrm>
            <a:off x="1024620" y="1660121"/>
            <a:ext cx="7217553" cy="3305493"/>
          </a:xfrm>
        </p:spPr>
        <p:txBody>
          <a:bodyPr vert="horz" lIns="91440" tIns="45720" rIns="91440" bIns="45720" rtlCol="0" anchor="b">
            <a:normAutofit/>
          </a:bodyPr>
          <a:lstStyle/>
          <a:p>
            <a:r>
              <a:rPr lang="en-US" sz="4200" kern="1200" dirty="0">
                <a:latin typeface="+mj-lt"/>
                <a:ea typeface="+mj-ea"/>
                <a:cs typeface="+mj-cs"/>
              </a:rPr>
              <a:t>Reservation number:</a:t>
            </a:r>
            <a:br>
              <a:rPr lang="en-US" sz="4200" kern="1200" dirty="0">
                <a:solidFill>
                  <a:schemeClr val="tx1"/>
                </a:solidFill>
                <a:latin typeface="+mj-lt"/>
                <a:ea typeface="+mj-ea"/>
                <a:cs typeface="+mj-cs"/>
              </a:rPr>
            </a:br>
            <a:br>
              <a:rPr lang="en-US" sz="4200" kern="1200" dirty="0">
                <a:solidFill>
                  <a:schemeClr val="tx1"/>
                </a:solidFill>
                <a:latin typeface="+mj-lt"/>
                <a:ea typeface="+mj-ea"/>
                <a:cs typeface="+mj-cs"/>
              </a:rPr>
            </a:br>
            <a:r>
              <a:rPr lang="en-US" sz="4200" i="1" kern="1200" dirty="0">
                <a:latin typeface="+mj-lt"/>
                <a:ea typeface="+mj-ea"/>
                <a:cs typeface="+mj-cs"/>
              </a:rPr>
              <a:t>Lecturers, </a:t>
            </a:r>
            <a:r>
              <a:rPr lang="en-US" sz="4200" i="1" dirty="0"/>
              <a:t>will </a:t>
            </a:r>
            <a:r>
              <a:rPr lang="en-US" sz="4200" i="1" kern="1200" dirty="0">
                <a:latin typeface="+mj-lt"/>
                <a:ea typeface="+mj-ea"/>
                <a:cs typeface="+mj-cs"/>
              </a:rPr>
              <a:t>insert reservation number for your group</a:t>
            </a:r>
            <a:r>
              <a:rPr lang="en-US" sz="4200" i="1" dirty="0"/>
              <a:t> during lectures</a:t>
            </a:r>
            <a:endParaRPr lang="en-US" sz="4200" i="1" kern="1200" dirty="0">
              <a:latin typeface="+mj-lt"/>
              <a:ea typeface="+mj-ea"/>
              <a:cs typeface="+mj-cs"/>
            </a:endParaRPr>
          </a:p>
        </p:txBody>
      </p:sp>
    </p:spTree>
    <p:extLst>
      <p:ext uri="{BB962C8B-B14F-4D97-AF65-F5344CB8AC3E}">
        <p14:creationId xmlns:p14="http://schemas.microsoft.com/office/powerpoint/2010/main" val="190678576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Image result for letter format">
            <a:extLst>
              <a:ext uri="{FF2B5EF4-FFF2-40B4-BE49-F238E27FC236}">
                <a16:creationId xmlns:a16="http://schemas.microsoft.com/office/drawing/2014/main" id="{003AA1B8-EC40-0A45-B70E-F1205A94DD00}"/>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79512" y="116632"/>
            <a:ext cx="3900377" cy="5517233"/>
          </a:xfrm>
          <a:prstGeom prst="rect">
            <a:avLst/>
          </a:prstGeom>
          <a:noFill/>
          <a:extLst>
            <a:ext uri="{909E8E84-426E-40DD-AFC4-6F175D3DCCD1}">
              <a14:hiddenFill xmlns:a14="http://schemas.microsoft.com/office/drawing/2010/main">
                <a:solidFill>
                  <a:srgbClr val="FFFFFF"/>
                </a:solidFill>
              </a14:hiddenFill>
            </a:ext>
          </a:extLst>
        </p:spPr>
      </p:pic>
      <p:sp>
        <p:nvSpPr>
          <p:cNvPr id="16" name="TextBox 15">
            <a:extLst>
              <a:ext uri="{FF2B5EF4-FFF2-40B4-BE49-F238E27FC236}">
                <a16:creationId xmlns:a16="http://schemas.microsoft.com/office/drawing/2014/main" id="{7BE2A7CB-04AF-4D42-BB1E-9BCB08D20B84}"/>
              </a:ext>
            </a:extLst>
          </p:cNvPr>
          <p:cNvSpPr txBox="1"/>
          <p:nvPr/>
        </p:nvSpPr>
        <p:spPr>
          <a:xfrm>
            <a:off x="4283968" y="404664"/>
            <a:ext cx="4536504" cy="2031325"/>
          </a:xfrm>
          <a:prstGeom prst="rect">
            <a:avLst/>
          </a:prstGeom>
          <a:noFill/>
        </p:spPr>
        <p:txBody>
          <a:bodyPr wrap="square" rtlCol="0">
            <a:spAutoFit/>
          </a:bodyPr>
          <a:lstStyle/>
          <a:p>
            <a:pPr marL="285750" indent="-285750">
              <a:buFont typeface="Arial" panose="020B0604020202020204" pitchFamily="34" charset="0"/>
              <a:buChar char="•"/>
            </a:pPr>
            <a:r>
              <a:rPr lang="en-GB" dirty="0"/>
              <a:t>Hotel logo</a:t>
            </a:r>
          </a:p>
          <a:p>
            <a:pPr marL="285750" indent="-285750">
              <a:buFont typeface="Arial" panose="020B0604020202020204" pitchFamily="34" charset="0"/>
              <a:buChar char="•"/>
            </a:pPr>
            <a:r>
              <a:rPr lang="en-GB" dirty="0"/>
              <a:t>Hotel contact details</a:t>
            </a:r>
          </a:p>
          <a:p>
            <a:pPr marL="285750" indent="-285750">
              <a:buFont typeface="Arial" panose="020B0604020202020204" pitchFamily="34" charset="0"/>
              <a:buChar char="•"/>
            </a:pPr>
            <a:endParaRPr lang="en-GB" dirty="0"/>
          </a:p>
          <a:p>
            <a:pPr marL="285750" indent="-285750">
              <a:buFont typeface="Arial" panose="020B0604020202020204" pitchFamily="34" charset="0"/>
              <a:buChar char="•"/>
            </a:pPr>
            <a:r>
              <a:rPr lang="en-GB" dirty="0"/>
              <a:t>Consider information that we already know about the guests. How can we use this to personalise the letter?</a:t>
            </a:r>
          </a:p>
          <a:p>
            <a:pPr marL="285750" indent="-285750">
              <a:buFont typeface="Arial" panose="020B0604020202020204" pitchFamily="34" charset="0"/>
              <a:buChar char="•"/>
            </a:pPr>
            <a:r>
              <a:rPr lang="en-GB" dirty="0"/>
              <a:t>How can we entice them back to our hotel?</a:t>
            </a:r>
          </a:p>
        </p:txBody>
      </p:sp>
      <p:pic>
        <p:nvPicPr>
          <p:cNvPr id="20" name="Picture 19" descr="A hand holding a pen&#10;&#10;Description automatically generated with medium confidence">
            <a:extLst>
              <a:ext uri="{FF2B5EF4-FFF2-40B4-BE49-F238E27FC236}">
                <a16:creationId xmlns:a16="http://schemas.microsoft.com/office/drawing/2014/main" id="{390D02CD-E292-9A4C-A03C-02A060EDDE87}"/>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292080" y="2956353"/>
            <a:ext cx="2883946" cy="2359956"/>
          </a:xfrm>
          <a:prstGeom prst="rect">
            <a:avLst/>
          </a:prstGeom>
        </p:spPr>
      </p:pic>
      <p:pic>
        <p:nvPicPr>
          <p:cNvPr id="3" name="Picture 2" descr="Graphical user interface, text, application&#10;&#10;Description automatically generated with medium confidence">
            <a:extLst>
              <a:ext uri="{FF2B5EF4-FFF2-40B4-BE49-F238E27FC236}">
                <a16:creationId xmlns:a16="http://schemas.microsoft.com/office/drawing/2014/main" id="{B9EBE91F-E299-814E-8415-2ECA28618FC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42574" y="247987"/>
            <a:ext cx="1054100" cy="952500"/>
          </a:xfrm>
          <a:prstGeom prst="rect">
            <a:avLst/>
          </a:prstGeom>
        </p:spPr>
      </p:pic>
      <p:pic>
        <p:nvPicPr>
          <p:cNvPr id="5" name="Picture 4" descr="A picture containing background pattern&#10;&#10;Description automatically generated">
            <a:extLst>
              <a:ext uri="{FF2B5EF4-FFF2-40B4-BE49-F238E27FC236}">
                <a16:creationId xmlns:a16="http://schemas.microsoft.com/office/drawing/2014/main" id="{ADC5EE13-34A9-4045-B6FF-0F5214440D32}"/>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2592027" y="282564"/>
            <a:ext cx="1318581" cy="1130212"/>
          </a:xfrm>
          <a:prstGeom prst="rect">
            <a:avLst/>
          </a:prstGeom>
        </p:spPr>
      </p:pic>
      <p:pic>
        <p:nvPicPr>
          <p:cNvPr id="7" name="Picture 6" descr="Logo, company name&#10;&#10;Description automatically generated">
            <a:extLst>
              <a:ext uri="{FF2B5EF4-FFF2-40B4-BE49-F238E27FC236}">
                <a16:creationId xmlns:a16="http://schemas.microsoft.com/office/drawing/2014/main" id="{592B29D5-FAC1-E245-B87F-E7480370F571}"/>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2865037" y="274758"/>
            <a:ext cx="1130212" cy="1130212"/>
          </a:xfrm>
          <a:prstGeom prst="rect">
            <a:avLst/>
          </a:prstGeom>
        </p:spPr>
      </p:pic>
    </p:spTree>
    <p:extLst>
      <p:ext uri="{BB962C8B-B14F-4D97-AF65-F5344CB8AC3E}">
        <p14:creationId xmlns:p14="http://schemas.microsoft.com/office/powerpoint/2010/main" val="1546022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1022350"/>
            <a:ext cx="532209"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7282" y="837744"/>
            <a:ext cx="302419"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495" y="640894"/>
            <a:ext cx="126206"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417402" y="635716"/>
            <a:ext cx="246459"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Rectangle 17">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83041" y="635715"/>
            <a:ext cx="8180897"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A6459CF8-97F8-4AB3-8A50-CA0F5945B3EC}"/>
              </a:ext>
            </a:extLst>
          </p:cNvPr>
          <p:cNvSpPr>
            <a:spLocks noGrp="1"/>
          </p:cNvSpPr>
          <p:nvPr>
            <p:ph type="title"/>
          </p:nvPr>
        </p:nvSpPr>
        <p:spPr>
          <a:xfrm>
            <a:off x="718879" y="800392"/>
            <a:ext cx="7698523" cy="1212102"/>
          </a:xfrm>
        </p:spPr>
        <p:txBody>
          <a:bodyPr>
            <a:normAutofit/>
          </a:bodyPr>
          <a:lstStyle/>
          <a:p>
            <a:r>
              <a:rPr lang="en-GB" sz="3500" dirty="0">
                <a:solidFill>
                  <a:srgbClr val="FFFFFF"/>
                </a:solidFill>
              </a:rPr>
              <a:t>Skills for professional practice</a:t>
            </a:r>
          </a:p>
        </p:txBody>
      </p:sp>
      <p:sp>
        <p:nvSpPr>
          <p:cNvPr id="3" name="Content Placeholder 2">
            <a:extLst>
              <a:ext uri="{FF2B5EF4-FFF2-40B4-BE49-F238E27FC236}">
                <a16:creationId xmlns:a16="http://schemas.microsoft.com/office/drawing/2014/main" id="{057AF689-F8DA-450D-8BBF-2B1E33EE8DEE}"/>
              </a:ext>
            </a:extLst>
          </p:cNvPr>
          <p:cNvSpPr>
            <a:spLocks noGrp="1"/>
          </p:cNvSpPr>
          <p:nvPr>
            <p:ph idx="1"/>
          </p:nvPr>
        </p:nvSpPr>
        <p:spPr>
          <a:xfrm>
            <a:off x="971600" y="2490436"/>
            <a:ext cx="7335864" cy="4106916"/>
          </a:xfrm>
        </p:spPr>
        <p:txBody>
          <a:bodyPr lIns="91440" tIns="45720" rIns="91440" bIns="45720" anchor="ctr">
            <a:normAutofit/>
          </a:bodyPr>
          <a:lstStyle/>
          <a:p>
            <a:endParaRPr lang="en-GB" sz="2100" b="1" dirty="0">
              <a:effectLst/>
              <a:latin typeface="Arial" panose="020B0604020202020204" pitchFamily="34" charset="0"/>
              <a:ea typeface="Times New Roman" panose="02020603050405020304" pitchFamily="18" charset="0"/>
            </a:endParaRPr>
          </a:p>
          <a:p>
            <a:r>
              <a:rPr lang="en-GB" sz="2100" b="1" dirty="0">
                <a:effectLst/>
                <a:latin typeface="Arial" panose="020B0604020202020204" pitchFamily="34" charset="0"/>
                <a:ea typeface="Times New Roman" panose="02020603050405020304" pitchFamily="18" charset="0"/>
              </a:rPr>
              <a:t>Microsoft Word settings:</a:t>
            </a:r>
            <a:endParaRPr lang="en-GB" sz="2100" b="1" dirty="0">
              <a:latin typeface="Arial Unicode MS"/>
            </a:endParaRPr>
          </a:p>
          <a:p>
            <a:pPr>
              <a:lnSpc>
                <a:spcPct val="150000"/>
              </a:lnSpc>
              <a:spcBef>
                <a:spcPts val="0"/>
              </a:spcBef>
            </a:pPr>
            <a:endParaRPr lang="en-GB" sz="1200" b="1"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just">
              <a:lnSpc>
                <a:spcPct val="150000"/>
              </a:lnSpc>
              <a:spcBef>
                <a:spcPts val="0"/>
              </a:spcBef>
              <a:buFont typeface="+mj-lt"/>
              <a:buAutoNum type="arabicPeriod"/>
            </a:pPr>
            <a:r>
              <a:rPr lang="en-GB" sz="1200" dirty="0">
                <a:effectLst/>
                <a:latin typeface="Arial" panose="020B0604020202020204" pitchFamily="34" charset="0"/>
                <a:ea typeface="Times New Roman" panose="02020603050405020304" pitchFamily="18" charset="0"/>
                <a:cs typeface="Arial" panose="020B0604020202020204" pitchFamily="34" charset="0"/>
              </a:rPr>
              <a:t>Arial Font 12</a:t>
            </a:r>
            <a:endParaRPr lang="en-GB" sz="1200" dirty="0">
              <a:effectLst/>
              <a:latin typeface="Arial" panose="020B0604020202020204" pitchFamily="34" charset="0"/>
              <a:cs typeface="Arial" panose="020B0604020202020204" pitchFamily="34" charset="0"/>
            </a:endParaRPr>
          </a:p>
          <a:p>
            <a:pPr marL="342900" lvl="0" indent="-342900" algn="just">
              <a:lnSpc>
                <a:spcPct val="150000"/>
              </a:lnSpc>
              <a:spcBef>
                <a:spcPts val="0"/>
              </a:spcBef>
              <a:buFont typeface="+mj-lt"/>
              <a:buAutoNum type="arabicPeriod"/>
            </a:pPr>
            <a:r>
              <a:rPr lang="en-GB" sz="1200" dirty="0">
                <a:effectLst/>
                <a:latin typeface="Arial" panose="020B0604020202020204" pitchFamily="34" charset="0"/>
                <a:ea typeface="Times New Roman" panose="02020603050405020304" pitchFamily="18" charset="0"/>
                <a:cs typeface="Arial" panose="020B0604020202020204" pitchFamily="34" charset="0"/>
              </a:rPr>
              <a:t>Justify Text</a:t>
            </a:r>
            <a:endParaRPr lang="en-GB" sz="1200" dirty="0">
              <a:latin typeface="Arial" panose="020B0604020202020204" pitchFamily="34" charset="0"/>
              <a:cs typeface="Arial" panose="020B0604020202020204" pitchFamily="34" charset="0"/>
            </a:endParaRPr>
          </a:p>
          <a:p>
            <a:pPr marL="342900" lvl="0" indent="-342900" algn="just">
              <a:lnSpc>
                <a:spcPct val="150000"/>
              </a:lnSpc>
              <a:spcBef>
                <a:spcPts val="0"/>
              </a:spcBef>
              <a:buFont typeface="+mj-lt"/>
              <a:buAutoNum type="arabicPeriod"/>
            </a:pPr>
            <a:r>
              <a:rPr lang="en-GB" sz="1200" dirty="0">
                <a:effectLst/>
                <a:latin typeface="Arial" panose="020B0604020202020204" pitchFamily="34" charset="0"/>
                <a:ea typeface="Times New Roman" panose="02020603050405020304" pitchFamily="18" charset="0"/>
                <a:cs typeface="Arial" panose="020B0604020202020204" pitchFamily="34" charset="0"/>
              </a:rPr>
              <a:t>1.5 line spacing</a:t>
            </a:r>
          </a:p>
          <a:p>
            <a:pPr marL="0" lvl="0" indent="0" algn="just">
              <a:lnSpc>
                <a:spcPct val="150000"/>
              </a:lnSpc>
              <a:spcBef>
                <a:spcPts val="0"/>
              </a:spcBef>
              <a:buNone/>
            </a:pPr>
            <a:endParaRPr lang="en-GB" sz="1200" dirty="0">
              <a:effectLst/>
              <a:latin typeface="Arial" panose="020B0604020202020204" pitchFamily="34" charset="0"/>
              <a:ea typeface="Times New Roman" panose="02020603050405020304" pitchFamily="18" charset="0"/>
              <a:cs typeface="Arial" panose="020B0604020202020204" pitchFamily="34" charset="0"/>
            </a:endParaRPr>
          </a:p>
          <a:p>
            <a:pPr algn="just">
              <a:lnSpc>
                <a:spcPct val="150000"/>
              </a:lnSpc>
              <a:spcBef>
                <a:spcPts val="0"/>
              </a:spcBef>
            </a:pPr>
            <a:r>
              <a:rPr lang="en-GB" sz="1200" b="1" dirty="0">
                <a:solidFill>
                  <a:srgbClr val="333333"/>
                </a:solidFill>
                <a:latin typeface="Arial"/>
                <a:cs typeface="Arial"/>
              </a:rPr>
              <a:t>Lecturers will also go through referencing this week!</a:t>
            </a:r>
            <a:endParaRPr lang="en-GB" sz="1200" b="1" i="0" dirty="0">
              <a:solidFill>
                <a:srgbClr val="333333"/>
              </a:solidFill>
              <a:effectLst/>
              <a:latin typeface="Arial" panose="020B0604020202020204" pitchFamily="34" charset="0"/>
              <a:cs typeface="Arial" panose="020B0604020202020204" pitchFamily="34" charset="0"/>
            </a:endParaRPr>
          </a:p>
          <a:p>
            <a:pPr marL="342900" lvl="0" indent="-342900">
              <a:buFont typeface="+mj-lt"/>
              <a:buAutoNum type="arabicPeriod"/>
            </a:pPr>
            <a:endParaRPr lang="en-GB" sz="2100" dirty="0">
              <a:effectLst/>
              <a:latin typeface="Arial Unicode MS"/>
            </a:endParaRPr>
          </a:p>
          <a:p>
            <a:endParaRPr lang="en-GB" sz="2100" dirty="0"/>
          </a:p>
        </p:txBody>
      </p:sp>
    </p:spTree>
    <p:extLst>
      <p:ext uri="{BB962C8B-B14F-4D97-AF65-F5344CB8AC3E}">
        <p14:creationId xmlns:p14="http://schemas.microsoft.com/office/powerpoint/2010/main" val="333099416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Writing a Formal Business Letter">
            <a:hlinkClick r:id="" action="ppaction://media"/>
            <a:extLst>
              <a:ext uri="{FF2B5EF4-FFF2-40B4-BE49-F238E27FC236}">
                <a16:creationId xmlns:a16="http://schemas.microsoft.com/office/drawing/2014/main" id="{6C5063CE-B295-134F-A9C2-7CCAC885EB60}"/>
              </a:ext>
            </a:extLst>
          </p:cNvPr>
          <p:cNvPicPr>
            <a:picLocks noGrp="1" noRot="1" noChangeAspect="1"/>
          </p:cNvPicPr>
          <p:nvPr>
            <p:ph idx="1"/>
            <a:videoFile r:link="rId1"/>
          </p:nvPr>
        </p:nvPicPr>
        <p:blipFill>
          <a:blip r:embed="rId4"/>
          <a:stretch>
            <a:fillRect/>
          </a:stretch>
        </p:blipFill>
        <p:spPr>
          <a:xfrm>
            <a:off x="195263" y="631825"/>
            <a:ext cx="8715375" cy="4902200"/>
          </a:xfrm>
          <a:prstGeom prst="rect">
            <a:avLst/>
          </a:prstGeom>
        </p:spPr>
      </p:pic>
    </p:spTree>
    <p:extLst>
      <p:ext uri="{BB962C8B-B14F-4D97-AF65-F5344CB8AC3E}">
        <p14:creationId xmlns:p14="http://schemas.microsoft.com/office/powerpoint/2010/main" val="22666366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6" name="Rectangle 7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B40845-0755-47F1-8A7C-F20EADED5806}"/>
              </a:ext>
            </a:extLst>
          </p:cNvPr>
          <p:cNvSpPr>
            <a:spLocks noGrp="1"/>
          </p:cNvSpPr>
          <p:nvPr>
            <p:ph idx="1"/>
          </p:nvPr>
        </p:nvSpPr>
        <p:spPr>
          <a:xfrm>
            <a:off x="283684" y="521864"/>
            <a:ext cx="4432090" cy="3535083"/>
          </a:xfrm>
        </p:spPr>
        <p:txBody>
          <a:bodyPr lIns="91440" tIns="45720" rIns="91440" bIns="45720" anchor="t">
            <a:noAutofit/>
          </a:bodyPr>
          <a:lstStyle/>
          <a:p>
            <a:endParaRPr lang="en-GB" sz="1700" dirty="0">
              <a:cs typeface="Calibri"/>
            </a:endParaRPr>
          </a:p>
          <a:p>
            <a:endParaRPr lang="en-GB" sz="1700" dirty="0"/>
          </a:p>
        </p:txBody>
      </p:sp>
      <p:sp>
        <p:nvSpPr>
          <p:cNvPr id="8197" name="Rectangle 7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5"/>
            <a:ext cx="306939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
            <a:ext cx="306939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7" name="Rectangle 7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22"/>
            <a:ext cx="3051501"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9" name="Rectangle 7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6092499" y="-10"/>
            <a:ext cx="2708601"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194" name="Picture 2" descr="Hotelier TV Series">
            <a:extLst>
              <a:ext uri="{FF2B5EF4-FFF2-40B4-BE49-F238E27FC236}">
                <a16:creationId xmlns:a16="http://schemas.microsoft.com/office/drawing/2014/main" id="{BEBC5EFC-80C9-45AE-B04C-4FD7DBE9F251}"/>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179512" y="188640"/>
            <a:ext cx="5760639" cy="6552727"/>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a:extLst>
              <a:ext uri="{FF2B5EF4-FFF2-40B4-BE49-F238E27FC236}">
                <a16:creationId xmlns:a16="http://schemas.microsoft.com/office/drawing/2014/main" id="{D602FCF7-831E-4ECB-B572-0B91B5E981A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198242" y="1914296"/>
            <a:ext cx="2840014" cy="2571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18525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Graphical user interface&#10;&#10;Description automatically generated">
            <a:extLst>
              <a:ext uri="{FF2B5EF4-FFF2-40B4-BE49-F238E27FC236}">
                <a16:creationId xmlns:a16="http://schemas.microsoft.com/office/drawing/2014/main" id="{E8D3D2BD-6247-D64C-98C0-6D3220A742B2}"/>
              </a:ext>
            </a:extLst>
          </p:cNvPr>
          <p:cNvPicPr>
            <a:picLocks noChangeAspect="1"/>
          </p:cNvPicPr>
          <p:nvPr/>
        </p:nvPicPr>
        <p:blipFill rotWithShape="1">
          <a:blip r:embed="rId3">
            <a:extLst>
              <a:ext uri="{28A0092B-C50C-407E-A947-70E740481C1C}">
                <a14:useLocalDpi xmlns:a14="http://schemas.microsoft.com/office/drawing/2010/main" val="0"/>
              </a:ext>
            </a:extLst>
          </a:blip>
          <a:srcRect b="85023"/>
          <a:stretch/>
        </p:blipFill>
        <p:spPr>
          <a:xfrm>
            <a:off x="127000" y="102242"/>
            <a:ext cx="5597128" cy="1094510"/>
          </a:xfrm>
          <a:prstGeom prst="rect">
            <a:avLst/>
          </a:prstGeom>
        </p:spPr>
      </p:pic>
      <p:pic>
        <p:nvPicPr>
          <p:cNvPr id="7" name="Picture 6" descr="Text, letter&#10;&#10;Description automatically generated">
            <a:extLst>
              <a:ext uri="{FF2B5EF4-FFF2-40B4-BE49-F238E27FC236}">
                <a16:creationId xmlns:a16="http://schemas.microsoft.com/office/drawing/2014/main" id="{703029EE-A02E-7845-B28C-D9D7D61629EC}"/>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27000" y="1142886"/>
            <a:ext cx="9017000" cy="4457700"/>
          </a:xfrm>
          <a:prstGeom prst="rect">
            <a:avLst/>
          </a:prstGeom>
        </p:spPr>
      </p:pic>
    </p:spTree>
    <p:extLst>
      <p:ext uri="{BB962C8B-B14F-4D97-AF65-F5344CB8AC3E}">
        <p14:creationId xmlns:p14="http://schemas.microsoft.com/office/powerpoint/2010/main" val="186033036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3789040"/>
            <a:ext cx="7992888" cy="1470025"/>
          </a:xfrm>
        </p:spPr>
        <p:txBody>
          <a:bodyPr>
            <a:normAutofit fontScale="90000"/>
          </a:bodyPr>
          <a:lstStyle/>
          <a:p>
            <a:r>
              <a:rPr lang="en-GB" b="1" dirty="0">
                <a:solidFill>
                  <a:schemeClr val="bg1"/>
                </a:solidFill>
              </a:rPr>
              <a:t>Hotel Administration &amp; Front Office Operations </a:t>
            </a:r>
            <a:r>
              <a:rPr lang="en-GB" dirty="0">
                <a:solidFill>
                  <a:schemeClr val="bg1"/>
                </a:solidFill>
              </a:rPr>
              <a:t>(BMIH4004)</a:t>
            </a:r>
            <a:br>
              <a:rPr lang="en-GB" dirty="0">
                <a:solidFill>
                  <a:schemeClr val="bg1"/>
                </a:solidFill>
              </a:rPr>
            </a:br>
            <a:br>
              <a:rPr lang="en-GB" dirty="0">
                <a:solidFill>
                  <a:schemeClr val="bg1"/>
                </a:solidFill>
              </a:rPr>
            </a:br>
            <a:r>
              <a:rPr lang="en-GB" dirty="0">
                <a:solidFill>
                  <a:schemeClr val="bg1"/>
                </a:solidFill>
              </a:rPr>
              <a:t>Week 4</a:t>
            </a:r>
          </a:p>
        </p:txBody>
      </p:sp>
    </p:spTree>
    <p:extLst>
      <p:ext uri="{BB962C8B-B14F-4D97-AF65-F5344CB8AC3E}">
        <p14:creationId xmlns:p14="http://schemas.microsoft.com/office/powerpoint/2010/main" val="3596174145"/>
      </p:ext>
    </p:extLst>
  </p:cSld>
  <p:clrMapOvr>
    <a:masterClrMapping/>
  </p:clrMapOvr>
</p:sld>
</file>

<file path=ppt/theme/theme1.xml><?xml version="1.0" encoding="utf-8"?>
<a:theme xmlns:a="http://schemas.openxmlformats.org/drawingml/2006/main" name="Theme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heme1" id="{09DA66B2-80AC-40B6-96E6-6C87C8E57D1C}" vid="{961AAF47-5C56-4E69-8FEF-1456AF392760}"/>
    </a:ext>
  </a:extLst>
</a:theme>
</file>

<file path=ppt/theme/theme2.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1_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9.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6e64d6fd-104f-4775-b027-3bb9d4227659">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D02BADA621A38D4687FF6123381C64DF" ma:contentTypeVersion="12" ma:contentTypeDescription="Create a new document." ma:contentTypeScope="" ma:versionID="1f5f6ec95bb0a48820e02e38d02848a0">
  <xsd:schema xmlns:xsd="http://www.w3.org/2001/XMLSchema" xmlns:xs="http://www.w3.org/2001/XMLSchema" xmlns:p="http://schemas.microsoft.com/office/2006/metadata/properties" xmlns:ns2="3e7a15d4-c698-4f99-9f68-49b1414f3841" xmlns:ns3="6e64d6fd-104f-4775-b027-3bb9d4227659" targetNamespace="http://schemas.microsoft.com/office/2006/metadata/properties" ma:root="true" ma:fieldsID="01c3316f0dd2ce296747dced19a367aa" ns2:_="" ns3:_="">
    <xsd:import namespace="3e7a15d4-c698-4f99-9f68-49b1414f3841"/>
    <xsd:import namespace="6e64d6fd-104f-4775-b027-3bb9d4227659"/>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GenerationTime" minOccurs="0"/>
                <xsd:element ref="ns2:MediaServiceEventHashCode" minOccurs="0"/>
                <xsd:element ref="ns2:MediaServiceAutoKeyPoints" minOccurs="0"/>
                <xsd:element ref="ns2:MediaServiceKeyPoints" minOccurs="0"/>
                <xsd:element ref="ns3:SharedWithUsers" minOccurs="0"/>
                <xsd:element ref="ns3:SharedWithDetails" minOccurs="0"/>
                <xsd:element ref="ns2:MediaServiceDateTaken"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7a15d4-c698-4f99-9f68-49b1414f384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ServiceAutoKeyPoints" ma:index="14" nillable="true" ma:displayName="MediaServiceAutoKeyPoints" ma:hidden="true" ma:internalName="MediaServiceAutoKeyPoints" ma:readOnly="true">
      <xsd:simpleType>
        <xsd:restriction base="dms:Note"/>
      </xsd:simpleType>
    </xsd:element>
    <xsd:element name="MediaServiceKeyPoints" ma:index="15" nillable="true" ma:displayName="KeyPoints" ma:internalName="MediaServiceKeyPoints" ma:readOnly="tru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MediaLengthInSeconds" ma:index="19"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6e64d6fd-104f-4775-b027-3bb9d4227659"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purl.org/dc/terms/"/>
    <ds:schemaRef ds:uri="3e7a15d4-c698-4f99-9f68-49b1414f3841"/>
    <ds:schemaRef ds:uri="http://www.w3.org/XML/1998/namespace"/>
    <ds:schemaRef ds:uri="http://schemas.microsoft.com/office/2006/documentManagement/types"/>
    <ds:schemaRef ds:uri="http://purl.org/dc/elements/1.1/"/>
    <ds:schemaRef ds:uri="http://schemas.openxmlformats.org/package/2006/metadata/core-properties"/>
    <ds:schemaRef ds:uri="http://schemas.microsoft.com/office/2006/metadata/properties"/>
    <ds:schemaRef ds:uri="http://purl.org/dc/dcmitype/"/>
    <ds:schemaRef ds:uri="http://schemas.microsoft.com/office/infopath/2007/PartnerControls"/>
    <ds:schemaRef ds:uri="6e64d6fd-104f-4775-b027-3bb9d4227659"/>
  </ds:schemaRefs>
</ds:datastoreItem>
</file>

<file path=customXml/itemProps3.xml><?xml version="1.0" encoding="utf-8"?>
<ds:datastoreItem xmlns:ds="http://schemas.openxmlformats.org/officeDocument/2006/customXml" ds:itemID="{4C6E9CE1-F54B-4514-9351-01B5C21230E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7a15d4-c698-4f99-9f68-49b1414f3841"/>
    <ds:schemaRef ds:uri="6e64d6fd-104f-4775-b027-3bb9d4227659"/>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Theme1</Template>
  <TotalTime>45</TotalTime>
  <Words>719</Words>
  <Application>Microsoft Office PowerPoint</Application>
  <PresentationFormat>On-screen Show (4:3)</PresentationFormat>
  <Paragraphs>120</Paragraphs>
  <Slides>22</Slides>
  <Notes>15</Notes>
  <HiddenSlides>0</HiddenSlides>
  <MMClips>3</MMClips>
  <ScaleCrop>false</ScaleCrop>
  <HeadingPairs>
    <vt:vector size="4" baseType="variant">
      <vt:variant>
        <vt:lpstr>Theme</vt:lpstr>
      </vt:variant>
      <vt:variant>
        <vt:i4>17</vt:i4>
      </vt:variant>
      <vt:variant>
        <vt:lpstr>Slide Titles</vt:lpstr>
      </vt:variant>
      <vt:variant>
        <vt:i4>22</vt:i4>
      </vt:variant>
    </vt:vector>
  </HeadingPairs>
  <TitlesOfParts>
    <vt:vector size="39" baseType="lpstr">
      <vt:lpstr>Theme1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1_Title Slide 3</vt:lpstr>
      <vt:lpstr>20140311PresentationUWTSDTemplate</vt:lpstr>
      <vt:lpstr>Hotel Administration &amp; Front Office Operations (BMIH4004) Week 4</vt:lpstr>
      <vt:lpstr>Content – Week 5</vt:lpstr>
      <vt:lpstr>Module Outcomes</vt:lpstr>
      <vt:lpstr>Communication</vt:lpstr>
      <vt:lpstr>PowerPoint Presentation</vt:lpstr>
      <vt:lpstr>Verbal Communication</vt:lpstr>
      <vt:lpstr>Nonverbal  Communication</vt:lpstr>
      <vt:lpstr>Paraverbal Communication</vt:lpstr>
      <vt:lpstr>Communication</vt:lpstr>
      <vt:lpstr>Interpersonal Skills</vt:lpstr>
      <vt:lpstr>Scripted –v- unscripted  Jigsaw learning </vt:lpstr>
      <vt:lpstr>PowerPoint Presentation</vt:lpstr>
      <vt:lpstr>PowerPoint Presentation</vt:lpstr>
      <vt:lpstr>PowerPoint Presentation</vt:lpstr>
      <vt:lpstr>PowerPoint Presentation</vt:lpstr>
      <vt:lpstr>Reservation number:  Lecturers, will insert reservation number for your group during lectures</vt:lpstr>
      <vt:lpstr>PowerPoint Presentation</vt:lpstr>
      <vt:lpstr>Skills for professional practice</vt:lpstr>
      <vt:lpstr>PowerPoint Presentation</vt:lpstr>
      <vt:lpstr>PowerPoint Presentation</vt:lpstr>
      <vt:lpstr>PowerPoint Presentation</vt:lpstr>
      <vt:lpstr>Hotel Administration &amp; Front Office Operations (BMIH4004)  Week 4</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Melissa John</cp:lastModifiedBy>
  <cp:revision>29</cp:revision>
  <cp:lastPrinted>2021-02-09T09:21:09Z</cp:lastPrinted>
  <dcterms:created xsi:type="dcterms:W3CDTF">2015-04-14T15:21:28Z</dcterms:created>
  <dcterms:modified xsi:type="dcterms:W3CDTF">2022-01-27T09:24:14Z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0x010100D02BADA621A38D4687FF6123381C64DF</vt:lpwstr>
  </property>
</Properties>
</file>