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78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0" y="3997523"/>
            <a:ext cx="9525000" cy="10096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95375" y="1850677"/>
            <a:ext cx="10001250" cy="12573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sz="4500" b="1" i="0" u="none" dirty="0">
                <a:solidFill>
                  <a:srgbClr val="0F172A"/>
                </a:solidFill>
                <a:latin typeface="Outfit"/>
              </a:rPr>
              <a:t>Deep Learning-Based Phishing Website Detection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33500" y="3298477"/>
            <a:ext cx="9525000" cy="3656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879"/>
              </a:lnSpc>
            </a:pPr>
            <a:r>
              <a:rPr sz="1800" b="0" i="0" u="none">
                <a:solidFill>
                  <a:srgbClr val="0284C7"/>
                </a:solidFill>
                <a:latin typeface="Inter"/>
              </a:rPr>
              <a:t>Using URL and Content Analysis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33500" y="4245173"/>
            <a:ext cx="4667250" cy="762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 dirty="0">
                <a:solidFill>
                  <a:srgbClr val="475569"/>
                </a:solidFill>
                <a:latin typeface="Inter"/>
              </a:rPr>
              <a:t>Candidate: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Md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Shiblu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Hossain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Student ID: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2517990</a:t>
            </a:r>
            <a:r>
              <a:rPr dirty="0"/>
              <a:t>
</a:t>
            </a:r>
            <a:r>
              <a:rPr sz="1275" b="1" i="0" u="none" dirty="0" err="1">
                <a:solidFill>
                  <a:srgbClr val="475569"/>
                </a:solidFill>
                <a:latin typeface="Inter"/>
              </a:rPr>
              <a:t>Programme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MSc Cybersecurity and Digital Forensic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50" y="4245173"/>
            <a:ext cx="4667250" cy="10625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 dirty="0">
                <a:solidFill>
                  <a:srgbClr val="475569"/>
                </a:solidFill>
                <a:latin typeface="Inter"/>
              </a:rPr>
              <a:t>Module: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Research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Methods</a:t>
            </a:r>
            <a:r>
              <a:rPr lang="en-GB" sz="1275" b="0" i="0" u="none" dirty="0" smtClean="0">
                <a:solidFill>
                  <a:srgbClr val="475569"/>
                </a:solidFill>
                <a:latin typeface="Inter"/>
              </a:rPr>
              <a:t> &amp; professional Development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(ACFA7004)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Lecturer: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Dr.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Dipo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 smtClean="0">
                <a:solidFill>
                  <a:srgbClr val="475569"/>
                </a:solidFill>
                <a:latin typeface="Inter"/>
              </a:rPr>
              <a:t>Dunsin</a:t>
            </a:r>
            <a:endParaRPr lang="en-GB" sz="1275" b="0" i="0" u="none" dirty="0" smtClean="0">
              <a:solidFill>
                <a:srgbClr val="475569"/>
              </a:solidFill>
              <a:latin typeface="Inter"/>
            </a:endParaRPr>
          </a:p>
          <a:p>
            <a:pPr fontAlgn="ctr"/>
            <a:r>
              <a:rPr lang="en-US" sz="1280" b="1" dirty="0">
                <a:latin typeface="Inter"/>
              </a:rPr>
              <a:t>Internal Verifier </a:t>
            </a:r>
            <a:r>
              <a:rPr lang="en-US" sz="1280" b="1" dirty="0" smtClean="0">
                <a:latin typeface="Inter"/>
              </a:rPr>
              <a:t>: </a:t>
            </a:r>
            <a:r>
              <a:rPr lang="en-US" sz="1280" dirty="0">
                <a:latin typeface="Inter"/>
              </a:rPr>
              <a:t>Dr. </a:t>
            </a:r>
            <a:r>
              <a:rPr lang="en-US" sz="1280" dirty="0" err="1">
                <a:latin typeface="Inter"/>
              </a:rPr>
              <a:t>Nitheesh</a:t>
            </a:r>
            <a:r>
              <a:rPr lang="en-US" sz="1280" dirty="0">
                <a:latin typeface="Inter"/>
              </a:rPr>
              <a:t> </a:t>
            </a:r>
            <a:r>
              <a:rPr lang="en-US" sz="1280" dirty="0" err="1">
                <a:latin typeface="Inter"/>
              </a:rPr>
              <a:t>Kaliyamurthy</a:t>
            </a:r>
            <a:r>
              <a:rPr lang="en-US" sz="1280" dirty="0">
                <a:latin typeface="Inter"/>
              </a:rPr>
              <a:t> </a:t>
            </a:r>
          </a:p>
          <a:p>
            <a:pPr algn="l"/>
            <a:r>
              <a:rPr sz="1275" b="1" i="0" u="none" dirty="0" smtClean="0">
                <a:solidFill>
                  <a:srgbClr val="475569"/>
                </a:solidFill>
                <a:latin typeface="Inter"/>
              </a:rPr>
              <a:t>Assignment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Research Proposal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4375" y="1978342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9150" y="1976437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Phishing remains a prevalent and damaging cyber attack based on human trust rather than pure technical flaws.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4375" y="2728733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2726828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The scale is massive: Over 3.8 million phishing attacks were identified globally in 2025 alone.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375" y="3479125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9150" y="3477220"/>
            <a:ext cx="4991100" cy="868412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Generative AI has empowered attackers to create flawless, personalized, and multilingual attacks that evade standard heuristics.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14375" y="4518987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9150" y="4517082"/>
            <a:ext cx="4991100" cy="868412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Defenses must evolve from static blacklists to dynamic, deep learning methodologies that assess complex structural features.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Context &amp; Background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1715690"/>
            <a:ext cx="3486150" cy="4331344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2925" y="1715690"/>
            <a:ext cx="3486150" cy="4331344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4825" y="1715690"/>
            <a:ext cx="3486150" cy="4331344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925" y="2058590"/>
            <a:ext cx="762000" cy="762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23925" y="3058715"/>
            <a:ext cx="203025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URL-Only Flaws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3925" y="3534965"/>
            <a:ext cx="2800350" cy="20262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Current models relying only on URLs are easily bypassed. Attackers systematically obfuscate domains through character substitution to fool lexical classifiers while serving fake pages.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5825" y="2058590"/>
            <a:ext cx="762000" cy="762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695825" y="3058715"/>
            <a:ext cx="2550318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Content-Only Flaws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95825" y="3534965"/>
            <a:ext cx="2800350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Content-based analysis introduces severe latency. The entire HTML must load before a verdict is reached, leaving users temporarily exposed to synthetic, deceptive content.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67725" y="2058590"/>
            <a:ext cx="762000" cy="762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467725" y="3058715"/>
            <a:ext cx="2440305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The Black-Box Gap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67725" y="3534965"/>
            <a:ext cx="2800350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High-performing deep learning models issue binary verdicts without providing context. This lack of interpretability damages trust and severely hampers manual auditing and triage.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2512" y="2239565"/>
            <a:ext cx="504825" cy="4000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24412" y="2239565"/>
            <a:ext cx="504825" cy="4000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48700" y="2239565"/>
            <a:ext cx="400050" cy="4000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The Research Problem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57375" y="1838771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Primary Goal: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To design, evaluate, and interpret a hybrid deep learning model synergistically analyzing both URL patterns and HTML webpage content.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57375" y="2655837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Literature &amp; Synthesis: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Conduct a systematic review of post-2019 DL architectures to understand current modality limitations.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57375" y="3472904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Data Pipeline: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Gather and preprocess a balanced, robust dataset combining reputable open-source intelligence repositories.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57375" y="4289970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Architecture Development: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Train a hybrid design incorporating a CNN+BiLSTM URL encoder, a custom Transformer HTML encoder, and an attention fusion layer.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57375" y="5107037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Evaluation &amp; Explainability: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Benchmark against single-modality baselines using independent datasets, and implement SHAP/LIME for transparent classification insights.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0" y="1834008"/>
            <a:ext cx="266700" cy="27622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3500" y="2651075"/>
            <a:ext cx="304800" cy="27622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3500" y="3468141"/>
            <a:ext cx="238125" cy="276225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3500" y="4285208"/>
            <a:ext cx="333375" cy="27622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33500" y="5102274"/>
            <a:ext cx="266700" cy="2762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Research Aim &amp; Objectives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4375" y="1978342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9150" y="1976437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URL Models: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Show high accuracy using CNN/LSTMs, but fail against pages disguised by benign-looking URLs.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4375" y="2728733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2726828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Content Approaches: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Transformers grasp deep semantics, yet fail on deployment latency constraints.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375" y="3479125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9150" y="3477220"/>
            <a:ext cx="4991100" cy="868412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Cross-Dataset Gap: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Most published fusion models rely heavily on single datasets, demonstrating poor real-world generalisation.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14375" y="4518987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9150" y="4517082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Explainability Gap: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Methods like SHAP are rarely applied to complex URL-content fusion architectures in real-time.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Literature &amp; Emerging Gaps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1715690"/>
            <a:ext cx="2543175" cy="4331344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950" y="1715690"/>
            <a:ext cx="2543175" cy="4331344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8875" y="1715690"/>
            <a:ext cx="2543175" cy="4331344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7800" y="1715690"/>
            <a:ext cx="2543175" cy="4331344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3925" y="2058590"/>
            <a:ext cx="762000" cy="76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23925" y="3058715"/>
            <a:ext cx="163020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1. Problem 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3925" y="3534965"/>
            <a:ext cx="1857375" cy="20262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Addressing the modality-isolation and interpretability gaps found extensively within current cybersecurity literature.</a:t>
            </a:r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2850" y="2058590"/>
            <a:ext cx="762000" cy="762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752850" y="3058715"/>
            <a:ext cx="115014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2. Design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52850" y="3534965"/>
            <a:ext cx="1857375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 dirty="0">
                <a:solidFill>
                  <a:srgbClr val="475569"/>
                </a:solidFill>
                <a:latin typeface="Inter"/>
              </a:rPr>
              <a:t>Drafting a literature-based theoretical blueprint for a model utilizing optimal encoder topologies for URLs and HTML.</a:t>
            </a:r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1775" y="2058590"/>
            <a:ext cx="762000" cy="762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581775" y="3058715"/>
            <a:ext cx="1910238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3. Construction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81775" y="3534965"/>
            <a:ext cx="1857375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Building the technical artefact: A robust hybrid multimodal neural network in a Python/PyTorch environment.</a:t>
            </a: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10700" y="2058590"/>
            <a:ext cx="762000" cy="762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9410700" y="3058715"/>
            <a:ext cx="1650206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4. Evaluation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410700" y="3534965"/>
            <a:ext cx="1857375" cy="20262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Controlled comparison against baseline algorithms utilizing precision, recall, and AUC-ROC across distinct datasets.</a:t>
            </a: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4900" y="2239565"/>
            <a:ext cx="400050" cy="40005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33825" y="2239565"/>
            <a:ext cx="400050" cy="400050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38937" y="2239565"/>
            <a:ext cx="447675" cy="400050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91675" y="2239565"/>
            <a:ext cx="400050" cy="40005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Design Science Research Cycle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23900" y="581025"/>
            <a:ext cx="5390673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Proposed Architecture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81025" y="1780579"/>
            <a:ext cx="5540692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0" i="0" u="none">
                <a:solidFill>
                  <a:srgbClr val="7C3AED"/>
                </a:solidFill>
                <a:latin typeface="Outfit SemiBold"/>
              </a:rPr>
              <a:t>Multimodal Fusion Network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1025" y="2447329"/>
            <a:ext cx="5276850" cy="10684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04"/>
              </a:lnSpc>
            </a:pPr>
            <a:r>
              <a:rPr sz="1650" b="0" i="0" u="none">
                <a:solidFill>
                  <a:srgbClr val="475569"/>
                </a:solidFill>
                <a:latin typeface="Inter"/>
              </a:rPr>
              <a:t>Our model features three core components. The </a:t>
            </a:r>
            <a:r>
              <a:rPr sz="1650" b="1" i="0" u="none">
                <a:solidFill>
                  <a:srgbClr val="475569"/>
                </a:solidFill>
                <a:latin typeface="Inter"/>
              </a:rPr>
              <a:t>URL Encoder</a:t>
            </a:r>
            <a:r>
              <a:rPr sz="1650" b="0" i="0" u="none">
                <a:solidFill>
                  <a:srgbClr val="475569"/>
                </a:solidFill>
                <a:latin typeface="Inter"/>
              </a:rPr>
              <a:t> uses CNN and BiLSTM to extract sequential lexical patterns from strings.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1025" y="3744366"/>
            <a:ext cx="5276850" cy="7122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04"/>
              </a:lnSpc>
            </a:pPr>
            <a:r>
              <a:rPr sz="1650" b="0" i="0" u="none">
                <a:solidFill>
                  <a:srgbClr val="475569"/>
                </a:solidFill>
                <a:latin typeface="Inter"/>
              </a:rPr>
              <a:t>The </a:t>
            </a:r>
            <a:r>
              <a:rPr sz="1650" b="1" i="0" u="none">
                <a:solidFill>
                  <a:srgbClr val="475569"/>
                </a:solidFill>
                <a:latin typeface="Inter"/>
              </a:rPr>
              <a:t>Content Encoder</a:t>
            </a:r>
            <a:r>
              <a:rPr sz="1650" b="0" i="0" u="none">
                <a:solidFill>
                  <a:srgbClr val="475569"/>
                </a:solidFill>
                <a:latin typeface="Inter"/>
              </a:rPr>
              <a:t> utilizes a fine-tuned BERT architecture for deep semantic HTML analysis.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1025" y="4685258"/>
            <a:ext cx="5276850" cy="10684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04"/>
              </a:lnSpc>
            </a:pPr>
            <a:r>
              <a:rPr sz="1650" b="0" i="0" u="none">
                <a:solidFill>
                  <a:srgbClr val="475569"/>
                </a:solidFill>
                <a:latin typeface="Inter"/>
              </a:rPr>
              <a:t>Finally, a </a:t>
            </a:r>
            <a:r>
              <a:rPr sz="1650" b="1" i="0" u="none">
                <a:solidFill>
                  <a:srgbClr val="475569"/>
                </a:solidFill>
                <a:latin typeface="Inter"/>
              </a:rPr>
              <a:t>Fusion Layer</a:t>
            </a:r>
            <a:r>
              <a:rPr sz="1650" b="0" i="0" u="none">
                <a:solidFill>
                  <a:srgbClr val="475569"/>
                </a:solidFill>
                <a:latin typeface="Inter"/>
              </a:rPr>
              <a:t> concatenates these inputs via attention mechanisms to yield an interpretable, highly accurate classification score.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81025" y="1513879"/>
          <a:ext cx="11010899" cy="4735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7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39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522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650" b="0" i="0" u="none">
                          <a:solidFill>
                            <a:srgbClr val="0284C7"/>
                          </a:solidFill>
                          <a:latin typeface="Outfit SemiBold"/>
                        </a:rPr>
                        <a:t>Data Source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650" b="0" i="0" u="none">
                          <a:solidFill>
                            <a:srgbClr val="0284C7"/>
                          </a:solidFill>
                          <a:latin typeface="Outfit SemiBold"/>
                        </a:rPr>
                        <a:t>Role in Research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650" b="0" i="0" u="none">
                          <a:solidFill>
                            <a:srgbClr val="0284C7"/>
                          </a:solidFill>
                          <a:latin typeface="Outfit SemiBold"/>
                        </a:rPr>
                        <a:t>Key Characteristics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PhishTank / OpenPhish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Primary malicious samples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Continuously updated, community-verified zero-day phishing URLs.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UCI Phishing Datasets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Structural feature baseline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Pre-labeled structural attributes for benchmarking standard models.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PhiUSIIL / PhiKitA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Cross-dataset validation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Mendeley-backed modern datasets reflecting current AI-generated evasion tactics.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PyTorch &amp; SHAP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Core software environment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GPU-accelerated tensor manipulation paired with feature attribution analysis.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90550" y="2209204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905273" y="2209204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449192" y="2209204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0550" y="3216771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905273" y="3216771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49192" y="3216771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90550" y="4224337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2905273" y="4224337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5449192" y="4224337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90550" y="5231903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2905273" y="5231903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449192" y="5231903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Materials &amp; Datasets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2457598"/>
            <a:ext cx="5229225" cy="2847528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1750" y="2457598"/>
            <a:ext cx="5229225" cy="28475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1550" y="2848123"/>
            <a:ext cx="467058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284C7"/>
                </a:solidFill>
                <a:latin typeface="Outfit SemiBold"/>
              </a:rPr>
              <a:t>Enhanced Robustness &amp; Accuracy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550" y="3324373"/>
            <a:ext cx="4448175" cy="14473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The hybrid model is expected to significantly outperform single-modality baselines. By evaluating both URL and HTML context together, it will successfully identify advanced disguised URLs paired with highly convincing cloned page content.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72275" y="2848123"/>
            <a:ext cx="467058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284C7"/>
                </a:solidFill>
                <a:latin typeface="Outfit SemiBold"/>
              </a:rPr>
              <a:t>Transparent Explainability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72275" y="3324373"/>
            <a:ext cx="4448175" cy="14473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Integrating SHAP and LIME will generate stable, feature-level explanations for every prediction. Security analysts will see exactly which HTML tag or URL artifact triggered the system, transforming binary verdicts into actionable intelligence.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Expected Outcomes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26978" y="2754584"/>
            <a:ext cx="53077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smtClean="0"/>
              <a:t>Thanks</a:t>
            </a:r>
          </a:p>
        </p:txBody>
      </p:sp>
    </p:spTree>
    <p:extLst>
      <p:ext uri="{BB962C8B-B14F-4D97-AF65-F5344CB8AC3E}">
        <p14:creationId xmlns:p14="http://schemas.microsoft.com/office/powerpoint/2010/main" val="4192613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666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Inter</vt:lpstr>
      <vt:lpstr>Inter SemiBold</vt:lpstr>
      <vt:lpstr>Outfit</vt:lpstr>
      <vt:lpstr>Outfit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City Computer And IT</cp:lastModifiedBy>
  <cp:revision>6</cp:revision>
  <dcterms:created xsi:type="dcterms:W3CDTF">2013-01-27T09:14:16Z</dcterms:created>
  <dcterms:modified xsi:type="dcterms:W3CDTF">2026-08-07T17:52:32Z</dcterms:modified>
  <cp:category/>
</cp:coreProperties>
</file>