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notesSlide+xml" PartName="/ppt/notesSlides/notesSlide17.xml"/>
  <Override ContentType="application/vnd.openxmlformats-officedocument.presentationml.notesSlide+xml" PartName="/ppt/notesSlides/notesSlide18.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9"/>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Lst>
  <p:sldSz cx="18288000" cy="10287000"/>
  <p:notesSz cx="6858000" cy="9144000"/>
  <p:embeddedFontLst>
    <p:embeddedFont>
      <p:font typeface="Public Sans Bold" charset="1" panose="00000000000000000000"/>
      <p:regular r:id="rId32"/>
    </p:embeddedFont>
    <p:embeddedFont>
      <p:font typeface="Playfair Display" charset="1" panose="00000500000000000000"/>
      <p:regular r:id="rId33"/>
    </p:embeddedFont>
    <p:embeddedFont>
      <p:font typeface="Public Sans" charset="1" panose="00000000000000000000"/>
      <p:regular r:id="rId34"/>
    </p:embeddedFont>
    <p:embeddedFont>
      <p:font typeface="Public Sans Bold Italics" charset="1" panose="00000000000000000000"/>
      <p:regular r:id="rId38"/>
    </p:embeddedFont>
    <p:embeddedFont>
      <p:font typeface="Public Sans Italics" charset="1" panose="00000000000000000000"/>
      <p:regular r:id="rId5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notesMasters/notesMaster1.xml" Type="http://schemas.openxmlformats.org/officeDocument/2006/relationships/notesMaster"/><Relationship Id="rId3" Target="viewProps.xml" Type="http://schemas.openxmlformats.org/officeDocument/2006/relationships/viewProps"/><Relationship Id="rId30" Target="theme/theme2.xml" Type="http://schemas.openxmlformats.org/officeDocument/2006/relationships/theme"/><Relationship Id="rId31" Target="notesSlides/notesSlide1.xml" Type="http://schemas.openxmlformats.org/officeDocument/2006/relationships/notesSlide"/><Relationship Id="rId32" Target="fonts/font32.fntdata" Type="http://schemas.openxmlformats.org/officeDocument/2006/relationships/font"/><Relationship Id="rId33" Target="fonts/font33.fntdata" Type="http://schemas.openxmlformats.org/officeDocument/2006/relationships/font"/><Relationship Id="rId34" Target="fonts/font34.fntdata" Type="http://schemas.openxmlformats.org/officeDocument/2006/relationships/font"/><Relationship Id="rId35" Target="notesSlides/notesSlide2.xml" Type="http://schemas.openxmlformats.org/officeDocument/2006/relationships/notesSlide"/><Relationship Id="rId36" Target="notesSlides/notesSlide3.xml" Type="http://schemas.openxmlformats.org/officeDocument/2006/relationships/notesSlide"/><Relationship Id="rId37" Target="notesSlides/notesSlide4.xml" Type="http://schemas.openxmlformats.org/officeDocument/2006/relationships/notesSlide"/><Relationship Id="rId38" Target="fonts/font38.fntdata" Type="http://schemas.openxmlformats.org/officeDocument/2006/relationships/font"/><Relationship Id="rId39" Target="notesSlides/notesSlide5.xml" Type="http://schemas.openxmlformats.org/officeDocument/2006/relationships/notesSlide"/><Relationship Id="rId4" Target="theme/theme1.xml" Type="http://schemas.openxmlformats.org/officeDocument/2006/relationships/theme"/><Relationship Id="rId40" Target="notesSlides/notesSlide6.xml" Type="http://schemas.openxmlformats.org/officeDocument/2006/relationships/notesSlide"/><Relationship Id="rId41" Target="notesSlides/notesSlide7.xml" Type="http://schemas.openxmlformats.org/officeDocument/2006/relationships/notesSlide"/><Relationship Id="rId42" Target="notesSlides/notesSlide8.xml" Type="http://schemas.openxmlformats.org/officeDocument/2006/relationships/notesSlide"/><Relationship Id="rId43" Target="notesSlides/notesSlide9.xml" Type="http://schemas.openxmlformats.org/officeDocument/2006/relationships/notesSlide"/><Relationship Id="rId44" Target="notesSlides/notesSlide10.xml" Type="http://schemas.openxmlformats.org/officeDocument/2006/relationships/notesSlide"/><Relationship Id="rId45" Target="notesSlides/notesSlide11.xml" Type="http://schemas.openxmlformats.org/officeDocument/2006/relationships/notesSlide"/><Relationship Id="rId46" Target="notesSlides/notesSlide12.xml" Type="http://schemas.openxmlformats.org/officeDocument/2006/relationships/notesSlide"/><Relationship Id="rId47" Target="notesSlides/notesSlide13.xml" Type="http://schemas.openxmlformats.org/officeDocument/2006/relationships/notesSlide"/><Relationship Id="rId48" Target="notesSlides/notesSlide14.xml" Type="http://schemas.openxmlformats.org/officeDocument/2006/relationships/notesSlide"/><Relationship Id="rId49" Target="notesSlides/notesSlide15.xml" Type="http://schemas.openxmlformats.org/officeDocument/2006/relationships/notesSlide"/><Relationship Id="rId5" Target="tableStyles.xml" Type="http://schemas.openxmlformats.org/officeDocument/2006/relationships/tableStyles"/><Relationship Id="rId50" Target="notesSlides/notesSlide16.xml" Type="http://schemas.openxmlformats.org/officeDocument/2006/relationships/notesSlide"/><Relationship Id="rId51" Target="notesSlides/notesSlide17.xml" Type="http://schemas.openxmlformats.org/officeDocument/2006/relationships/notesSlide"/><Relationship Id="rId52" Target="fonts/font52.fntdata" Type="http://schemas.openxmlformats.org/officeDocument/2006/relationships/font"/><Relationship Id="rId53" Target="notesSlides/notesSlide18.xml" Type="http://schemas.openxmlformats.org/officeDocument/2006/relationships/notesSlide"/><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1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1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1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_rels/notesSlide1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_rels/notesSlide1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9.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Today, I will reflect on the experiences of autistic adults in Wales. </a:t>
            </a:r>
          </a:p>
          <a:p>
            <a:r>
              <a:rPr lang="en-US"/>
              <a:t/>
            </a:r>
          </a:p>
          <a:p>
            <a:r>
              <a:rPr lang="en-US"/>
              <a:t>The two main barriers I will discuss are diagnosis and employment practices. Each of these is comprised of several sub-barriers that I will touch on including but not limited to legal, cultural, ideological, attitudinal, economic and political.</a:t>
            </a:r>
          </a:p>
          <a:p>
            <a:r>
              <a:rPr lang="en-US"/>
              <a:t/>
            </a:r>
          </a:p>
          <a:p>
            <a:r>
              <a:rPr lang="en-US"/>
              <a:t>I will explain how systems, attitudes and policy determine autistic people's ability to participate fully in society.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As you can see from the examples here, there is no common definition for autism. </a:t>
            </a:r>
          </a:p>
          <a:p>
            <a:r>
              <a:rPr lang="en-US"/>
              <a:t/>
            </a:r>
          </a:p>
          <a:p>
            <a:r>
              <a:rPr lang="en-US"/>
              <a:t>Definitions seem to agree that autism is a neurological difference in the way that autistic people view and interpret the world around them. </a:t>
            </a:r>
          </a:p>
          <a:p>
            <a:r>
              <a:rPr lang="en-US"/>
              <a:t/>
            </a:r>
          </a:p>
          <a:p>
            <a:r>
              <a:rPr lang="en-US"/>
              <a:t>Autism is labelled as a disorder that encompasses many things, however,  Hull (2020) suggests the autism community feel the label ‘disorder’ produces stigma...while minimising strengths”</a:t>
            </a:r>
          </a:p>
          <a:p>
            <a:r>
              <a:rPr lang="en-US"/>
              <a:t/>
            </a:r>
          </a:p>
          <a:p>
            <a:r>
              <a:rPr lang="en-US"/>
              <a:t>Changes to the language in more recent years that identify autism as a spectrum condition initially welcome, but as Anderson-Chavarria highlights it is applied in a subjective and reductive way e.g., high-functioning, low-functioning, severe, mild etc.</a:t>
            </a:r>
          </a:p>
          <a:p>
            <a:r>
              <a:rPr lang="en-US"/>
              <a:t/>
            </a:r>
          </a:p>
          <a:p>
            <a:r>
              <a:rPr lang="en-US"/>
              <a:t>What is clear, is that what autism is, is unclear: </a:t>
            </a:r>
          </a:p>
          <a:p>
            <a:r>
              <a:rPr lang="en-US"/>
              <a:t>with Baren-Cohen and O'Nions suggests there is no clear answer to what autism actually is or is not. We don't actually know what autism looks like (The Guardian, 2024).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a:r>
          </a:p>
          <a:p>
            <a:r>
              <a:rPr lang="en-US"/>
              <a:t>Here is what we know about autism in the Welsh population to date. </a:t>
            </a:r>
          </a:p>
          <a:p>
            <a:r>
              <a:rPr lang="en-US"/>
              <a:t/>
            </a:r>
          </a:p>
          <a:p>
            <a:r>
              <a:rPr lang="en-US"/>
              <a:t>Research suggests that the number of autistic people in England &amp; Wales is probably double (Guardian,2024). </a:t>
            </a:r>
          </a:p>
          <a:p>
            <a:r>
              <a:rPr lang="en-US"/>
              <a:t/>
            </a:r>
          </a:p>
          <a:p>
            <a:r>
              <a:rPr lang="en-US"/>
              <a:t>Around 1 million people in the UK, according to the Buckland Review,  are autistic (The Buckland Review, 2024).</a:t>
            </a:r>
          </a:p>
          <a:p>
            <a:r>
              <a:rPr lang="en-US"/>
              <a:t/>
            </a:r>
          </a:p>
          <a:p>
            <a:r>
              <a:rPr lang="en-US"/>
              <a:t>The inconsistency of data means we don't know the prevalence of autism in Wales, worrying when you consider the impacts of underdiagnosis or late-diagnosis that I will discuss later. </a:t>
            </a:r>
          </a:p>
          <a:p>
            <a:r>
              <a:rPr lang="en-US"/>
              <a:t/>
            </a:r>
          </a:p>
          <a:p>
            <a:r>
              <a:rPr lang="en-US"/>
              <a:t>This may be a result of the way in which society perceives autism through the different lenses of disability.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a:r>
          </a:p>
          <a:p>
            <a:r>
              <a:rPr lang="en-US"/>
              <a:t>There is a lot to say around the medical vs the social model more generally in terms of disability, however, that is outside the scope of this presentation. </a:t>
            </a:r>
          </a:p>
          <a:p>
            <a:r>
              <a:rPr lang="en-US"/>
              <a:t/>
            </a:r>
          </a:p>
          <a:p>
            <a:r>
              <a:rPr lang="en-US"/>
              <a:t>The main thing to emphasise is the contrast between the two models, one which focuses on autism as a disorder, and the other identifies the marginalisation of autistic people as a result of societal barriers.</a:t>
            </a:r>
          </a:p>
          <a:p>
            <a:r>
              <a:rPr lang="en-US"/>
              <a:t/>
            </a:r>
          </a:p>
          <a:p>
            <a:r>
              <a:rPr lang="en-US"/>
              <a:t>This leads me to talk about the first barrier for autistic people in Wales, the diagnostic process.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 wanted to start with this statement as it unfortunately captures a common lived experience for people across the UK trying to access diagnosis.</a:t>
            </a:r>
          </a:p>
          <a:p>
            <a:r>
              <a:rPr lang="en-US"/>
              <a:t/>
            </a:r>
          </a:p>
          <a:p>
            <a:r>
              <a:rPr lang="en-US"/>
              <a:t>So, what does the path to diagnosis actually look like?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Autism diagnosis in Wales via NHS through the Integrated Autism Services pathway.</a:t>
            </a:r>
          </a:p>
          <a:p>
            <a:r>
              <a:rPr lang="en-US"/>
              <a:t/>
            </a:r>
          </a:p>
          <a:p>
            <a:r>
              <a:rPr lang="en-US"/>
              <a:t>The Senedd acknowledges that we are unable to break down the numbers specifically between children and young people and adult referrals (Senedd, 2024)</a:t>
            </a:r>
          </a:p>
          <a:p>
            <a:r>
              <a:rPr lang="en-US"/>
              <a:t/>
            </a:r>
          </a:p>
          <a:p>
            <a:r>
              <a:rPr lang="en-US"/>
              <a:t>Russel's research suggests a 787% increase in autism diagnoses in the UK in the last 20 years (Russell et al, 2021, p676).</a:t>
            </a:r>
          </a:p>
          <a:p>
            <a:r>
              <a:rPr lang="en-US"/>
              <a:t/>
            </a:r>
          </a:p>
          <a:p>
            <a:r>
              <a:rPr lang="en-US"/>
              <a:t>Autism UK state that where able to, some people turn to private diagnosis, but problems occur with the </a:t>
            </a:r>
          </a:p>
          <a:p>
            <a:r>
              <a:rPr lang="en-US"/>
              <a:t>-refusal of Shared Care Agreements</a:t>
            </a:r>
          </a:p>
          <a:p>
            <a:r>
              <a:rPr lang="en-US"/>
              <a:t>-recognition of private diagnosis by local authorities for support services.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are multiple barriers to diagnosis due to the process and circumstances surrounding it. </a:t>
            </a:r>
          </a:p>
          <a:p>
            <a:r>
              <a:rPr lang="en-US"/>
              <a:t/>
            </a:r>
          </a:p>
          <a:p>
            <a:r>
              <a:rPr lang="en-US"/>
              <a:t>The Process - often requires adults to have an 'informant', someone who knows a person's childhood history and how autism may have presented in childhood. As Psychology Today points out, for many adults, any informants may be absent or deceased. (Psychology Today, 2023).</a:t>
            </a:r>
          </a:p>
          <a:p>
            <a:r>
              <a:rPr lang="en-US"/>
              <a:t/>
            </a:r>
          </a:p>
          <a:p>
            <a:r>
              <a:rPr lang="en-US"/>
              <a:t>Criteria- </a:t>
            </a:r>
          </a:p>
          <a:p>
            <a:r>
              <a:rPr lang="en-US"/>
              <a:t>There is a plethora of criticism for the diagnostic criteria and screening tools, with Haney identifying that most are based on the male phenotype,  less useful for people assigned female at birth (Haney, 2016)</a:t>
            </a:r>
          </a:p>
          <a:p>
            <a:r>
              <a:rPr lang="en-US"/>
              <a:t/>
            </a:r>
          </a:p>
          <a:p>
            <a:r>
              <a:rPr lang="en-US"/>
              <a:t>Price also points out that the binary of the male and female phenotypes can exclude gender minorities e.g., trans people and non-binary people (Price, 2022)</a:t>
            </a:r>
          </a:p>
          <a:p>
            <a:r>
              <a:rPr lang="en-US"/>
              <a:t/>
            </a:r>
          </a:p>
          <a:p>
            <a:r>
              <a:rPr lang="en-US"/>
              <a:t>Both Harvard and Curnow also recognise that common diagnostic tools like AD0S-2 miss people who 'mask' and the initial screener AQ-10 is biased towards males (Harvard, 2024 &amp; Curnow, et al, 2023)</a:t>
            </a:r>
          </a:p>
          <a:p>
            <a:r>
              <a:rPr lang="en-US"/>
              <a:t/>
            </a:r>
          </a:p>
          <a:p>
            <a:r>
              <a:rPr lang="en-US"/>
              <a:t>Waiting Times</a:t>
            </a:r>
          </a:p>
          <a:p>
            <a:r>
              <a:rPr lang="en-US"/>
              <a:t>The Senedd advises that there are no rules around adult waiting times, unlike children in Wales, figures based on broad average, waiting times likely to be higher for adults (Senedd, 2024)</a:t>
            </a:r>
          </a:p>
          <a:p>
            <a:r>
              <a:rPr lang="en-US"/>
              <a:t/>
            </a:r>
          </a:p>
          <a:p>
            <a:r>
              <a:rPr lang="en-US"/>
              <a:t>Cost - In an article by Healthline, critics discuss how self-diagnosis 'waters' down common understanding of ASD exacerbated by TikTok (Healthline,  2024).</a:t>
            </a:r>
          </a:p>
          <a:p>
            <a:r>
              <a:rPr lang="en-US"/>
              <a:t/>
            </a:r>
          </a:p>
          <a:p>
            <a:r>
              <a:rPr lang="en-US"/>
              <a:t>Misdiagnosis- </a:t>
            </a:r>
          </a:p>
          <a:p>
            <a:r>
              <a:rPr lang="en-US"/>
              <a:t>Price highlights that autism is considered last in cases of those assigned female at birth and/or where people belong to another marginalised group e.g., global majority, LGBTQ+/gender identity etc (Price, 2022)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are few studies that actually look at the experiences of people who have gone through life without knowing they were autistic. </a:t>
            </a:r>
          </a:p>
          <a:p>
            <a:r>
              <a:rPr lang="en-US"/>
              <a:t/>
            </a:r>
          </a:p>
          <a:p>
            <a:r>
              <a:rPr lang="en-US"/>
              <a:t>Stagg and Belcher (2019) are one of the first to look at late diagnosed autistic people. </a:t>
            </a:r>
          </a:p>
          <a:p>
            <a:r>
              <a:rPr lang="en-US"/>
              <a:t/>
            </a:r>
          </a:p>
          <a:p>
            <a:r>
              <a:rPr lang="en-US"/>
              <a:t>They suggest that when adults receive a diagnosis of autism, they should have a review of their workplace to ensure that the right tools and support are put in place with that in mind. </a:t>
            </a:r>
          </a:p>
          <a:p>
            <a:r>
              <a:rPr lang="en-US"/>
              <a:t/>
            </a:r>
          </a:p>
          <a:p>
            <a:r>
              <a:rPr lang="en-US"/>
              <a:t>I'll now talk about the second barrier, employment practices.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Barriers to employment is a multi-faceted issue, however, chosen to focus on employment practices.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According to Scope, disabled people are twice as likely to be unemployed as non -disabled people (Scope, 2023). </a:t>
            </a:r>
          </a:p>
          <a:p>
            <a:r>
              <a:rPr lang="en-US"/>
              <a:t/>
            </a:r>
          </a:p>
          <a:p>
            <a:r>
              <a:rPr lang="en-US"/>
              <a:t>The Buckland Review suggests that this means 5 in 10 disabled people are in employment, for non-disabled people that rises to 8 in 10 but for autistic people that figure drops to only 3 in 10. (The Buckland Review, 2024)</a:t>
            </a:r>
          </a:p>
          <a:p>
            <a:r>
              <a:rPr lang="en-US"/>
              <a:t/>
            </a:r>
          </a:p>
          <a:p>
            <a:r>
              <a:rPr lang="en-US"/>
              <a:t>The Review also highlights that autistic people are 145-245% as productive in the workplace compared with non-autistic colleagues (The Buckland Review, 2024).</a:t>
            </a:r>
          </a:p>
          <a:p>
            <a:r>
              <a:rPr lang="en-US"/>
              <a:t/>
            </a:r>
          </a:p>
          <a:p>
            <a:r>
              <a:rPr lang="en-US"/>
              <a:t>Which raises the question: Why are there so few autistic people in employment?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a:r>
          </a:p>
          <a:p>
            <a:r>
              <a:rPr lang="en-US"/>
              <a:t/>
            </a:r>
          </a:p>
          <a:p>
            <a:r>
              <a:rPr lang="en-US"/>
              <a:t>Walker suggests that autism is still viewed through the paradigm of pathology, particularly evident in employment practices. </a:t>
            </a:r>
          </a:p>
          <a:p>
            <a:r>
              <a:rPr lang="en-US"/>
              <a:t/>
            </a:r>
          </a:p>
          <a:p>
            <a:r>
              <a:rPr lang="en-US"/>
              <a:t>-  neurotypical default in society e.g., </a:t>
            </a:r>
          </a:p>
          <a:p>
            <a:r>
              <a:rPr lang="en-US"/>
              <a:t>-If an autistic person can't understand a neurotypical person, the autistic person is labelled as having poor empathy and communication deficits and vice versa. (Walker, 2021)</a:t>
            </a:r>
          </a:p>
          <a:p>
            <a:r>
              <a:rPr lang="en-US"/>
              <a:t/>
            </a:r>
          </a:p>
          <a:p>
            <a:r>
              <a:rPr lang="en-US"/>
              <a:t>Applications in themselves are a barrier for autistic people. </a:t>
            </a:r>
          </a:p>
          <a:p>
            <a:r>
              <a:rPr lang="en-US"/>
              <a:t>Ezerins criticises job descriptions, which have vague and generic criteria and ambiguous recruitment materials (Ezerins et al, 2023).</a:t>
            </a:r>
          </a:p>
          <a:p>
            <a:r>
              <a:rPr lang="en-US"/>
              <a:t/>
            </a:r>
          </a:p>
          <a:p>
            <a:r>
              <a:rPr lang="en-US"/>
              <a:t>The Buckland Review shows that job descriptions and adverts place an emphasis on social skills not job skills (The Buckland Review, 2024).</a:t>
            </a:r>
          </a:p>
          <a:p>
            <a:r>
              <a:rPr lang="en-US"/>
              <a:t/>
            </a:r>
          </a:p>
          <a:p>
            <a:r>
              <a:rPr lang="en-US"/>
              <a:t>Whilst Nicholls suggests that some are the opposite with too much jargon and an expectation of identifying and understanding subtext (Nicholls, 2025)</a:t>
            </a:r>
          </a:p>
          <a:p>
            <a:r>
              <a:rPr lang="en-US"/>
              <a:t/>
            </a:r>
          </a:p>
          <a:p>
            <a:r>
              <a:rPr lang="en-US"/>
              <a:t>The Buckland Review also demonstrated that autistic people less likely to access to job coaches and have networks to navigate application process (The Buckland Review, 2024).</a:t>
            </a:r>
          </a:p>
          <a:p>
            <a:r>
              <a:rPr lang="en-US"/>
              <a:t/>
            </a:r>
          </a:p>
          <a:p>
            <a:r>
              <a:rPr lang="en-US"/>
              <a:t>In terms of interview practices there are multiple barriers. </a:t>
            </a:r>
          </a:p>
          <a:p>
            <a:r>
              <a:rPr lang="en-US"/>
              <a:t/>
            </a:r>
          </a:p>
          <a:p>
            <a:r>
              <a:rPr lang="en-US"/>
              <a:t>The Buckland Review showed that questions are often ambiguous whilst Nicholls identified the use of subtext also extends into interview questions (Nicholls, 2025).</a:t>
            </a:r>
          </a:p>
          <a:p>
            <a:r>
              <a:rPr lang="en-US"/>
              <a:t/>
            </a:r>
          </a:p>
          <a:p>
            <a:r>
              <a:rPr lang="en-US"/>
              <a:t>Environment-  </a:t>
            </a:r>
          </a:p>
          <a:p>
            <a:r>
              <a:rPr lang="en-US"/>
              <a:t>Professor Amanda Kirby suggests that in-person interviews increases stress due to travel and anxiety of the unknown (Kirby quoted in Relocate, 2023) whilst Davies also notes that and deviation from routine (Davies et al, 2023) can also cause distress. For English, it is important to stress that the  environment is disabling and it is not inherent issue with autistic people (English, 2022 cited in Nicholls, 2025)</a:t>
            </a:r>
          </a:p>
          <a:p>
            <a:r>
              <a:rPr lang="en-US"/>
              <a:t/>
            </a:r>
          </a:p>
          <a:p>
            <a:r>
              <a:rPr lang="en-US"/>
              <a:t>Wiggleton-Little &amp; Callender discuss how psychometrics are unjust due to the differences in metacognition, stigma in the tests associated with interaction, perception, honesty and generally not nuanced (Wiggleton-Little &amp; Callender, 2023) </a:t>
            </a:r>
          </a:p>
          <a:p>
            <a:r>
              <a:rPr lang="en-US"/>
              <a:t/>
            </a:r>
          </a:p>
          <a:p>
            <a:r>
              <a:rPr lang="en-US"/>
              <a:t>Whelpley and May attribute poor interview performance as contributing to unemployment rates. Whilst hiring bias demonstrates a distaste for 'atypical' social presentation.  Rather than professional qualification and the view that autistic candidates are less 'socially acceptable' (Whelpley &amp; May, 2023).</a:t>
            </a:r>
          </a:p>
          <a:p>
            <a:r>
              <a:rPr lang="en-US"/>
              <a:t/>
            </a:r>
          </a:p>
          <a:p>
            <a:r>
              <a:rPr lang="en-US"/>
              <a:t>Long-term employment is often unsustainable for a multitude of reasons. </a:t>
            </a:r>
          </a:p>
          <a:p>
            <a:r>
              <a:rPr lang="en-US"/>
              <a:t/>
            </a:r>
          </a:p>
          <a:p>
            <a:r>
              <a:rPr lang="en-US"/>
              <a:t>The Buckland Review showed that getting reasonable adjustments from employers is difficult,   1/4 are refused and 1/10 are poorly implemented (The Buckland Review, 2024)</a:t>
            </a:r>
          </a:p>
          <a:p>
            <a:r>
              <a:rPr lang="en-US"/>
              <a:t/>
            </a:r>
          </a:p>
          <a:p>
            <a:r>
              <a:rPr lang="en-US"/>
              <a:t>The National Autistic Society provides information on autistic burnout. Whilst it is not formally recognised information about it is supported by Raymaker's 2022 study. </a:t>
            </a:r>
          </a:p>
          <a:p>
            <a:r>
              <a:rPr lang="en-US"/>
              <a:t/>
            </a:r>
          </a:p>
          <a:p>
            <a:r>
              <a:rPr lang="en-US"/>
              <a:t>Arnold argues that unaccommodating neurotypical environments seem to be the main driver of autistic burnout (Arnold, 2023), which may not be surprising as we see a shift back to office-based, less flexible working post-Covid.</a:t>
            </a:r>
          </a:p>
          <a:p>
            <a:r>
              <a:rPr lang="en-US"/>
              <a:t/>
            </a:r>
          </a:p>
          <a:p>
            <a:r>
              <a:rPr lang="en-US"/>
              <a:t>Let's look at how differences can impact on people's experiences.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Ndindeng's study focused on middle to low income countries, however, their Venn diagram can be applied to the UK. </a:t>
            </a:r>
          </a:p>
          <a:p>
            <a:r>
              <a:rPr lang="en-US"/>
              <a:t/>
            </a:r>
          </a:p>
          <a:p>
            <a:r>
              <a:rPr lang="en-US"/>
              <a:t>The ONS tells us that data surrounding autistic people in Wales is poor (ONS, 2021), there are more broad indicators that show 'compounding' challenges. </a:t>
            </a:r>
          </a:p>
          <a:p>
            <a:r>
              <a:rPr lang="en-US"/>
              <a:t/>
            </a:r>
          </a:p>
          <a:p>
            <a:r>
              <a:rPr lang="en-US"/>
              <a:t>Russell and Stone identify that autistic people are more likely to live in social housing (Russell et al, 2014) or be unhoused (Stone et al, 2022).</a:t>
            </a:r>
          </a:p>
          <a:p>
            <a:r>
              <a:rPr lang="en-US"/>
              <a:t/>
            </a:r>
          </a:p>
          <a:p>
            <a:r>
              <a:rPr lang="en-US"/>
              <a:t>The Buckland Review tells us that autistic people are more likely to be unemployed or underemployed, thus having lower socio-economic status.</a:t>
            </a:r>
          </a:p>
          <a:p>
            <a:r>
              <a:rPr lang="en-US"/>
              <a:t>(The Buckland Review 2024) </a:t>
            </a:r>
          </a:p>
          <a:p>
            <a:r>
              <a:rPr lang="en-US"/>
              <a:t/>
            </a:r>
          </a:p>
          <a:p>
            <a:r>
              <a:rPr lang="en-US"/>
              <a:t>Russell states that autistic people are more likely to be born to single parent families (Russell et al, 2014) and Gingerbread suggest that 89% of those households are single mothers (Gingerbread UK, 2024)</a:t>
            </a:r>
          </a:p>
          <a:p>
            <a:r>
              <a:rPr lang="en-US"/>
              <a:t/>
            </a:r>
          </a:p>
          <a:p>
            <a:r>
              <a:rPr lang="en-US"/>
              <a:t>-Mandell et al (2019) also points out the disparities in the diagnosis of autism among racial and ethnic minorities (cited in Mendes et al, 2019). Price suggests that the Global majority are more likely to be underdiagnosed due to systemic racism and bias (Price, 2022)  and Navir found that they have less culturally appropriate support (Navir, 2016)</a:t>
            </a:r>
          </a:p>
          <a:p>
            <a:r>
              <a:rPr lang="en-US"/>
              <a:t/>
            </a:r>
          </a:p>
          <a:p>
            <a:r>
              <a:rPr lang="en-US"/>
              <a:t>Even if adults in Wales are able to access assessment and diagnosis, their situation is </a:t>
            </a:r>
          </a:p>
          <a:p>
            <a:r>
              <a:rPr lang="en-US"/>
              <a:t>is exacerbated by 'identity spread', where all other aspects of their identity are ignored and dominated by the 'autistic' label (Anderson-Chavarria, 2021)</a:t>
            </a:r>
          </a:p>
          <a:p>
            <a:r>
              <a:rPr lang="en-US"/>
              <a:t/>
            </a:r>
          </a:p>
          <a:p>
            <a:r>
              <a:rPr lang="en-US"/>
              <a:t>This has real life consequences  that we will now look at more closely.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Loneliness-  Autistic adults have less opportunities for connection with Stone suggesting they have smaller social networks (Stone, 2022)- employment according to Grace can be crucial for forging social connections (Grace et al, 2022), but ONS statistics tells us that only 22% of autistic adults are in some form of employment (ONS, 2021)</a:t>
            </a:r>
          </a:p>
          <a:p>
            <a:r>
              <a:rPr lang="en-US"/>
              <a:t/>
            </a:r>
          </a:p>
          <a:p>
            <a:r>
              <a:rPr lang="en-US"/>
              <a:t>Identity - Cooper talks about how autistic people find it harder to develop a positive self-identity which impacts psychological wellbeing and  job's can help shape identity, particularly where skills are recognised. (Cooper et al, 2017),</a:t>
            </a:r>
          </a:p>
          <a:p>
            <a:r>
              <a:rPr lang="en-US"/>
              <a:t/>
            </a:r>
          </a:p>
          <a:p>
            <a:r>
              <a:rPr lang="en-US"/>
              <a:t>Alvares points out that 'functioning' labels can be harmful (Alvares et al, 2019) with Price agreeing that they can oversimplify autistic people's experiences (Price, 2022), however, Stagg and Belcher recognise that a diagnosis can help reframe self-identity, particularly around 'fitting in' (Stagg &amp; Belcher, 2019).</a:t>
            </a:r>
          </a:p>
          <a:p>
            <a:r>
              <a:rPr lang="en-US"/>
              <a:t/>
            </a:r>
          </a:p>
          <a:p>
            <a:r>
              <a:rPr lang="en-US"/>
              <a:t>Camouflaging is a coping mechanism, used by autistic people (consciously and unconsciously). Stone indicates autistic people use it  to conceal their difference to obtain better social and economic opportunities (Stone, 2022). As Arnold found, this leads to increased autistic burnout (Arnold et al, 2023) with Stone indicating this causes increased substance use (Stone, 2022), whilst studies by Bradley, Hull and Cassidy suggesting camouflaging also  increases signs of depression, anxiety and suicidal ideation (Bradley et al, 2021; Hull et al, 2021; Cassidy, 2018 quoted by National Autistic Society, 2022)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a:r>
          </a:p>
          <a:p>
            <a:r>
              <a:rPr lang="en-US"/>
              <a:t>Autism policy has been a rollercoaster over the last few years. </a:t>
            </a:r>
          </a:p>
          <a:p>
            <a:r>
              <a:rPr lang="en-US"/>
              <a:t/>
            </a:r>
          </a:p>
          <a:p>
            <a:r>
              <a:rPr lang="en-US"/>
              <a:t>2021</a:t>
            </a:r>
          </a:p>
          <a:p>
            <a:r>
              <a:rPr lang="en-US"/>
              <a:t>A study by Underwood et al (2021) increase in autism diagnosis between 2008-2016, with a 150% increase, including over </a:t>
            </a:r>
          </a:p>
          <a:p>
            <a:r>
              <a:rPr lang="en-US"/>
              <a:t>35's and women.</a:t>
            </a:r>
          </a:p>
          <a:p>
            <a:r>
              <a:rPr lang="en-US"/>
              <a:t/>
            </a:r>
          </a:p>
          <a:p>
            <a:r>
              <a:rPr lang="en-US"/>
              <a:t>Bolte suggests this is reflective of a more larger shift to the neurodiversity paradigm (Bolte et al, 2021)</a:t>
            </a:r>
          </a:p>
          <a:p>
            <a:r>
              <a:rPr lang="en-US"/>
              <a:t/>
            </a:r>
          </a:p>
          <a:p>
            <a:r>
              <a:rPr lang="en-US"/>
              <a:t>Which can be demonstrated in new code of practice for public services including adapting society to be more 'aware and more attune to neurodiversity'</a:t>
            </a:r>
          </a:p>
          <a:p>
            <a:r>
              <a:rPr lang="en-US"/>
              <a:t/>
            </a:r>
          </a:p>
          <a:p>
            <a:r>
              <a:rPr lang="en-US"/>
              <a:t>2022</a:t>
            </a:r>
          </a:p>
          <a:p>
            <a:r>
              <a:rPr lang="en-US"/>
              <a:t>£12 million pledge in addition to create a National Neurodivergence Improvement Programme for Wales. </a:t>
            </a:r>
          </a:p>
          <a:p>
            <a:r>
              <a:rPr lang="en-US"/>
              <a:t> </a:t>
            </a:r>
          </a:p>
          <a:p>
            <a:r>
              <a:rPr lang="en-US"/>
              <a:t>2023</a:t>
            </a:r>
          </a:p>
          <a:p>
            <a:r>
              <a:rPr lang="en-US"/>
              <a:t>Williams (2024) identified an increase in employment for neurodivergent people within the technology sector,  with some firms employing almost entire autistic workforces,  this would not work for everyone.(Williams, 2024).</a:t>
            </a:r>
          </a:p>
          <a:p>
            <a:r>
              <a:rPr lang="en-US"/>
              <a:t/>
            </a:r>
          </a:p>
          <a:p>
            <a:r>
              <a:rPr lang="en-US"/>
              <a:t>The Disability News Service covered the criticism of the government's Disability Confident Scheme heavily pointing to a lack of accountability, transparency and performance measures to ensure employers recruit disabled people. </a:t>
            </a:r>
          </a:p>
          <a:p>
            <a:r>
              <a:rPr lang="en-US"/>
              <a:t/>
            </a:r>
          </a:p>
          <a:p>
            <a:r>
              <a:rPr lang="en-US"/>
              <a:t>2024</a:t>
            </a:r>
          </a:p>
          <a:p>
            <a:r>
              <a:rPr lang="en-US"/>
              <a:t>Neurolaunch discussed changes to the International Classification of Diseases-11  welcome. Recognition of different autism presentations and sensory sensitivities (Neurolaunch, 2024)</a:t>
            </a:r>
          </a:p>
          <a:p>
            <a:r>
              <a:rPr lang="en-US"/>
              <a:t/>
            </a:r>
          </a:p>
          <a:p>
            <a:r>
              <a:rPr lang="en-US"/>
              <a:t>2025+</a:t>
            </a:r>
          </a:p>
          <a:p>
            <a:r>
              <a:rPr lang="en-US"/>
              <a:t>UK government plan to introduce mandatory pay gap reporting with associated action plans (Gov UK, 2024), will have to wait and see if the the challenges around calculations, averages and binary reporting occur with that as they have for Gender Pay Gap. </a:t>
            </a:r>
          </a:p>
          <a:p>
            <a:r>
              <a:rPr lang="en-US"/>
              <a:t/>
            </a:r>
          </a:p>
          <a:p>
            <a:r>
              <a:rPr lang="en-US"/>
              <a:t>Welsh Government have also announced a further £13.7 million to reduce waiting times for ADHD and autism diagnosis.</a:t>
            </a:r>
          </a:p>
          <a:p>
            <a:r>
              <a:rPr lang="en-US"/>
              <a:t/>
            </a:r>
          </a:p>
          <a:p>
            <a:r>
              <a:rPr lang="en-US"/>
              <a:t/>
            </a:r>
          </a:p>
          <a:p>
            <a:r>
              <a:rPr lang="en-US"/>
              <a: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Social Model + </a:t>
            </a:r>
          </a:p>
          <a:p>
            <a:r>
              <a:rPr lang="en-US"/>
              <a:t>Price states that the medical model fails to make sense of disabilities that come from exclusion and social oppression like autism (Price, </a:t>
            </a:r>
          </a:p>
          <a:p>
            <a:r>
              <a:rPr lang="en-US"/>
              <a:t/>
            </a:r>
          </a:p>
          <a:p>
            <a:r>
              <a:rPr lang="en-US"/>
              <a:t>Similarly to the Anti-racist (Wales) action plan, co-production of policy and strategy will provide a more comprehensive and informed approach to reducing inequities (Welsh Government, 2021)</a:t>
            </a:r>
          </a:p>
          <a:p>
            <a:r>
              <a:rPr lang="en-US"/>
              <a:t/>
            </a:r>
          </a:p>
          <a:p>
            <a:r>
              <a:rPr lang="en-US"/>
              <a:t>A strengths based approach to address systemic issues - reducing bias, stereotypes, stigma and promoting inclusion.</a:t>
            </a:r>
          </a:p>
          <a:p>
            <a:r>
              <a:rPr lang="en-US"/>
              <a:t>E.g., Cherewick &amp; Matergia propose a relational model based on strengths-based interventions(Cherewick &amp; Matergia, 2023) whilst Anderson-Chavarria's predicament model acknowledges the variables in how people view their autistic experiences (Anderson-Chavarria, 2021). </a:t>
            </a:r>
          </a:p>
          <a:p>
            <a:r>
              <a:rPr lang="en-US"/>
              <a:t/>
            </a:r>
          </a:p>
          <a:p>
            <a:r>
              <a:rPr lang="en-US"/>
              <a:t>Data: </a:t>
            </a:r>
          </a:p>
          <a:p>
            <a:r>
              <a:rPr lang="en-US"/>
              <a:t>- The scale of the exclusion is difficult to judge without the data. As we have seen throughout, averages and statistics are broad and the granular detail for Welsh adults is missing. </a:t>
            </a:r>
          </a:p>
          <a:p>
            <a:r>
              <a:rPr lang="en-US"/>
              <a:t/>
            </a:r>
          </a:p>
          <a:p>
            <a:r>
              <a:rPr lang="en-US"/>
              <a:t>- By categorizing neurodivergent conditions separately,  organisations will legally have to reduce inequality across all domains for them alongside broader barriers to participation for Disabled people.</a:t>
            </a:r>
          </a:p>
          <a:p>
            <a:r>
              <a:rPr lang="en-US"/>
              <a:t/>
            </a:r>
          </a:p>
          <a:p>
            <a:r>
              <a:rPr lang="en-US"/>
              <a:t>City and Guilds and Amanda Kirby developed a Neurodiversity Index in 2022 which assesses workplace culture, strategies and policies at a global level (City &amp; Guilds, 2025), applying this framework at a regional or local level may help in identifying improvements and good practice.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Ultimately, we can see that the autistic adult experience in Wales is complex and multi-faceted, with autism itself being difficult to define. </a:t>
            </a:r>
          </a:p>
          <a:p>
            <a:r>
              <a:rPr lang="en-US"/>
              <a:t/>
            </a:r>
          </a:p>
          <a:p>
            <a:r>
              <a:rPr lang="en-US"/>
              <a:t>Increasing inclusion whether through improvements to diagnostic pathways, eliminating barriers to employment and shifting societal attitudes and approaches is vital to ensure people are able to fully participate in society.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1.png" Type="http://schemas.openxmlformats.org/officeDocument/2006/relationships/image"/><Relationship Id="rId4" Target="../media/image2.sv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5.png" Type="http://schemas.openxmlformats.org/officeDocument/2006/relationships/image"/><Relationship Id="rId4" Target="../media/image6.jpeg" Type="http://schemas.openxmlformats.org/officeDocument/2006/relationships/image"/><Relationship Id="rId5" Target="../media/image7.jpe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 Id="rId3" Target="../media/image8.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 Id="rId3" Target="../media/image9.png" Type="http://schemas.openxmlformats.org/officeDocument/2006/relationships/image"/><Relationship Id="rId4" Target="../media/image10.svg" Type="http://schemas.openxmlformats.org/officeDocument/2006/relationships/image"/><Relationship Id="rId5" Target="../media/image11.png" Type="http://schemas.openxmlformats.org/officeDocument/2006/relationships/image"/><Relationship Id="rId6" Target="../media/image12.svg" Type="http://schemas.openxmlformats.org/officeDocument/2006/relationships/image"/><Relationship Id="rId7" Target="../media/image13.png" Type="http://schemas.openxmlformats.org/officeDocument/2006/relationships/image"/><Relationship Id="rId8" Target="../media/image14.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 Id="rId3" Target="../media/image15.jpeg" Type="http://schemas.openxmlformats.org/officeDocument/2006/relationships/image"/><Relationship Id="rId4" Target="../media/image16.jpeg" Type="http://schemas.openxmlformats.org/officeDocument/2006/relationships/image"/><Relationship Id="rId5" Target="../media/image17.jpeg" Type="http://schemas.openxmlformats.org/officeDocument/2006/relationships/image"/><Relationship Id="rId6" Target="../media/image18.jpe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3.xml" Type="http://schemas.openxmlformats.org/officeDocument/2006/relationships/notesSlide"/><Relationship Id="rId3" Target="../media/image19.jpe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4.xml" Type="http://schemas.openxmlformats.org/officeDocument/2006/relationships/notesSlide"/><Relationship Id="rId3" Target="../media/image20.png" Type="http://schemas.openxmlformats.org/officeDocument/2006/relationships/image"/><Relationship Id="rId4" Target="../media/image21.svg" Type="http://schemas.openxmlformats.org/officeDocument/2006/relationships/image"/><Relationship Id="rId5" Target="../media/image22.png" Type="http://schemas.openxmlformats.org/officeDocument/2006/relationships/image"/><Relationship Id="rId6" Target="../media/image23.svg" Type="http://schemas.openxmlformats.org/officeDocument/2006/relationships/image"/><Relationship Id="rId7" Target="../media/image24.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5.xml" Type="http://schemas.openxmlformats.org/officeDocument/2006/relationships/notesSlid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6.xml" Type="http://schemas.openxmlformats.org/officeDocument/2006/relationships/notesSlide"/><Relationship Id="rId3" Target="../media/image25.png" Type="http://schemas.openxmlformats.org/officeDocument/2006/relationships/image"/><Relationship Id="rId4" Target="../media/image26.svg" Type="http://schemas.openxmlformats.org/officeDocument/2006/relationships/image"/><Relationship Id="rId5" Target="../media/image27.png" Type="http://schemas.openxmlformats.org/officeDocument/2006/relationships/image"/><Relationship Id="rId6" Target="../media/image28.svg" Type="http://schemas.openxmlformats.org/officeDocument/2006/relationships/image"/><Relationship Id="rId7" Target="../media/image29.png" Type="http://schemas.openxmlformats.org/officeDocument/2006/relationships/image"/><Relationship Id="rId8" Target="../media/image30.sv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7.xml" Type="http://schemas.openxmlformats.org/officeDocument/2006/relationships/notesSlide"/><Relationship Id="rId3" Target="../media/image31.png" Type="http://schemas.openxmlformats.org/officeDocument/2006/relationships/image"/><Relationship Id="rId4" Target="../media/image32.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8.xml" Type="http://schemas.openxmlformats.org/officeDocument/2006/relationships/notesSlid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1028706" y="4514765"/>
            <a:ext cx="16230594" cy="38509"/>
          </a:xfrm>
          <a:prstGeom prst="line">
            <a:avLst/>
          </a:prstGeom>
          <a:ln cap="flat" w="9525">
            <a:solidFill>
              <a:srgbClr val="2B2C30"/>
            </a:solidFill>
            <a:prstDash val="solid"/>
            <a:headEnd type="none" len="sm" w="sm"/>
            <a:tailEnd type="none" len="sm" w="sm"/>
          </a:ln>
        </p:spPr>
      </p:sp>
      <p:sp>
        <p:nvSpPr>
          <p:cNvPr name="TextBox 3" id="3"/>
          <p:cNvSpPr txBox="true"/>
          <p:nvPr/>
        </p:nvSpPr>
        <p:spPr>
          <a:xfrm rot="0">
            <a:off x="1006882" y="4728792"/>
            <a:ext cx="16230600" cy="1310821"/>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A CRITICAL REFLECTION OF THE AUTISTIC ADULT EXPERIENCE IN WALES</a:t>
            </a:r>
          </a:p>
        </p:txBody>
      </p:sp>
      <p:sp>
        <p:nvSpPr>
          <p:cNvPr name="TextBox 4" id="4"/>
          <p:cNvSpPr txBox="true"/>
          <p:nvPr/>
        </p:nvSpPr>
        <p:spPr>
          <a:xfrm rot="0">
            <a:off x="850974" y="3146934"/>
            <a:ext cx="16408332" cy="1269566"/>
          </a:xfrm>
          <a:prstGeom prst="rect">
            <a:avLst/>
          </a:prstGeom>
        </p:spPr>
        <p:txBody>
          <a:bodyPr anchor="t" rtlCol="false" tIns="0" lIns="0" bIns="0" rIns="0">
            <a:spAutoFit/>
          </a:bodyPr>
          <a:lstStyle/>
          <a:p>
            <a:pPr algn="l">
              <a:lnSpc>
                <a:spcPts val="9246"/>
              </a:lnSpc>
            </a:pPr>
            <a:r>
              <a:rPr lang="en-US" sz="10160" spc="50">
                <a:solidFill>
                  <a:srgbClr val="2B2C30"/>
                </a:solidFill>
                <a:latin typeface="Playfair Display"/>
                <a:ea typeface="Playfair Display"/>
                <a:cs typeface="Playfair Display"/>
                <a:sym typeface="Playfair Display"/>
              </a:rPr>
              <a:t>Between policy and reality:</a:t>
            </a:r>
          </a:p>
        </p:txBody>
      </p:sp>
      <p:sp>
        <p:nvSpPr>
          <p:cNvPr name="TextBox 5" id="5"/>
          <p:cNvSpPr txBox="true"/>
          <p:nvPr/>
        </p:nvSpPr>
        <p:spPr>
          <a:xfrm rot="0">
            <a:off x="1016407" y="8917305"/>
            <a:ext cx="7862435" cy="426720"/>
          </a:xfrm>
          <a:prstGeom prst="rect">
            <a:avLst/>
          </a:prstGeom>
        </p:spPr>
        <p:txBody>
          <a:bodyPr anchor="t" rtlCol="false" tIns="0" lIns="0" bIns="0" rIns="0">
            <a:spAutoFit/>
          </a:bodyPr>
          <a:lstStyle/>
          <a:p>
            <a:pPr algn="l">
              <a:lnSpc>
                <a:spcPts val="3450"/>
              </a:lnSpc>
            </a:pPr>
            <a:r>
              <a:rPr lang="en-US" sz="2300">
                <a:solidFill>
                  <a:srgbClr val="2B2C30"/>
                </a:solidFill>
                <a:latin typeface="Public Sans"/>
                <a:ea typeface="Public Sans"/>
                <a:cs typeface="Public Sans"/>
                <a:sym typeface="Public Sans"/>
              </a:rPr>
              <a:t>Charysse Harper I 2320043</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TextBox 2" id="2"/>
          <p:cNvSpPr txBox="true"/>
          <p:nvPr/>
        </p:nvSpPr>
        <p:spPr>
          <a:xfrm rot="0">
            <a:off x="1016407" y="2615846"/>
            <a:ext cx="16242893" cy="2952110"/>
          </a:xfrm>
          <a:prstGeom prst="rect">
            <a:avLst/>
          </a:prstGeom>
        </p:spPr>
        <p:txBody>
          <a:bodyPr anchor="t" rtlCol="false" tIns="0" lIns="0" bIns="0" rIns="0">
            <a:spAutoFit/>
          </a:bodyPr>
          <a:lstStyle/>
          <a:p>
            <a:pPr algn="l">
              <a:lnSpc>
                <a:spcPts val="7865"/>
              </a:lnSpc>
            </a:pPr>
            <a:r>
              <a:rPr lang="en-US" sz="6050" spc="30">
                <a:solidFill>
                  <a:srgbClr val="2B2C30"/>
                </a:solidFill>
                <a:latin typeface="Playfair Display"/>
                <a:ea typeface="Playfair Display"/>
                <a:cs typeface="Playfair Display"/>
                <a:sym typeface="Playfair Display"/>
              </a:rPr>
              <a:t>“Be yourself, but not like that...be open and honest but stop being so sensitive...give them eye contact but stop staring, it’s so rude...”</a:t>
            </a:r>
          </a:p>
        </p:txBody>
      </p:sp>
      <p:sp>
        <p:nvSpPr>
          <p:cNvPr name="TextBox 3" id="3"/>
          <p:cNvSpPr txBox="true"/>
          <p:nvPr/>
        </p:nvSpPr>
        <p:spPr>
          <a:xfrm rot="-60000">
            <a:off x="1031590" y="7163243"/>
            <a:ext cx="3014757" cy="490846"/>
          </a:xfrm>
          <a:prstGeom prst="rect">
            <a:avLst/>
          </a:prstGeom>
        </p:spPr>
        <p:txBody>
          <a:bodyPr anchor="t" rtlCol="false" tIns="0" lIns="0" bIns="0" rIns="0">
            <a:spAutoFit/>
          </a:bodyPr>
          <a:lstStyle/>
          <a:p>
            <a:pPr algn="ctr">
              <a:lnSpc>
                <a:spcPts val="3919"/>
              </a:lnSpc>
              <a:spcBef>
                <a:spcPct val="0"/>
              </a:spcBef>
            </a:pPr>
            <a:r>
              <a:rPr lang="en-US" b="true" sz="2799">
                <a:solidFill>
                  <a:srgbClr val="2B2C30"/>
                </a:solidFill>
                <a:latin typeface="Public Sans Bold"/>
                <a:ea typeface="Public Sans Bold"/>
                <a:cs typeface="Public Sans Bold"/>
                <a:sym typeface="Public Sans Bold"/>
              </a:rPr>
              <a:t>(Middleton, 2023)</a:t>
            </a: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TextBox 2" id="2"/>
          <p:cNvSpPr txBox="true"/>
          <p:nvPr/>
        </p:nvSpPr>
        <p:spPr>
          <a:xfrm rot="0">
            <a:off x="1006871" y="942975"/>
            <a:ext cx="16230600" cy="651150"/>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DEFINING AUTISM: A DISORDERED SPECTRUM?</a:t>
            </a:r>
          </a:p>
        </p:txBody>
      </p:sp>
      <p:sp>
        <p:nvSpPr>
          <p:cNvPr name="AutoShape 3" id="3"/>
          <p:cNvSpPr/>
          <p:nvPr/>
        </p:nvSpPr>
        <p:spPr>
          <a:xfrm flipV="true">
            <a:off x="1028695" y="2210525"/>
            <a:ext cx="16230594" cy="38509"/>
          </a:xfrm>
          <a:prstGeom prst="line">
            <a:avLst/>
          </a:prstGeom>
          <a:ln cap="flat" w="9525">
            <a:solidFill>
              <a:srgbClr val="2B2C30"/>
            </a:solidFill>
            <a:prstDash val="solid"/>
            <a:headEnd type="none" len="sm" w="sm"/>
            <a:tailEnd type="none" len="sm" w="sm"/>
          </a:ln>
        </p:spPr>
      </p:sp>
      <p:sp>
        <p:nvSpPr>
          <p:cNvPr name="TextBox 4" id="4"/>
          <p:cNvSpPr txBox="true"/>
          <p:nvPr/>
        </p:nvSpPr>
        <p:spPr>
          <a:xfrm rot="0">
            <a:off x="1075432" y="2647584"/>
            <a:ext cx="16183868" cy="1481455"/>
          </a:xfrm>
          <a:prstGeom prst="rect">
            <a:avLst/>
          </a:prstGeom>
        </p:spPr>
        <p:txBody>
          <a:bodyPr anchor="t" rtlCol="false" tIns="0" lIns="0" bIns="0" rIns="0">
            <a:spAutoFit/>
          </a:bodyPr>
          <a:lstStyle/>
          <a:p>
            <a:pPr algn="l">
              <a:lnSpc>
                <a:spcPts val="3919"/>
              </a:lnSpc>
              <a:spcBef>
                <a:spcPct val="0"/>
              </a:spcBef>
            </a:pPr>
            <a:r>
              <a:rPr lang="en-US" sz="2799">
                <a:solidFill>
                  <a:srgbClr val="2B2C30"/>
                </a:solidFill>
                <a:latin typeface="Public Sans"/>
                <a:ea typeface="Public Sans"/>
                <a:cs typeface="Public Sans"/>
                <a:sym typeface="Public Sans"/>
              </a:rPr>
              <a:t>“Autism Spectrum Disorder is a neurodevelopmental condition, the core features of which are persistent difficulties in social interaction and communication and the presence of stereotypic (rigid and repetitive) behaviours, resistance to change or restrictive interests.” </a:t>
            </a:r>
          </a:p>
        </p:txBody>
      </p:sp>
      <p:sp>
        <p:nvSpPr>
          <p:cNvPr name="TextBox 5" id="5"/>
          <p:cNvSpPr txBox="true"/>
          <p:nvPr/>
        </p:nvSpPr>
        <p:spPr>
          <a:xfrm rot="0">
            <a:off x="1075432" y="6185588"/>
            <a:ext cx="16243052" cy="986155"/>
          </a:xfrm>
          <a:prstGeom prst="rect">
            <a:avLst/>
          </a:prstGeom>
        </p:spPr>
        <p:txBody>
          <a:bodyPr anchor="t" rtlCol="false" tIns="0" lIns="0" bIns="0" rIns="0">
            <a:spAutoFit/>
          </a:bodyPr>
          <a:lstStyle/>
          <a:p>
            <a:pPr algn="l">
              <a:lnSpc>
                <a:spcPts val="3919"/>
              </a:lnSpc>
              <a:spcBef>
                <a:spcPct val="0"/>
              </a:spcBef>
            </a:pPr>
            <a:r>
              <a:rPr lang="en-US" sz="2799">
                <a:solidFill>
                  <a:srgbClr val="2B2C30"/>
                </a:solidFill>
                <a:latin typeface="Public Sans"/>
                <a:ea typeface="Public Sans"/>
                <a:cs typeface="Public Sans"/>
                <a:sym typeface="Public Sans"/>
              </a:rPr>
              <a:t>Autism is a spectrum condition but ‘spectrum’ itself ranks individuals on a subjective and simplistic low to high functioning scale.</a:t>
            </a:r>
          </a:p>
        </p:txBody>
      </p:sp>
      <p:sp>
        <p:nvSpPr>
          <p:cNvPr name="TextBox 6" id="6"/>
          <p:cNvSpPr txBox="true"/>
          <p:nvPr/>
        </p:nvSpPr>
        <p:spPr>
          <a:xfrm rot="0">
            <a:off x="1075432" y="4522828"/>
            <a:ext cx="16196320" cy="1481455"/>
          </a:xfrm>
          <a:prstGeom prst="rect">
            <a:avLst/>
          </a:prstGeom>
        </p:spPr>
        <p:txBody>
          <a:bodyPr anchor="t" rtlCol="false" tIns="0" lIns="0" bIns="0" rIns="0">
            <a:spAutoFit/>
          </a:bodyPr>
          <a:lstStyle/>
          <a:p>
            <a:pPr algn="l">
              <a:lnSpc>
                <a:spcPts val="3919"/>
              </a:lnSpc>
              <a:spcBef>
                <a:spcPct val="0"/>
              </a:spcBef>
            </a:pPr>
            <a:r>
              <a:rPr lang="en-US" sz="2799">
                <a:solidFill>
                  <a:srgbClr val="2B2C30"/>
                </a:solidFill>
                <a:latin typeface="Public Sans"/>
                <a:ea typeface="Public Sans"/>
                <a:cs typeface="Public Sans"/>
                <a:sym typeface="Public Sans"/>
              </a:rPr>
              <a:t>“Autism is associated with specific and pervasive differences in the brain, which result in us diverging from neurotypical standards, in terms of how our brains filter and make sense of information”.</a:t>
            </a:r>
          </a:p>
        </p:txBody>
      </p:sp>
      <p:sp>
        <p:nvSpPr>
          <p:cNvPr name="TextBox 7" id="7"/>
          <p:cNvSpPr txBox="true"/>
          <p:nvPr/>
        </p:nvSpPr>
        <p:spPr>
          <a:xfrm rot="0">
            <a:off x="1075432" y="7352718"/>
            <a:ext cx="16264880" cy="986155"/>
          </a:xfrm>
          <a:prstGeom prst="rect">
            <a:avLst/>
          </a:prstGeom>
        </p:spPr>
        <p:txBody>
          <a:bodyPr anchor="t" rtlCol="false" tIns="0" lIns="0" bIns="0" rIns="0">
            <a:spAutoFit/>
          </a:bodyPr>
          <a:lstStyle/>
          <a:p>
            <a:pPr algn="l">
              <a:lnSpc>
                <a:spcPts val="3919"/>
              </a:lnSpc>
              <a:spcBef>
                <a:spcPct val="0"/>
              </a:spcBef>
            </a:pPr>
            <a:r>
              <a:rPr lang="en-US" sz="2799">
                <a:solidFill>
                  <a:srgbClr val="2B2C30"/>
                </a:solidFill>
                <a:latin typeface="Public Sans"/>
                <a:ea typeface="Public Sans"/>
                <a:cs typeface="Public Sans"/>
                <a:sym typeface="Public Sans"/>
              </a:rPr>
              <a:t>“Autism Spectrum Disorder is defined by a range of symptoms and degree needs...this makes it difficult to categorise autism in to different types.” </a:t>
            </a:r>
          </a:p>
        </p:txBody>
      </p:sp>
      <p:sp>
        <p:nvSpPr>
          <p:cNvPr name="TextBox 8" id="8"/>
          <p:cNvSpPr txBox="true"/>
          <p:nvPr/>
        </p:nvSpPr>
        <p:spPr>
          <a:xfrm rot="0">
            <a:off x="3553172" y="8853223"/>
            <a:ext cx="13684300" cy="407668"/>
          </a:xfrm>
          <a:prstGeom prst="rect">
            <a:avLst/>
          </a:prstGeom>
        </p:spPr>
        <p:txBody>
          <a:bodyPr anchor="t" rtlCol="false" tIns="0" lIns="0" bIns="0" rIns="0">
            <a:spAutoFit/>
          </a:bodyPr>
          <a:lstStyle/>
          <a:p>
            <a:pPr algn="r">
              <a:lnSpc>
                <a:spcPts val="3360"/>
              </a:lnSpc>
              <a:spcBef>
                <a:spcPct val="0"/>
              </a:spcBef>
            </a:pPr>
            <a:r>
              <a:rPr lang="en-US" b="true" sz="2100">
                <a:solidFill>
                  <a:srgbClr val="2B2C30"/>
                </a:solidFill>
                <a:latin typeface="Public Sans Bold"/>
                <a:ea typeface="Public Sans Bold"/>
                <a:cs typeface="Public Sans Bold"/>
                <a:sym typeface="Public Sans Bold"/>
              </a:rPr>
              <a:t>(NICE, 2021; Price, 2022; Anderson-Chavarria, 2022; The Autism Service, 2024; Hull, 2020; Guardian, 2024)</a:t>
            </a:r>
          </a:p>
        </p:txBody>
      </p:sp>
    </p:spTree>
  </p:cSld>
  <p:clrMapOvr>
    <a:masterClrMapping/>
  </p:clrMapOvr>
</p:sld>
</file>

<file path=ppt/slides/slide4.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1028695" y="1760761"/>
            <a:ext cx="16230594" cy="38509"/>
          </a:xfrm>
          <a:prstGeom prst="line">
            <a:avLst/>
          </a:prstGeom>
          <a:ln cap="flat" w="9525">
            <a:solidFill>
              <a:srgbClr val="2B2C30"/>
            </a:solidFill>
            <a:prstDash val="solid"/>
            <a:headEnd type="none" len="sm" w="sm"/>
            <a:tailEnd type="none" len="sm" w="sm"/>
          </a:ln>
        </p:spPr>
      </p:sp>
      <p:sp>
        <p:nvSpPr>
          <p:cNvPr name="TextBox 3" id="3"/>
          <p:cNvSpPr txBox="true"/>
          <p:nvPr/>
        </p:nvSpPr>
        <p:spPr>
          <a:xfrm rot="0">
            <a:off x="1006871" y="942975"/>
            <a:ext cx="16230600" cy="651150"/>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AUTISTIC ADULTS IN THE WELSH POPULATION</a:t>
            </a:r>
          </a:p>
        </p:txBody>
      </p:sp>
      <p:grpSp>
        <p:nvGrpSpPr>
          <p:cNvPr name="Group 4" id="4"/>
          <p:cNvGrpSpPr/>
          <p:nvPr/>
        </p:nvGrpSpPr>
        <p:grpSpPr>
          <a:xfrm rot="0">
            <a:off x="-102505" y="2260635"/>
            <a:ext cx="11309601" cy="11309601"/>
            <a:chOff x="0" y="0"/>
            <a:chExt cx="812800" cy="812800"/>
          </a:xfrm>
        </p:grpSpPr>
        <p:sp>
          <p:nvSpPr>
            <p:cNvPr name="Freeform 5" id="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2B2C30"/>
              </a:solidFill>
              <a:prstDash val="solid"/>
              <a:miter/>
            </a:ln>
          </p:spPr>
        </p:sp>
        <p:sp>
          <p:nvSpPr>
            <p:cNvPr name="TextBox 6" id="6"/>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grpSp>
        <p:nvGrpSpPr>
          <p:cNvPr name="Group 7" id="7"/>
          <p:cNvGrpSpPr/>
          <p:nvPr/>
        </p:nvGrpSpPr>
        <p:grpSpPr>
          <a:xfrm rot="0">
            <a:off x="1052197" y="4535268"/>
            <a:ext cx="9000196" cy="9000196"/>
            <a:chOff x="0" y="0"/>
            <a:chExt cx="812800" cy="812800"/>
          </a:xfrm>
        </p:grpSpPr>
        <p:sp>
          <p:nvSpPr>
            <p:cNvPr name="Freeform 8" id="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2B2C30"/>
              </a:solidFill>
              <a:prstDash val="solid"/>
              <a:miter/>
            </a:ln>
          </p:spPr>
        </p:sp>
        <p:sp>
          <p:nvSpPr>
            <p:cNvPr name="TextBox 9" id="9"/>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grpSp>
        <p:nvGrpSpPr>
          <p:cNvPr name="Group 10" id="10"/>
          <p:cNvGrpSpPr/>
          <p:nvPr/>
        </p:nvGrpSpPr>
        <p:grpSpPr>
          <a:xfrm rot="0">
            <a:off x="2260382" y="7254536"/>
            <a:ext cx="6583826" cy="6583826"/>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2B2C30"/>
              </a:solidFill>
              <a:prstDash val="solid"/>
              <a:miter/>
            </a:ln>
          </p:spPr>
        </p:sp>
        <p:sp>
          <p:nvSpPr>
            <p:cNvPr name="TextBox 12" id="12"/>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sp>
        <p:nvSpPr>
          <p:cNvPr name="TextBox 13" id="13"/>
          <p:cNvSpPr txBox="true"/>
          <p:nvPr/>
        </p:nvSpPr>
        <p:spPr>
          <a:xfrm rot="0">
            <a:off x="2991928" y="5138727"/>
            <a:ext cx="5120733" cy="1619401"/>
          </a:xfrm>
          <a:prstGeom prst="rect">
            <a:avLst/>
          </a:prstGeom>
        </p:spPr>
        <p:txBody>
          <a:bodyPr anchor="t" rtlCol="false" tIns="0" lIns="0" bIns="0" rIns="0">
            <a:spAutoFit/>
          </a:bodyPr>
          <a:lstStyle/>
          <a:p>
            <a:pPr algn="ctr">
              <a:lnSpc>
                <a:spcPts val="13659"/>
              </a:lnSpc>
            </a:pPr>
            <a:r>
              <a:rPr lang="en-US" b="true" sz="8537">
                <a:solidFill>
                  <a:srgbClr val="2B2C30"/>
                </a:solidFill>
                <a:latin typeface="Public Sans Bold"/>
                <a:ea typeface="Public Sans Bold"/>
                <a:cs typeface="Public Sans Bold"/>
                <a:sym typeface="Public Sans Bold"/>
              </a:rPr>
              <a:t>1%</a:t>
            </a:r>
          </a:p>
        </p:txBody>
      </p:sp>
      <p:sp>
        <p:nvSpPr>
          <p:cNvPr name="TextBox 14" id="14"/>
          <p:cNvSpPr txBox="true"/>
          <p:nvPr/>
        </p:nvSpPr>
        <p:spPr>
          <a:xfrm rot="0">
            <a:off x="2627792" y="8006126"/>
            <a:ext cx="5849007" cy="1619439"/>
          </a:xfrm>
          <a:prstGeom prst="rect">
            <a:avLst/>
          </a:prstGeom>
        </p:spPr>
        <p:txBody>
          <a:bodyPr anchor="t" rtlCol="false" tIns="0" lIns="0" bIns="0" rIns="0">
            <a:spAutoFit/>
          </a:bodyPr>
          <a:lstStyle/>
          <a:p>
            <a:pPr algn="ctr">
              <a:lnSpc>
                <a:spcPts val="13659"/>
              </a:lnSpc>
            </a:pPr>
            <a:r>
              <a:rPr lang="en-US" b="true" sz="8537">
                <a:solidFill>
                  <a:srgbClr val="2B2C30"/>
                </a:solidFill>
                <a:latin typeface="Public Sans Bold"/>
                <a:ea typeface="Public Sans Bold"/>
                <a:cs typeface="Public Sans Bold"/>
                <a:sym typeface="Public Sans Bold"/>
              </a:rPr>
              <a:t>0%</a:t>
            </a:r>
          </a:p>
        </p:txBody>
      </p:sp>
      <p:sp>
        <p:nvSpPr>
          <p:cNvPr name="TextBox 15" id="15"/>
          <p:cNvSpPr txBox="true"/>
          <p:nvPr/>
        </p:nvSpPr>
        <p:spPr>
          <a:xfrm rot="0">
            <a:off x="2991928" y="2556681"/>
            <a:ext cx="5120733" cy="1619439"/>
          </a:xfrm>
          <a:prstGeom prst="rect">
            <a:avLst/>
          </a:prstGeom>
        </p:spPr>
        <p:txBody>
          <a:bodyPr anchor="t" rtlCol="false" tIns="0" lIns="0" bIns="0" rIns="0">
            <a:spAutoFit/>
          </a:bodyPr>
          <a:lstStyle/>
          <a:p>
            <a:pPr algn="ctr">
              <a:lnSpc>
                <a:spcPts val="13659"/>
              </a:lnSpc>
            </a:pPr>
            <a:r>
              <a:rPr lang="en-US" b="true" sz="8537">
                <a:solidFill>
                  <a:srgbClr val="2B2C30"/>
                </a:solidFill>
                <a:latin typeface="Public Sans Bold"/>
                <a:ea typeface="Public Sans Bold"/>
                <a:cs typeface="Public Sans Bold"/>
                <a:sym typeface="Public Sans Bold"/>
              </a:rPr>
              <a:t>2%</a:t>
            </a:r>
          </a:p>
        </p:txBody>
      </p:sp>
      <p:grpSp>
        <p:nvGrpSpPr>
          <p:cNvPr name="Group 16" id="16"/>
          <p:cNvGrpSpPr/>
          <p:nvPr/>
        </p:nvGrpSpPr>
        <p:grpSpPr>
          <a:xfrm rot="0">
            <a:off x="12112905" y="2403891"/>
            <a:ext cx="5146395" cy="5117176"/>
            <a:chOff x="0" y="0"/>
            <a:chExt cx="6861860" cy="6822901"/>
          </a:xfrm>
        </p:grpSpPr>
        <p:sp>
          <p:nvSpPr>
            <p:cNvPr name="TextBox 17" id="17"/>
            <p:cNvSpPr txBox="true"/>
            <p:nvPr/>
          </p:nvSpPr>
          <p:spPr>
            <a:xfrm rot="0">
              <a:off x="0" y="-66675"/>
              <a:ext cx="6861860" cy="632249"/>
            </a:xfrm>
            <a:prstGeom prst="rect">
              <a:avLst/>
            </a:prstGeom>
          </p:spPr>
          <p:txBody>
            <a:bodyPr anchor="t" rtlCol="false" tIns="0" lIns="0" bIns="0" rIns="0">
              <a:spAutoFit/>
            </a:bodyPr>
            <a:lstStyle/>
            <a:p>
              <a:pPr algn="l">
                <a:lnSpc>
                  <a:spcPts val="3919"/>
                </a:lnSpc>
              </a:pPr>
              <a:r>
                <a:rPr lang="en-US" sz="2799" b="true">
                  <a:solidFill>
                    <a:srgbClr val="2B2C30"/>
                  </a:solidFill>
                  <a:latin typeface="Public Sans Bold"/>
                  <a:ea typeface="Public Sans Bold"/>
                  <a:cs typeface="Public Sans Bold"/>
                  <a:sym typeface="Public Sans Bold"/>
                </a:rPr>
                <a:t>2%</a:t>
              </a:r>
            </a:p>
          </p:txBody>
        </p:sp>
        <p:sp>
          <p:nvSpPr>
            <p:cNvPr name="TextBox 18" id="18"/>
            <p:cNvSpPr txBox="true"/>
            <p:nvPr/>
          </p:nvSpPr>
          <p:spPr>
            <a:xfrm rot="0">
              <a:off x="0" y="743374"/>
              <a:ext cx="6861860" cy="1307253"/>
            </a:xfrm>
            <a:prstGeom prst="rect">
              <a:avLst/>
            </a:prstGeom>
          </p:spPr>
          <p:txBody>
            <a:bodyPr anchor="t" rtlCol="false" tIns="0" lIns="0" bIns="0" rIns="0">
              <a:spAutoFit/>
            </a:bodyPr>
            <a:lstStyle/>
            <a:p>
              <a:pPr algn="l">
                <a:lnSpc>
                  <a:spcPts val="2659"/>
                </a:lnSpc>
              </a:pPr>
              <a:r>
                <a:rPr lang="en-US" sz="1899">
                  <a:solidFill>
                    <a:srgbClr val="2B2C30"/>
                  </a:solidFill>
                  <a:latin typeface="Public Sans"/>
                  <a:ea typeface="Public Sans"/>
                  <a:cs typeface="Public Sans"/>
                  <a:sym typeface="Public Sans"/>
                </a:rPr>
                <a:t>2% is the arbitrary numerical cut off point suggested by Dr William Mandy due to the ‘nebulous nature of autism’</a:t>
              </a:r>
              <a:r>
                <a:rPr lang="en-US" sz="1899">
                  <a:solidFill>
                    <a:srgbClr val="2B2C30"/>
                  </a:solidFill>
                  <a:latin typeface="Public Sans"/>
                  <a:ea typeface="Public Sans"/>
                  <a:cs typeface="Public Sans"/>
                  <a:sym typeface="Public Sans"/>
                </a:rPr>
                <a:t> </a:t>
              </a:r>
            </a:p>
          </p:txBody>
        </p:sp>
        <p:sp>
          <p:nvSpPr>
            <p:cNvPr name="TextBox 19" id="19"/>
            <p:cNvSpPr txBox="true"/>
            <p:nvPr/>
          </p:nvSpPr>
          <p:spPr>
            <a:xfrm rot="0">
              <a:off x="0" y="2541689"/>
              <a:ext cx="6861860" cy="632295"/>
            </a:xfrm>
            <a:prstGeom prst="rect">
              <a:avLst/>
            </a:prstGeom>
          </p:spPr>
          <p:txBody>
            <a:bodyPr anchor="t" rtlCol="false" tIns="0" lIns="0" bIns="0" rIns="0">
              <a:spAutoFit/>
            </a:bodyPr>
            <a:lstStyle/>
            <a:p>
              <a:pPr algn="l">
                <a:lnSpc>
                  <a:spcPts val="3919"/>
                </a:lnSpc>
              </a:pPr>
              <a:r>
                <a:rPr lang="en-US" sz="2799" b="true">
                  <a:solidFill>
                    <a:srgbClr val="2B2C30"/>
                  </a:solidFill>
                  <a:latin typeface="Public Sans Bold"/>
                  <a:ea typeface="Public Sans Bold"/>
                  <a:cs typeface="Public Sans Bold"/>
                  <a:sym typeface="Public Sans Bold"/>
                </a:rPr>
                <a:t>1%</a:t>
              </a:r>
            </a:p>
          </p:txBody>
        </p:sp>
        <p:sp>
          <p:nvSpPr>
            <p:cNvPr name="TextBox 20" id="20"/>
            <p:cNvSpPr txBox="true"/>
            <p:nvPr/>
          </p:nvSpPr>
          <p:spPr>
            <a:xfrm rot="0">
              <a:off x="0" y="3351784"/>
              <a:ext cx="6861860" cy="862753"/>
            </a:xfrm>
            <a:prstGeom prst="rect">
              <a:avLst/>
            </a:prstGeom>
          </p:spPr>
          <p:txBody>
            <a:bodyPr anchor="t" rtlCol="false" tIns="0" lIns="0" bIns="0" rIns="0">
              <a:spAutoFit/>
            </a:bodyPr>
            <a:lstStyle/>
            <a:p>
              <a:pPr algn="l">
                <a:lnSpc>
                  <a:spcPts val="2659"/>
                </a:lnSpc>
              </a:pPr>
              <a:r>
                <a:rPr lang="en-US" sz="1899">
                  <a:solidFill>
                    <a:srgbClr val="2B2C30"/>
                  </a:solidFill>
                  <a:latin typeface="Public Sans"/>
                  <a:ea typeface="Public Sans"/>
                  <a:cs typeface="Public Sans"/>
                  <a:sym typeface="Public Sans"/>
                </a:rPr>
                <a:t>1 % of the Welsh population are estimated to have an autism spectrum ‘disorder’ </a:t>
              </a:r>
            </a:p>
          </p:txBody>
        </p:sp>
        <p:sp>
          <p:nvSpPr>
            <p:cNvPr name="TextBox 21" id="21"/>
            <p:cNvSpPr txBox="true"/>
            <p:nvPr/>
          </p:nvSpPr>
          <p:spPr>
            <a:xfrm rot="0">
              <a:off x="0" y="4705599"/>
              <a:ext cx="6861860" cy="632249"/>
            </a:xfrm>
            <a:prstGeom prst="rect">
              <a:avLst/>
            </a:prstGeom>
          </p:spPr>
          <p:txBody>
            <a:bodyPr anchor="t" rtlCol="false" tIns="0" lIns="0" bIns="0" rIns="0">
              <a:spAutoFit/>
            </a:bodyPr>
            <a:lstStyle/>
            <a:p>
              <a:pPr algn="l">
                <a:lnSpc>
                  <a:spcPts val="3919"/>
                </a:lnSpc>
              </a:pPr>
              <a:r>
                <a:rPr lang="en-US" sz="2799" b="true">
                  <a:solidFill>
                    <a:srgbClr val="2B2C30"/>
                  </a:solidFill>
                  <a:latin typeface="Public Sans Bold"/>
                  <a:ea typeface="Public Sans Bold"/>
                  <a:cs typeface="Public Sans Bold"/>
                  <a:sym typeface="Public Sans Bold"/>
                </a:rPr>
                <a:t>0%</a:t>
              </a:r>
            </a:p>
          </p:txBody>
        </p:sp>
        <p:sp>
          <p:nvSpPr>
            <p:cNvPr name="TextBox 22" id="22"/>
            <p:cNvSpPr txBox="true"/>
            <p:nvPr/>
          </p:nvSpPr>
          <p:spPr>
            <a:xfrm rot="0">
              <a:off x="0" y="5515648"/>
              <a:ext cx="6861860" cy="1307253"/>
            </a:xfrm>
            <a:prstGeom prst="rect">
              <a:avLst/>
            </a:prstGeom>
          </p:spPr>
          <p:txBody>
            <a:bodyPr anchor="t" rtlCol="false" tIns="0" lIns="0" bIns="0" rIns="0">
              <a:spAutoFit/>
            </a:bodyPr>
            <a:lstStyle/>
            <a:p>
              <a:pPr algn="l">
                <a:lnSpc>
                  <a:spcPts val="2659"/>
                </a:lnSpc>
              </a:pPr>
              <a:r>
                <a:rPr lang="en-US" sz="1899">
                  <a:solidFill>
                    <a:srgbClr val="2B2C30"/>
                  </a:solidFill>
                  <a:latin typeface="Public Sans"/>
                  <a:ea typeface="Public Sans"/>
                  <a:cs typeface="Public Sans"/>
                  <a:sym typeface="Public Sans"/>
                </a:rPr>
                <a:t>There is no comprehensive data source for the number of people in Wales with ‘neurodevelopmental’ conditions like autism.</a:t>
              </a:r>
            </a:p>
          </p:txBody>
        </p:sp>
      </p:grpSp>
      <p:sp>
        <p:nvSpPr>
          <p:cNvPr name="TextBox 23" id="23"/>
          <p:cNvSpPr txBox="true"/>
          <p:nvPr/>
        </p:nvSpPr>
        <p:spPr>
          <a:xfrm rot="0">
            <a:off x="12112905" y="8850632"/>
            <a:ext cx="5146395" cy="1193798"/>
          </a:xfrm>
          <a:prstGeom prst="rect">
            <a:avLst/>
          </a:prstGeom>
        </p:spPr>
        <p:txBody>
          <a:bodyPr anchor="t" rtlCol="false" tIns="0" lIns="0" bIns="0" rIns="0">
            <a:spAutoFit/>
          </a:bodyPr>
          <a:lstStyle/>
          <a:p>
            <a:pPr algn="l">
              <a:lnSpc>
                <a:spcPts val="3200"/>
              </a:lnSpc>
              <a:spcBef>
                <a:spcPct val="0"/>
              </a:spcBef>
            </a:pPr>
            <a:r>
              <a:rPr lang="en-US" b="true" sz="2000">
                <a:solidFill>
                  <a:srgbClr val="2B2C30"/>
                </a:solidFill>
                <a:latin typeface="Public Sans Bold"/>
                <a:ea typeface="Public Sans Bold"/>
                <a:cs typeface="Public Sans Bold"/>
                <a:sym typeface="Public Sans Bold"/>
              </a:rPr>
              <a:t>(Senedd Research, 2024; Underwood </a:t>
            </a:r>
            <a:r>
              <a:rPr lang="en-US" b="true" sz="2000" i="true">
                <a:solidFill>
                  <a:srgbClr val="2B2C30"/>
                </a:solidFill>
                <a:latin typeface="Public Sans Bold Italics"/>
                <a:ea typeface="Public Sans Bold Italics"/>
                <a:cs typeface="Public Sans Bold Italics"/>
                <a:sym typeface="Public Sans Bold Italics"/>
              </a:rPr>
              <a:t>et al</a:t>
            </a:r>
            <a:r>
              <a:rPr lang="en-US" b="true" sz="2000">
                <a:solidFill>
                  <a:srgbClr val="2B2C30"/>
                </a:solidFill>
                <a:latin typeface="Public Sans Bold"/>
                <a:ea typeface="Public Sans Bold"/>
                <a:cs typeface="Public Sans Bold"/>
                <a:sym typeface="Public Sans Bold"/>
              </a:rPr>
              <a:t>, 2022; Guardian UK, 2024; The Buckland Review, 2024)</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1028695" y="1760761"/>
            <a:ext cx="16230594" cy="38509"/>
          </a:xfrm>
          <a:prstGeom prst="line">
            <a:avLst/>
          </a:prstGeom>
          <a:ln cap="flat" w="9525">
            <a:solidFill>
              <a:srgbClr val="2B2C30"/>
            </a:solidFill>
            <a:prstDash val="solid"/>
            <a:headEnd type="none" len="sm" w="sm"/>
            <a:tailEnd type="none" len="sm" w="sm"/>
          </a:ln>
        </p:spPr>
      </p:sp>
      <p:sp>
        <p:nvSpPr>
          <p:cNvPr name="Freeform 3" id="3"/>
          <p:cNvSpPr/>
          <p:nvPr/>
        </p:nvSpPr>
        <p:spPr>
          <a:xfrm flipH="false" flipV="false" rot="0">
            <a:off x="1006871" y="2107578"/>
            <a:ext cx="2617438" cy="2617438"/>
          </a:xfrm>
          <a:custGeom>
            <a:avLst/>
            <a:gdLst/>
            <a:ahLst/>
            <a:cxnLst/>
            <a:rect r="r" b="b" t="t" l="l"/>
            <a:pathLst>
              <a:path h="2617438" w="2617438">
                <a:moveTo>
                  <a:pt x="0" y="0"/>
                </a:moveTo>
                <a:lnTo>
                  <a:pt x="2617439" y="0"/>
                </a:lnTo>
                <a:lnTo>
                  <a:pt x="2617439" y="2617439"/>
                </a:lnTo>
                <a:lnTo>
                  <a:pt x="0" y="261743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028700" y="5239367"/>
            <a:ext cx="2749188" cy="2742315"/>
          </a:xfrm>
          <a:custGeom>
            <a:avLst/>
            <a:gdLst/>
            <a:ahLst/>
            <a:cxnLst/>
            <a:rect r="r" b="b" t="t" l="l"/>
            <a:pathLst>
              <a:path h="2742315" w="2749188">
                <a:moveTo>
                  <a:pt x="0" y="0"/>
                </a:moveTo>
                <a:lnTo>
                  <a:pt x="2749188" y="0"/>
                </a:lnTo>
                <a:lnTo>
                  <a:pt x="2749188" y="2742315"/>
                </a:lnTo>
                <a:lnTo>
                  <a:pt x="0" y="2742315"/>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1006871" y="942975"/>
            <a:ext cx="16230600" cy="651150"/>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MEDICAL VS SOCIAL: DISORDER OR DIFFERENCE?</a:t>
            </a:r>
          </a:p>
        </p:txBody>
      </p:sp>
      <p:sp>
        <p:nvSpPr>
          <p:cNvPr name="TextBox 6" id="6"/>
          <p:cNvSpPr txBox="true"/>
          <p:nvPr/>
        </p:nvSpPr>
        <p:spPr>
          <a:xfrm rot="0">
            <a:off x="3799574" y="2040903"/>
            <a:ext cx="13459726" cy="2472055"/>
          </a:xfrm>
          <a:prstGeom prst="rect">
            <a:avLst/>
          </a:prstGeom>
        </p:spPr>
        <p:txBody>
          <a:bodyPr anchor="t" rtlCol="false" tIns="0" lIns="0" bIns="0" rIns="0">
            <a:spAutoFit/>
          </a:bodyPr>
          <a:lstStyle/>
          <a:p>
            <a:pPr algn="l">
              <a:lnSpc>
                <a:spcPts val="3919"/>
              </a:lnSpc>
            </a:pPr>
            <a:r>
              <a:rPr lang="en-US" sz="2799">
                <a:solidFill>
                  <a:srgbClr val="2B2C30"/>
                </a:solidFill>
                <a:latin typeface="Public Sans"/>
                <a:ea typeface="Public Sans"/>
                <a:cs typeface="Public Sans"/>
                <a:sym typeface="Public Sans"/>
              </a:rPr>
              <a:t>The medical model focuses on impairment, cure and rehabilitation.</a:t>
            </a:r>
          </a:p>
          <a:p>
            <a:pPr algn="l">
              <a:lnSpc>
                <a:spcPts val="3919"/>
              </a:lnSpc>
            </a:pPr>
          </a:p>
          <a:p>
            <a:pPr algn="l">
              <a:lnSpc>
                <a:spcPts val="3919"/>
              </a:lnSpc>
            </a:pPr>
            <a:r>
              <a:rPr lang="en-US" sz="2799">
                <a:solidFill>
                  <a:srgbClr val="2B2C30"/>
                </a:solidFill>
                <a:latin typeface="Public Sans"/>
                <a:ea typeface="Public Sans"/>
                <a:cs typeface="Public Sans"/>
                <a:sym typeface="Public Sans"/>
              </a:rPr>
              <a:t>Autism under this model looks like: </a:t>
            </a:r>
          </a:p>
          <a:p>
            <a:pPr algn="l" marL="604518" indent="-302259" lvl="1">
              <a:lnSpc>
                <a:spcPts val="3919"/>
              </a:lnSpc>
              <a:buFont typeface="Arial"/>
              <a:buChar char="•"/>
            </a:pPr>
            <a:r>
              <a:rPr lang="en-US" sz="2799">
                <a:solidFill>
                  <a:srgbClr val="2B2C30"/>
                </a:solidFill>
                <a:latin typeface="Public Sans"/>
                <a:ea typeface="Public Sans"/>
                <a:cs typeface="Public Sans"/>
                <a:sym typeface="Public Sans"/>
              </a:rPr>
              <a:t>A disorder</a:t>
            </a:r>
          </a:p>
          <a:p>
            <a:pPr algn="l" marL="604518" indent="-302259" lvl="1">
              <a:lnSpc>
                <a:spcPts val="3919"/>
              </a:lnSpc>
              <a:spcBef>
                <a:spcPct val="0"/>
              </a:spcBef>
              <a:buFont typeface="Arial"/>
              <a:buChar char="•"/>
            </a:pPr>
            <a:r>
              <a:rPr lang="en-US" sz="2799">
                <a:solidFill>
                  <a:srgbClr val="2B2C30"/>
                </a:solidFill>
                <a:latin typeface="Public Sans"/>
                <a:ea typeface="Public Sans"/>
                <a:cs typeface="Public Sans"/>
                <a:sym typeface="Public Sans"/>
              </a:rPr>
              <a:t>What a person is not able to do </a:t>
            </a:r>
          </a:p>
        </p:txBody>
      </p:sp>
      <p:sp>
        <p:nvSpPr>
          <p:cNvPr name="TextBox 7" id="7"/>
          <p:cNvSpPr txBox="true"/>
          <p:nvPr/>
        </p:nvSpPr>
        <p:spPr>
          <a:xfrm rot="0">
            <a:off x="4008952" y="5172692"/>
            <a:ext cx="14279048" cy="2967355"/>
          </a:xfrm>
          <a:prstGeom prst="rect">
            <a:avLst/>
          </a:prstGeom>
        </p:spPr>
        <p:txBody>
          <a:bodyPr anchor="t" rtlCol="false" tIns="0" lIns="0" bIns="0" rIns="0">
            <a:spAutoFit/>
          </a:bodyPr>
          <a:lstStyle/>
          <a:p>
            <a:pPr algn="l">
              <a:lnSpc>
                <a:spcPts val="3919"/>
              </a:lnSpc>
            </a:pPr>
            <a:r>
              <a:rPr lang="en-US" sz="2799">
                <a:solidFill>
                  <a:srgbClr val="2B2C30"/>
                </a:solidFill>
                <a:latin typeface="Public Sans"/>
                <a:ea typeface="Public Sans"/>
                <a:cs typeface="Public Sans"/>
                <a:sym typeface="Public Sans"/>
              </a:rPr>
              <a:t>The social model positions disability as a form of oppression and disadvantage imposed by society onto people with impairments.</a:t>
            </a:r>
          </a:p>
          <a:p>
            <a:pPr algn="l">
              <a:lnSpc>
                <a:spcPts val="3919"/>
              </a:lnSpc>
            </a:pPr>
          </a:p>
          <a:p>
            <a:pPr algn="l">
              <a:lnSpc>
                <a:spcPts val="3919"/>
              </a:lnSpc>
            </a:pPr>
            <a:r>
              <a:rPr lang="en-US" sz="2799">
                <a:solidFill>
                  <a:srgbClr val="2B2C30"/>
                </a:solidFill>
                <a:latin typeface="Public Sans"/>
                <a:ea typeface="Public Sans"/>
                <a:cs typeface="Public Sans"/>
                <a:sym typeface="Public Sans"/>
              </a:rPr>
              <a:t>Autism under this model looks like: </a:t>
            </a:r>
          </a:p>
          <a:p>
            <a:pPr algn="l" marL="604518" indent="-302259" lvl="1">
              <a:lnSpc>
                <a:spcPts val="3919"/>
              </a:lnSpc>
              <a:buFont typeface="Arial"/>
              <a:buChar char="•"/>
            </a:pPr>
            <a:r>
              <a:rPr lang="en-US" sz="2799">
                <a:solidFill>
                  <a:srgbClr val="2B2C30"/>
                </a:solidFill>
                <a:latin typeface="Public Sans"/>
                <a:ea typeface="Public Sans"/>
                <a:cs typeface="Public Sans"/>
                <a:sym typeface="Public Sans"/>
              </a:rPr>
              <a:t>A different way of being resulting in;</a:t>
            </a:r>
          </a:p>
          <a:p>
            <a:pPr algn="l" marL="604518" indent="-302259" lvl="1">
              <a:lnSpc>
                <a:spcPts val="3919"/>
              </a:lnSpc>
              <a:spcBef>
                <a:spcPct val="0"/>
              </a:spcBef>
              <a:buFont typeface="Arial"/>
              <a:buChar char="•"/>
            </a:pPr>
            <a:r>
              <a:rPr lang="en-US" sz="2799">
                <a:solidFill>
                  <a:srgbClr val="2B2C30"/>
                </a:solidFill>
                <a:latin typeface="Public Sans"/>
                <a:ea typeface="Public Sans"/>
                <a:cs typeface="Public Sans"/>
                <a:sym typeface="Public Sans"/>
              </a:rPr>
              <a:t>People being excluded because they do behave differently to the ‘norm’</a:t>
            </a:r>
          </a:p>
        </p:txBody>
      </p:sp>
      <p:sp>
        <p:nvSpPr>
          <p:cNvPr name="TextBox 8" id="8"/>
          <p:cNvSpPr txBox="true"/>
          <p:nvPr/>
        </p:nvSpPr>
        <p:spPr>
          <a:xfrm rot="0">
            <a:off x="4924995" y="8768697"/>
            <a:ext cx="12386370" cy="407668"/>
          </a:xfrm>
          <a:prstGeom prst="rect">
            <a:avLst/>
          </a:prstGeom>
        </p:spPr>
        <p:txBody>
          <a:bodyPr anchor="t" rtlCol="false" tIns="0" lIns="0" bIns="0" rIns="0">
            <a:spAutoFit/>
          </a:bodyPr>
          <a:lstStyle/>
          <a:p>
            <a:pPr algn="ctr">
              <a:lnSpc>
                <a:spcPts val="3360"/>
              </a:lnSpc>
              <a:spcBef>
                <a:spcPct val="0"/>
              </a:spcBef>
            </a:pPr>
            <a:r>
              <a:rPr lang="en-US" b="true" sz="2100">
                <a:solidFill>
                  <a:srgbClr val="2B2C30"/>
                </a:solidFill>
                <a:latin typeface="Public Sans Bold"/>
                <a:ea typeface="Public Sans Bold"/>
                <a:cs typeface="Public Sans Bold"/>
                <a:sym typeface="Public Sans Bold"/>
              </a:rPr>
              <a:t> (Giddens &amp; Sutton, 2019; Thomas, 2004, cited in, Thorneycroft, 2024; Anderson-Chavarria, 2020)</a:t>
            </a:r>
          </a:p>
        </p:txBody>
      </p:sp>
    </p:spTree>
  </p:cSld>
  <p:clrMapOvr>
    <a:masterClrMapping/>
  </p:clrMapOvr>
</p:sld>
</file>

<file path=ppt/slides/slide6.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TextBox 2" id="2"/>
          <p:cNvSpPr txBox="true"/>
          <p:nvPr/>
        </p:nvSpPr>
        <p:spPr>
          <a:xfrm rot="0">
            <a:off x="1016407" y="2152970"/>
            <a:ext cx="16242893" cy="4933310"/>
          </a:xfrm>
          <a:prstGeom prst="rect">
            <a:avLst/>
          </a:prstGeom>
        </p:spPr>
        <p:txBody>
          <a:bodyPr anchor="t" rtlCol="false" tIns="0" lIns="0" bIns="0" rIns="0">
            <a:spAutoFit/>
          </a:bodyPr>
          <a:lstStyle/>
          <a:p>
            <a:pPr algn="l">
              <a:lnSpc>
                <a:spcPts val="7865"/>
              </a:lnSpc>
            </a:pPr>
            <a:r>
              <a:rPr lang="en-US" sz="6050" spc="30">
                <a:solidFill>
                  <a:srgbClr val="2B2C30"/>
                </a:solidFill>
                <a:latin typeface="Playfair Display"/>
                <a:ea typeface="Playfair Display"/>
                <a:cs typeface="Playfair Display"/>
                <a:sym typeface="Playfair Display"/>
              </a:rPr>
              <a:t>“I wasn’t getting any answers, I just stopped going. I just stopped asking for help....by the time I had got my diagnosis, I was already half dead, I was already in a functioning depressed state”</a:t>
            </a:r>
          </a:p>
        </p:txBody>
      </p:sp>
      <p:sp>
        <p:nvSpPr>
          <p:cNvPr name="TextBox 3" id="3"/>
          <p:cNvSpPr txBox="true"/>
          <p:nvPr/>
        </p:nvSpPr>
        <p:spPr>
          <a:xfrm rot="0">
            <a:off x="1006871" y="942975"/>
            <a:ext cx="16230600" cy="651150"/>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SYSTEMIC PROBLEMS: THE PATH TO DIAGNOSIS</a:t>
            </a:r>
          </a:p>
        </p:txBody>
      </p:sp>
      <p:sp>
        <p:nvSpPr>
          <p:cNvPr name="AutoShape 4" id="4"/>
          <p:cNvSpPr/>
          <p:nvPr/>
        </p:nvSpPr>
        <p:spPr>
          <a:xfrm flipV="true">
            <a:off x="1028695" y="1760761"/>
            <a:ext cx="16230594" cy="38509"/>
          </a:xfrm>
          <a:prstGeom prst="line">
            <a:avLst/>
          </a:prstGeom>
          <a:ln cap="flat" w="9525">
            <a:solidFill>
              <a:srgbClr val="2B2C30"/>
            </a:solidFill>
            <a:prstDash val="solid"/>
            <a:headEnd type="none" len="sm" w="sm"/>
            <a:tailEnd type="none" len="sm" w="sm"/>
          </a:ln>
        </p:spPr>
      </p:sp>
      <p:sp>
        <p:nvSpPr>
          <p:cNvPr name="TextBox 5" id="5"/>
          <p:cNvSpPr txBox="true"/>
          <p:nvPr/>
        </p:nvSpPr>
        <p:spPr>
          <a:xfrm rot="0">
            <a:off x="1539255" y="7181530"/>
            <a:ext cx="3788420" cy="490855"/>
          </a:xfrm>
          <a:prstGeom prst="rect">
            <a:avLst/>
          </a:prstGeom>
        </p:spPr>
        <p:txBody>
          <a:bodyPr anchor="t" rtlCol="false" tIns="0" lIns="0" bIns="0" rIns="0">
            <a:spAutoFit/>
          </a:bodyPr>
          <a:lstStyle/>
          <a:p>
            <a:pPr algn="ctr">
              <a:lnSpc>
                <a:spcPts val="3919"/>
              </a:lnSpc>
              <a:spcBef>
                <a:spcPct val="0"/>
              </a:spcBef>
            </a:pPr>
            <a:r>
              <a:rPr lang="en-US" b="true" sz="2799">
                <a:solidFill>
                  <a:srgbClr val="2B2C30"/>
                </a:solidFill>
                <a:latin typeface="Public Sans Bold"/>
                <a:ea typeface="Public Sans Bold"/>
                <a:cs typeface="Public Sans Bold"/>
                <a:sym typeface="Public Sans Bold"/>
              </a:rPr>
              <a:t>(Leedham </a:t>
            </a:r>
            <a:r>
              <a:rPr lang="en-US" b="true" sz="2799" i="true">
                <a:solidFill>
                  <a:srgbClr val="2B2C30"/>
                </a:solidFill>
                <a:latin typeface="Public Sans Bold Italics"/>
                <a:ea typeface="Public Sans Bold Italics"/>
                <a:cs typeface="Public Sans Bold Italics"/>
                <a:sym typeface="Public Sans Bold Italics"/>
              </a:rPr>
              <a:t>et al</a:t>
            </a:r>
            <a:r>
              <a:rPr lang="en-US" b="true" sz="2799">
                <a:solidFill>
                  <a:srgbClr val="2B2C30"/>
                </a:solidFill>
                <a:latin typeface="Public Sans Bold"/>
                <a:ea typeface="Public Sans Bold"/>
                <a:cs typeface="Public Sans Bold"/>
                <a:sym typeface="Public Sans Bold"/>
              </a:rPr>
              <a:t>., 2020)</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1028695" y="1760761"/>
            <a:ext cx="16230594" cy="38509"/>
          </a:xfrm>
          <a:prstGeom prst="line">
            <a:avLst/>
          </a:prstGeom>
          <a:ln cap="flat" w="9525">
            <a:solidFill>
              <a:srgbClr val="2B2C30"/>
            </a:solidFill>
            <a:prstDash val="solid"/>
            <a:headEnd type="none" len="sm" w="sm"/>
            <a:tailEnd type="none" len="sm" w="sm"/>
          </a:ln>
        </p:spPr>
      </p:sp>
      <p:grpSp>
        <p:nvGrpSpPr>
          <p:cNvPr name="Group 3" id="3"/>
          <p:cNvGrpSpPr/>
          <p:nvPr/>
        </p:nvGrpSpPr>
        <p:grpSpPr>
          <a:xfrm rot="0">
            <a:off x="1028700" y="2313158"/>
            <a:ext cx="3783488" cy="2269305"/>
            <a:chOff x="0" y="0"/>
            <a:chExt cx="5044650" cy="3025740"/>
          </a:xfrm>
        </p:grpSpPr>
        <p:pic>
          <p:nvPicPr>
            <p:cNvPr name="Picture 4" id="4"/>
            <p:cNvPicPr>
              <a:picLocks noChangeAspect="true"/>
            </p:cNvPicPr>
            <p:nvPr/>
          </p:nvPicPr>
          <p:blipFill>
            <a:blip r:embed="rId3"/>
            <a:srcRect l="0" t="20010" r="0" b="20010"/>
            <a:stretch>
              <a:fillRect/>
            </a:stretch>
          </p:blipFill>
          <p:spPr>
            <a:xfrm flipH="false" flipV="false">
              <a:off x="0" y="0"/>
              <a:ext cx="5044650" cy="3025740"/>
            </a:xfrm>
            <a:prstGeom prst="rect">
              <a:avLst/>
            </a:prstGeom>
          </p:spPr>
        </p:pic>
      </p:grpSp>
      <p:grpSp>
        <p:nvGrpSpPr>
          <p:cNvPr name="Group 5" id="5"/>
          <p:cNvGrpSpPr/>
          <p:nvPr/>
        </p:nvGrpSpPr>
        <p:grpSpPr>
          <a:xfrm rot="0">
            <a:off x="7119602" y="2378540"/>
            <a:ext cx="3783488" cy="2269305"/>
            <a:chOff x="0" y="0"/>
            <a:chExt cx="5044650" cy="3025740"/>
          </a:xfrm>
        </p:grpSpPr>
        <p:pic>
          <p:nvPicPr>
            <p:cNvPr name="Picture 6" id="6"/>
            <p:cNvPicPr>
              <a:picLocks noChangeAspect="true"/>
            </p:cNvPicPr>
            <p:nvPr/>
          </p:nvPicPr>
          <p:blipFill>
            <a:blip r:embed="rId4"/>
            <a:srcRect l="0" t="4987" r="0" b="4987"/>
            <a:stretch>
              <a:fillRect/>
            </a:stretch>
          </p:blipFill>
          <p:spPr>
            <a:xfrm flipH="false" flipV="false">
              <a:off x="0" y="0"/>
              <a:ext cx="5044650" cy="3025740"/>
            </a:xfrm>
            <a:prstGeom prst="rect">
              <a:avLst/>
            </a:prstGeom>
          </p:spPr>
        </p:pic>
      </p:grpSp>
      <p:grpSp>
        <p:nvGrpSpPr>
          <p:cNvPr name="Group 7" id="7"/>
          <p:cNvGrpSpPr/>
          <p:nvPr/>
        </p:nvGrpSpPr>
        <p:grpSpPr>
          <a:xfrm rot="0">
            <a:off x="13210503" y="2313158"/>
            <a:ext cx="3783488" cy="2269305"/>
            <a:chOff x="0" y="0"/>
            <a:chExt cx="5044650" cy="3025740"/>
          </a:xfrm>
        </p:grpSpPr>
        <p:pic>
          <p:nvPicPr>
            <p:cNvPr name="Picture 8" id="8"/>
            <p:cNvPicPr>
              <a:picLocks noChangeAspect="true"/>
            </p:cNvPicPr>
            <p:nvPr/>
          </p:nvPicPr>
          <p:blipFill>
            <a:blip r:embed="rId5"/>
            <a:srcRect l="0" t="4987" r="0" b="4987"/>
            <a:stretch>
              <a:fillRect/>
            </a:stretch>
          </p:blipFill>
          <p:spPr>
            <a:xfrm flipH="false" flipV="false">
              <a:off x="0" y="0"/>
              <a:ext cx="5044650" cy="3025740"/>
            </a:xfrm>
            <a:prstGeom prst="rect">
              <a:avLst/>
            </a:prstGeom>
          </p:spPr>
        </p:pic>
      </p:grpSp>
      <p:grpSp>
        <p:nvGrpSpPr>
          <p:cNvPr name="Group 9" id="9"/>
          <p:cNvGrpSpPr/>
          <p:nvPr/>
        </p:nvGrpSpPr>
        <p:grpSpPr>
          <a:xfrm rot="0">
            <a:off x="1516029" y="2141164"/>
            <a:ext cx="2998533" cy="2688178"/>
            <a:chOff x="0" y="0"/>
            <a:chExt cx="1379207" cy="1236456"/>
          </a:xfrm>
        </p:grpSpPr>
        <p:sp>
          <p:nvSpPr>
            <p:cNvPr name="Freeform 10" id="10"/>
            <p:cNvSpPr/>
            <p:nvPr/>
          </p:nvSpPr>
          <p:spPr>
            <a:xfrm flipH="false" flipV="false" rot="0">
              <a:off x="0" y="0"/>
              <a:ext cx="1379207" cy="1236456"/>
            </a:xfrm>
            <a:custGeom>
              <a:avLst/>
              <a:gdLst/>
              <a:ahLst/>
              <a:cxnLst/>
              <a:rect r="r" b="b" t="t" l="l"/>
              <a:pathLst>
                <a:path h="1236456" w="1379207">
                  <a:moveTo>
                    <a:pt x="0" y="0"/>
                  </a:moveTo>
                  <a:lnTo>
                    <a:pt x="1379207" y="0"/>
                  </a:lnTo>
                  <a:lnTo>
                    <a:pt x="1379207" y="1236456"/>
                  </a:lnTo>
                  <a:lnTo>
                    <a:pt x="0" y="1236456"/>
                  </a:lnTo>
                  <a:close/>
                </a:path>
              </a:pathLst>
            </a:custGeom>
            <a:solidFill>
              <a:srgbClr val="000000">
                <a:alpha val="0"/>
              </a:srgbClr>
            </a:solidFill>
            <a:ln w="9525" cap="sq">
              <a:solidFill>
                <a:srgbClr val="2B2C30"/>
              </a:solidFill>
              <a:prstDash val="solid"/>
              <a:miter/>
            </a:ln>
          </p:spPr>
        </p:sp>
        <p:sp>
          <p:nvSpPr>
            <p:cNvPr name="TextBox 11" id="11"/>
            <p:cNvSpPr txBox="true"/>
            <p:nvPr/>
          </p:nvSpPr>
          <p:spPr>
            <a:xfrm>
              <a:off x="0" y="-28575"/>
              <a:ext cx="1379207" cy="1265031"/>
            </a:xfrm>
            <a:prstGeom prst="rect">
              <a:avLst/>
            </a:prstGeom>
          </p:spPr>
          <p:txBody>
            <a:bodyPr anchor="ctr" rtlCol="false" tIns="68580" lIns="68580" bIns="68580" rIns="68580"/>
            <a:lstStyle/>
            <a:p>
              <a:pPr algn="ctr">
                <a:lnSpc>
                  <a:spcPts val="1889"/>
                </a:lnSpc>
              </a:pPr>
            </a:p>
          </p:txBody>
        </p:sp>
      </p:grpSp>
      <p:grpSp>
        <p:nvGrpSpPr>
          <p:cNvPr name="Group 12" id="12"/>
          <p:cNvGrpSpPr/>
          <p:nvPr/>
        </p:nvGrpSpPr>
        <p:grpSpPr>
          <a:xfrm rot="0">
            <a:off x="7512079" y="2103722"/>
            <a:ext cx="2998533" cy="2688178"/>
            <a:chOff x="0" y="0"/>
            <a:chExt cx="1379207" cy="1236456"/>
          </a:xfrm>
        </p:grpSpPr>
        <p:sp>
          <p:nvSpPr>
            <p:cNvPr name="Freeform 13" id="13"/>
            <p:cNvSpPr/>
            <p:nvPr/>
          </p:nvSpPr>
          <p:spPr>
            <a:xfrm flipH="false" flipV="false" rot="0">
              <a:off x="0" y="0"/>
              <a:ext cx="1379207" cy="1236456"/>
            </a:xfrm>
            <a:custGeom>
              <a:avLst/>
              <a:gdLst/>
              <a:ahLst/>
              <a:cxnLst/>
              <a:rect r="r" b="b" t="t" l="l"/>
              <a:pathLst>
                <a:path h="1236456" w="1379207">
                  <a:moveTo>
                    <a:pt x="0" y="0"/>
                  </a:moveTo>
                  <a:lnTo>
                    <a:pt x="1379207" y="0"/>
                  </a:lnTo>
                  <a:lnTo>
                    <a:pt x="1379207" y="1236456"/>
                  </a:lnTo>
                  <a:lnTo>
                    <a:pt x="0" y="1236456"/>
                  </a:lnTo>
                  <a:close/>
                </a:path>
              </a:pathLst>
            </a:custGeom>
            <a:solidFill>
              <a:srgbClr val="000000">
                <a:alpha val="0"/>
              </a:srgbClr>
            </a:solidFill>
            <a:ln w="9525" cap="sq">
              <a:solidFill>
                <a:srgbClr val="2B2C30"/>
              </a:solidFill>
              <a:prstDash val="solid"/>
              <a:miter/>
            </a:ln>
          </p:spPr>
        </p:sp>
        <p:sp>
          <p:nvSpPr>
            <p:cNvPr name="TextBox 14" id="14"/>
            <p:cNvSpPr txBox="true"/>
            <p:nvPr/>
          </p:nvSpPr>
          <p:spPr>
            <a:xfrm>
              <a:off x="0" y="-28575"/>
              <a:ext cx="1379207" cy="1265031"/>
            </a:xfrm>
            <a:prstGeom prst="rect">
              <a:avLst/>
            </a:prstGeom>
          </p:spPr>
          <p:txBody>
            <a:bodyPr anchor="ctr" rtlCol="false" tIns="68580" lIns="68580" bIns="68580" rIns="68580"/>
            <a:lstStyle/>
            <a:p>
              <a:pPr algn="ctr">
                <a:lnSpc>
                  <a:spcPts val="1889"/>
                </a:lnSpc>
              </a:pPr>
            </a:p>
          </p:txBody>
        </p:sp>
      </p:grpSp>
      <p:grpSp>
        <p:nvGrpSpPr>
          <p:cNvPr name="Group 15" id="15"/>
          <p:cNvGrpSpPr/>
          <p:nvPr/>
        </p:nvGrpSpPr>
        <p:grpSpPr>
          <a:xfrm rot="0">
            <a:off x="13602981" y="2169103"/>
            <a:ext cx="2998533" cy="2688178"/>
            <a:chOff x="0" y="0"/>
            <a:chExt cx="1379207" cy="1236456"/>
          </a:xfrm>
        </p:grpSpPr>
        <p:sp>
          <p:nvSpPr>
            <p:cNvPr name="Freeform 16" id="16"/>
            <p:cNvSpPr/>
            <p:nvPr/>
          </p:nvSpPr>
          <p:spPr>
            <a:xfrm flipH="false" flipV="false" rot="0">
              <a:off x="0" y="0"/>
              <a:ext cx="1379207" cy="1236456"/>
            </a:xfrm>
            <a:custGeom>
              <a:avLst/>
              <a:gdLst/>
              <a:ahLst/>
              <a:cxnLst/>
              <a:rect r="r" b="b" t="t" l="l"/>
              <a:pathLst>
                <a:path h="1236456" w="1379207">
                  <a:moveTo>
                    <a:pt x="0" y="0"/>
                  </a:moveTo>
                  <a:lnTo>
                    <a:pt x="1379207" y="0"/>
                  </a:lnTo>
                  <a:lnTo>
                    <a:pt x="1379207" y="1236456"/>
                  </a:lnTo>
                  <a:lnTo>
                    <a:pt x="0" y="1236456"/>
                  </a:lnTo>
                  <a:close/>
                </a:path>
              </a:pathLst>
            </a:custGeom>
            <a:solidFill>
              <a:srgbClr val="000000">
                <a:alpha val="0"/>
              </a:srgbClr>
            </a:solidFill>
            <a:ln w="9525" cap="sq">
              <a:solidFill>
                <a:srgbClr val="2B2C30"/>
              </a:solidFill>
              <a:prstDash val="solid"/>
              <a:miter/>
            </a:ln>
          </p:spPr>
        </p:sp>
        <p:sp>
          <p:nvSpPr>
            <p:cNvPr name="TextBox 17" id="17"/>
            <p:cNvSpPr txBox="true"/>
            <p:nvPr/>
          </p:nvSpPr>
          <p:spPr>
            <a:xfrm>
              <a:off x="0" y="-28575"/>
              <a:ext cx="1379207" cy="1265031"/>
            </a:xfrm>
            <a:prstGeom prst="rect">
              <a:avLst/>
            </a:prstGeom>
          </p:spPr>
          <p:txBody>
            <a:bodyPr anchor="ctr" rtlCol="false" tIns="68580" lIns="68580" bIns="68580" rIns="68580"/>
            <a:lstStyle/>
            <a:p>
              <a:pPr algn="ctr">
                <a:lnSpc>
                  <a:spcPts val="1889"/>
                </a:lnSpc>
              </a:pPr>
            </a:p>
          </p:txBody>
        </p:sp>
      </p:grpSp>
      <p:sp>
        <p:nvSpPr>
          <p:cNvPr name="TextBox 18" id="18"/>
          <p:cNvSpPr txBox="true"/>
          <p:nvPr/>
        </p:nvSpPr>
        <p:spPr>
          <a:xfrm rot="0">
            <a:off x="1006871" y="942975"/>
            <a:ext cx="16230600" cy="651099"/>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THE AUTISM DIAGNOSTIC PROCESS IN WALES</a:t>
            </a:r>
          </a:p>
        </p:txBody>
      </p:sp>
      <p:sp>
        <p:nvSpPr>
          <p:cNvPr name="TextBox 19" id="19"/>
          <p:cNvSpPr txBox="true"/>
          <p:nvPr/>
        </p:nvSpPr>
        <p:spPr>
          <a:xfrm rot="0">
            <a:off x="13071042" y="5152556"/>
            <a:ext cx="3773952" cy="490855"/>
          </a:xfrm>
          <a:prstGeom prst="rect">
            <a:avLst/>
          </a:prstGeom>
        </p:spPr>
        <p:txBody>
          <a:bodyPr anchor="t" rtlCol="false" tIns="0" lIns="0" bIns="0" rIns="0">
            <a:spAutoFit/>
          </a:bodyPr>
          <a:lstStyle/>
          <a:p>
            <a:pPr algn="l">
              <a:lnSpc>
                <a:spcPts val="3919"/>
              </a:lnSpc>
            </a:pPr>
            <a:r>
              <a:rPr lang="en-US" sz="2799" b="true">
                <a:solidFill>
                  <a:srgbClr val="2B2C30"/>
                </a:solidFill>
                <a:latin typeface="Public Sans Bold"/>
                <a:ea typeface="Public Sans Bold"/>
                <a:cs typeface="Public Sans Bold"/>
                <a:sym typeface="Public Sans Bold"/>
              </a:rPr>
              <a:t>Private diagnosis</a:t>
            </a:r>
          </a:p>
        </p:txBody>
      </p:sp>
      <p:sp>
        <p:nvSpPr>
          <p:cNvPr name="TextBox 20" id="20"/>
          <p:cNvSpPr txBox="true"/>
          <p:nvPr/>
        </p:nvSpPr>
        <p:spPr>
          <a:xfrm rot="0">
            <a:off x="13071042" y="5767236"/>
            <a:ext cx="3773952" cy="2228215"/>
          </a:xfrm>
          <a:prstGeom prst="rect">
            <a:avLst/>
          </a:prstGeom>
        </p:spPr>
        <p:txBody>
          <a:bodyPr anchor="t" rtlCol="false" tIns="0" lIns="0" bIns="0" rIns="0">
            <a:spAutoFit/>
          </a:bodyPr>
          <a:lstStyle/>
          <a:p>
            <a:pPr algn="l">
              <a:lnSpc>
                <a:spcPts val="2520"/>
              </a:lnSpc>
            </a:pPr>
            <a:r>
              <a:rPr lang="en-US" sz="1800">
                <a:solidFill>
                  <a:srgbClr val="2B2C30"/>
                </a:solidFill>
                <a:latin typeface="Public Sans"/>
                <a:ea typeface="Public Sans"/>
                <a:cs typeface="Public Sans"/>
                <a:sym typeface="Public Sans"/>
              </a:rPr>
              <a:t>Individuals can seek private diagnosis, if they can afford to, but can struggle to access the care they need afterwards from NHS and Local Authority service providers.</a:t>
            </a:r>
          </a:p>
          <a:p>
            <a:pPr algn="l">
              <a:lnSpc>
                <a:spcPts val="2799"/>
              </a:lnSpc>
            </a:pPr>
            <a:r>
              <a:rPr lang="en-US" sz="1999">
                <a:solidFill>
                  <a:srgbClr val="2B2C30"/>
                </a:solidFill>
                <a:latin typeface="Public Sans"/>
                <a:ea typeface="Public Sans"/>
                <a:cs typeface="Public Sans"/>
                <a:sym typeface="Public Sans"/>
              </a:rPr>
              <a:t> </a:t>
            </a:r>
          </a:p>
        </p:txBody>
      </p:sp>
      <p:sp>
        <p:nvSpPr>
          <p:cNvPr name="TextBox 21" id="21"/>
          <p:cNvSpPr txBox="true"/>
          <p:nvPr/>
        </p:nvSpPr>
        <p:spPr>
          <a:xfrm rot="0">
            <a:off x="6864790" y="5239575"/>
            <a:ext cx="3773952" cy="490855"/>
          </a:xfrm>
          <a:prstGeom prst="rect">
            <a:avLst/>
          </a:prstGeom>
        </p:spPr>
        <p:txBody>
          <a:bodyPr anchor="t" rtlCol="false" tIns="0" lIns="0" bIns="0" rIns="0">
            <a:spAutoFit/>
          </a:bodyPr>
          <a:lstStyle/>
          <a:p>
            <a:pPr algn="l">
              <a:lnSpc>
                <a:spcPts val="3919"/>
              </a:lnSpc>
            </a:pPr>
            <a:r>
              <a:rPr lang="en-US" sz="2799" b="true">
                <a:solidFill>
                  <a:srgbClr val="2B2C30"/>
                </a:solidFill>
                <a:latin typeface="Public Sans Bold"/>
                <a:ea typeface="Public Sans Bold"/>
                <a:cs typeface="Public Sans Bold"/>
                <a:sym typeface="Public Sans Bold"/>
              </a:rPr>
              <a:t>Referral Rates</a:t>
            </a:r>
          </a:p>
        </p:txBody>
      </p:sp>
      <p:sp>
        <p:nvSpPr>
          <p:cNvPr name="TextBox 22" id="22"/>
          <p:cNvSpPr txBox="true"/>
          <p:nvPr/>
        </p:nvSpPr>
        <p:spPr>
          <a:xfrm rot="0">
            <a:off x="6864790" y="5835205"/>
            <a:ext cx="3773952" cy="1054100"/>
          </a:xfrm>
          <a:prstGeom prst="rect">
            <a:avLst/>
          </a:prstGeom>
        </p:spPr>
        <p:txBody>
          <a:bodyPr anchor="t" rtlCol="false" tIns="0" lIns="0" bIns="0" rIns="0">
            <a:spAutoFit/>
          </a:bodyPr>
          <a:lstStyle/>
          <a:p>
            <a:pPr algn="l">
              <a:lnSpc>
                <a:spcPts val="2799"/>
              </a:lnSpc>
            </a:pPr>
            <a:r>
              <a:rPr lang="en-US" sz="1999">
                <a:solidFill>
                  <a:srgbClr val="2B2C30"/>
                </a:solidFill>
                <a:latin typeface="Public Sans"/>
                <a:ea typeface="Public Sans"/>
                <a:cs typeface="Public Sans"/>
                <a:sym typeface="Public Sans"/>
              </a:rPr>
              <a:t>Referral rates in Wales are reported to have doubled in the last 4 years.</a:t>
            </a:r>
          </a:p>
        </p:txBody>
      </p:sp>
      <p:sp>
        <p:nvSpPr>
          <p:cNvPr name="TextBox 23" id="23"/>
          <p:cNvSpPr txBox="true"/>
          <p:nvPr/>
        </p:nvSpPr>
        <p:spPr>
          <a:xfrm rot="0">
            <a:off x="1128320" y="5494821"/>
            <a:ext cx="3773952" cy="986155"/>
          </a:xfrm>
          <a:prstGeom prst="rect">
            <a:avLst/>
          </a:prstGeom>
        </p:spPr>
        <p:txBody>
          <a:bodyPr anchor="t" rtlCol="false" tIns="0" lIns="0" bIns="0" rIns="0">
            <a:spAutoFit/>
          </a:bodyPr>
          <a:lstStyle/>
          <a:p>
            <a:pPr algn="l">
              <a:lnSpc>
                <a:spcPts val="3919"/>
              </a:lnSpc>
            </a:pPr>
            <a:r>
              <a:rPr lang="en-US" sz="2799" b="true">
                <a:solidFill>
                  <a:srgbClr val="2B2C30"/>
                </a:solidFill>
                <a:latin typeface="Public Sans Bold"/>
                <a:ea typeface="Public Sans Bold"/>
                <a:cs typeface="Public Sans Bold"/>
                <a:sym typeface="Public Sans Bold"/>
              </a:rPr>
              <a:t>Integrated Autism Services</a:t>
            </a:r>
          </a:p>
        </p:txBody>
      </p:sp>
      <p:sp>
        <p:nvSpPr>
          <p:cNvPr name="TextBox 24" id="24"/>
          <p:cNvSpPr txBox="true"/>
          <p:nvPr/>
        </p:nvSpPr>
        <p:spPr>
          <a:xfrm rot="0">
            <a:off x="1128320" y="6595276"/>
            <a:ext cx="3773952" cy="1054100"/>
          </a:xfrm>
          <a:prstGeom prst="rect">
            <a:avLst/>
          </a:prstGeom>
        </p:spPr>
        <p:txBody>
          <a:bodyPr anchor="t" rtlCol="false" tIns="0" lIns="0" bIns="0" rIns="0">
            <a:spAutoFit/>
          </a:bodyPr>
          <a:lstStyle/>
          <a:p>
            <a:pPr algn="l">
              <a:lnSpc>
                <a:spcPts val="2799"/>
              </a:lnSpc>
            </a:pPr>
            <a:r>
              <a:rPr lang="en-US" sz="1999">
                <a:solidFill>
                  <a:srgbClr val="2B2C30"/>
                </a:solidFill>
                <a:latin typeface="Public Sans"/>
                <a:ea typeface="Public Sans"/>
                <a:cs typeface="Public Sans"/>
                <a:sym typeface="Public Sans"/>
              </a:rPr>
              <a:t>In Wales, each Health Board has an Integrated Autism Service.</a:t>
            </a:r>
          </a:p>
        </p:txBody>
      </p:sp>
      <p:sp>
        <p:nvSpPr>
          <p:cNvPr name="TextBox 25" id="25"/>
          <p:cNvSpPr txBox="true"/>
          <p:nvPr/>
        </p:nvSpPr>
        <p:spPr>
          <a:xfrm rot="0">
            <a:off x="3752023" y="8811426"/>
            <a:ext cx="13773438" cy="375285"/>
          </a:xfrm>
          <a:prstGeom prst="rect">
            <a:avLst/>
          </a:prstGeom>
        </p:spPr>
        <p:txBody>
          <a:bodyPr anchor="t" rtlCol="false" tIns="0" lIns="0" bIns="0" rIns="0">
            <a:spAutoFit/>
          </a:bodyPr>
          <a:lstStyle/>
          <a:p>
            <a:pPr algn="r">
              <a:lnSpc>
                <a:spcPts val="2940"/>
              </a:lnSpc>
              <a:spcBef>
                <a:spcPct val="0"/>
              </a:spcBef>
            </a:pPr>
            <a:r>
              <a:rPr lang="en-US" b="true" sz="2100">
                <a:solidFill>
                  <a:srgbClr val="2B2C30"/>
                </a:solidFill>
                <a:latin typeface="Public Sans Bold"/>
                <a:ea typeface="Public Sans Bold"/>
                <a:cs typeface="Public Sans Bold"/>
                <a:sym typeface="Public Sans Bold"/>
              </a:rPr>
              <a:t>(Integrated Autism Service, 2024;Senedd Research, 2024, Russell </a:t>
            </a:r>
            <a:r>
              <a:rPr lang="en-US" b="true" sz="2100" i="true">
                <a:solidFill>
                  <a:srgbClr val="2B2C30"/>
                </a:solidFill>
                <a:latin typeface="Public Sans Bold Italics"/>
                <a:ea typeface="Public Sans Bold Italics"/>
                <a:cs typeface="Public Sans Bold Italics"/>
                <a:sym typeface="Public Sans Bold Italics"/>
              </a:rPr>
              <a:t>et al</a:t>
            </a:r>
            <a:r>
              <a:rPr lang="en-US" b="true" sz="2100">
                <a:solidFill>
                  <a:srgbClr val="2B2C30"/>
                </a:solidFill>
                <a:latin typeface="Public Sans Bold"/>
                <a:ea typeface="Public Sans Bold"/>
                <a:cs typeface="Public Sans Bold"/>
                <a:sym typeface="Public Sans Bold"/>
              </a:rPr>
              <a:t>, 2021; Autism UK, 2024)</a:t>
            </a:r>
          </a:p>
        </p:txBody>
      </p:sp>
    </p:spTree>
  </p:cSld>
  <p:clrMapOvr>
    <a:masterClrMapping/>
  </p:clrMapOvr>
</p:sld>
</file>

<file path=ppt/slides/slide8.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7086597" y="1760761"/>
            <a:ext cx="16230594" cy="38509"/>
          </a:xfrm>
          <a:prstGeom prst="line">
            <a:avLst/>
          </a:prstGeom>
          <a:ln cap="flat" w="9525">
            <a:solidFill>
              <a:srgbClr val="2B2C30"/>
            </a:solidFill>
            <a:prstDash val="solid"/>
            <a:headEnd type="none" len="sm" w="sm"/>
            <a:tailEnd type="none" len="sm" w="sm"/>
          </a:ln>
        </p:spPr>
      </p:sp>
      <p:grpSp>
        <p:nvGrpSpPr>
          <p:cNvPr name="Group 3" id="3"/>
          <p:cNvGrpSpPr/>
          <p:nvPr/>
        </p:nvGrpSpPr>
        <p:grpSpPr>
          <a:xfrm rot="0">
            <a:off x="4343400" y="2756663"/>
            <a:ext cx="138677" cy="138677"/>
            <a:chOff x="0" y="0"/>
            <a:chExt cx="812800" cy="812800"/>
          </a:xfrm>
        </p:grpSpPr>
        <p:sp>
          <p:nvSpPr>
            <p:cNvPr name="Freeform 4" id="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name="TextBox 5" id="5"/>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grpSp>
        <p:nvGrpSpPr>
          <p:cNvPr name="Group 6" id="6"/>
          <p:cNvGrpSpPr/>
          <p:nvPr/>
        </p:nvGrpSpPr>
        <p:grpSpPr>
          <a:xfrm rot="0">
            <a:off x="1028700" y="2756663"/>
            <a:ext cx="138677" cy="138677"/>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name="TextBox 8" id="8"/>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grpSp>
        <p:nvGrpSpPr>
          <p:cNvPr name="Group 9" id="9"/>
          <p:cNvGrpSpPr/>
          <p:nvPr/>
        </p:nvGrpSpPr>
        <p:grpSpPr>
          <a:xfrm rot="0">
            <a:off x="7620000" y="2756663"/>
            <a:ext cx="138677" cy="138677"/>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name="TextBox 11" id="11"/>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grpSp>
        <p:nvGrpSpPr>
          <p:cNvPr name="Group 12" id="12"/>
          <p:cNvGrpSpPr/>
          <p:nvPr/>
        </p:nvGrpSpPr>
        <p:grpSpPr>
          <a:xfrm rot="0">
            <a:off x="10896600" y="2756663"/>
            <a:ext cx="138677" cy="138677"/>
            <a:chOff x="0" y="0"/>
            <a:chExt cx="812800" cy="812800"/>
          </a:xfrm>
        </p:grpSpPr>
        <p:sp>
          <p:nvSpPr>
            <p:cNvPr name="Freeform 13" id="1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name="TextBox 14" id="14"/>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grpSp>
        <p:nvGrpSpPr>
          <p:cNvPr name="Group 15" id="15"/>
          <p:cNvGrpSpPr/>
          <p:nvPr/>
        </p:nvGrpSpPr>
        <p:grpSpPr>
          <a:xfrm rot="0">
            <a:off x="14173200" y="2756663"/>
            <a:ext cx="138677" cy="138677"/>
            <a:chOff x="0" y="0"/>
            <a:chExt cx="812800" cy="812800"/>
          </a:xfrm>
        </p:grpSpPr>
        <p:sp>
          <p:nvSpPr>
            <p:cNvPr name="Freeform 16" id="1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name="TextBox 17" id="17"/>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sp>
        <p:nvSpPr>
          <p:cNvPr name="AutoShape 18" id="18"/>
          <p:cNvSpPr/>
          <p:nvPr/>
        </p:nvSpPr>
        <p:spPr>
          <a:xfrm>
            <a:off x="1127760" y="2821239"/>
            <a:ext cx="17396401" cy="0"/>
          </a:xfrm>
          <a:prstGeom prst="line">
            <a:avLst/>
          </a:prstGeom>
          <a:ln cap="flat" w="9525">
            <a:solidFill>
              <a:srgbClr val="2B2C30"/>
            </a:solidFill>
            <a:prstDash val="solid"/>
            <a:headEnd type="none" len="sm" w="sm"/>
            <a:tailEnd type="none" len="sm" w="sm"/>
          </a:ln>
        </p:spPr>
      </p:sp>
      <p:sp>
        <p:nvSpPr>
          <p:cNvPr name="TextBox 19" id="19"/>
          <p:cNvSpPr txBox="true"/>
          <p:nvPr/>
        </p:nvSpPr>
        <p:spPr>
          <a:xfrm rot="0">
            <a:off x="7639050" y="4008226"/>
            <a:ext cx="3086100" cy="1245868"/>
          </a:xfrm>
          <a:prstGeom prst="rect">
            <a:avLst/>
          </a:prstGeom>
        </p:spPr>
        <p:txBody>
          <a:bodyPr anchor="t" rtlCol="false" tIns="0" lIns="0" bIns="0" rIns="0">
            <a:spAutoFit/>
          </a:bodyPr>
          <a:lstStyle/>
          <a:p>
            <a:pPr algn="l" marL="453396" indent="-226698" lvl="1">
              <a:lnSpc>
                <a:spcPts val="3360"/>
              </a:lnSpc>
              <a:buFont typeface="Arial"/>
              <a:buChar char="•"/>
            </a:pPr>
            <a:r>
              <a:rPr lang="en-US" sz="2100">
                <a:solidFill>
                  <a:srgbClr val="2B2C30"/>
                </a:solidFill>
                <a:latin typeface="Public Sans"/>
                <a:ea typeface="Public Sans"/>
                <a:cs typeface="Public Sans"/>
                <a:sym typeface="Public Sans"/>
              </a:rPr>
              <a:t>2-5  year waiting time for NHS Wales </a:t>
            </a:r>
          </a:p>
          <a:p>
            <a:pPr algn="l">
              <a:lnSpc>
                <a:spcPts val="3360"/>
              </a:lnSpc>
            </a:pPr>
          </a:p>
        </p:txBody>
      </p:sp>
      <p:sp>
        <p:nvSpPr>
          <p:cNvPr name="TextBox 20" id="20"/>
          <p:cNvSpPr txBox="true"/>
          <p:nvPr/>
        </p:nvSpPr>
        <p:spPr>
          <a:xfrm rot="0">
            <a:off x="1006871" y="942975"/>
            <a:ext cx="16230600" cy="651099"/>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BARRIERS TO DIAGNOSIS FOR ADULTS</a:t>
            </a:r>
          </a:p>
        </p:txBody>
      </p:sp>
      <p:sp>
        <p:nvSpPr>
          <p:cNvPr name="TextBox 21" id="21"/>
          <p:cNvSpPr txBox="true"/>
          <p:nvPr/>
        </p:nvSpPr>
        <p:spPr>
          <a:xfrm rot="0">
            <a:off x="7615653" y="3336757"/>
            <a:ext cx="2785647" cy="428625"/>
          </a:xfrm>
          <a:prstGeom prst="rect">
            <a:avLst/>
          </a:prstGeom>
        </p:spPr>
        <p:txBody>
          <a:bodyPr anchor="t" rtlCol="false" tIns="0" lIns="0" bIns="0" rIns="0">
            <a:spAutoFit/>
          </a:bodyPr>
          <a:lstStyle/>
          <a:p>
            <a:pPr algn="l">
              <a:lnSpc>
                <a:spcPts val="3359"/>
              </a:lnSpc>
            </a:pPr>
            <a:r>
              <a:rPr lang="en-US" sz="2799" b="true">
                <a:solidFill>
                  <a:srgbClr val="2B2C30"/>
                </a:solidFill>
                <a:latin typeface="Public Sans Bold"/>
                <a:ea typeface="Public Sans Bold"/>
                <a:cs typeface="Public Sans Bold"/>
                <a:sym typeface="Public Sans Bold"/>
              </a:rPr>
              <a:t>Waiting Times</a:t>
            </a:r>
          </a:p>
        </p:txBody>
      </p:sp>
      <p:sp>
        <p:nvSpPr>
          <p:cNvPr name="TextBox 22" id="22"/>
          <p:cNvSpPr txBox="true"/>
          <p:nvPr/>
        </p:nvSpPr>
        <p:spPr>
          <a:xfrm rot="0">
            <a:off x="4362450" y="4011306"/>
            <a:ext cx="3086100" cy="2084068"/>
          </a:xfrm>
          <a:prstGeom prst="rect">
            <a:avLst/>
          </a:prstGeom>
        </p:spPr>
        <p:txBody>
          <a:bodyPr anchor="t" rtlCol="false" tIns="0" lIns="0" bIns="0" rIns="0">
            <a:spAutoFit/>
          </a:bodyPr>
          <a:lstStyle/>
          <a:p>
            <a:pPr algn="l" marL="453396" indent="-226698" lvl="1">
              <a:lnSpc>
                <a:spcPts val="3360"/>
              </a:lnSpc>
              <a:buFont typeface="Arial"/>
              <a:buChar char="•"/>
            </a:pPr>
            <a:r>
              <a:rPr lang="en-US" sz="2100">
                <a:solidFill>
                  <a:srgbClr val="2B2C30"/>
                </a:solidFill>
                <a:latin typeface="Public Sans"/>
                <a:ea typeface="Public Sans"/>
                <a:cs typeface="Public Sans"/>
                <a:sym typeface="Public Sans"/>
              </a:rPr>
              <a:t>Child-centric and biased tools </a:t>
            </a:r>
          </a:p>
          <a:p>
            <a:pPr algn="l" marL="453396" indent="-226698" lvl="1">
              <a:lnSpc>
                <a:spcPts val="3360"/>
              </a:lnSpc>
              <a:buFont typeface="Arial"/>
              <a:buChar char="•"/>
            </a:pPr>
            <a:r>
              <a:rPr lang="en-US" sz="2100">
                <a:solidFill>
                  <a:srgbClr val="2B2C30"/>
                </a:solidFill>
                <a:latin typeface="Public Sans"/>
                <a:ea typeface="Public Sans"/>
                <a:cs typeface="Public Sans"/>
                <a:sym typeface="Public Sans"/>
              </a:rPr>
              <a:t>Underdiagnosis of marginalised groups</a:t>
            </a:r>
          </a:p>
          <a:p>
            <a:pPr algn="l">
              <a:lnSpc>
                <a:spcPts val="3360"/>
              </a:lnSpc>
            </a:pPr>
          </a:p>
        </p:txBody>
      </p:sp>
      <p:sp>
        <p:nvSpPr>
          <p:cNvPr name="TextBox 23" id="23"/>
          <p:cNvSpPr txBox="true"/>
          <p:nvPr/>
        </p:nvSpPr>
        <p:spPr>
          <a:xfrm rot="0">
            <a:off x="4643853" y="3336757"/>
            <a:ext cx="2785647" cy="428625"/>
          </a:xfrm>
          <a:prstGeom prst="rect">
            <a:avLst/>
          </a:prstGeom>
        </p:spPr>
        <p:txBody>
          <a:bodyPr anchor="t" rtlCol="false" tIns="0" lIns="0" bIns="0" rIns="0">
            <a:spAutoFit/>
          </a:bodyPr>
          <a:lstStyle/>
          <a:p>
            <a:pPr algn="l">
              <a:lnSpc>
                <a:spcPts val="3359"/>
              </a:lnSpc>
            </a:pPr>
            <a:r>
              <a:rPr lang="en-US" sz="2799" b="true">
                <a:solidFill>
                  <a:srgbClr val="2B2C30"/>
                </a:solidFill>
                <a:latin typeface="Public Sans Bold"/>
                <a:ea typeface="Public Sans Bold"/>
                <a:cs typeface="Public Sans Bold"/>
                <a:sym typeface="Public Sans Bold"/>
              </a:rPr>
              <a:t>Criteria</a:t>
            </a:r>
          </a:p>
        </p:txBody>
      </p:sp>
      <p:sp>
        <p:nvSpPr>
          <p:cNvPr name="TextBox 24" id="24"/>
          <p:cNvSpPr txBox="true"/>
          <p:nvPr/>
        </p:nvSpPr>
        <p:spPr>
          <a:xfrm rot="0">
            <a:off x="1085850" y="4011306"/>
            <a:ext cx="3086100" cy="2393948"/>
          </a:xfrm>
          <a:prstGeom prst="rect">
            <a:avLst/>
          </a:prstGeom>
        </p:spPr>
        <p:txBody>
          <a:bodyPr anchor="t" rtlCol="false" tIns="0" lIns="0" bIns="0" rIns="0">
            <a:spAutoFit/>
          </a:bodyPr>
          <a:lstStyle/>
          <a:p>
            <a:pPr algn="l" marL="431807" indent="-215904" lvl="1">
              <a:lnSpc>
                <a:spcPts val="3200"/>
              </a:lnSpc>
              <a:buFont typeface="Arial"/>
              <a:buChar char="•"/>
            </a:pPr>
            <a:r>
              <a:rPr lang="en-US" sz="2000">
                <a:solidFill>
                  <a:srgbClr val="2B2C30"/>
                </a:solidFill>
                <a:latin typeface="Public Sans"/>
                <a:ea typeface="Public Sans"/>
                <a:cs typeface="Public Sans"/>
                <a:sym typeface="Public Sans"/>
              </a:rPr>
              <a:t>10-12 hours of clinical time, often face to face.</a:t>
            </a:r>
          </a:p>
          <a:p>
            <a:pPr algn="l" marL="431807" indent="-215904" lvl="1">
              <a:lnSpc>
                <a:spcPts val="3200"/>
              </a:lnSpc>
              <a:buFont typeface="Arial"/>
              <a:buChar char="•"/>
            </a:pPr>
            <a:r>
              <a:rPr lang="en-US" sz="2000">
                <a:solidFill>
                  <a:srgbClr val="2B2C30"/>
                </a:solidFill>
                <a:latin typeface="Public Sans"/>
                <a:ea typeface="Public Sans"/>
                <a:cs typeface="Public Sans"/>
                <a:sym typeface="Public Sans"/>
              </a:rPr>
              <a:t>Multiple questionnaires</a:t>
            </a:r>
          </a:p>
          <a:p>
            <a:pPr algn="l" marL="431807" indent="-215904" lvl="1">
              <a:lnSpc>
                <a:spcPts val="3200"/>
              </a:lnSpc>
              <a:buFont typeface="Arial"/>
              <a:buChar char="•"/>
            </a:pPr>
            <a:r>
              <a:rPr lang="en-US" sz="2000">
                <a:solidFill>
                  <a:srgbClr val="2B2C30"/>
                </a:solidFill>
                <a:latin typeface="Public Sans"/>
                <a:ea typeface="Public Sans"/>
                <a:cs typeface="Public Sans"/>
                <a:sym typeface="Public Sans"/>
              </a:rPr>
              <a:t>Finding an ‘informant’</a:t>
            </a:r>
          </a:p>
        </p:txBody>
      </p:sp>
      <p:sp>
        <p:nvSpPr>
          <p:cNvPr name="TextBox 25" id="25"/>
          <p:cNvSpPr txBox="true"/>
          <p:nvPr/>
        </p:nvSpPr>
        <p:spPr>
          <a:xfrm rot="0">
            <a:off x="1127760" y="3336757"/>
            <a:ext cx="2790825" cy="428607"/>
          </a:xfrm>
          <a:prstGeom prst="rect">
            <a:avLst/>
          </a:prstGeom>
        </p:spPr>
        <p:txBody>
          <a:bodyPr anchor="t" rtlCol="false" tIns="0" lIns="0" bIns="0" rIns="0">
            <a:spAutoFit/>
          </a:bodyPr>
          <a:lstStyle/>
          <a:p>
            <a:pPr algn="l">
              <a:lnSpc>
                <a:spcPts val="3359"/>
              </a:lnSpc>
            </a:pPr>
            <a:r>
              <a:rPr lang="en-US" sz="2799" b="true">
                <a:solidFill>
                  <a:srgbClr val="2B2C30"/>
                </a:solidFill>
                <a:latin typeface="Public Sans Bold"/>
                <a:ea typeface="Public Sans Bold"/>
                <a:cs typeface="Public Sans Bold"/>
                <a:sym typeface="Public Sans Bold"/>
              </a:rPr>
              <a:t>The Process</a:t>
            </a:r>
          </a:p>
        </p:txBody>
      </p:sp>
      <p:sp>
        <p:nvSpPr>
          <p:cNvPr name="TextBox 26" id="26"/>
          <p:cNvSpPr txBox="true"/>
          <p:nvPr/>
        </p:nvSpPr>
        <p:spPr>
          <a:xfrm rot="0">
            <a:off x="10915650" y="4011306"/>
            <a:ext cx="3086100" cy="2084068"/>
          </a:xfrm>
          <a:prstGeom prst="rect">
            <a:avLst/>
          </a:prstGeom>
        </p:spPr>
        <p:txBody>
          <a:bodyPr anchor="t" rtlCol="false" tIns="0" lIns="0" bIns="0" rIns="0">
            <a:spAutoFit/>
          </a:bodyPr>
          <a:lstStyle/>
          <a:p>
            <a:pPr algn="l" marL="453396" indent="-226698" lvl="1">
              <a:lnSpc>
                <a:spcPts val="3360"/>
              </a:lnSpc>
              <a:buFont typeface="Arial"/>
              <a:buChar char="•"/>
            </a:pPr>
            <a:r>
              <a:rPr lang="en-US" sz="2100">
                <a:solidFill>
                  <a:srgbClr val="2B2C30"/>
                </a:solidFill>
                <a:latin typeface="Public Sans"/>
                <a:ea typeface="Public Sans"/>
                <a:cs typeface="Public Sans"/>
                <a:sym typeface="Public Sans"/>
              </a:rPr>
              <a:t> Private diagnosis is expensive.</a:t>
            </a:r>
          </a:p>
          <a:p>
            <a:pPr algn="l" marL="453396" indent="-226698" lvl="1">
              <a:lnSpc>
                <a:spcPts val="3360"/>
              </a:lnSpc>
              <a:buFont typeface="Arial"/>
              <a:buChar char="•"/>
            </a:pPr>
            <a:r>
              <a:rPr lang="en-US" sz="2100">
                <a:solidFill>
                  <a:srgbClr val="2B2C30"/>
                </a:solidFill>
                <a:latin typeface="Public Sans"/>
                <a:ea typeface="Public Sans"/>
                <a:cs typeface="Public Sans"/>
                <a:sym typeface="Public Sans"/>
              </a:rPr>
              <a:t>Self-diagnosis in the interim is also criticised.</a:t>
            </a:r>
          </a:p>
        </p:txBody>
      </p:sp>
      <p:sp>
        <p:nvSpPr>
          <p:cNvPr name="TextBox 27" id="27"/>
          <p:cNvSpPr txBox="true"/>
          <p:nvPr/>
        </p:nvSpPr>
        <p:spPr>
          <a:xfrm rot="0">
            <a:off x="10887075" y="3336757"/>
            <a:ext cx="2785647" cy="428625"/>
          </a:xfrm>
          <a:prstGeom prst="rect">
            <a:avLst/>
          </a:prstGeom>
        </p:spPr>
        <p:txBody>
          <a:bodyPr anchor="t" rtlCol="false" tIns="0" lIns="0" bIns="0" rIns="0">
            <a:spAutoFit/>
          </a:bodyPr>
          <a:lstStyle/>
          <a:p>
            <a:pPr algn="l">
              <a:lnSpc>
                <a:spcPts val="3359"/>
              </a:lnSpc>
            </a:pPr>
            <a:r>
              <a:rPr lang="en-US" sz="2799" b="true">
                <a:solidFill>
                  <a:srgbClr val="2B2C30"/>
                </a:solidFill>
                <a:latin typeface="Public Sans Bold"/>
                <a:ea typeface="Public Sans Bold"/>
                <a:cs typeface="Public Sans Bold"/>
                <a:sym typeface="Public Sans Bold"/>
              </a:rPr>
              <a:t>Cost</a:t>
            </a:r>
          </a:p>
        </p:txBody>
      </p:sp>
      <p:sp>
        <p:nvSpPr>
          <p:cNvPr name="TextBox 28" id="28"/>
          <p:cNvSpPr txBox="true"/>
          <p:nvPr/>
        </p:nvSpPr>
        <p:spPr>
          <a:xfrm rot="0">
            <a:off x="14151371" y="4011306"/>
            <a:ext cx="3086100" cy="3760468"/>
          </a:xfrm>
          <a:prstGeom prst="rect">
            <a:avLst/>
          </a:prstGeom>
        </p:spPr>
        <p:txBody>
          <a:bodyPr anchor="t" rtlCol="false" tIns="0" lIns="0" bIns="0" rIns="0">
            <a:spAutoFit/>
          </a:bodyPr>
          <a:lstStyle/>
          <a:p>
            <a:pPr algn="l" marL="453396" indent="-226698" lvl="1">
              <a:lnSpc>
                <a:spcPts val="3360"/>
              </a:lnSpc>
              <a:buFont typeface="Arial"/>
              <a:buChar char="•"/>
            </a:pPr>
            <a:r>
              <a:rPr lang="en-US" sz="2100">
                <a:solidFill>
                  <a:srgbClr val="2B2C30"/>
                </a:solidFill>
                <a:latin typeface="Public Sans"/>
                <a:ea typeface="Public Sans"/>
                <a:cs typeface="Public Sans"/>
                <a:sym typeface="Public Sans"/>
              </a:rPr>
              <a:t>Co-occurrence of other conditions  can mask ASD traits. </a:t>
            </a:r>
          </a:p>
          <a:p>
            <a:pPr algn="l" marL="453396" indent="-226698" lvl="1">
              <a:lnSpc>
                <a:spcPts val="3360"/>
              </a:lnSpc>
              <a:buFont typeface="Arial"/>
              <a:buChar char="•"/>
            </a:pPr>
            <a:r>
              <a:rPr lang="en-US" sz="2100">
                <a:solidFill>
                  <a:srgbClr val="2B2C30"/>
                </a:solidFill>
                <a:latin typeface="Public Sans"/>
                <a:ea typeface="Public Sans"/>
                <a:cs typeface="Public Sans"/>
                <a:sym typeface="Public Sans"/>
              </a:rPr>
              <a:t> Autism often considered last.</a:t>
            </a:r>
          </a:p>
          <a:p>
            <a:pPr algn="l" marL="453396" indent="-226698" lvl="1">
              <a:lnSpc>
                <a:spcPts val="3360"/>
              </a:lnSpc>
              <a:buFont typeface="Arial"/>
              <a:buChar char="•"/>
            </a:pPr>
            <a:r>
              <a:rPr lang="en-US" sz="2100">
                <a:solidFill>
                  <a:srgbClr val="2B2C30"/>
                </a:solidFill>
                <a:latin typeface="Public Sans"/>
                <a:ea typeface="Public Sans"/>
                <a:cs typeface="Public Sans"/>
                <a:sym typeface="Public Sans"/>
              </a:rPr>
              <a:t>Female presentations of autism are more ‘socially acceptable’</a:t>
            </a:r>
          </a:p>
        </p:txBody>
      </p:sp>
      <p:sp>
        <p:nvSpPr>
          <p:cNvPr name="TextBox 29" id="29"/>
          <p:cNvSpPr txBox="true"/>
          <p:nvPr/>
        </p:nvSpPr>
        <p:spPr>
          <a:xfrm rot="0">
            <a:off x="14158497" y="3336757"/>
            <a:ext cx="2785647" cy="428625"/>
          </a:xfrm>
          <a:prstGeom prst="rect">
            <a:avLst/>
          </a:prstGeom>
        </p:spPr>
        <p:txBody>
          <a:bodyPr anchor="t" rtlCol="false" tIns="0" lIns="0" bIns="0" rIns="0">
            <a:spAutoFit/>
          </a:bodyPr>
          <a:lstStyle/>
          <a:p>
            <a:pPr algn="l">
              <a:lnSpc>
                <a:spcPts val="3359"/>
              </a:lnSpc>
            </a:pPr>
            <a:r>
              <a:rPr lang="en-US" sz="2799" b="true">
                <a:solidFill>
                  <a:srgbClr val="2B2C30"/>
                </a:solidFill>
                <a:latin typeface="Public Sans Bold"/>
                <a:ea typeface="Public Sans Bold"/>
                <a:cs typeface="Public Sans Bold"/>
                <a:sym typeface="Public Sans Bold"/>
              </a:rPr>
              <a:t>Misdiagnosis </a:t>
            </a:r>
          </a:p>
        </p:txBody>
      </p:sp>
      <p:sp>
        <p:nvSpPr>
          <p:cNvPr name="TextBox 30" id="30"/>
          <p:cNvSpPr txBox="true"/>
          <p:nvPr/>
        </p:nvSpPr>
        <p:spPr>
          <a:xfrm rot="0">
            <a:off x="1028697" y="8431532"/>
            <a:ext cx="16230600" cy="826768"/>
          </a:xfrm>
          <a:prstGeom prst="rect">
            <a:avLst/>
          </a:prstGeom>
        </p:spPr>
        <p:txBody>
          <a:bodyPr anchor="t" rtlCol="false" tIns="0" lIns="0" bIns="0" rIns="0">
            <a:spAutoFit/>
          </a:bodyPr>
          <a:lstStyle/>
          <a:p>
            <a:pPr algn="r">
              <a:lnSpc>
                <a:spcPts val="3360"/>
              </a:lnSpc>
              <a:spcBef>
                <a:spcPct val="0"/>
              </a:spcBef>
            </a:pPr>
            <a:r>
              <a:rPr lang="en-US" sz="2100">
                <a:solidFill>
                  <a:srgbClr val="2B2C30"/>
                </a:solidFill>
                <a:latin typeface="Public Sans"/>
                <a:ea typeface="Public Sans"/>
                <a:cs typeface="Public Sans"/>
                <a:sym typeface="Public Sans"/>
              </a:rPr>
              <a:t>(</a:t>
            </a:r>
            <a:r>
              <a:rPr lang="en-US" b="true" sz="2100">
                <a:solidFill>
                  <a:srgbClr val="2B2C30"/>
                </a:solidFill>
                <a:latin typeface="Public Sans Bold"/>
                <a:ea typeface="Public Sans Bold"/>
                <a:cs typeface="Public Sans Bold"/>
                <a:sym typeface="Public Sans Bold"/>
              </a:rPr>
              <a:t>Psychology Today, 2023;</a:t>
            </a:r>
            <a:r>
              <a:rPr lang="en-US" b="true" sz="2100">
                <a:solidFill>
                  <a:srgbClr val="2B2C30"/>
                </a:solidFill>
                <a:latin typeface="Public Sans Bold"/>
                <a:ea typeface="Public Sans Bold"/>
                <a:cs typeface="Public Sans Bold"/>
                <a:sym typeface="Public Sans Bold"/>
              </a:rPr>
              <a:t>Haney,2016; Price, 2022; Levine, 2024; Curnow </a:t>
            </a:r>
            <a:r>
              <a:rPr lang="en-US" b="true" sz="2100" i="true">
                <a:solidFill>
                  <a:srgbClr val="2B2C30"/>
                </a:solidFill>
                <a:latin typeface="Public Sans Bold Italics"/>
                <a:ea typeface="Public Sans Bold Italics"/>
                <a:cs typeface="Public Sans Bold Italics"/>
                <a:sym typeface="Public Sans Bold Italics"/>
              </a:rPr>
              <a:t>et al</a:t>
            </a:r>
            <a:r>
              <a:rPr lang="en-US" b="true" sz="2100">
                <a:solidFill>
                  <a:srgbClr val="2B2C30"/>
                </a:solidFill>
                <a:latin typeface="Public Sans Bold"/>
                <a:ea typeface="Public Sans Bold"/>
                <a:cs typeface="Public Sans Bold"/>
                <a:sym typeface="Public Sans Bold"/>
              </a:rPr>
              <a:t>., 2023, Senedd Research, 2024; Autism UK, 2024;Healthline, 2024; Fusar-Poli </a:t>
            </a:r>
            <a:r>
              <a:rPr lang="en-US" b="true" sz="2100" i="true">
                <a:solidFill>
                  <a:srgbClr val="2B2C30"/>
                </a:solidFill>
                <a:latin typeface="Public Sans Bold Italics"/>
                <a:ea typeface="Public Sans Bold Italics"/>
                <a:cs typeface="Public Sans Bold Italics"/>
                <a:sym typeface="Public Sans Bold Italics"/>
              </a:rPr>
              <a:t>et al.</a:t>
            </a:r>
            <a:r>
              <a:rPr lang="en-US" b="true" sz="2100">
                <a:solidFill>
                  <a:srgbClr val="2B2C30"/>
                </a:solidFill>
                <a:latin typeface="Public Sans Bold"/>
                <a:ea typeface="Public Sans Bold"/>
                <a:cs typeface="Public Sans Bold"/>
                <a:sym typeface="Public Sans Bold"/>
              </a:rPr>
              <a:t>, 2020; Gesi </a:t>
            </a:r>
            <a:r>
              <a:rPr lang="en-US" b="true" sz="2100" i="true">
                <a:solidFill>
                  <a:srgbClr val="2B2C30"/>
                </a:solidFill>
                <a:latin typeface="Public Sans Bold Italics"/>
                <a:ea typeface="Public Sans Bold Italics"/>
                <a:cs typeface="Public Sans Bold Italics"/>
                <a:sym typeface="Public Sans Bold Italics"/>
              </a:rPr>
              <a:t>et al.</a:t>
            </a:r>
            <a:r>
              <a:rPr lang="en-US" b="true" sz="2100">
                <a:solidFill>
                  <a:srgbClr val="2B2C30"/>
                </a:solidFill>
                <a:latin typeface="Public Sans Bold"/>
                <a:ea typeface="Public Sans Bold"/>
                <a:cs typeface="Public Sans Bold"/>
                <a:sym typeface="Public Sans Bold"/>
              </a:rPr>
              <a:t>, 2021</a:t>
            </a:r>
            <a:r>
              <a:rPr lang="en-US" sz="2100">
                <a:solidFill>
                  <a:srgbClr val="2B2C30"/>
                </a:solidFill>
                <a:latin typeface="Public Sans"/>
                <a:ea typeface="Public Sans"/>
                <a:cs typeface="Public Sans"/>
                <a:sym typeface="Public Sans"/>
              </a:rPr>
              <a:t>)</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7086597" y="1760761"/>
            <a:ext cx="16230594" cy="38509"/>
          </a:xfrm>
          <a:prstGeom prst="line">
            <a:avLst/>
          </a:prstGeom>
          <a:ln cap="flat" w="9525">
            <a:solidFill>
              <a:srgbClr val="2B2C30"/>
            </a:solidFill>
            <a:prstDash val="solid"/>
            <a:headEnd type="none" len="sm" w="sm"/>
            <a:tailEnd type="none" len="sm" w="sm"/>
          </a:ln>
        </p:spPr>
      </p:sp>
      <p:grpSp>
        <p:nvGrpSpPr>
          <p:cNvPr name="Group 3" id="3"/>
          <p:cNvGrpSpPr/>
          <p:nvPr/>
        </p:nvGrpSpPr>
        <p:grpSpPr>
          <a:xfrm rot="0">
            <a:off x="9722567" y="2312790"/>
            <a:ext cx="7773804" cy="5063759"/>
            <a:chOff x="0" y="0"/>
            <a:chExt cx="2364475" cy="1540189"/>
          </a:xfrm>
        </p:grpSpPr>
        <p:sp>
          <p:nvSpPr>
            <p:cNvPr name="Freeform 4" id="4"/>
            <p:cNvSpPr/>
            <p:nvPr/>
          </p:nvSpPr>
          <p:spPr>
            <a:xfrm flipH="false" flipV="false" rot="0">
              <a:off x="0" y="0"/>
              <a:ext cx="2364475" cy="1540190"/>
            </a:xfrm>
            <a:custGeom>
              <a:avLst/>
              <a:gdLst/>
              <a:ahLst/>
              <a:cxnLst/>
              <a:rect r="r" b="b" t="t" l="l"/>
              <a:pathLst>
                <a:path h="1540190" w="2364475">
                  <a:moveTo>
                    <a:pt x="0" y="0"/>
                  </a:moveTo>
                  <a:lnTo>
                    <a:pt x="2364475" y="0"/>
                  </a:lnTo>
                  <a:lnTo>
                    <a:pt x="2364475" y="1540190"/>
                  </a:lnTo>
                  <a:lnTo>
                    <a:pt x="0" y="1540190"/>
                  </a:lnTo>
                  <a:close/>
                </a:path>
              </a:pathLst>
            </a:custGeom>
            <a:solidFill>
              <a:srgbClr val="000000">
                <a:alpha val="0"/>
              </a:srgbClr>
            </a:solidFill>
            <a:ln w="9525" cap="sq">
              <a:solidFill>
                <a:srgbClr val="2B2C30"/>
              </a:solidFill>
              <a:prstDash val="solid"/>
              <a:miter/>
            </a:ln>
          </p:spPr>
        </p:sp>
        <p:sp>
          <p:nvSpPr>
            <p:cNvPr name="TextBox 5" id="5"/>
            <p:cNvSpPr txBox="true"/>
            <p:nvPr/>
          </p:nvSpPr>
          <p:spPr>
            <a:xfrm>
              <a:off x="0" y="-28575"/>
              <a:ext cx="2364475" cy="1568764"/>
            </a:xfrm>
            <a:prstGeom prst="rect">
              <a:avLst/>
            </a:prstGeom>
          </p:spPr>
          <p:txBody>
            <a:bodyPr anchor="ctr" rtlCol="false" tIns="68580" lIns="68580" bIns="68580" rIns="68580"/>
            <a:lstStyle/>
            <a:p>
              <a:pPr algn="ctr">
                <a:lnSpc>
                  <a:spcPts val="1889"/>
                </a:lnSpc>
              </a:pPr>
            </a:p>
          </p:txBody>
        </p:sp>
      </p:grpSp>
      <p:grpSp>
        <p:nvGrpSpPr>
          <p:cNvPr name="Group 6" id="6"/>
          <p:cNvGrpSpPr/>
          <p:nvPr/>
        </p:nvGrpSpPr>
        <p:grpSpPr>
          <a:xfrm rot="0">
            <a:off x="10710973" y="2312790"/>
            <a:ext cx="6098991" cy="5063759"/>
            <a:chOff x="0" y="0"/>
            <a:chExt cx="8131988" cy="6751679"/>
          </a:xfrm>
        </p:grpSpPr>
        <p:pic>
          <p:nvPicPr>
            <p:cNvPr name="Picture 7" id="7"/>
            <p:cNvPicPr>
              <a:picLocks noChangeAspect="true"/>
            </p:cNvPicPr>
            <p:nvPr/>
          </p:nvPicPr>
          <p:blipFill>
            <a:blip r:embed="rId3"/>
            <a:srcRect l="9877" t="0" r="9877" b="0"/>
            <a:stretch>
              <a:fillRect/>
            </a:stretch>
          </p:blipFill>
          <p:spPr>
            <a:xfrm flipH="false" flipV="false">
              <a:off x="0" y="0"/>
              <a:ext cx="8131988" cy="6751679"/>
            </a:xfrm>
            <a:prstGeom prst="rect">
              <a:avLst/>
            </a:prstGeom>
          </p:spPr>
        </p:pic>
      </p:grpSp>
      <p:sp>
        <p:nvSpPr>
          <p:cNvPr name="TextBox 8" id="8"/>
          <p:cNvSpPr txBox="true"/>
          <p:nvPr/>
        </p:nvSpPr>
        <p:spPr>
          <a:xfrm rot="0">
            <a:off x="1006871" y="942975"/>
            <a:ext cx="16230600" cy="651099"/>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THE REALITY OF MISSED DIAGNOSIS</a:t>
            </a:r>
          </a:p>
        </p:txBody>
      </p:sp>
      <p:grpSp>
        <p:nvGrpSpPr>
          <p:cNvPr name="Group 9" id="9"/>
          <p:cNvGrpSpPr/>
          <p:nvPr/>
        </p:nvGrpSpPr>
        <p:grpSpPr>
          <a:xfrm rot="0">
            <a:off x="1028689" y="2312790"/>
            <a:ext cx="7926948" cy="7108817"/>
            <a:chOff x="0" y="0"/>
            <a:chExt cx="10569263" cy="9478422"/>
          </a:xfrm>
        </p:grpSpPr>
        <p:sp>
          <p:nvSpPr>
            <p:cNvPr name="TextBox 10" id="10"/>
            <p:cNvSpPr txBox="true"/>
            <p:nvPr/>
          </p:nvSpPr>
          <p:spPr>
            <a:xfrm rot="0">
              <a:off x="0" y="-85725"/>
              <a:ext cx="10502912" cy="8325485"/>
            </a:xfrm>
            <a:prstGeom prst="rect">
              <a:avLst/>
            </a:prstGeom>
          </p:spPr>
          <p:txBody>
            <a:bodyPr anchor="t" rtlCol="false" tIns="0" lIns="0" bIns="0" rIns="0">
              <a:spAutoFit/>
            </a:bodyPr>
            <a:lstStyle/>
            <a:p>
              <a:pPr algn="l">
                <a:lnSpc>
                  <a:spcPts val="4199"/>
                </a:lnSpc>
              </a:pPr>
            </a:p>
            <a:p>
              <a:pPr algn="l">
                <a:lnSpc>
                  <a:spcPts val="4199"/>
                </a:lnSpc>
              </a:pPr>
            </a:p>
            <a:p>
              <a:pPr algn="l">
                <a:lnSpc>
                  <a:spcPts val="4199"/>
                </a:lnSpc>
              </a:pPr>
              <a:r>
                <a:rPr lang="en-US" sz="2799">
                  <a:solidFill>
                    <a:srgbClr val="2B2C30"/>
                  </a:solidFill>
                  <a:latin typeface="Public Sans"/>
                  <a:ea typeface="Public Sans"/>
                  <a:cs typeface="Public Sans"/>
                  <a:sym typeface="Public Sans"/>
                </a:rPr>
                <a:t>Older autistic adults with a missed diagnosis experience:</a:t>
              </a:r>
            </a:p>
            <a:p>
              <a:pPr algn="l" marL="604519" indent="-302260" lvl="1">
                <a:lnSpc>
                  <a:spcPts val="4199"/>
                </a:lnSpc>
                <a:buFont typeface="Arial"/>
                <a:buChar char="•"/>
              </a:pPr>
              <a:r>
                <a:rPr lang="en-US" sz="2799">
                  <a:solidFill>
                    <a:srgbClr val="2B2C30"/>
                  </a:solidFill>
                  <a:latin typeface="Public Sans"/>
                  <a:ea typeface="Public Sans"/>
                  <a:cs typeface="Public Sans"/>
                  <a:sym typeface="Public Sans"/>
                </a:rPr>
                <a:t>Alienation</a:t>
              </a:r>
            </a:p>
            <a:p>
              <a:pPr algn="l" marL="604519" indent="-302260" lvl="1">
                <a:lnSpc>
                  <a:spcPts val="4199"/>
                </a:lnSpc>
                <a:buFont typeface="Arial"/>
                <a:buChar char="•"/>
              </a:pPr>
              <a:r>
                <a:rPr lang="en-US" sz="2799">
                  <a:solidFill>
                    <a:srgbClr val="2B2C30"/>
                  </a:solidFill>
                  <a:latin typeface="Public Sans"/>
                  <a:ea typeface="Public Sans"/>
                  <a:cs typeface="Public Sans"/>
                  <a:sym typeface="Public Sans"/>
                </a:rPr>
                <a:t>Questions around ‘self’</a:t>
              </a:r>
            </a:p>
            <a:p>
              <a:pPr algn="l" marL="604519" indent="-302260" lvl="1">
                <a:lnSpc>
                  <a:spcPts val="4199"/>
                </a:lnSpc>
                <a:buFont typeface="Arial"/>
                <a:buChar char="•"/>
              </a:pPr>
              <a:r>
                <a:rPr lang="en-US" sz="2799">
                  <a:solidFill>
                    <a:srgbClr val="2B2C30"/>
                  </a:solidFill>
                  <a:latin typeface="Public Sans"/>
                  <a:ea typeface="Public Sans"/>
                  <a:cs typeface="Public Sans"/>
                  <a:sym typeface="Public Sans"/>
                </a:rPr>
                <a:t>History of peer rejection and isolation</a:t>
              </a:r>
            </a:p>
            <a:p>
              <a:pPr algn="l" marL="604519" indent="-302260" lvl="1">
                <a:lnSpc>
                  <a:spcPts val="4199"/>
                </a:lnSpc>
                <a:buFont typeface="Arial"/>
                <a:buChar char="•"/>
              </a:pPr>
              <a:r>
                <a:rPr lang="en-US" sz="2799">
                  <a:solidFill>
                    <a:srgbClr val="2B2C30"/>
                  </a:solidFill>
                  <a:latin typeface="Public Sans"/>
                  <a:ea typeface="Public Sans"/>
                  <a:cs typeface="Public Sans"/>
                  <a:sym typeface="Public Sans"/>
                </a:rPr>
                <a:t>Persistent and pervasive feelings of ‘difference’</a:t>
              </a:r>
            </a:p>
            <a:p>
              <a:pPr algn="l" marL="604519" indent="-302260" lvl="1">
                <a:lnSpc>
                  <a:spcPts val="4199"/>
                </a:lnSpc>
                <a:buFont typeface="Arial"/>
                <a:buChar char="•"/>
              </a:pPr>
              <a:r>
                <a:rPr lang="en-US" sz="2799">
                  <a:solidFill>
                    <a:srgbClr val="2B2C30"/>
                  </a:solidFill>
                  <a:latin typeface="Public Sans"/>
                  <a:ea typeface="Public Sans"/>
                  <a:cs typeface="Public Sans"/>
                  <a:sym typeface="Public Sans"/>
                </a:rPr>
                <a:t>Lack of support for adults who receive diagnosis</a:t>
              </a:r>
            </a:p>
            <a:p>
              <a:pPr algn="l">
                <a:lnSpc>
                  <a:spcPts val="4199"/>
                </a:lnSpc>
              </a:pPr>
            </a:p>
          </p:txBody>
        </p:sp>
        <p:sp>
          <p:nvSpPr>
            <p:cNvPr name="TextBox 11" id="11"/>
            <p:cNvSpPr txBox="true"/>
            <p:nvPr/>
          </p:nvSpPr>
          <p:spPr>
            <a:xfrm rot="0">
              <a:off x="0" y="8846185"/>
              <a:ext cx="10569263" cy="632237"/>
            </a:xfrm>
            <a:prstGeom prst="rect">
              <a:avLst/>
            </a:prstGeom>
          </p:spPr>
          <p:txBody>
            <a:bodyPr anchor="t" rtlCol="false" tIns="0" lIns="0" bIns="0" rIns="0">
              <a:spAutoFit/>
            </a:bodyPr>
            <a:lstStyle/>
            <a:p>
              <a:pPr algn="r">
                <a:lnSpc>
                  <a:spcPts val="3919"/>
                </a:lnSpc>
              </a:pPr>
              <a:r>
                <a:rPr lang="en-US" b="true" sz="2799">
                  <a:solidFill>
                    <a:srgbClr val="2B2C30"/>
                  </a:solidFill>
                  <a:latin typeface="Public Sans Bold"/>
                  <a:ea typeface="Public Sans Bold"/>
                  <a:cs typeface="Public Sans Bold"/>
                  <a:sym typeface="Public Sans Bold"/>
                </a:rPr>
                <a:t>(Stagg &amp; Belcher, 2019)</a:t>
              </a:r>
            </a:p>
          </p:txBody>
        </p:sp>
      </p:grpSp>
    </p:spTree>
  </p:cSld>
  <p:clrMapOvr>
    <a:masterClrMapping/>
  </p:clrMapOvr>
</p:sld>
</file>

<file path=ppt/slides/slide10.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TextBox 2" id="2"/>
          <p:cNvSpPr txBox="true"/>
          <p:nvPr/>
        </p:nvSpPr>
        <p:spPr>
          <a:xfrm rot="0">
            <a:off x="1016407" y="1625246"/>
            <a:ext cx="16242893" cy="4933310"/>
          </a:xfrm>
          <a:prstGeom prst="rect">
            <a:avLst/>
          </a:prstGeom>
        </p:spPr>
        <p:txBody>
          <a:bodyPr anchor="t" rtlCol="false" tIns="0" lIns="0" bIns="0" rIns="0">
            <a:spAutoFit/>
          </a:bodyPr>
          <a:lstStyle/>
          <a:p>
            <a:pPr algn="l">
              <a:lnSpc>
                <a:spcPts val="7865"/>
              </a:lnSpc>
            </a:pPr>
            <a:r>
              <a:rPr lang="en-US" sz="6050" spc="30">
                <a:solidFill>
                  <a:srgbClr val="2B2C30"/>
                </a:solidFill>
                <a:latin typeface="Playfair Display"/>
                <a:ea typeface="Playfair Display"/>
                <a:cs typeface="Playfair Display"/>
                <a:sym typeface="Playfair Display"/>
              </a:rPr>
              <a:t>“But we could work just as good as any neurotypical person, even though you sometimes need to adjust the environment a bit...turning the lights off or turn the volume down.”</a:t>
            </a:r>
          </a:p>
        </p:txBody>
      </p:sp>
      <p:sp>
        <p:nvSpPr>
          <p:cNvPr name="TextBox 3" id="3"/>
          <p:cNvSpPr txBox="true"/>
          <p:nvPr/>
        </p:nvSpPr>
        <p:spPr>
          <a:xfrm rot="-60000">
            <a:off x="1019240" y="7156622"/>
            <a:ext cx="3773492" cy="490846"/>
          </a:xfrm>
          <a:prstGeom prst="rect">
            <a:avLst/>
          </a:prstGeom>
        </p:spPr>
        <p:txBody>
          <a:bodyPr anchor="t" rtlCol="false" tIns="0" lIns="0" bIns="0" rIns="0">
            <a:spAutoFit/>
          </a:bodyPr>
          <a:lstStyle/>
          <a:p>
            <a:pPr algn="ctr">
              <a:lnSpc>
                <a:spcPts val="3919"/>
              </a:lnSpc>
              <a:spcBef>
                <a:spcPct val="0"/>
              </a:spcBef>
            </a:pPr>
            <a:r>
              <a:rPr lang="en-US" b="true" sz="2799">
                <a:solidFill>
                  <a:srgbClr val="2B2C30"/>
                </a:solidFill>
                <a:latin typeface="Public Sans Bold"/>
                <a:ea typeface="Public Sans Bold"/>
                <a:cs typeface="Public Sans Bold"/>
                <a:sym typeface="Public Sans Bold"/>
              </a:rPr>
              <a:t>(Thorpe </a:t>
            </a:r>
            <a:r>
              <a:rPr lang="en-US" b="true" sz="2799" i="true">
                <a:solidFill>
                  <a:srgbClr val="2B2C30"/>
                </a:solidFill>
                <a:latin typeface="Public Sans Bold Italics"/>
                <a:ea typeface="Public Sans Bold Italics"/>
                <a:cs typeface="Public Sans Bold Italics"/>
                <a:sym typeface="Public Sans Bold Italics"/>
              </a:rPr>
              <a:t>et al</a:t>
            </a:r>
            <a:r>
              <a:rPr lang="en-US" b="true" sz="2799">
                <a:solidFill>
                  <a:srgbClr val="2B2C30"/>
                </a:solidFill>
                <a:latin typeface="Public Sans Bold"/>
                <a:ea typeface="Public Sans Bold"/>
                <a:cs typeface="Public Sans Bold"/>
                <a:sym typeface="Public Sans Bold"/>
              </a:rPr>
              <a:t>, 2023)</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1028695" y="1760761"/>
            <a:ext cx="16230594" cy="38509"/>
          </a:xfrm>
          <a:prstGeom prst="line">
            <a:avLst/>
          </a:prstGeom>
          <a:ln cap="flat" w="9525">
            <a:solidFill>
              <a:srgbClr val="2B2C30"/>
            </a:solidFill>
            <a:prstDash val="solid"/>
            <a:headEnd type="none" len="sm" w="sm"/>
            <a:tailEnd type="none" len="sm" w="sm"/>
          </a:ln>
        </p:spPr>
      </p:sp>
      <p:sp>
        <p:nvSpPr>
          <p:cNvPr name="Freeform 3" id="3"/>
          <p:cNvSpPr/>
          <p:nvPr/>
        </p:nvSpPr>
        <p:spPr>
          <a:xfrm flipH="false" flipV="false" rot="0">
            <a:off x="1567077" y="4402376"/>
            <a:ext cx="3252495" cy="3654489"/>
          </a:xfrm>
          <a:custGeom>
            <a:avLst/>
            <a:gdLst/>
            <a:ahLst/>
            <a:cxnLst/>
            <a:rect r="r" b="b" t="t" l="l"/>
            <a:pathLst>
              <a:path h="3654489" w="3252495">
                <a:moveTo>
                  <a:pt x="0" y="0"/>
                </a:moveTo>
                <a:lnTo>
                  <a:pt x="3252496" y="0"/>
                </a:lnTo>
                <a:lnTo>
                  <a:pt x="3252496" y="3654489"/>
                </a:lnTo>
                <a:lnTo>
                  <a:pt x="0" y="365448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6418619" y="4402376"/>
            <a:ext cx="4214542" cy="3390900"/>
          </a:xfrm>
          <a:custGeom>
            <a:avLst/>
            <a:gdLst/>
            <a:ahLst/>
            <a:cxnLst/>
            <a:rect r="r" b="b" t="t" l="l"/>
            <a:pathLst>
              <a:path h="3390900" w="4214542">
                <a:moveTo>
                  <a:pt x="0" y="0"/>
                </a:moveTo>
                <a:lnTo>
                  <a:pt x="4214542" y="0"/>
                </a:lnTo>
                <a:lnTo>
                  <a:pt x="4214542" y="3390900"/>
                </a:lnTo>
                <a:lnTo>
                  <a:pt x="0" y="33909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2758252" y="4402376"/>
            <a:ext cx="3527129" cy="3527129"/>
          </a:xfrm>
          <a:custGeom>
            <a:avLst/>
            <a:gdLst/>
            <a:ahLst/>
            <a:cxnLst/>
            <a:rect r="r" b="b" t="t" l="l"/>
            <a:pathLst>
              <a:path h="3527129" w="3527129">
                <a:moveTo>
                  <a:pt x="0" y="0"/>
                </a:moveTo>
                <a:lnTo>
                  <a:pt x="3527129" y="0"/>
                </a:lnTo>
                <a:lnTo>
                  <a:pt x="3527129" y="3527128"/>
                </a:lnTo>
                <a:lnTo>
                  <a:pt x="0" y="352712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6" id="6"/>
          <p:cNvSpPr txBox="true"/>
          <p:nvPr/>
        </p:nvSpPr>
        <p:spPr>
          <a:xfrm rot="0">
            <a:off x="1006871" y="942975"/>
            <a:ext cx="16230600" cy="651099"/>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AUTISM&amp;EMPLOYMENT: THE FACTS</a:t>
            </a:r>
          </a:p>
        </p:txBody>
      </p:sp>
      <p:sp>
        <p:nvSpPr>
          <p:cNvPr name="TextBox 7" id="7"/>
          <p:cNvSpPr txBox="true"/>
          <p:nvPr/>
        </p:nvSpPr>
        <p:spPr>
          <a:xfrm rot="0">
            <a:off x="1567077" y="2443401"/>
            <a:ext cx="3773952" cy="1235075"/>
          </a:xfrm>
          <a:prstGeom prst="rect">
            <a:avLst/>
          </a:prstGeom>
        </p:spPr>
        <p:txBody>
          <a:bodyPr anchor="t" rtlCol="false" tIns="0" lIns="0" bIns="0" rIns="0">
            <a:spAutoFit/>
          </a:bodyPr>
          <a:lstStyle/>
          <a:p>
            <a:pPr algn="ctr">
              <a:lnSpc>
                <a:spcPts val="4900"/>
              </a:lnSpc>
            </a:pPr>
            <a:r>
              <a:rPr lang="en-US" b="true" sz="3500">
                <a:solidFill>
                  <a:srgbClr val="2B2C30"/>
                </a:solidFill>
                <a:latin typeface="Public Sans Bold"/>
                <a:ea typeface="Public Sans Bold"/>
                <a:cs typeface="Public Sans Bold"/>
                <a:sym typeface="Public Sans Bold"/>
              </a:rPr>
              <a:t>3 in 10 in employment</a:t>
            </a:r>
          </a:p>
        </p:txBody>
      </p:sp>
      <p:sp>
        <p:nvSpPr>
          <p:cNvPr name="TextBox 8" id="8"/>
          <p:cNvSpPr txBox="true"/>
          <p:nvPr/>
        </p:nvSpPr>
        <p:spPr>
          <a:xfrm rot="0">
            <a:off x="7257024" y="2443401"/>
            <a:ext cx="3773952" cy="1235075"/>
          </a:xfrm>
          <a:prstGeom prst="rect">
            <a:avLst/>
          </a:prstGeom>
        </p:spPr>
        <p:txBody>
          <a:bodyPr anchor="t" rtlCol="false" tIns="0" lIns="0" bIns="0" rIns="0">
            <a:spAutoFit/>
          </a:bodyPr>
          <a:lstStyle/>
          <a:p>
            <a:pPr algn="ctr">
              <a:lnSpc>
                <a:spcPts val="4900"/>
              </a:lnSpc>
            </a:pPr>
            <a:r>
              <a:rPr lang="en-US" b="true" sz="3500">
                <a:solidFill>
                  <a:srgbClr val="2B2C30"/>
                </a:solidFill>
                <a:latin typeface="Public Sans Bold"/>
                <a:ea typeface="Public Sans Bold"/>
                <a:cs typeface="Public Sans Bold"/>
                <a:sym typeface="Public Sans Bold"/>
              </a:rPr>
              <a:t>Receive 1/3 less in pay</a:t>
            </a:r>
          </a:p>
        </p:txBody>
      </p:sp>
      <p:sp>
        <p:nvSpPr>
          <p:cNvPr name="TextBox 9" id="9"/>
          <p:cNvSpPr txBox="true"/>
          <p:nvPr/>
        </p:nvSpPr>
        <p:spPr>
          <a:xfrm rot="0">
            <a:off x="12945501" y="2443401"/>
            <a:ext cx="3773952" cy="1235075"/>
          </a:xfrm>
          <a:prstGeom prst="rect">
            <a:avLst/>
          </a:prstGeom>
        </p:spPr>
        <p:txBody>
          <a:bodyPr anchor="t" rtlCol="false" tIns="0" lIns="0" bIns="0" rIns="0">
            <a:spAutoFit/>
          </a:bodyPr>
          <a:lstStyle/>
          <a:p>
            <a:pPr algn="ctr">
              <a:lnSpc>
                <a:spcPts val="4900"/>
              </a:lnSpc>
            </a:pPr>
            <a:r>
              <a:rPr lang="en-US" b="true" sz="3500">
                <a:solidFill>
                  <a:srgbClr val="2B2C30"/>
                </a:solidFill>
                <a:latin typeface="Public Sans Bold"/>
                <a:ea typeface="Public Sans Bold"/>
                <a:cs typeface="Public Sans Bold"/>
                <a:sym typeface="Public Sans Bold"/>
              </a:rPr>
              <a:t>145-245% as productive</a:t>
            </a:r>
          </a:p>
        </p:txBody>
      </p:sp>
      <p:sp>
        <p:nvSpPr>
          <p:cNvPr name="TextBox 10" id="10"/>
          <p:cNvSpPr txBox="true"/>
          <p:nvPr/>
        </p:nvSpPr>
        <p:spPr>
          <a:xfrm rot="0">
            <a:off x="8647856" y="8596254"/>
            <a:ext cx="8589615" cy="375285"/>
          </a:xfrm>
          <a:prstGeom prst="rect">
            <a:avLst/>
          </a:prstGeom>
        </p:spPr>
        <p:txBody>
          <a:bodyPr anchor="t" rtlCol="false" tIns="0" lIns="0" bIns="0" rIns="0">
            <a:spAutoFit/>
          </a:bodyPr>
          <a:lstStyle/>
          <a:p>
            <a:pPr algn="r">
              <a:lnSpc>
                <a:spcPts val="2940"/>
              </a:lnSpc>
              <a:spcBef>
                <a:spcPct val="0"/>
              </a:spcBef>
            </a:pPr>
            <a:r>
              <a:rPr lang="en-US" b="true" sz="2100">
                <a:solidFill>
                  <a:srgbClr val="2B2C30"/>
                </a:solidFill>
                <a:latin typeface="Public Sans Bold"/>
                <a:ea typeface="Public Sans Bold"/>
                <a:cs typeface="Public Sans Bold"/>
                <a:sym typeface="Public Sans Bold"/>
              </a:rPr>
              <a:t>(Scope, 2023 &amp; The Buckland Review of Autism Employment, 2024)</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1028695" y="1760761"/>
            <a:ext cx="16230594" cy="38509"/>
          </a:xfrm>
          <a:prstGeom prst="line">
            <a:avLst/>
          </a:prstGeom>
          <a:ln cap="flat" w="9525">
            <a:solidFill>
              <a:srgbClr val="2B2C30"/>
            </a:solidFill>
            <a:prstDash val="solid"/>
            <a:headEnd type="none" len="sm" w="sm"/>
            <a:tailEnd type="none" len="sm" w="sm"/>
          </a:ln>
        </p:spPr>
      </p:sp>
      <p:grpSp>
        <p:nvGrpSpPr>
          <p:cNvPr name="Group 3" id="3"/>
          <p:cNvGrpSpPr/>
          <p:nvPr/>
        </p:nvGrpSpPr>
        <p:grpSpPr>
          <a:xfrm rot="0">
            <a:off x="1028700" y="2832411"/>
            <a:ext cx="8824332" cy="1669217"/>
            <a:chOff x="0" y="0"/>
            <a:chExt cx="4058845" cy="767774"/>
          </a:xfrm>
        </p:grpSpPr>
        <p:sp>
          <p:nvSpPr>
            <p:cNvPr name="Freeform 4" id="4"/>
            <p:cNvSpPr/>
            <p:nvPr/>
          </p:nvSpPr>
          <p:spPr>
            <a:xfrm flipH="false" flipV="false" rot="0">
              <a:off x="0" y="0"/>
              <a:ext cx="4058845" cy="767774"/>
            </a:xfrm>
            <a:custGeom>
              <a:avLst/>
              <a:gdLst/>
              <a:ahLst/>
              <a:cxnLst/>
              <a:rect r="r" b="b" t="t" l="l"/>
              <a:pathLst>
                <a:path h="767774" w="4058845">
                  <a:moveTo>
                    <a:pt x="0" y="0"/>
                  </a:moveTo>
                  <a:lnTo>
                    <a:pt x="4058845" y="0"/>
                  </a:lnTo>
                  <a:lnTo>
                    <a:pt x="4058845" y="767774"/>
                  </a:lnTo>
                  <a:lnTo>
                    <a:pt x="0" y="767774"/>
                  </a:lnTo>
                  <a:close/>
                </a:path>
              </a:pathLst>
            </a:custGeom>
            <a:solidFill>
              <a:srgbClr val="000000">
                <a:alpha val="0"/>
              </a:srgbClr>
            </a:solidFill>
            <a:ln w="9525" cap="sq">
              <a:solidFill>
                <a:srgbClr val="2B2C30"/>
              </a:solidFill>
              <a:prstDash val="solid"/>
              <a:miter/>
            </a:ln>
          </p:spPr>
        </p:sp>
        <p:sp>
          <p:nvSpPr>
            <p:cNvPr name="TextBox 5" id="5"/>
            <p:cNvSpPr txBox="true"/>
            <p:nvPr/>
          </p:nvSpPr>
          <p:spPr>
            <a:xfrm>
              <a:off x="0" y="-28575"/>
              <a:ext cx="4058845" cy="796349"/>
            </a:xfrm>
            <a:prstGeom prst="rect">
              <a:avLst/>
            </a:prstGeom>
          </p:spPr>
          <p:txBody>
            <a:bodyPr anchor="ctr" rtlCol="false" tIns="68580" lIns="68580" bIns="68580" rIns="68580"/>
            <a:lstStyle/>
            <a:p>
              <a:pPr algn="ctr">
                <a:lnSpc>
                  <a:spcPts val="1889"/>
                </a:lnSpc>
              </a:pPr>
            </a:p>
          </p:txBody>
        </p:sp>
      </p:grpSp>
      <p:grpSp>
        <p:nvGrpSpPr>
          <p:cNvPr name="Group 6" id="6"/>
          <p:cNvGrpSpPr/>
          <p:nvPr/>
        </p:nvGrpSpPr>
        <p:grpSpPr>
          <a:xfrm rot="0">
            <a:off x="11042179" y="2496927"/>
            <a:ext cx="6217121" cy="2223000"/>
            <a:chOff x="0" y="0"/>
            <a:chExt cx="2859631" cy="1022492"/>
          </a:xfrm>
        </p:grpSpPr>
        <p:sp>
          <p:nvSpPr>
            <p:cNvPr name="Freeform 7" id="7"/>
            <p:cNvSpPr/>
            <p:nvPr/>
          </p:nvSpPr>
          <p:spPr>
            <a:xfrm flipH="false" flipV="false" rot="0">
              <a:off x="0" y="0"/>
              <a:ext cx="2859631" cy="1022492"/>
            </a:xfrm>
            <a:custGeom>
              <a:avLst/>
              <a:gdLst/>
              <a:ahLst/>
              <a:cxnLst/>
              <a:rect r="r" b="b" t="t" l="l"/>
              <a:pathLst>
                <a:path h="1022492" w="2859631">
                  <a:moveTo>
                    <a:pt x="0" y="0"/>
                  </a:moveTo>
                  <a:lnTo>
                    <a:pt x="2859631" y="0"/>
                  </a:lnTo>
                  <a:lnTo>
                    <a:pt x="2859631" y="1022492"/>
                  </a:lnTo>
                  <a:lnTo>
                    <a:pt x="0" y="1022492"/>
                  </a:lnTo>
                  <a:close/>
                </a:path>
              </a:pathLst>
            </a:custGeom>
            <a:solidFill>
              <a:srgbClr val="000000">
                <a:alpha val="0"/>
              </a:srgbClr>
            </a:solidFill>
            <a:ln w="9525" cap="sq">
              <a:solidFill>
                <a:srgbClr val="2B2C30"/>
              </a:solidFill>
              <a:prstDash val="solid"/>
              <a:miter/>
            </a:ln>
          </p:spPr>
        </p:sp>
        <p:sp>
          <p:nvSpPr>
            <p:cNvPr name="TextBox 8" id="8"/>
            <p:cNvSpPr txBox="true"/>
            <p:nvPr/>
          </p:nvSpPr>
          <p:spPr>
            <a:xfrm>
              <a:off x="0" y="-28575"/>
              <a:ext cx="2859631" cy="1051067"/>
            </a:xfrm>
            <a:prstGeom prst="rect">
              <a:avLst/>
            </a:prstGeom>
          </p:spPr>
          <p:txBody>
            <a:bodyPr anchor="ctr" rtlCol="false" tIns="68580" lIns="68580" bIns="68580" rIns="68580"/>
            <a:lstStyle/>
            <a:p>
              <a:pPr algn="ctr">
                <a:lnSpc>
                  <a:spcPts val="1889"/>
                </a:lnSpc>
              </a:pPr>
            </a:p>
          </p:txBody>
        </p:sp>
      </p:grpSp>
      <p:grpSp>
        <p:nvGrpSpPr>
          <p:cNvPr name="Group 9" id="9"/>
          <p:cNvGrpSpPr/>
          <p:nvPr/>
        </p:nvGrpSpPr>
        <p:grpSpPr>
          <a:xfrm rot="0">
            <a:off x="1681739" y="2450622"/>
            <a:ext cx="3108620" cy="1849433"/>
            <a:chOff x="0" y="0"/>
            <a:chExt cx="4144827" cy="2465911"/>
          </a:xfrm>
        </p:grpSpPr>
        <p:pic>
          <p:nvPicPr>
            <p:cNvPr name="Picture 10" id="10"/>
            <p:cNvPicPr>
              <a:picLocks noChangeAspect="true"/>
            </p:cNvPicPr>
            <p:nvPr/>
          </p:nvPicPr>
          <p:blipFill>
            <a:blip r:embed="rId3"/>
            <a:srcRect l="0" t="5351" r="0" b="5351"/>
            <a:stretch>
              <a:fillRect/>
            </a:stretch>
          </p:blipFill>
          <p:spPr>
            <a:xfrm flipH="false" flipV="false">
              <a:off x="0" y="0"/>
              <a:ext cx="4144827" cy="2465911"/>
            </a:xfrm>
            <a:prstGeom prst="rect">
              <a:avLst/>
            </a:prstGeom>
          </p:spPr>
        </p:pic>
      </p:grpSp>
      <p:grpSp>
        <p:nvGrpSpPr>
          <p:cNvPr name="Group 11" id="11"/>
          <p:cNvGrpSpPr/>
          <p:nvPr/>
        </p:nvGrpSpPr>
        <p:grpSpPr>
          <a:xfrm rot="0">
            <a:off x="5217457" y="2450622"/>
            <a:ext cx="3339476" cy="1849433"/>
            <a:chOff x="0" y="0"/>
            <a:chExt cx="4452634" cy="2465911"/>
          </a:xfrm>
        </p:grpSpPr>
        <p:pic>
          <p:nvPicPr>
            <p:cNvPr name="Picture 12" id="12"/>
            <p:cNvPicPr>
              <a:picLocks noChangeAspect="true"/>
            </p:cNvPicPr>
            <p:nvPr/>
          </p:nvPicPr>
          <p:blipFill>
            <a:blip r:embed="rId4"/>
            <a:srcRect l="0" t="8438" r="0" b="8438"/>
            <a:stretch>
              <a:fillRect/>
            </a:stretch>
          </p:blipFill>
          <p:spPr>
            <a:xfrm flipH="false" flipV="false">
              <a:off x="0" y="0"/>
              <a:ext cx="4452634" cy="2465911"/>
            </a:xfrm>
            <a:prstGeom prst="rect">
              <a:avLst/>
            </a:prstGeom>
          </p:spPr>
        </p:pic>
      </p:grpSp>
      <p:grpSp>
        <p:nvGrpSpPr>
          <p:cNvPr name="Group 13" id="13"/>
          <p:cNvGrpSpPr/>
          <p:nvPr/>
        </p:nvGrpSpPr>
        <p:grpSpPr>
          <a:xfrm rot="0">
            <a:off x="8937933" y="2030751"/>
            <a:ext cx="2282342" cy="2269305"/>
            <a:chOff x="0" y="0"/>
            <a:chExt cx="3043123" cy="3025740"/>
          </a:xfrm>
        </p:grpSpPr>
        <p:pic>
          <p:nvPicPr>
            <p:cNvPr name="Picture 14" id="14"/>
            <p:cNvPicPr>
              <a:picLocks noChangeAspect="true"/>
            </p:cNvPicPr>
            <p:nvPr/>
          </p:nvPicPr>
          <p:blipFill>
            <a:blip r:embed="rId5"/>
            <a:srcRect l="16496" t="0" r="16496" b="0"/>
            <a:stretch>
              <a:fillRect/>
            </a:stretch>
          </p:blipFill>
          <p:spPr>
            <a:xfrm flipH="false" flipV="false">
              <a:off x="0" y="0"/>
              <a:ext cx="3043123" cy="3025740"/>
            </a:xfrm>
            <a:prstGeom prst="rect">
              <a:avLst/>
            </a:prstGeom>
          </p:spPr>
        </p:pic>
      </p:grpSp>
      <p:grpSp>
        <p:nvGrpSpPr>
          <p:cNvPr name="Group 15" id="15"/>
          <p:cNvGrpSpPr/>
          <p:nvPr/>
        </p:nvGrpSpPr>
        <p:grpSpPr>
          <a:xfrm rot="0">
            <a:off x="11598134" y="2697501"/>
            <a:ext cx="5371480" cy="1804127"/>
            <a:chOff x="0" y="0"/>
            <a:chExt cx="7161973" cy="2405503"/>
          </a:xfrm>
        </p:grpSpPr>
        <p:pic>
          <p:nvPicPr>
            <p:cNvPr name="Picture 16" id="16"/>
            <p:cNvPicPr>
              <a:picLocks noChangeAspect="true"/>
            </p:cNvPicPr>
            <p:nvPr/>
          </p:nvPicPr>
          <p:blipFill>
            <a:blip r:embed="rId6"/>
            <a:srcRect l="0" t="24793" r="0" b="24793"/>
            <a:stretch>
              <a:fillRect/>
            </a:stretch>
          </p:blipFill>
          <p:spPr>
            <a:xfrm flipH="false" flipV="false">
              <a:off x="0" y="0"/>
              <a:ext cx="7161973" cy="2405503"/>
            </a:xfrm>
            <a:prstGeom prst="rect">
              <a:avLst/>
            </a:prstGeom>
          </p:spPr>
        </p:pic>
      </p:grpSp>
      <p:sp>
        <p:nvSpPr>
          <p:cNvPr name="TextBox 17" id="17"/>
          <p:cNvSpPr txBox="true"/>
          <p:nvPr/>
        </p:nvSpPr>
        <p:spPr>
          <a:xfrm rot="0">
            <a:off x="1006871" y="942975"/>
            <a:ext cx="16230600" cy="651099"/>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BARRIERS IN EMPLOYMENT PRACTICES</a:t>
            </a:r>
          </a:p>
        </p:txBody>
      </p:sp>
      <p:sp>
        <p:nvSpPr>
          <p:cNvPr name="TextBox 18" id="18"/>
          <p:cNvSpPr txBox="true"/>
          <p:nvPr/>
        </p:nvSpPr>
        <p:spPr>
          <a:xfrm rot="0">
            <a:off x="1077678" y="4790782"/>
            <a:ext cx="3773952" cy="490855"/>
          </a:xfrm>
          <a:prstGeom prst="rect">
            <a:avLst/>
          </a:prstGeom>
        </p:spPr>
        <p:txBody>
          <a:bodyPr anchor="t" rtlCol="false" tIns="0" lIns="0" bIns="0" rIns="0">
            <a:spAutoFit/>
          </a:bodyPr>
          <a:lstStyle/>
          <a:p>
            <a:pPr algn="l">
              <a:lnSpc>
                <a:spcPts val="3919"/>
              </a:lnSpc>
            </a:pPr>
            <a:r>
              <a:rPr lang="en-US" sz="2799" b="true">
                <a:solidFill>
                  <a:srgbClr val="2B2C30"/>
                </a:solidFill>
                <a:latin typeface="Public Sans Bold"/>
                <a:ea typeface="Public Sans Bold"/>
                <a:cs typeface="Public Sans Bold"/>
                <a:sym typeface="Public Sans Bold"/>
              </a:rPr>
              <a:t>Application</a:t>
            </a:r>
          </a:p>
        </p:txBody>
      </p:sp>
      <p:sp>
        <p:nvSpPr>
          <p:cNvPr name="TextBox 19" id="19"/>
          <p:cNvSpPr txBox="true"/>
          <p:nvPr/>
        </p:nvSpPr>
        <p:spPr>
          <a:xfrm rot="0">
            <a:off x="6887195" y="4790782"/>
            <a:ext cx="3772057" cy="490855"/>
          </a:xfrm>
          <a:prstGeom prst="rect">
            <a:avLst/>
          </a:prstGeom>
        </p:spPr>
        <p:txBody>
          <a:bodyPr anchor="t" rtlCol="false" tIns="0" lIns="0" bIns="0" rIns="0">
            <a:spAutoFit/>
          </a:bodyPr>
          <a:lstStyle/>
          <a:p>
            <a:pPr algn="l">
              <a:lnSpc>
                <a:spcPts val="3919"/>
              </a:lnSpc>
            </a:pPr>
            <a:r>
              <a:rPr lang="en-US" sz="2799" b="true">
                <a:solidFill>
                  <a:srgbClr val="2B2C30"/>
                </a:solidFill>
                <a:latin typeface="Public Sans Bold"/>
                <a:ea typeface="Public Sans Bold"/>
                <a:cs typeface="Public Sans Bold"/>
                <a:sym typeface="Public Sans Bold"/>
              </a:rPr>
              <a:t>Interview</a:t>
            </a:r>
          </a:p>
        </p:txBody>
      </p:sp>
      <p:sp>
        <p:nvSpPr>
          <p:cNvPr name="TextBox 20" id="20"/>
          <p:cNvSpPr txBox="true"/>
          <p:nvPr/>
        </p:nvSpPr>
        <p:spPr>
          <a:xfrm rot="0">
            <a:off x="12400334" y="4788692"/>
            <a:ext cx="3767081" cy="490855"/>
          </a:xfrm>
          <a:prstGeom prst="rect">
            <a:avLst/>
          </a:prstGeom>
        </p:spPr>
        <p:txBody>
          <a:bodyPr anchor="t" rtlCol="false" tIns="0" lIns="0" bIns="0" rIns="0">
            <a:spAutoFit/>
          </a:bodyPr>
          <a:lstStyle/>
          <a:p>
            <a:pPr algn="l">
              <a:lnSpc>
                <a:spcPts val="3919"/>
              </a:lnSpc>
            </a:pPr>
            <a:r>
              <a:rPr lang="en-US" sz="2799" b="true">
                <a:solidFill>
                  <a:srgbClr val="2B2C30"/>
                </a:solidFill>
                <a:latin typeface="Public Sans Bold"/>
                <a:ea typeface="Public Sans Bold"/>
                <a:cs typeface="Public Sans Bold"/>
                <a:sym typeface="Public Sans Bold"/>
              </a:rPr>
              <a:t>Long-term</a:t>
            </a:r>
          </a:p>
        </p:txBody>
      </p:sp>
      <p:sp>
        <p:nvSpPr>
          <p:cNvPr name="TextBox 21" id="21"/>
          <p:cNvSpPr txBox="true"/>
          <p:nvPr/>
        </p:nvSpPr>
        <p:spPr>
          <a:xfrm rot="0">
            <a:off x="1077678" y="5576912"/>
            <a:ext cx="3773952" cy="782320"/>
          </a:xfrm>
          <a:prstGeom prst="rect">
            <a:avLst/>
          </a:prstGeom>
        </p:spPr>
        <p:txBody>
          <a:bodyPr anchor="t" rtlCol="false" tIns="0" lIns="0" bIns="0" rIns="0">
            <a:spAutoFit/>
          </a:bodyPr>
          <a:lstStyle/>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Job Descriptions</a:t>
            </a:r>
          </a:p>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Limited social capital</a:t>
            </a:r>
          </a:p>
        </p:txBody>
      </p:sp>
      <p:sp>
        <p:nvSpPr>
          <p:cNvPr name="TextBox 22" id="22"/>
          <p:cNvSpPr txBox="true"/>
          <p:nvPr/>
        </p:nvSpPr>
        <p:spPr>
          <a:xfrm rot="0">
            <a:off x="6670905" y="5386412"/>
            <a:ext cx="3772057" cy="1953895"/>
          </a:xfrm>
          <a:prstGeom prst="rect">
            <a:avLst/>
          </a:prstGeom>
        </p:spPr>
        <p:txBody>
          <a:bodyPr anchor="t" rtlCol="false" tIns="0" lIns="0" bIns="0" rIns="0">
            <a:spAutoFit/>
          </a:bodyPr>
          <a:lstStyle/>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Interview questions</a:t>
            </a:r>
          </a:p>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Environment</a:t>
            </a:r>
          </a:p>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Psychometric testing</a:t>
            </a:r>
          </a:p>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Hiring Bias</a:t>
            </a:r>
          </a:p>
          <a:p>
            <a:pPr algn="l">
              <a:lnSpc>
                <a:spcPts val="3079"/>
              </a:lnSpc>
            </a:pPr>
          </a:p>
        </p:txBody>
      </p:sp>
      <p:sp>
        <p:nvSpPr>
          <p:cNvPr name="TextBox 23" id="23"/>
          <p:cNvSpPr txBox="true"/>
          <p:nvPr/>
        </p:nvSpPr>
        <p:spPr>
          <a:xfrm rot="0">
            <a:off x="12264711" y="5357837"/>
            <a:ext cx="3772057" cy="2344420"/>
          </a:xfrm>
          <a:prstGeom prst="rect">
            <a:avLst/>
          </a:prstGeom>
        </p:spPr>
        <p:txBody>
          <a:bodyPr anchor="t" rtlCol="false" tIns="0" lIns="0" bIns="0" rIns="0">
            <a:spAutoFit/>
          </a:bodyPr>
          <a:lstStyle/>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Reasonable adjustments (or lack of)</a:t>
            </a:r>
          </a:p>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Employers and managers poor knowledge of autism</a:t>
            </a:r>
          </a:p>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Autistic Burnout</a:t>
            </a:r>
          </a:p>
        </p:txBody>
      </p:sp>
      <p:sp>
        <p:nvSpPr>
          <p:cNvPr name="TextBox 24" id="24"/>
          <p:cNvSpPr txBox="true"/>
          <p:nvPr/>
        </p:nvSpPr>
        <p:spPr>
          <a:xfrm rot="0">
            <a:off x="1006871" y="8726512"/>
            <a:ext cx="16252429" cy="647700"/>
          </a:xfrm>
          <a:prstGeom prst="rect">
            <a:avLst/>
          </a:prstGeom>
        </p:spPr>
        <p:txBody>
          <a:bodyPr anchor="t" rtlCol="false" tIns="0" lIns="0" bIns="0" rIns="0">
            <a:spAutoFit/>
          </a:bodyPr>
          <a:lstStyle/>
          <a:p>
            <a:pPr algn="r">
              <a:lnSpc>
                <a:spcPts val="2520"/>
              </a:lnSpc>
              <a:spcBef>
                <a:spcPct val="0"/>
              </a:spcBef>
            </a:pPr>
            <a:r>
              <a:rPr lang="en-US" b="true" sz="2100">
                <a:solidFill>
                  <a:srgbClr val="2B2C30"/>
                </a:solidFill>
                <a:latin typeface="Public Sans Bold"/>
                <a:ea typeface="Public Sans Bold"/>
                <a:cs typeface="Public Sans Bold"/>
                <a:sym typeface="Public Sans Bold"/>
              </a:rPr>
              <a:t>(Walker, 2021; The Buckland Review, 2024; Nicholls, 2025; Ezerins </a:t>
            </a:r>
            <a:r>
              <a:rPr lang="en-US" b="true" sz="2100" i="true">
                <a:solidFill>
                  <a:srgbClr val="2B2C30"/>
                </a:solidFill>
                <a:latin typeface="Public Sans Bold Italics"/>
                <a:ea typeface="Public Sans Bold Italics"/>
                <a:cs typeface="Public Sans Bold Italics"/>
                <a:sym typeface="Public Sans Bold Italics"/>
              </a:rPr>
              <a:t>et al</a:t>
            </a:r>
            <a:r>
              <a:rPr lang="en-US" b="true" sz="2100">
                <a:solidFill>
                  <a:srgbClr val="2B2C30"/>
                </a:solidFill>
                <a:latin typeface="Public Sans Bold"/>
                <a:ea typeface="Public Sans Bold"/>
                <a:cs typeface="Public Sans Bold"/>
                <a:sym typeface="Public Sans Bold"/>
              </a:rPr>
              <a:t>., 2023; Relocate, 2023; Davies </a:t>
            </a:r>
            <a:r>
              <a:rPr lang="en-US" b="true" sz="2100" i="true">
                <a:solidFill>
                  <a:srgbClr val="2B2C30"/>
                </a:solidFill>
                <a:latin typeface="Public Sans Bold Italics"/>
                <a:ea typeface="Public Sans Bold Italics"/>
                <a:cs typeface="Public Sans Bold Italics"/>
                <a:sym typeface="Public Sans Bold Italics"/>
              </a:rPr>
              <a:t>et al</a:t>
            </a:r>
            <a:r>
              <a:rPr lang="en-US" b="true" sz="2100">
                <a:solidFill>
                  <a:srgbClr val="2B2C30"/>
                </a:solidFill>
                <a:latin typeface="Public Sans Bold"/>
                <a:ea typeface="Public Sans Bold"/>
                <a:cs typeface="Public Sans Bold"/>
                <a:sym typeface="Public Sans Bold"/>
              </a:rPr>
              <a:t>., 2023; English, 2022 cited in Nicholls, 2025; Wiggleton-Little &amp; Callender, 2023; Whelpley &amp; May, 2023, National Autistic Society, 2022)  </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7086597" y="1760761"/>
            <a:ext cx="16230594" cy="38509"/>
          </a:xfrm>
          <a:prstGeom prst="line">
            <a:avLst/>
          </a:prstGeom>
          <a:ln cap="flat" w="9525">
            <a:solidFill>
              <a:srgbClr val="2B2C30"/>
            </a:solidFill>
            <a:prstDash val="solid"/>
            <a:headEnd type="none" len="sm" w="sm"/>
            <a:tailEnd type="none" len="sm" w="sm"/>
          </a:ln>
        </p:spPr>
      </p:sp>
      <p:sp>
        <p:nvSpPr>
          <p:cNvPr name="Freeform 3" id="3"/>
          <p:cNvSpPr/>
          <p:nvPr/>
        </p:nvSpPr>
        <p:spPr>
          <a:xfrm flipH="false" flipV="false" rot="0">
            <a:off x="3909007" y="1965957"/>
            <a:ext cx="8835229" cy="6716919"/>
          </a:xfrm>
          <a:custGeom>
            <a:avLst/>
            <a:gdLst/>
            <a:ahLst/>
            <a:cxnLst/>
            <a:rect r="r" b="b" t="t" l="l"/>
            <a:pathLst>
              <a:path h="6716919" w="8835229">
                <a:moveTo>
                  <a:pt x="0" y="0"/>
                </a:moveTo>
                <a:lnTo>
                  <a:pt x="8835230" y="0"/>
                </a:lnTo>
                <a:lnTo>
                  <a:pt x="8835230" y="6716920"/>
                </a:lnTo>
                <a:lnTo>
                  <a:pt x="0" y="6716920"/>
                </a:lnTo>
                <a:lnTo>
                  <a:pt x="0" y="0"/>
                </a:lnTo>
                <a:close/>
              </a:path>
            </a:pathLst>
          </a:custGeom>
          <a:blipFill>
            <a:blip r:embed="rId3"/>
            <a:stretch>
              <a:fillRect l="0" t="0" r="0" b="0"/>
            </a:stretch>
          </a:blipFill>
        </p:spPr>
      </p:sp>
      <p:sp>
        <p:nvSpPr>
          <p:cNvPr name="TextBox 4" id="4"/>
          <p:cNvSpPr txBox="true"/>
          <p:nvPr/>
        </p:nvSpPr>
        <p:spPr>
          <a:xfrm rot="0">
            <a:off x="712794" y="9389812"/>
            <a:ext cx="16862412" cy="746760"/>
          </a:xfrm>
          <a:prstGeom prst="rect">
            <a:avLst/>
          </a:prstGeom>
        </p:spPr>
        <p:txBody>
          <a:bodyPr anchor="t" rtlCol="false" tIns="0" lIns="0" bIns="0" rIns="0">
            <a:spAutoFit/>
          </a:bodyPr>
          <a:lstStyle/>
          <a:p>
            <a:pPr algn="r">
              <a:lnSpc>
                <a:spcPts val="2940"/>
              </a:lnSpc>
            </a:pPr>
            <a:r>
              <a:rPr lang="en-US" b="true" sz="2100">
                <a:solidFill>
                  <a:srgbClr val="2B2C30"/>
                </a:solidFill>
                <a:latin typeface="Public Sans Bold"/>
                <a:ea typeface="Public Sans Bold"/>
                <a:cs typeface="Public Sans Bold"/>
                <a:sym typeface="Public Sans Bold"/>
              </a:rPr>
              <a:t>(Ndindeng, 2024; ONS,2021;  Russell </a:t>
            </a:r>
            <a:r>
              <a:rPr lang="en-US" b="true" sz="2100" i="true">
                <a:solidFill>
                  <a:srgbClr val="2B2C30"/>
                </a:solidFill>
                <a:latin typeface="Public Sans Bold Italics"/>
                <a:ea typeface="Public Sans Bold Italics"/>
                <a:cs typeface="Public Sans Bold Italics"/>
                <a:sym typeface="Public Sans Bold Italics"/>
              </a:rPr>
              <a:t>et al</a:t>
            </a:r>
            <a:r>
              <a:rPr lang="en-US" b="true" sz="2100">
                <a:solidFill>
                  <a:srgbClr val="2B2C30"/>
                </a:solidFill>
                <a:latin typeface="Public Sans Bold"/>
                <a:ea typeface="Public Sans Bold"/>
                <a:cs typeface="Public Sans Bold"/>
                <a:sym typeface="Public Sans Bold"/>
              </a:rPr>
              <a:t>, 2024; Stone e</a:t>
            </a:r>
            <a:r>
              <a:rPr lang="en-US" b="true" sz="2100" i="true">
                <a:solidFill>
                  <a:srgbClr val="2B2C30"/>
                </a:solidFill>
                <a:latin typeface="Public Sans Bold Italics"/>
                <a:ea typeface="Public Sans Bold Italics"/>
                <a:cs typeface="Public Sans Bold Italics"/>
                <a:sym typeface="Public Sans Bold Italics"/>
              </a:rPr>
              <a:t>t al</a:t>
            </a:r>
            <a:r>
              <a:rPr lang="en-US" b="true" sz="2100">
                <a:solidFill>
                  <a:srgbClr val="2B2C30"/>
                </a:solidFill>
                <a:latin typeface="Public Sans Bold"/>
                <a:ea typeface="Public Sans Bold"/>
                <a:cs typeface="Public Sans Bold"/>
                <a:sym typeface="Public Sans Bold"/>
              </a:rPr>
              <a:t>, 2022; Gingerbread UK, 2024; Mandell</a:t>
            </a:r>
            <a:r>
              <a:rPr lang="en-US" b="true" sz="2100" i="true">
                <a:solidFill>
                  <a:srgbClr val="2B2C30"/>
                </a:solidFill>
                <a:latin typeface="Public Sans Bold Italics"/>
                <a:ea typeface="Public Sans Bold Italics"/>
                <a:cs typeface="Public Sans Bold Italics"/>
                <a:sym typeface="Public Sans Bold Italics"/>
              </a:rPr>
              <a:t> et al</a:t>
            </a:r>
            <a:r>
              <a:rPr lang="en-US" b="true" sz="2100">
                <a:solidFill>
                  <a:srgbClr val="2B2C30"/>
                </a:solidFill>
                <a:latin typeface="Public Sans Bold"/>
                <a:ea typeface="Public Sans Bold"/>
                <a:cs typeface="Public Sans Bold"/>
                <a:sym typeface="Public Sans Bold"/>
              </a:rPr>
              <a:t>, 2019;Price, 2022; Navir, 2016; Anderson-Chavarria, 2021)</a:t>
            </a:r>
          </a:p>
        </p:txBody>
      </p:sp>
      <p:sp>
        <p:nvSpPr>
          <p:cNvPr name="TextBox 5" id="5"/>
          <p:cNvSpPr txBox="true"/>
          <p:nvPr/>
        </p:nvSpPr>
        <p:spPr>
          <a:xfrm rot="0">
            <a:off x="1028697" y="942975"/>
            <a:ext cx="16230600" cy="651099"/>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THE CROSSROAD OF AUTISTIC INEQUALITIES</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1028695" y="1596453"/>
            <a:ext cx="16230594" cy="38509"/>
          </a:xfrm>
          <a:prstGeom prst="line">
            <a:avLst/>
          </a:prstGeom>
          <a:ln cap="flat" w="9525">
            <a:solidFill>
              <a:srgbClr val="2B2C30"/>
            </a:solidFill>
            <a:prstDash val="solid"/>
            <a:headEnd type="none" len="sm" w="sm"/>
            <a:tailEnd type="none" len="sm" w="sm"/>
          </a:ln>
        </p:spPr>
      </p:sp>
      <p:sp>
        <p:nvSpPr>
          <p:cNvPr name="Freeform 3" id="3"/>
          <p:cNvSpPr/>
          <p:nvPr/>
        </p:nvSpPr>
        <p:spPr>
          <a:xfrm flipH="false" flipV="false" rot="0">
            <a:off x="1854846" y="2384844"/>
            <a:ext cx="3865862" cy="2894564"/>
          </a:xfrm>
          <a:custGeom>
            <a:avLst/>
            <a:gdLst/>
            <a:ahLst/>
            <a:cxnLst/>
            <a:rect r="r" b="b" t="t" l="l"/>
            <a:pathLst>
              <a:path h="2894564" w="3865862">
                <a:moveTo>
                  <a:pt x="0" y="0"/>
                </a:moveTo>
                <a:lnTo>
                  <a:pt x="3865863" y="0"/>
                </a:lnTo>
                <a:lnTo>
                  <a:pt x="3865863" y="2894564"/>
                </a:lnTo>
                <a:lnTo>
                  <a:pt x="0" y="289456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8016300" y="2384844"/>
            <a:ext cx="2637672" cy="2894564"/>
          </a:xfrm>
          <a:custGeom>
            <a:avLst/>
            <a:gdLst/>
            <a:ahLst/>
            <a:cxnLst/>
            <a:rect r="r" b="b" t="t" l="l"/>
            <a:pathLst>
              <a:path h="2894564" w="2637672">
                <a:moveTo>
                  <a:pt x="0" y="0"/>
                </a:moveTo>
                <a:lnTo>
                  <a:pt x="2637672" y="0"/>
                </a:lnTo>
                <a:lnTo>
                  <a:pt x="2637672" y="2894564"/>
                </a:lnTo>
                <a:lnTo>
                  <a:pt x="0" y="2894564"/>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3507326" y="2016866"/>
            <a:ext cx="3223334" cy="3126634"/>
          </a:xfrm>
          <a:custGeom>
            <a:avLst/>
            <a:gdLst/>
            <a:ahLst/>
            <a:cxnLst/>
            <a:rect r="r" b="b" t="t" l="l"/>
            <a:pathLst>
              <a:path h="3126634" w="3223334">
                <a:moveTo>
                  <a:pt x="0" y="0"/>
                </a:moveTo>
                <a:lnTo>
                  <a:pt x="3223334" y="0"/>
                </a:lnTo>
                <a:lnTo>
                  <a:pt x="3223334" y="3126634"/>
                </a:lnTo>
                <a:lnTo>
                  <a:pt x="0" y="3126634"/>
                </a:lnTo>
                <a:lnTo>
                  <a:pt x="0" y="0"/>
                </a:lnTo>
                <a:close/>
              </a:path>
            </a:pathLst>
          </a:custGeom>
          <a:blipFill>
            <a:blip r:embed="rId7"/>
            <a:stretch>
              <a:fillRect l="0" t="0" r="0" b="0"/>
            </a:stretch>
          </a:blipFill>
        </p:spPr>
      </p:sp>
      <p:sp>
        <p:nvSpPr>
          <p:cNvPr name="TextBox 6" id="6"/>
          <p:cNvSpPr txBox="true"/>
          <p:nvPr/>
        </p:nvSpPr>
        <p:spPr>
          <a:xfrm rot="0">
            <a:off x="1028700" y="952500"/>
            <a:ext cx="16230600" cy="639217"/>
          </a:xfrm>
          <a:prstGeom prst="rect">
            <a:avLst/>
          </a:prstGeom>
        </p:spPr>
        <p:txBody>
          <a:bodyPr anchor="t" rtlCol="false" tIns="0" lIns="0" bIns="0" rIns="0">
            <a:spAutoFit/>
          </a:bodyPr>
          <a:lstStyle/>
          <a:p>
            <a:pPr algn="l">
              <a:lnSpc>
                <a:spcPts val="5194"/>
              </a:lnSpc>
              <a:spcBef>
                <a:spcPct val="0"/>
              </a:spcBef>
            </a:pPr>
            <a:r>
              <a:rPr lang="en-US" b="true" sz="3710">
                <a:solidFill>
                  <a:srgbClr val="100F0D"/>
                </a:solidFill>
                <a:latin typeface="Public Sans Bold"/>
                <a:ea typeface="Public Sans Bold"/>
                <a:cs typeface="Public Sans Bold"/>
                <a:sym typeface="Public Sans Bold"/>
              </a:rPr>
              <a:t> PROFOUND IMPACTS ON AUTISTIC PARTICIPATION</a:t>
            </a:r>
          </a:p>
        </p:txBody>
      </p:sp>
      <p:sp>
        <p:nvSpPr>
          <p:cNvPr name="TextBox 7" id="7"/>
          <p:cNvSpPr txBox="true"/>
          <p:nvPr/>
        </p:nvSpPr>
        <p:spPr>
          <a:xfrm rot="0">
            <a:off x="2857960" y="5453242"/>
            <a:ext cx="1430982" cy="391795"/>
          </a:xfrm>
          <a:prstGeom prst="rect">
            <a:avLst/>
          </a:prstGeom>
        </p:spPr>
        <p:txBody>
          <a:bodyPr anchor="t" rtlCol="false" tIns="0" lIns="0" bIns="0" rIns="0">
            <a:spAutoFit/>
          </a:bodyPr>
          <a:lstStyle/>
          <a:p>
            <a:pPr algn="ctr">
              <a:lnSpc>
                <a:spcPts val="3079"/>
              </a:lnSpc>
              <a:spcBef>
                <a:spcPct val="0"/>
              </a:spcBef>
            </a:pPr>
            <a:r>
              <a:rPr lang="en-US" b="true" sz="2199">
                <a:solidFill>
                  <a:srgbClr val="100F0D"/>
                </a:solidFill>
                <a:latin typeface="Public Sans Bold"/>
                <a:ea typeface="Public Sans Bold"/>
                <a:cs typeface="Public Sans Bold"/>
                <a:sym typeface="Public Sans Bold"/>
              </a:rPr>
              <a:t>Loneliness</a:t>
            </a:r>
          </a:p>
        </p:txBody>
      </p:sp>
      <p:sp>
        <p:nvSpPr>
          <p:cNvPr name="TextBox 8" id="8"/>
          <p:cNvSpPr txBox="true"/>
          <p:nvPr/>
        </p:nvSpPr>
        <p:spPr>
          <a:xfrm rot="0">
            <a:off x="1734691" y="8475974"/>
            <a:ext cx="15524598" cy="746784"/>
          </a:xfrm>
          <a:prstGeom prst="rect">
            <a:avLst/>
          </a:prstGeom>
        </p:spPr>
        <p:txBody>
          <a:bodyPr anchor="t" rtlCol="false" tIns="0" lIns="0" bIns="0" rIns="0">
            <a:spAutoFit/>
          </a:bodyPr>
          <a:lstStyle/>
          <a:p>
            <a:pPr algn="r">
              <a:lnSpc>
                <a:spcPts val="2939"/>
              </a:lnSpc>
            </a:pPr>
            <a:r>
              <a:rPr lang="en-US" sz="2099" b="true">
                <a:solidFill>
                  <a:srgbClr val="100F0D"/>
                </a:solidFill>
                <a:latin typeface="Public Sans Bold"/>
                <a:ea typeface="Public Sans Bold"/>
                <a:cs typeface="Public Sans Bold"/>
                <a:sym typeface="Public Sans Bold"/>
              </a:rPr>
              <a:t>(Stone, 2022; Grace</a:t>
            </a:r>
            <a:r>
              <a:rPr lang="en-US" b="true" sz="2099" i="true">
                <a:solidFill>
                  <a:srgbClr val="100F0D"/>
                </a:solidFill>
                <a:latin typeface="Public Sans Bold Italics"/>
                <a:ea typeface="Public Sans Bold Italics"/>
                <a:cs typeface="Public Sans Bold Italics"/>
                <a:sym typeface="Public Sans Bold Italics"/>
              </a:rPr>
              <a:t> et al</a:t>
            </a:r>
            <a:r>
              <a:rPr lang="en-US" sz="2099" b="true">
                <a:solidFill>
                  <a:srgbClr val="100F0D"/>
                </a:solidFill>
                <a:latin typeface="Public Sans Bold"/>
                <a:ea typeface="Public Sans Bold"/>
                <a:cs typeface="Public Sans Bold"/>
                <a:sym typeface="Public Sans Bold"/>
              </a:rPr>
              <a:t>., 2022; ONS, 2021; Cooper </a:t>
            </a:r>
            <a:r>
              <a:rPr lang="en-US" b="true" sz="2099" i="true">
                <a:solidFill>
                  <a:srgbClr val="100F0D"/>
                </a:solidFill>
                <a:latin typeface="Public Sans Bold Italics"/>
                <a:ea typeface="Public Sans Bold Italics"/>
                <a:cs typeface="Public Sans Bold Italics"/>
                <a:sym typeface="Public Sans Bold Italics"/>
              </a:rPr>
              <a:t>et al</a:t>
            </a:r>
            <a:r>
              <a:rPr lang="en-US" sz="2099" b="true">
                <a:solidFill>
                  <a:srgbClr val="100F0D"/>
                </a:solidFill>
                <a:latin typeface="Public Sans Bold"/>
                <a:ea typeface="Public Sans Bold"/>
                <a:cs typeface="Public Sans Bold"/>
                <a:sym typeface="Public Sans Bold"/>
              </a:rPr>
              <a:t>., 2017;Alvares </a:t>
            </a:r>
            <a:r>
              <a:rPr lang="en-US" b="true" sz="2099" i="true">
                <a:solidFill>
                  <a:srgbClr val="100F0D"/>
                </a:solidFill>
                <a:latin typeface="Public Sans Bold Italics"/>
                <a:ea typeface="Public Sans Bold Italics"/>
                <a:cs typeface="Public Sans Bold Italics"/>
                <a:sym typeface="Public Sans Bold Italics"/>
              </a:rPr>
              <a:t>et al</a:t>
            </a:r>
            <a:r>
              <a:rPr lang="en-US" sz="2099" b="true">
                <a:solidFill>
                  <a:srgbClr val="100F0D"/>
                </a:solidFill>
                <a:latin typeface="Public Sans Bold"/>
                <a:ea typeface="Public Sans Bold"/>
                <a:cs typeface="Public Sans Bold"/>
                <a:sym typeface="Public Sans Bold"/>
              </a:rPr>
              <a:t>, 2019;Price, 2022; Stagg &amp; Belcher, 2019 and </a:t>
            </a:r>
          </a:p>
          <a:p>
            <a:pPr algn="r">
              <a:lnSpc>
                <a:spcPts val="2939"/>
              </a:lnSpc>
              <a:spcBef>
                <a:spcPct val="0"/>
              </a:spcBef>
            </a:pPr>
            <a:r>
              <a:rPr lang="en-US" b="true" sz="2099">
                <a:solidFill>
                  <a:srgbClr val="100F0D"/>
                </a:solidFill>
                <a:latin typeface="Public Sans Bold"/>
                <a:ea typeface="Public Sans Bold"/>
                <a:cs typeface="Public Sans Bold"/>
                <a:sym typeface="Public Sans Bold"/>
              </a:rPr>
              <a:t>Bradley </a:t>
            </a:r>
            <a:r>
              <a:rPr lang="en-US" b="true" sz="2099" i="true">
                <a:solidFill>
                  <a:srgbClr val="100F0D"/>
                </a:solidFill>
                <a:latin typeface="Public Sans Bold Italics"/>
                <a:ea typeface="Public Sans Bold Italics"/>
                <a:cs typeface="Public Sans Bold Italics"/>
                <a:sym typeface="Public Sans Bold Italics"/>
              </a:rPr>
              <a:t>et al</a:t>
            </a:r>
            <a:r>
              <a:rPr lang="en-US" b="true" sz="2099">
                <a:solidFill>
                  <a:srgbClr val="100F0D"/>
                </a:solidFill>
                <a:latin typeface="Public Sans Bold"/>
                <a:ea typeface="Public Sans Bold"/>
                <a:cs typeface="Public Sans Bold"/>
                <a:sym typeface="Public Sans Bold"/>
              </a:rPr>
              <a:t>., 2021; Hull et </a:t>
            </a:r>
            <a:r>
              <a:rPr lang="en-US" b="true" sz="2099" i="true">
                <a:solidFill>
                  <a:srgbClr val="100F0D"/>
                </a:solidFill>
                <a:latin typeface="Public Sans Bold Italics"/>
                <a:ea typeface="Public Sans Bold Italics"/>
                <a:cs typeface="Public Sans Bold Italics"/>
                <a:sym typeface="Public Sans Bold Italics"/>
              </a:rPr>
              <a:t>al.</a:t>
            </a:r>
            <a:r>
              <a:rPr lang="en-US" b="true" sz="2099">
                <a:solidFill>
                  <a:srgbClr val="100F0D"/>
                </a:solidFill>
                <a:latin typeface="Public Sans Bold"/>
                <a:ea typeface="Public Sans Bold"/>
                <a:cs typeface="Public Sans Bold"/>
                <a:sym typeface="Public Sans Bold"/>
              </a:rPr>
              <a:t>, 2021; Cassidy, 2018, quoted by, National Autistic Society, 2022) </a:t>
            </a:r>
          </a:p>
        </p:txBody>
      </p:sp>
      <p:sp>
        <p:nvSpPr>
          <p:cNvPr name="TextBox 9" id="9"/>
          <p:cNvSpPr txBox="true"/>
          <p:nvPr/>
        </p:nvSpPr>
        <p:spPr>
          <a:xfrm rot="0">
            <a:off x="8809773" y="5453242"/>
            <a:ext cx="1050727" cy="391795"/>
          </a:xfrm>
          <a:prstGeom prst="rect">
            <a:avLst/>
          </a:prstGeom>
        </p:spPr>
        <p:txBody>
          <a:bodyPr anchor="t" rtlCol="false" tIns="0" lIns="0" bIns="0" rIns="0">
            <a:spAutoFit/>
          </a:bodyPr>
          <a:lstStyle/>
          <a:p>
            <a:pPr algn="ctr">
              <a:lnSpc>
                <a:spcPts val="3079"/>
              </a:lnSpc>
              <a:spcBef>
                <a:spcPct val="0"/>
              </a:spcBef>
            </a:pPr>
            <a:r>
              <a:rPr lang="en-US" b="true" sz="2199">
                <a:solidFill>
                  <a:srgbClr val="100F0D"/>
                </a:solidFill>
                <a:latin typeface="Public Sans Bold"/>
                <a:ea typeface="Public Sans Bold"/>
                <a:cs typeface="Public Sans Bold"/>
                <a:sym typeface="Public Sans Bold"/>
              </a:rPr>
              <a:t>Identity</a:t>
            </a:r>
          </a:p>
        </p:txBody>
      </p:sp>
      <p:sp>
        <p:nvSpPr>
          <p:cNvPr name="TextBox 10" id="10"/>
          <p:cNvSpPr txBox="true"/>
          <p:nvPr/>
        </p:nvSpPr>
        <p:spPr>
          <a:xfrm rot="0">
            <a:off x="13387699" y="5453239"/>
            <a:ext cx="3462588" cy="391798"/>
          </a:xfrm>
          <a:prstGeom prst="rect">
            <a:avLst/>
          </a:prstGeom>
        </p:spPr>
        <p:txBody>
          <a:bodyPr anchor="t" rtlCol="false" tIns="0" lIns="0" bIns="0" rIns="0">
            <a:spAutoFit/>
          </a:bodyPr>
          <a:lstStyle/>
          <a:p>
            <a:pPr algn="ctr">
              <a:lnSpc>
                <a:spcPts val="3079"/>
              </a:lnSpc>
              <a:spcBef>
                <a:spcPct val="0"/>
              </a:spcBef>
            </a:pPr>
            <a:r>
              <a:rPr lang="en-US" b="true" sz="2199">
                <a:solidFill>
                  <a:srgbClr val="100F0D"/>
                </a:solidFill>
                <a:latin typeface="Public Sans Bold"/>
                <a:ea typeface="Public Sans Bold"/>
                <a:cs typeface="Public Sans Bold"/>
                <a:sym typeface="Public Sans Bold"/>
              </a:rPr>
              <a:t>Effects of  ‘Camouflaging’</a:t>
            </a:r>
          </a:p>
        </p:txBody>
      </p:sp>
    </p:spTree>
  </p:cSld>
  <p:clrMapOvr>
    <a:masterClrMapping/>
  </p:clrMapOvr>
</p:sld>
</file>

<file path=ppt/slides/slide15.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TextBox 2" id="2"/>
          <p:cNvSpPr txBox="true"/>
          <p:nvPr/>
        </p:nvSpPr>
        <p:spPr>
          <a:xfrm rot="0">
            <a:off x="1006871" y="942975"/>
            <a:ext cx="16230600" cy="651099"/>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AUTISM POLICY IN PRACTICE: A TIMELINE</a:t>
            </a:r>
          </a:p>
        </p:txBody>
      </p:sp>
      <p:sp>
        <p:nvSpPr>
          <p:cNvPr name="AutoShape 3" id="3"/>
          <p:cNvSpPr/>
          <p:nvPr/>
        </p:nvSpPr>
        <p:spPr>
          <a:xfrm flipV="true">
            <a:off x="-7086597" y="1760761"/>
            <a:ext cx="16230594" cy="38509"/>
          </a:xfrm>
          <a:prstGeom prst="line">
            <a:avLst/>
          </a:prstGeom>
          <a:ln cap="flat" w="9525">
            <a:solidFill>
              <a:srgbClr val="2B2C30"/>
            </a:solidFill>
            <a:prstDash val="solid"/>
            <a:headEnd type="none" len="sm" w="sm"/>
            <a:tailEnd type="none" len="sm" w="sm"/>
          </a:ln>
        </p:spPr>
      </p:sp>
      <p:sp>
        <p:nvSpPr>
          <p:cNvPr name="TextBox 4" id="4"/>
          <p:cNvSpPr txBox="true"/>
          <p:nvPr/>
        </p:nvSpPr>
        <p:spPr>
          <a:xfrm rot="0">
            <a:off x="7620000" y="3095299"/>
            <a:ext cx="3086100" cy="4318633"/>
          </a:xfrm>
          <a:prstGeom prst="rect">
            <a:avLst/>
          </a:prstGeom>
        </p:spPr>
        <p:txBody>
          <a:bodyPr anchor="t" rtlCol="false" tIns="0" lIns="0" bIns="0" rIns="0">
            <a:spAutoFit/>
          </a:bodyPr>
          <a:lstStyle/>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Employers showing a ‘burgeoning interest’ in hiring neurodivergent employees.</a:t>
            </a:r>
          </a:p>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More needed to advance research and practices to improve employment experiences for autistic people and organisations that employ them.</a:t>
            </a:r>
          </a:p>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Calls to review Disability Confident Scheme</a:t>
            </a:r>
          </a:p>
        </p:txBody>
      </p:sp>
      <p:sp>
        <p:nvSpPr>
          <p:cNvPr name="TextBox 5" id="5"/>
          <p:cNvSpPr txBox="true"/>
          <p:nvPr/>
        </p:nvSpPr>
        <p:spPr>
          <a:xfrm rot="0">
            <a:off x="7660763" y="2571424"/>
            <a:ext cx="2785647" cy="428625"/>
          </a:xfrm>
          <a:prstGeom prst="rect">
            <a:avLst/>
          </a:prstGeom>
        </p:spPr>
        <p:txBody>
          <a:bodyPr anchor="t" rtlCol="false" tIns="0" lIns="0" bIns="0" rIns="0">
            <a:spAutoFit/>
          </a:bodyPr>
          <a:lstStyle/>
          <a:p>
            <a:pPr algn="l">
              <a:lnSpc>
                <a:spcPts val="3359"/>
              </a:lnSpc>
            </a:pPr>
            <a:r>
              <a:rPr lang="en-US" sz="2799" b="true">
                <a:solidFill>
                  <a:srgbClr val="2B2C30"/>
                </a:solidFill>
                <a:latin typeface="Public Sans Bold"/>
                <a:ea typeface="Public Sans Bold"/>
                <a:cs typeface="Public Sans Bold"/>
                <a:sym typeface="Public Sans Bold"/>
              </a:rPr>
              <a:t>2023</a:t>
            </a:r>
          </a:p>
        </p:txBody>
      </p:sp>
      <p:sp>
        <p:nvSpPr>
          <p:cNvPr name="TextBox 6" id="6"/>
          <p:cNvSpPr txBox="true"/>
          <p:nvPr/>
        </p:nvSpPr>
        <p:spPr>
          <a:xfrm rot="0">
            <a:off x="1028700" y="3111423"/>
            <a:ext cx="3086100" cy="4318633"/>
          </a:xfrm>
          <a:prstGeom prst="rect">
            <a:avLst/>
          </a:prstGeom>
        </p:spPr>
        <p:txBody>
          <a:bodyPr anchor="t" rtlCol="false" tIns="0" lIns="0" bIns="0" rIns="0">
            <a:spAutoFit/>
          </a:bodyPr>
          <a:lstStyle/>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Studies indicate an increase in autism diagnosis in Wales.</a:t>
            </a:r>
          </a:p>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The shift to a ‘Neurodiversity paradigm’</a:t>
            </a:r>
          </a:p>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Annual Population Survey introduces specific autism category.</a:t>
            </a:r>
          </a:p>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Code of Practice on the Delivery of Autism Services published.</a:t>
            </a:r>
          </a:p>
        </p:txBody>
      </p:sp>
      <p:sp>
        <p:nvSpPr>
          <p:cNvPr name="TextBox 7" id="7"/>
          <p:cNvSpPr txBox="true"/>
          <p:nvPr/>
        </p:nvSpPr>
        <p:spPr>
          <a:xfrm rot="0">
            <a:off x="1157098" y="2587548"/>
            <a:ext cx="2785647" cy="428625"/>
          </a:xfrm>
          <a:prstGeom prst="rect">
            <a:avLst/>
          </a:prstGeom>
        </p:spPr>
        <p:txBody>
          <a:bodyPr anchor="t" rtlCol="false" tIns="0" lIns="0" bIns="0" rIns="0">
            <a:spAutoFit/>
          </a:bodyPr>
          <a:lstStyle/>
          <a:p>
            <a:pPr algn="l">
              <a:lnSpc>
                <a:spcPts val="3359"/>
              </a:lnSpc>
            </a:pPr>
            <a:r>
              <a:rPr lang="en-US" sz="2799" b="true">
                <a:solidFill>
                  <a:srgbClr val="2B2C30"/>
                </a:solidFill>
                <a:latin typeface="Public Sans Bold"/>
                <a:ea typeface="Public Sans Bold"/>
                <a:cs typeface="Public Sans Bold"/>
                <a:sym typeface="Public Sans Bold"/>
              </a:rPr>
              <a:t>2021</a:t>
            </a:r>
          </a:p>
        </p:txBody>
      </p:sp>
      <p:sp>
        <p:nvSpPr>
          <p:cNvPr name="TextBox 8" id="8"/>
          <p:cNvSpPr txBox="true"/>
          <p:nvPr/>
        </p:nvSpPr>
        <p:spPr>
          <a:xfrm rot="0">
            <a:off x="4243198" y="2587548"/>
            <a:ext cx="2785647" cy="428625"/>
          </a:xfrm>
          <a:prstGeom prst="rect">
            <a:avLst/>
          </a:prstGeom>
        </p:spPr>
        <p:txBody>
          <a:bodyPr anchor="t" rtlCol="false" tIns="0" lIns="0" bIns="0" rIns="0">
            <a:spAutoFit/>
          </a:bodyPr>
          <a:lstStyle/>
          <a:p>
            <a:pPr algn="l">
              <a:lnSpc>
                <a:spcPts val="3359"/>
              </a:lnSpc>
            </a:pPr>
            <a:r>
              <a:rPr lang="en-US" sz="2799" b="true">
                <a:solidFill>
                  <a:srgbClr val="2B2C30"/>
                </a:solidFill>
                <a:latin typeface="Public Sans Bold"/>
                <a:ea typeface="Public Sans Bold"/>
                <a:cs typeface="Public Sans Bold"/>
                <a:sym typeface="Public Sans Bold"/>
              </a:rPr>
              <a:t>2022</a:t>
            </a:r>
          </a:p>
        </p:txBody>
      </p:sp>
      <p:sp>
        <p:nvSpPr>
          <p:cNvPr name="TextBox 9" id="9"/>
          <p:cNvSpPr txBox="true"/>
          <p:nvPr/>
        </p:nvSpPr>
        <p:spPr>
          <a:xfrm rot="0">
            <a:off x="10827262" y="3095299"/>
            <a:ext cx="3086100" cy="3594733"/>
          </a:xfrm>
          <a:prstGeom prst="rect">
            <a:avLst/>
          </a:prstGeom>
        </p:spPr>
        <p:txBody>
          <a:bodyPr anchor="t" rtlCol="false" tIns="0" lIns="0" bIns="0" rIns="0">
            <a:spAutoFit/>
          </a:bodyPr>
          <a:lstStyle/>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New diagnostic criteria in the ICD-11. </a:t>
            </a:r>
          </a:p>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The Buckland Review highlights systemic issues for autistic people and  employment. </a:t>
            </a:r>
          </a:p>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Urgent call for Welsh Government to publish it Disability Rights Action Plan</a:t>
            </a:r>
          </a:p>
        </p:txBody>
      </p:sp>
      <p:sp>
        <p:nvSpPr>
          <p:cNvPr name="TextBox 10" id="10"/>
          <p:cNvSpPr txBox="true"/>
          <p:nvPr/>
        </p:nvSpPr>
        <p:spPr>
          <a:xfrm rot="0">
            <a:off x="10922660" y="2571424"/>
            <a:ext cx="2785647" cy="428625"/>
          </a:xfrm>
          <a:prstGeom prst="rect">
            <a:avLst/>
          </a:prstGeom>
        </p:spPr>
        <p:txBody>
          <a:bodyPr anchor="t" rtlCol="false" tIns="0" lIns="0" bIns="0" rIns="0">
            <a:spAutoFit/>
          </a:bodyPr>
          <a:lstStyle/>
          <a:p>
            <a:pPr algn="l">
              <a:lnSpc>
                <a:spcPts val="3359"/>
              </a:lnSpc>
            </a:pPr>
            <a:r>
              <a:rPr lang="en-US" sz="2799" b="true">
                <a:solidFill>
                  <a:srgbClr val="2B2C30"/>
                </a:solidFill>
                <a:latin typeface="Public Sans Bold"/>
                <a:ea typeface="Public Sans Bold"/>
                <a:cs typeface="Public Sans Bold"/>
                <a:sym typeface="Public Sans Bold"/>
              </a:rPr>
              <a:t>2024</a:t>
            </a:r>
          </a:p>
        </p:txBody>
      </p:sp>
      <p:sp>
        <p:nvSpPr>
          <p:cNvPr name="TextBox 11" id="11"/>
          <p:cNvSpPr txBox="true"/>
          <p:nvPr/>
        </p:nvSpPr>
        <p:spPr>
          <a:xfrm rot="0">
            <a:off x="14103862" y="3095299"/>
            <a:ext cx="3086100" cy="4318633"/>
          </a:xfrm>
          <a:prstGeom prst="rect">
            <a:avLst/>
          </a:prstGeom>
        </p:spPr>
        <p:txBody>
          <a:bodyPr anchor="t" rtlCol="false" tIns="0" lIns="0" bIns="0" rIns="0">
            <a:spAutoFit/>
          </a:bodyPr>
          <a:lstStyle/>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The introduction of The Equality (Race and Disability) Bill.</a:t>
            </a:r>
          </a:p>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Further funds pledged to transform services in Wales. </a:t>
            </a:r>
          </a:p>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Review of The All-Wales standards for Accessible Communication and Information for People with Sensory Loss - broadening scope.</a:t>
            </a:r>
          </a:p>
        </p:txBody>
      </p:sp>
      <p:sp>
        <p:nvSpPr>
          <p:cNvPr name="TextBox 12" id="12"/>
          <p:cNvSpPr txBox="true"/>
          <p:nvPr/>
        </p:nvSpPr>
        <p:spPr>
          <a:xfrm rot="0">
            <a:off x="14103862" y="2587548"/>
            <a:ext cx="2785647" cy="428625"/>
          </a:xfrm>
          <a:prstGeom prst="rect">
            <a:avLst/>
          </a:prstGeom>
        </p:spPr>
        <p:txBody>
          <a:bodyPr anchor="t" rtlCol="false" tIns="0" lIns="0" bIns="0" rIns="0">
            <a:spAutoFit/>
          </a:bodyPr>
          <a:lstStyle/>
          <a:p>
            <a:pPr algn="l">
              <a:lnSpc>
                <a:spcPts val="3359"/>
              </a:lnSpc>
            </a:pPr>
            <a:r>
              <a:rPr lang="en-US" sz="2799" b="true">
                <a:solidFill>
                  <a:srgbClr val="2B2C30"/>
                </a:solidFill>
                <a:latin typeface="Public Sans Bold"/>
                <a:ea typeface="Public Sans Bold"/>
                <a:cs typeface="Public Sans Bold"/>
                <a:sym typeface="Public Sans Bold"/>
              </a:rPr>
              <a:t>2025+</a:t>
            </a:r>
          </a:p>
        </p:txBody>
      </p:sp>
      <p:grpSp>
        <p:nvGrpSpPr>
          <p:cNvPr name="Group 13" id="13"/>
          <p:cNvGrpSpPr/>
          <p:nvPr/>
        </p:nvGrpSpPr>
        <p:grpSpPr>
          <a:xfrm rot="0">
            <a:off x="4324086" y="2280348"/>
            <a:ext cx="138677" cy="138677"/>
            <a:chOff x="0" y="0"/>
            <a:chExt cx="812800" cy="812800"/>
          </a:xfrm>
        </p:grpSpPr>
        <p:sp>
          <p:nvSpPr>
            <p:cNvPr name="Freeform 14" id="1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name="TextBox 15" id="15"/>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grpSp>
        <p:nvGrpSpPr>
          <p:cNvPr name="Group 16" id="16"/>
          <p:cNvGrpSpPr/>
          <p:nvPr/>
        </p:nvGrpSpPr>
        <p:grpSpPr>
          <a:xfrm rot="0">
            <a:off x="1295774" y="2280348"/>
            <a:ext cx="138677" cy="138677"/>
            <a:chOff x="0" y="0"/>
            <a:chExt cx="812800" cy="812800"/>
          </a:xfrm>
        </p:grpSpPr>
        <p:sp>
          <p:nvSpPr>
            <p:cNvPr name="Freeform 17" id="1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name="TextBox 18" id="18"/>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grpSp>
        <p:nvGrpSpPr>
          <p:cNvPr name="Group 19" id="19"/>
          <p:cNvGrpSpPr/>
          <p:nvPr/>
        </p:nvGrpSpPr>
        <p:grpSpPr>
          <a:xfrm rot="0">
            <a:off x="7620000" y="2280348"/>
            <a:ext cx="138677" cy="138677"/>
            <a:chOff x="0" y="0"/>
            <a:chExt cx="812800" cy="812800"/>
          </a:xfrm>
        </p:grpSpPr>
        <p:sp>
          <p:nvSpPr>
            <p:cNvPr name="Freeform 20" id="2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name="TextBox 21" id="21"/>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grpSp>
        <p:nvGrpSpPr>
          <p:cNvPr name="Group 22" id="22"/>
          <p:cNvGrpSpPr/>
          <p:nvPr/>
        </p:nvGrpSpPr>
        <p:grpSpPr>
          <a:xfrm rot="0">
            <a:off x="10827262" y="2280348"/>
            <a:ext cx="138677" cy="138677"/>
            <a:chOff x="0" y="0"/>
            <a:chExt cx="812800" cy="812800"/>
          </a:xfrm>
        </p:grpSpPr>
        <p:sp>
          <p:nvSpPr>
            <p:cNvPr name="Freeform 23" id="2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name="TextBox 24" id="24"/>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grpSp>
        <p:nvGrpSpPr>
          <p:cNvPr name="Group 25" id="25"/>
          <p:cNvGrpSpPr/>
          <p:nvPr/>
        </p:nvGrpSpPr>
        <p:grpSpPr>
          <a:xfrm rot="0">
            <a:off x="14103862" y="2280348"/>
            <a:ext cx="138677" cy="138677"/>
            <a:chOff x="0" y="0"/>
            <a:chExt cx="812800" cy="812800"/>
          </a:xfrm>
        </p:grpSpPr>
        <p:sp>
          <p:nvSpPr>
            <p:cNvPr name="Freeform 26" id="2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name="TextBox 27" id="27"/>
            <p:cNvSpPr txBox="true"/>
            <p:nvPr/>
          </p:nvSpPr>
          <p:spPr>
            <a:xfrm>
              <a:off x="76200" y="85725"/>
              <a:ext cx="660400" cy="650875"/>
            </a:xfrm>
            <a:prstGeom prst="rect">
              <a:avLst/>
            </a:prstGeom>
          </p:spPr>
          <p:txBody>
            <a:bodyPr anchor="ctr" rtlCol="false" tIns="50800" lIns="50800" bIns="50800" rIns="50800"/>
            <a:lstStyle/>
            <a:p>
              <a:pPr algn="ctr">
                <a:lnSpc>
                  <a:spcPts val="2120"/>
                </a:lnSpc>
              </a:pPr>
            </a:p>
          </p:txBody>
        </p:sp>
      </p:grpSp>
      <p:sp>
        <p:nvSpPr>
          <p:cNvPr name="AutoShape 28" id="28"/>
          <p:cNvSpPr/>
          <p:nvPr/>
        </p:nvSpPr>
        <p:spPr>
          <a:xfrm>
            <a:off x="1295774" y="2354449"/>
            <a:ext cx="17396401" cy="0"/>
          </a:xfrm>
          <a:prstGeom prst="line">
            <a:avLst/>
          </a:prstGeom>
          <a:ln cap="flat" w="9525">
            <a:solidFill>
              <a:srgbClr val="2B2C30"/>
            </a:solidFill>
            <a:prstDash val="solid"/>
            <a:headEnd type="none" len="sm" w="sm"/>
            <a:tailEnd type="none" len="sm" w="sm"/>
          </a:ln>
        </p:spPr>
      </p:sp>
      <p:sp>
        <p:nvSpPr>
          <p:cNvPr name="TextBox 29" id="29"/>
          <p:cNvSpPr txBox="true"/>
          <p:nvPr/>
        </p:nvSpPr>
        <p:spPr>
          <a:xfrm rot="0">
            <a:off x="4092971" y="3111423"/>
            <a:ext cx="3086100" cy="3232783"/>
          </a:xfrm>
          <a:prstGeom prst="rect">
            <a:avLst/>
          </a:prstGeom>
        </p:spPr>
        <p:txBody>
          <a:bodyPr anchor="t" rtlCol="false" tIns="0" lIns="0" bIns="0" rIns="0">
            <a:spAutoFit/>
          </a:bodyPr>
          <a:lstStyle/>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Senedd publishes research highlighting issues in ND services in Wales.</a:t>
            </a:r>
          </a:p>
          <a:p>
            <a:pPr algn="l" marL="388628" indent="-194314" lvl="1">
              <a:lnSpc>
                <a:spcPts val="2880"/>
              </a:lnSpc>
              <a:buFont typeface="Arial"/>
              <a:buChar char="•"/>
            </a:pPr>
            <a:r>
              <a:rPr lang="en-US" sz="1800">
                <a:solidFill>
                  <a:srgbClr val="2B2C30"/>
                </a:solidFill>
                <a:latin typeface="Public Sans"/>
                <a:ea typeface="Public Sans"/>
                <a:cs typeface="Public Sans"/>
                <a:sym typeface="Public Sans"/>
              </a:rPr>
              <a:t>National Neurodivergence Improvement Programme for Wales.</a:t>
            </a:r>
          </a:p>
          <a:p>
            <a:pPr algn="l">
              <a:lnSpc>
                <a:spcPts val="2880"/>
              </a:lnSpc>
            </a:pPr>
          </a:p>
        </p:txBody>
      </p:sp>
      <p:sp>
        <p:nvSpPr>
          <p:cNvPr name="TextBox 30" id="30"/>
          <p:cNvSpPr txBox="true"/>
          <p:nvPr/>
        </p:nvSpPr>
        <p:spPr>
          <a:xfrm rot="0">
            <a:off x="1157098" y="9220200"/>
            <a:ext cx="16960241" cy="935250"/>
          </a:xfrm>
          <a:prstGeom prst="rect">
            <a:avLst/>
          </a:prstGeom>
        </p:spPr>
        <p:txBody>
          <a:bodyPr anchor="t" rtlCol="false" tIns="0" lIns="0" bIns="0" rIns="0">
            <a:spAutoFit/>
          </a:bodyPr>
          <a:lstStyle/>
          <a:p>
            <a:pPr algn="r">
              <a:lnSpc>
                <a:spcPts val="2520"/>
              </a:lnSpc>
              <a:spcBef>
                <a:spcPct val="0"/>
              </a:spcBef>
            </a:pPr>
            <a:r>
              <a:rPr lang="en-US" b="true" sz="1800">
                <a:solidFill>
                  <a:srgbClr val="2B2C30"/>
                </a:solidFill>
                <a:latin typeface="Public Sans Bold"/>
                <a:ea typeface="Public Sans Bold"/>
                <a:cs typeface="Public Sans Bold"/>
                <a:sym typeface="Public Sans Bold"/>
              </a:rPr>
              <a:t>(Underwood </a:t>
            </a:r>
            <a:r>
              <a:rPr lang="en-US" b="true" sz="1800" i="true">
                <a:solidFill>
                  <a:srgbClr val="2B2C30"/>
                </a:solidFill>
                <a:latin typeface="Public Sans Bold Italics"/>
                <a:ea typeface="Public Sans Bold Italics"/>
                <a:cs typeface="Public Sans Bold Italics"/>
                <a:sym typeface="Public Sans Bold Italics"/>
              </a:rPr>
              <a:t>et al</a:t>
            </a:r>
            <a:r>
              <a:rPr lang="en-US" b="true" sz="1800">
                <a:solidFill>
                  <a:srgbClr val="2B2C30"/>
                </a:solidFill>
                <a:latin typeface="Public Sans Bold"/>
                <a:ea typeface="Public Sans Bold"/>
                <a:cs typeface="Public Sans Bold"/>
                <a:sym typeface="Public Sans Bold"/>
              </a:rPr>
              <a:t>, 2021; Bölte </a:t>
            </a:r>
            <a:r>
              <a:rPr lang="en-US" b="true" sz="1800" i="true">
                <a:solidFill>
                  <a:srgbClr val="2B2C30"/>
                </a:solidFill>
                <a:latin typeface="Public Sans Bold Italics"/>
                <a:ea typeface="Public Sans Bold Italics"/>
                <a:cs typeface="Public Sans Bold Italics"/>
                <a:sym typeface="Public Sans Bold Italics"/>
              </a:rPr>
              <a:t>et al</a:t>
            </a:r>
            <a:r>
              <a:rPr lang="en-US" b="true" sz="1800">
                <a:solidFill>
                  <a:srgbClr val="2B2C30"/>
                </a:solidFill>
                <a:latin typeface="Public Sans Bold"/>
                <a:ea typeface="Public Sans Bold"/>
                <a:cs typeface="Public Sans Bold"/>
                <a:sym typeface="Public Sans Bold"/>
              </a:rPr>
              <a:t>, 2021; ONS, 2021; Williams, 2024 ; Morgan &amp; Neagle , 2021; Hardy &amp; Senedd Research, 2022; Welsh Government, 2022; Ezerins </a:t>
            </a:r>
            <a:r>
              <a:rPr lang="en-US" b="true" sz="1800" i="true">
                <a:solidFill>
                  <a:srgbClr val="2B2C30"/>
                </a:solidFill>
                <a:latin typeface="Public Sans Bold Italics"/>
                <a:ea typeface="Public Sans Bold Italics"/>
                <a:cs typeface="Public Sans Bold Italics"/>
                <a:sym typeface="Public Sans Bold Italics"/>
              </a:rPr>
              <a:t>et al</a:t>
            </a:r>
            <a:r>
              <a:rPr lang="en-US" b="true" sz="1800">
                <a:solidFill>
                  <a:srgbClr val="2B2C30"/>
                </a:solidFill>
                <a:latin typeface="Public Sans Bold"/>
                <a:ea typeface="Public Sans Bold"/>
                <a:cs typeface="Public Sans Bold"/>
                <a:sym typeface="Public Sans Bold"/>
              </a:rPr>
              <a:t>, 2023; Disability News Service, 2023; Neurolaunch, 2024; The Buckland Report, 2024;  Gov UK, 2024; Welsh Government, 2024;Senedd Cymru, 2024)</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1028695" y="1760761"/>
            <a:ext cx="16230594" cy="38509"/>
          </a:xfrm>
          <a:prstGeom prst="line">
            <a:avLst/>
          </a:prstGeom>
          <a:ln cap="flat" w="9525">
            <a:solidFill>
              <a:srgbClr val="2B2C30"/>
            </a:solidFill>
            <a:prstDash val="solid"/>
            <a:headEnd type="none" len="sm" w="sm"/>
            <a:tailEnd type="none" len="sm" w="sm"/>
          </a:ln>
        </p:spPr>
      </p:sp>
      <p:sp>
        <p:nvSpPr>
          <p:cNvPr name="Freeform 3" id="3"/>
          <p:cNvSpPr/>
          <p:nvPr/>
        </p:nvSpPr>
        <p:spPr>
          <a:xfrm flipH="false" flipV="false" rot="0">
            <a:off x="11914702" y="1965957"/>
            <a:ext cx="2304264" cy="2304264"/>
          </a:xfrm>
          <a:custGeom>
            <a:avLst/>
            <a:gdLst/>
            <a:ahLst/>
            <a:cxnLst/>
            <a:rect r="r" b="b" t="t" l="l"/>
            <a:pathLst>
              <a:path h="2304264" w="2304264">
                <a:moveTo>
                  <a:pt x="0" y="0"/>
                </a:moveTo>
                <a:lnTo>
                  <a:pt x="2304264" y="0"/>
                </a:lnTo>
                <a:lnTo>
                  <a:pt x="2304264" y="2304264"/>
                </a:lnTo>
                <a:lnTo>
                  <a:pt x="0" y="230426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2656232" y="1965957"/>
            <a:ext cx="2160684" cy="2358181"/>
          </a:xfrm>
          <a:custGeom>
            <a:avLst/>
            <a:gdLst/>
            <a:ahLst/>
            <a:cxnLst/>
            <a:rect r="r" b="b" t="t" l="l"/>
            <a:pathLst>
              <a:path h="2358181" w="2160684">
                <a:moveTo>
                  <a:pt x="0" y="0"/>
                </a:moveTo>
                <a:lnTo>
                  <a:pt x="2160684" y="0"/>
                </a:lnTo>
                <a:lnTo>
                  <a:pt x="2160684" y="2358182"/>
                </a:lnTo>
                <a:lnTo>
                  <a:pt x="0" y="2358182"/>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4816916" y="3570398"/>
            <a:ext cx="917974" cy="861748"/>
          </a:xfrm>
          <a:custGeom>
            <a:avLst/>
            <a:gdLst/>
            <a:ahLst/>
            <a:cxnLst/>
            <a:rect r="r" b="b" t="t" l="l"/>
            <a:pathLst>
              <a:path h="861748" w="917974">
                <a:moveTo>
                  <a:pt x="0" y="0"/>
                </a:moveTo>
                <a:lnTo>
                  <a:pt x="917974" y="0"/>
                </a:lnTo>
                <a:lnTo>
                  <a:pt x="917974" y="861748"/>
                </a:lnTo>
                <a:lnTo>
                  <a:pt x="0" y="861748"/>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6" id="6"/>
          <p:cNvSpPr txBox="true"/>
          <p:nvPr/>
        </p:nvSpPr>
        <p:spPr>
          <a:xfrm rot="0">
            <a:off x="1006871" y="942975"/>
            <a:ext cx="16230600" cy="651099"/>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INCREASING INCLUSION AND PARTICIPATION</a:t>
            </a:r>
          </a:p>
        </p:txBody>
      </p:sp>
      <p:grpSp>
        <p:nvGrpSpPr>
          <p:cNvPr name="Group 7" id="7"/>
          <p:cNvGrpSpPr/>
          <p:nvPr/>
        </p:nvGrpSpPr>
        <p:grpSpPr>
          <a:xfrm rot="0">
            <a:off x="2243719" y="4594071"/>
            <a:ext cx="5146395" cy="3654426"/>
            <a:chOff x="0" y="0"/>
            <a:chExt cx="6861860" cy="4872567"/>
          </a:xfrm>
        </p:grpSpPr>
        <p:sp>
          <p:nvSpPr>
            <p:cNvPr name="TextBox 8" id="8"/>
            <p:cNvSpPr txBox="true"/>
            <p:nvPr/>
          </p:nvSpPr>
          <p:spPr>
            <a:xfrm rot="0">
              <a:off x="0" y="-66675"/>
              <a:ext cx="6861860" cy="632249"/>
            </a:xfrm>
            <a:prstGeom prst="rect">
              <a:avLst/>
            </a:prstGeom>
          </p:spPr>
          <p:txBody>
            <a:bodyPr anchor="t" rtlCol="false" tIns="0" lIns="0" bIns="0" rIns="0">
              <a:spAutoFit/>
            </a:bodyPr>
            <a:lstStyle/>
            <a:p>
              <a:pPr algn="l">
                <a:lnSpc>
                  <a:spcPts val="3919"/>
                </a:lnSpc>
              </a:pPr>
              <a:r>
                <a:rPr lang="en-US" sz="2799" b="true">
                  <a:solidFill>
                    <a:srgbClr val="2B2C30"/>
                  </a:solidFill>
                  <a:latin typeface="Public Sans Bold"/>
                  <a:ea typeface="Public Sans Bold"/>
                  <a:cs typeface="Public Sans Bold"/>
                  <a:sym typeface="Public Sans Bold"/>
                </a:rPr>
                <a:t>SOCIAL MODEL +</a:t>
              </a:r>
            </a:p>
          </p:txBody>
        </p:sp>
        <p:sp>
          <p:nvSpPr>
            <p:cNvPr name="TextBox 9" id="9"/>
            <p:cNvSpPr txBox="true"/>
            <p:nvPr/>
          </p:nvSpPr>
          <p:spPr>
            <a:xfrm rot="0">
              <a:off x="0" y="724324"/>
              <a:ext cx="6861860" cy="4148244"/>
            </a:xfrm>
            <a:prstGeom prst="rect">
              <a:avLst/>
            </a:prstGeom>
          </p:spPr>
          <p:txBody>
            <a:bodyPr anchor="t" rtlCol="false" tIns="0" lIns="0" bIns="0" rIns="0">
              <a:spAutoFit/>
            </a:bodyPr>
            <a:lstStyle/>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Continuing to move away from the ‘pathological’ paradigm towards the ‘neurodiversity’ paradigm.</a:t>
              </a:r>
            </a:p>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Co-produced policy, strategies and frameworks.</a:t>
              </a:r>
            </a:p>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Strength-based approach utilising multiple models.</a:t>
              </a:r>
            </a:p>
            <a:p>
              <a:pPr algn="l">
                <a:lnSpc>
                  <a:spcPts val="3079"/>
                </a:lnSpc>
              </a:pPr>
            </a:p>
          </p:txBody>
        </p:sp>
      </p:grpSp>
      <p:grpSp>
        <p:nvGrpSpPr>
          <p:cNvPr name="Group 10" id="10"/>
          <p:cNvGrpSpPr/>
          <p:nvPr/>
        </p:nvGrpSpPr>
        <p:grpSpPr>
          <a:xfrm rot="0">
            <a:off x="10493637" y="4432146"/>
            <a:ext cx="5146395" cy="3654417"/>
            <a:chOff x="0" y="0"/>
            <a:chExt cx="6861860" cy="4872556"/>
          </a:xfrm>
        </p:grpSpPr>
        <p:sp>
          <p:nvSpPr>
            <p:cNvPr name="TextBox 11" id="11"/>
            <p:cNvSpPr txBox="true"/>
            <p:nvPr/>
          </p:nvSpPr>
          <p:spPr>
            <a:xfrm rot="0">
              <a:off x="0" y="-66675"/>
              <a:ext cx="6861860" cy="632237"/>
            </a:xfrm>
            <a:prstGeom prst="rect">
              <a:avLst/>
            </a:prstGeom>
          </p:spPr>
          <p:txBody>
            <a:bodyPr anchor="t" rtlCol="false" tIns="0" lIns="0" bIns="0" rIns="0">
              <a:spAutoFit/>
            </a:bodyPr>
            <a:lstStyle/>
            <a:p>
              <a:pPr algn="l">
                <a:lnSpc>
                  <a:spcPts val="3919"/>
                </a:lnSpc>
              </a:pPr>
              <a:r>
                <a:rPr lang="en-US" sz="2799" b="true">
                  <a:solidFill>
                    <a:srgbClr val="2B2C30"/>
                  </a:solidFill>
                  <a:latin typeface="Public Sans Bold"/>
                  <a:ea typeface="Public Sans Bold"/>
                  <a:cs typeface="Public Sans Bold"/>
                  <a:sym typeface="Public Sans Bold"/>
                </a:rPr>
                <a:t>DATA &amp; CATEGORIZATION</a:t>
              </a:r>
            </a:p>
          </p:txBody>
        </p:sp>
        <p:sp>
          <p:nvSpPr>
            <p:cNvPr name="TextBox 12" id="12"/>
            <p:cNvSpPr txBox="true"/>
            <p:nvPr/>
          </p:nvSpPr>
          <p:spPr>
            <a:xfrm rot="0">
              <a:off x="0" y="724312"/>
              <a:ext cx="6861860" cy="4148244"/>
            </a:xfrm>
            <a:prstGeom prst="rect">
              <a:avLst/>
            </a:prstGeom>
          </p:spPr>
          <p:txBody>
            <a:bodyPr anchor="t" rtlCol="false" tIns="0" lIns="0" bIns="0" rIns="0">
              <a:spAutoFit/>
            </a:bodyPr>
            <a:lstStyle/>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Improved data and data harmonization. </a:t>
              </a:r>
            </a:p>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Neurodivergent conditions like autism are categorized separately within government strategy.</a:t>
              </a:r>
            </a:p>
            <a:p>
              <a:pPr algn="l" marL="474978" indent="-237489" lvl="1">
                <a:lnSpc>
                  <a:spcPts val="3079"/>
                </a:lnSpc>
                <a:buFont typeface="Arial"/>
                <a:buChar char="•"/>
              </a:pPr>
              <a:r>
                <a:rPr lang="en-US" sz="2199">
                  <a:solidFill>
                    <a:srgbClr val="2B2C30"/>
                  </a:solidFill>
                  <a:latin typeface="Public Sans"/>
                  <a:ea typeface="Public Sans"/>
                  <a:cs typeface="Public Sans"/>
                  <a:sym typeface="Public Sans"/>
                </a:rPr>
                <a:t>Utilising tools like the Neurodiversity Index, on a regional level. </a:t>
              </a:r>
            </a:p>
          </p:txBody>
        </p:sp>
      </p:grpSp>
      <p:sp>
        <p:nvSpPr>
          <p:cNvPr name="TextBox 13" id="13"/>
          <p:cNvSpPr txBox="true"/>
          <p:nvPr/>
        </p:nvSpPr>
        <p:spPr>
          <a:xfrm rot="0">
            <a:off x="1805423" y="8758277"/>
            <a:ext cx="15453866" cy="391795"/>
          </a:xfrm>
          <a:prstGeom prst="rect">
            <a:avLst/>
          </a:prstGeom>
        </p:spPr>
        <p:txBody>
          <a:bodyPr anchor="t" rtlCol="false" tIns="0" lIns="0" bIns="0" rIns="0">
            <a:spAutoFit/>
          </a:bodyPr>
          <a:lstStyle/>
          <a:p>
            <a:pPr algn="r">
              <a:lnSpc>
                <a:spcPts val="3079"/>
              </a:lnSpc>
              <a:spcBef>
                <a:spcPct val="0"/>
              </a:spcBef>
            </a:pPr>
            <a:r>
              <a:rPr lang="en-US" b="true" sz="2199">
                <a:solidFill>
                  <a:srgbClr val="2B2C30"/>
                </a:solidFill>
                <a:latin typeface="Public Sans Bold"/>
                <a:ea typeface="Public Sans Bold"/>
                <a:cs typeface="Public Sans Bold"/>
                <a:sym typeface="Public Sans Bold"/>
              </a:rPr>
              <a:t>(Price, 2022; Welsh Government, 2021;Cherewick &amp; Matergia, 2023; Anderson-Chavarria, 2021;City &amp; Guilds, 2025) </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1028695" y="1760761"/>
            <a:ext cx="16230594" cy="38509"/>
          </a:xfrm>
          <a:prstGeom prst="line">
            <a:avLst/>
          </a:prstGeom>
          <a:ln cap="flat" w="9525">
            <a:solidFill>
              <a:srgbClr val="2B2C30"/>
            </a:solidFill>
            <a:prstDash val="solid"/>
            <a:headEnd type="none" len="sm" w="sm"/>
            <a:tailEnd type="none" len="sm" w="sm"/>
          </a:ln>
        </p:spPr>
      </p:sp>
      <p:sp>
        <p:nvSpPr>
          <p:cNvPr name="Freeform 3" id="3"/>
          <p:cNvSpPr/>
          <p:nvPr/>
        </p:nvSpPr>
        <p:spPr>
          <a:xfrm flipH="false" flipV="false" rot="0">
            <a:off x="6450187" y="3086100"/>
            <a:ext cx="5387627" cy="4114800"/>
          </a:xfrm>
          <a:custGeom>
            <a:avLst/>
            <a:gdLst/>
            <a:ahLst/>
            <a:cxnLst/>
            <a:rect r="r" b="b" t="t" l="l"/>
            <a:pathLst>
              <a:path h="4114800" w="5387627">
                <a:moveTo>
                  <a:pt x="0" y="0"/>
                </a:moveTo>
                <a:lnTo>
                  <a:pt x="5387626" y="0"/>
                </a:lnTo>
                <a:lnTo>
                  <a:pt x="5387626"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1006871" y="942975"/>
            <a:ext cx="16230600" cy="651064"/>
          </a:xfrm>
          <a:prstGeom prst="rect">
            <a:avLst/>
          </a:prstGeom>
        </p:spPr>
        <p:txBody>
          <a:bodyPr anchor="t" rtlCol="false" tIns="0" lIns="0" bIns="0" rIns="0">
            <a:spAutoFit/>
          </a:bodyPr>
          <a:lstStyle/>
          <a:p>
            <a:pPr algn="l">
              <a:lnSpc>
                <a:spcPts val="5200"/>
              </a:lnSpc>
              <a:spcBef>
                <a:spcPct val="0"/>
              </a:spcBef>
            </a:pPr>
            <a:r>
              <a:rPr lang="en-US" b="true" sz="3714" spc="843">
                <a:solidFill>
                  <a:srgbClr val="2B2C30"/>
                </a:solidFill>
                <a:latin typeface="Public Sans Bold"/>
                <a:ea typeface="Public Sans Bold"/>
                <a:cs typeface="Public Sans Bold"/>
                <a:sym typeface="Public Sans Bold"/>
              </a:rPr>
              <a:t>MOVING FORWARD</a:t>
            </a:r>
          </a:p>
        </p:txBody>
      </p:sp>
    </p:spTree>
  </p:cSld>
  <p:clrMapOvr>
    <a:masterClrMapping/>
  </p:clrMapOvr>
</p:sld>
</file>

<file path=ppt/slides/slide18.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TextBox 2" id="2"/>
          <p:cNvSpPr txBox="true"/>
          <p:nvPr/>
        </p:nvSpPr>
        <p:spPr>
          <a:xfrm rot="0">
            <a:off x="1028700" y="1123950"/>
            <a:ext cx="5027212" cy="445485"/>
          </a:xfrm>
          <a:prstGeom prst="rect">
            <a:avLst/>
          </a:prstGeom>
        </p:spPr>
        <p:txBody>
          <a:bodyPr anchor="t" rtlCol="false" tIns="0" lIns="0" bIns="0" rIns="0">
            <a:spAutoFit/>
          </a:bodyPr>
          <a:lstStyle/>
          <a:p>
            <a:pPr algn="l">
              <a:lnSpc>
                <a:spcPts val="3240"/>
              </a:lnSpc>
            </a:pPr>
            <a:r>
              <a:rPr lang="en-US" sz="3561" spc="17">
                <a:solidFill>
                  <a:srgbClr val="2B2C30"/>
                </a:solidFill>
                <a:latin typeface="Playfair Display"/>
                <a:ea typeface="Playfair Display"/>
                <a:cs typeface="Playfair Display"/>
                <a:sym typeface="Playfair Display"/>
              </a:rPr>
              <a:t>References</a:t>
            </a:r>
          </a:p>
        </p:txBody>
      </p:sp>
      <p:sp>
        <p:nvSpPr>
          <p:cNvPr name="AutoShape 3" id="3"/>
          <p:cNvSpPr/>
          <p:nvPr/>
        </p:nvSpPr>
        <p:spPr>
          <a:xfrm flipV="true">
            <a:off x="1028881" y="1574197"/>
            <a:ext cx="16230594" cy="38509"/>
          </a:xfrm>
          <a:prstGeom prst="line">
            <a:avLst/>
          </a:prstGeom>
          <a:ln cap="flat" w="9525">
            <a:solidFill>
              <a:srgbClr val="2B2C30"/>
            </a:solidFill>
            <a:prstDash val="solid"/>
            <a:headEnd type="none" len="sm" w="sm"/>
            <a:tailEnd type="none" len="sm" w="sm"/>
          </a:ln>
        </p:spPr>
      </p:sp>
      <p:sp>
        <p:nvSpPr>
          <p:cNvPr name="TextBox 4" id="4"/>
          <p:cNvSpPr txBox="true"/>
          <p:nvPr/>
        </p:nvSpPr>
        <p:spPr>
          <a:xfrm rot="0">
            <a:off x="1030738" y="2985843"/>
            <a:ext cx="16230600" cy="656590"/>
          </a:xfrm>
          <a:prstGeom prst="rect">
            <a:avLst/>
          </a:prstGeom>
        </p:spPr>
        <p:txBody>
          <a:bodyPr anchor="t" rtlCol="false" tIns="0" lIns="0" bIns="0" rIns="0">
            <a:spAutoFit/>
          </a:bodyPr>
          <a:lstStyle/>
          <a:p>
            <a:pPr algn="l">
              <a:lnSpc>
                <a:spcPts val="2660"/>
              </a:lnSpc>
              <a:spcBef>
                <a:spcPct val="0"/>
              </a:spcBef>
            </a:pPr>
            <a:r>
              <a:rPr lang="en-US" sz="1900">
                <a:solidFill>
                  <a:srgbClr val="2B2C30"/>
                </a:solidFill>
                <a:latin typeface="Public Sans"/>
                <a:ea typeface="Public Sans"/>
                <a:cs typeface="Public Sans"/>
                <a:sym typeface="Public Sans"/>
              </a:rPr>
              <a:t>Anderson-Chavarria, M. (2022).</a:t>
            </a:r>
            <a:r>
              <a:rPr lang="en-US" sz="1900">
                <a:solidFill>
                  <a:srgbClr val="2B2C30"/>
                </a:solidFill>
                <a:latin typeface="Public Sans"/>
                <a:ea typeface="Public Sans"/>
                <a:cs typeface="Public Sans"/>
                <a:sym typeface="Public Sans"/>
              </a:rPr>
              <a:t> ‘The autism predicament: models of autism and their impact on autistic identity’</a:t>
            </a:r>
            <a:r>
              <a:rPr lang="en-US" b="true" sz="1900">
                <a:solidFill>
                  <a:srgbClr val="2B2C30"/>
                </a:solidFill>
                <a:latin typeface="Public Sans Bold"/>
                <a:ea typeface="Public Sans Bold"/>
                <a:cs typeface="Public Sans Bold"/>
                <a:sym typeface="Public Sans Bold"/>
              </a:rPr>
              <a:t>,</a:t>
            </a:r>
            <a:r>
              <a:rPr lang="en-US" b="true" sz="1900" i="true">
                <a:solidFill>
                  <a:srgbClr val="2B2C30"/>
                </a:solidFill>
                <a:latin typeface="Public Sans Bold Italics"/>
                <a:ea typeface="Public Sans Bold Italics"/>
                <a:cs typeface="Public Sans Bold Italics"/>
                <a:sym typeface="Public Sans Bold Italics"/>
              </a:rPr>
              <a:t> </a:t>
            </a:r>
            <a:r>
              <a:rPr lang="en-US" sz="1900" i="true">
                <a:solidFill>
                  <a:srgbClr val="2B2C30"/>
                </a:solidFill>
                <a:latin typeface="Public Sans Italics"/>
                <a:ea typeface="Public Sans Italics"/>
                <a:cs typeface="Public Sans Italics"/>
                <a:sym typeface="Public Sans Italics"/>
              </a:rPr>
              <a:t>Disability &amp; society</a:t>
            </a:r>
            <a:r>
              <a:rPr lang="en-US" sz="1900">
                <a:solidFill>
                  <a:srgbClr val="2B2C30"/>
                </a:solidFill>
                <a:latin typeface="Public Sans"/>
                <a:ea typeface="Public Sans"/>
                <a:cs typeface="Public Sans"/>
                <a:sym typeface="Public Sans"/>
              </a:rPr>
              <a:t>, 37(8), pp. 1321–1341</a:t>
            </a:r>
            <a:r>
              <a:rPr lang="en-US" b="true" sz="1900">
                <a:solidFill>
                  <a:srgbClr val="2B2C30"/>
                </a:solidFill>
                <a:latin typeface="Public Sans Bold"/>
                <a:ea typeface="Public Sans Bold"/>
                <a:cs typeface="Public Sans Bold"/>
                <a:sym typeface="Public Sans Bold"/>
              </a:rPr>
              <a:t>. </a:t>
            </a:r>
            <a:r>
              <a:rPr lang="en-US" sz="1900">
                <a:solidFill>
                  <a:srgbClr val="2B2C30"/>
                </a:solidFill>
                <a:latin typeface="Public Sans"/>
                <a:ea typeface="Public Sans"/>
                <a:cs typeface="Public Sans"/>
                <a:sym typeface="Public Sans"/>
              </a:rPr>
              <a:t>Available at:</a:t>
            </a:r>
            <a:r>
              <a:rPr lang="en-US" b="true" sz="1900">
                <a:solidFill>
                  <a:srgbClr val="2B2C30"/>
                </a:solidFill>
                <a:latin typeface="Public Sans Bold"/>
                <a:ea typeface="Public Sans Bold"/>
                <a:cs typeface="Public Sans Bold"/>
                <a:sym typeface="Public Sans Bold"/>
              </a:rPr>
              <a:t> </a:t>
            </a:r>
            <a:r>
              <a:rPr lang="en-US" sz="1900">
                <a:solidFill>
                  <a:srgbClr val="2B2C30"/>
                </a:solidFill>
                <a:latin typeface="Public Sans"/>
                <a:ea typeface="Public Sans"/>
                <a:cs typeface="Public Sans"/>
                <a:sym typeface="Public Sans"/>
              </a:rPr>
              <a:t>https://doi.org/10.1080/09687599.2021.1877117.</a:t>
            </a:r>
          </a:p>
        </p:txBody>
      </p:sp>
      <p:sp>
        <p:nvSpPr>
          <p:cNvPr name="TextBox 5" id="5"/>
          <p:cNvSpPr txBox="true"/>
          <p:nvPr/>
        </p:nvSpPr>
        <p:spPr>
          <a:xfrm rot="0">
            <a:off x="1034453" y="4556833"/>
            <a:ext cx="16230600" cy="1143058"/>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Bölte, S., Lawson, W.B., Marschik, P.B, Girdler, S.,(2021) ‘Reconciling the seemingly irreconcilable: The WHO’s ICF system integrates biological and psychosocial environmental determinants of autism and ADHD: The International Classification of Functioning (ICF) allows to model opposed biomedical and neurodiverse views of autism and ADHD within one framework’, </a:t>
            </a:r>
            <a:r>
              <a:rPr lang="en-US" sz="1900" i="true">
                <a:solidFill>
                  <a:srgbClr val="100F0D"/>
                </a:solidFill>
                <a:latin typeface="Public Sans Italics"/>
                <a:ea typeface="Public Sans Italics"/>
                <a:cs typeface="Public Sans Italics"/>
                <a:sym typeface="Public Sans Italics"/>
              </a:rPr>
              <a:t>BioEssays</a:t>
            </a:r>
            <a:r>
              <a:rPr lang="en-US" sz="1900">
                <a:solidFill>
                  <a:srgbClr val="100F0D"/>
                </a:solidFill>
                <a:latin typeface="Public Sans"/>
                <a:ea typeface="Public Sans"/>
                <a:cs typeface="Public Sans"/>
                <a:sym typeface="Public Sans"/>
              </a:rPr>
              <a:t>, 43(9), pp. e2000254-. Available at: https://doi.org/10.1002/bies.202000254.</a:t>
            </a:r>
          </a:p>
        </p:txBody>
      </p:sp>
      <p:sp>
        <p:nvSpPr>
          <p:cNvPr name="TextBox 6" id="6"/>
          <p:cNvSpPr txBox="true"/>
          <p:nvPr/>
        </p:nvSpPr>
        <p:spPr>
          <a:xfrm rot="0">
            <a:off x="1024985" y="7580546"/>
            <a:ext cx="16232458" cy="990052"/>
          </a:xfrm>
          <a:prstGeom prst="rect">
            <a:avLst/>
          </a:prstGeom>
        </p:spPr>
        <p:txBody>
          <a:bodyPr anchor="t" rtlCol="false" tIns="0" lIns="0" bIns="0" rIns="0">
            <a:spAutoFit/>
          </a:bodyPr>
          <a:lstStyle/>
          <a:p>
            <a:pPr algn="l">
              <a:lnSpc>
                <a:spcPts val="2660"/>
              </a:lnSpc>
              <a:spcBef>
                <a:spcPct val="0"/>
              </a:spcBef>
            </a:pPr>
            <a:r>
              <a:rPr lang="en-US" sz="1900">
                <a:solidFill>
                  <a:srgbClr val="2B2C30"/>
                </a:solidFill>
                <a:latin typeface="Public Sans"/>
                <a:ea typeface="Public Sans"/>
                <a:cs typeface="Public Sans"/>
                <a:sym typeface="Public Sans"/>
              </a:rPr>
              <a:t>Curnow E., Utley, I., Rutherford, M., Johnston, L., Maciver, D. </a:t>
            </a:r>
            <a:r>
              <a:rPr lang="en-US" sz="1900">
                <a:solidFill>
                  <a:srgbClr val="2B2C30"/>
                </a:solidFill>
                <a:latin typeface="Public Sans"/>
                <a:ea typeface="Public Sans"/>
                <a:cs typeface="Public Sans"/>
                <a:sym typeface="Public Sans"/>
              </a:rPr>
              <a:t>(2023) ‘Diagnostic assessment of autism in adults – current considerations in neurodevelopmentally informed professional learning with reference to ADOS-2’, </a:t>
            </a:r>
            <a:r>
              <a:rPr lang="en-US" sz="1900" i="true">
                <a:solidFill>
                  <a:srgbClr val="2B2C30"/>
                </a:solidFill>
                <a:latin typeface="Public Sans Italics"/>
                <a:ea typeface="Public Sans Italics"/>
                <a:cs typeface="Public Sans Italics"/>
                <a:sym typeface="Public Sans Italics"/>
              </a:rPr>
              <a:t>Frontiers in psychiatry</a:t>
            </a:r>
            <a:r>
              <a:rPr lang="en-US" sz="1900">
                <a:solidFill>
                  <a:srgbClr val="2B2C30"/>
                </a:solidFill>
                <a:latin typeface="Public Sans"/>
                <a:ea typeface="Public Sans"/>
                <a:cs typeface="Public Sans"/>
                <a:sym typeface="Public Sans"/>
              </a:rPr>
              <a:t>, 14. Available at: https://doi.org/10.3389/fpsyt.2023.1258204.</a:t>
            </a:r>
          </a:p>
        </p:txBody>
      </p:sp>
      <p:sp>
        <p:nvSpPr>
          <p:cNvPr name="TextBox 7" id="7"/>
          <p:cNvSpPr txBox="true"/>
          <p:nvPr/>
        </p:nvSpPr>
        <p:spPr>
          <a:xfrm rot="0">
            <a:off x="1028700" y="1879316"/>
            <a:ext cx="16230600" cy="990053"/>
          </a:xfrm>
          <a:prstGeom prst="rect">
            <a:avLst/>
          </a:prstGeom>
        </p:spPr>
        <p:txBody>
          <a:bodyPr anchor="t" rtlCol="false" tIns="0" lIns="0" bIns="0" rIns="0">
            <a:spAutoFit/>
          </a:bodyPr>
          <a:lstStyle/>
          <a:p>
            <a:pPr algn="l">
              <a:lnSpc>
                <a:spcPts val="2659"/>
              </a:lnSpc>
              <a:spcBef>
                <a:spcPct val="0"/>
              </a:spcBef>
            </a:pPr>
            <a:r>
              <a:rPr lang="en-US" sz="1899">
                <a:solidFill>
                  <a:srgbClr val="100F0D"/>
                </a:solidFill>
                <a:latin typeface="Public Sans"/>
                <a:ea typeface="Public Sans"/>
                <a:cs typeface="Public Sans"/>
                <a:sym typeface="Public Sans"/>
              </a:rPr>
              <a:t>Alvares, G. A., Bebbington, K., Cleary, D., Evans, K., Glasson, E. J., Maybery, M. T., Pillar, S., Uljarević, M., Varcin, K., Wray, J., &amp; Whitehouse, A. J. (2020). The misnomer of ‘high functioning autism’: Intelligence is an imprecise predictor of functional abilities at diagnosis. Autism, 24(1),pp. 221-232. https://doi.org/10.1177/1362361319852831</a:t>
            </a:r>
          </a:p>
        </p:txBody>
      </p:sp>
      <p:sp>
        <p:nvSpPr>
          <p:cNvPr name="TextBox 8" id="8"/>
          <p:cNvSpPr txBox="true"/>
          <p:nvPr/>
        </p:nvSpPr>
        <p:spPr>
          <a:xfrm rot="0">
            <a:off x="1032596" y="3794833"/>
            <a:ext cx="16230600"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Arnold, S. R., Higgins, J. M., Weise, J., Desai, A., Pellicano, E., &amp; Trollor, J. N. (2023). Confirming the nature of autistic burnout. Autism, 27(7), 1906-1918. https://doi-org.ezproxy.uwtsd.ac.uk/10.1177/13623613221147410</a:t>
            </a:r>
          </a:p>
        </p:txBody>
      </p:sp>
      <p:sp>
        <p:nvSpPr>
          <p:cNvPr name="TextBox 9" id="9"/>
          <p:cNvSpPr txBox="true"/>
          <p:nvPr/>
        </p:nvSpPr>
        <p:spPr>
          <a:xfrm rot="0">
            <a:off x="1036311" y="5814191"/>
            <a:ext cx="16230600" cy="656648"/>
          </a:xfrm>
          <a:prstGeom prst="rect">
            <a:avLst/>
          </a:prstGeom>
        </p:spPr>
        <p:txBody>
          <a:bodyPr anchor="t" rtlCol="false" tIns="0" lIns="0" bIns="0" rIns="0">
            <a:spAutoFit/>
          </a:bodyPr>
          <a:lstStyle/>
          <a:p>
            <a:pPr algn="l">
              <a:lnSpc>
                <a:spcPts val="2659"/>
              </a:lnSpc>
              <a:spcBef>
                <a:spcPct val="0"/>
              </a:spcBef>
            </a:pPr>
            <a:r>
              <a:rPr lang="en-US" sz="1899">
                <a:solidFill>
                  <a:srgbClr val="100F0D"/>
                </a:solidFill>
                <a:latin typeface="Public Sans"/>
                <a:ea typeface="Public Sans"/>
                <a:cs typeface="Public Sans"/>
                <a:sym typeface="Public Sans"/>
              </a:rPr>
              <a:t>Cooper, K., Smith, L.G.E. and Russell, A. (2017) ‘Social identity, self‐esteem, and mental health in autism’, European journal of social psychology, 47(7), pp. 844–854. Available at: https://doi.org/10.1002/ejsp.2297.</a:t>
            </a:r>
          </a:p>
        </p:txBody>
      </p:sp>
      <p:sp>
        <p:nvSpPr>
          <p:cNvPr name="TextBox 10" id="10"/>
          <p:cNvSpPr txBox="true"/>
          <p:nvPr/>
        </p:nvSpPr>
        <p:spPr>
          <a:xfrm rot="0">
            <a:off x="1024985" y="8713473"/>
            <a:ext cx="16230600" cy="857294"/>
          </a:xfrm>
          <a:prstGeom prst="rect">
            <a:avLst/>
          </a:prstGeom>
        </p:spPr>
        <p:txBody>
          <a:bodyPr anchor="t" rtlCol="false" tIns="0" lIns="0" bIns="0" rIns="0">
            <a:spAutoFit/>
          </a:bodyPr>
          <a:lstStyle/>
          <a:p>
            <a:pPr algn="l">
              <a:lnSpc>
                <a:spcPts val="2280"/>
              </a:lnSpc>
              <a:spcBef>
                <a:spcPct val="0"/>
              </a:spcBef>
            </a:pPr>
            <a:r>
              <a:rPr lang="en-US" sz="1900">
                <a:solidFill>
                  <a:srgbClr val="332E35"/>
                </a:solidFill>
                <a:latin typeface="Public Sans"/>
                <a:ea typeface="Public Sans"/>
                <a:cs typeface="Public Sans"/>
                <a:sym typeface="Public Sans"/>
              </a:rPr>
              <a:t>Davies, J., Heasman, B., Livesey, A., Walker, A., Pellicano, E., &amp; Remington, A. (2023). Access to employment: A comparison of autistic, neurodivergent and neurotypical adults’ experiences of hiring processes in the United Kingdom. </a:t>
            </a:r>
            <a:r>
              <a:rPr lang="en-US" sz="1900" i="true">
                <a:solidFill>
                  <a:srgbClr val="332E35"/>
                </a:solidFill>
                <a:latin typeface="Public Sans Italics"/>
                <a:ea typeface="Public Sans Italics"/>
                <a:cs typeface="Public Sans Italics"/>
                <a:sym typeface="Public Sans Italics"/>
              </a:rPr>
              <a:t>Autism</a:t>
            </a:r>
            <a:r>
              <a:rPr lang="en-US" sz="1900">
                <a:solidFill>
                  <a:srgbClr val="332E35"/>
                </a:solidFill>
                <a:latin typeface="Public Sans"/>
                <a:ea typeface="Public Sans"/>
                <a:cs typeface="Public Sans"/>
                <a:sym typeface="Public Sans"/>
              </a:rPr>
              <a:t>, 27(6), pp. 1746-1763. https://doi.org/10.1177/13623613221145377</a:t>
            </a:r>
          </a:p>
        </p:txBody>
      </p:sp>
      <p:sp>
        <p:nvSpPr>
          <p:cNvPr name="TextBox 11" id="11"/>
          <p:cNvSpPr txBox="true"/>
          <p:nvPr/>
        </p:nvSpPr>
        <p:spPr>
          <a:xfrm rot="0">
            <a:off x="1026842" y="6623240"/>
            <a:ext cx="16230600" cy="857294"/>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Cherewick, M., Matergia, M. Neurodiversity in Practice: a Conceptual Model of Autistic Strengths and Potential Mechanisms of Change to Support Positive Mental Health and Wellbeing in Autistic Children and Adolescents. </a:t>
            </a:r>
            <a:r>
              <a:rPr lang="en-US" sz="1900" i="true">
                <a:solidFill>
                  <a:srgbClr val="100F0D"/>
                </a:solidFill>
                <a:latin typeface="Public Sans Italics"/>
                <a:ea typeface="Public Sans Italics"/>
                <a:cs typeface="Public Sans Italics"/>
                <a:sym typeface="Public Sans Italics"/>
              </a:rPr>
              <a:t>Advancements in Neurodevelopmental Disordisorders</a:t>
            </a:r>
            <a:r>
              <a:rPr lang="en-US" sz="1900">
                <a:solidFill>
                  <a:srgbClr val="100F0D"/>
                </a:solidFill>
                <a:latin typeface="Public Sans"/>
                <a:ea typeface="Public Sans"/>
                <a:cs typeface="Public Sans"/>
                <a:sym typeface="Public Sans"/>
              </a:rPr>
              <a:t>, 8, pp. 408–422 (2024). https://doi.org/10.1007/s41252-023-00348-z</a:t>
            </a:r>
          </a:p>
        </p:txBody>
      </p:sp>
    </p:spTree>
  </p:cSld>
  <p:clrMapOvr>
    <a:masterClrMapping/>
  </p:clrMapOvr>
</p:sld>
</file>

<file path=ppt/slides/slide19.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1028881" y="1574197"/>
            <a:ext cx="16230594" cy="38509"/>
          </a:xfrm>
          <a:prstGeom prst="line">
            <a:avLst/>
          </a:prstGeom>
          <a:ln cap="flat" w="9525">
            <a:solidFill>
              <a:srgbClr val="2B2C30"/>
            </a:solidFill>
            <a:prstDash val="solid"/>
            <a:headEnd type="none" len="sm" w="sm"/>
            <a:tailEnd type="none" len="sm" w="sm"/>
          </a:ln>
        </p:spPr>
      </p:sp>
      <p:sp>
        <p:nvSpPr>
          <p:cNvPr name="TextBox 3" id="3"/>
          <p:cNvSpPr txBox="true"/>
          <p:nvPr/>
        </p:nvSpPr>
        <p:spPr>
          <a:xfrm rot="0">
            <a:off x="1017695" y="1123950"/>
            <a:ext cx="5027212" cy="445485"/>
          </a:xfrm>
          <a:prstGeom prst="rect">
            <a:avLst/>
          </a:prstGeom>
        </p:spPr>
        <p:txBody>
          <a:bodyPr anchor="t" rtlCol="false" tIns="0" lIns="0" bIns="0" rIns="0">
            <a:spAutoFit/>
          </a:bodyPr>
          <a:lstStyle/>
          <a:p>
            <a:pPr algn="l">
              <a:lnSpc>
                <a:spcPts val="3240"/>
              </a:lnSpc>
            </a:pPr>
            <a:r>
              <a:rPr lang="en-US" sz="3561" spc="17">
                <a:solidFill>
                  <a:srgbClr val="2B2C30"/>
                </a:solidFill>
                <a:latin typeface="Playfair Display"/>
                <a:ea typeface="Playfair Display"/>
                <a:cs typeface="Playfair Display"/>
                <a:sym typeface="Playfair Display"/>
              </a:rPr>
              <a:t>References</a:t>
            </a:r>
          </a:p>
        </p:txBody>
      </p:sp>
      <p:sp>
        <p:nvSpPr>
          <p:cNvPr name="TextBox 4" id="4"/>
          <p:cNvSpPr txBox="true"/>
          <p:nvPr/>
        </p:nvSpPr>
        <p:spPr>
          <a:xfrm rot="0">
            <a:off x="1076543" y="7320406"/>
            <a:ext cx="16231035" cy="656648"/>
          </a:xfrm>
          <a:prstGeom prst="rect">
            <a:avLst/>
          </a:prstGeom>
        </p:spPr>
        <p:txBody>
          <a:bodyPr anchor="t" rtlCol="false" tIns="0" lIns="0" bIns="0" rIns="0">
            <a:spAutoFit/>
          </a:bodyPr>
          <a:lstStyle/>
          <a:p>
            <a:pPr algn="l">
              <a:lnSpc>
                <a:spcPts val="2660"/>
              </a:lnSpc>
              <a:spcBef>
                <a:spcPct val="0"/>
              </a:spcBef>
            </a:pPr>
            <a:r>
              <a:rPr lang="en-US" sz="1900">
                <a:solidFill>
                  <a:srgbClr val="2B2C30"/>
                </a:solidFill>
                <a:latin typeface="Public Sans"/>
                <a:ea typeface="Public Sans"/>
                <a:cs typeface="Public Sans"/>
                <a:sym typeface="Public Sans"/>
              </a:rPr>
              <a:t>Healthline (2022) A</a:t>
            </a:r>
            <a:r>
              <a:rPr lang="en-US" sz="1900" i="true">
                <a:solidFill>
                  <a:srgbClr val="2B2C30"/>
                </a:solidFill>
                <a:latin typeface="Public Sans Italics"/>
                <a:ea typeface="Public Sans Italics"/>
                <a:cs typeface="Public Sans Italics"/>
                <a:sym typeface="Public Sans Italics"/>
              </a:rPr>
              <a:t>utism: TikTok Leading People to Inaccurate Self-Diagnosis</a:t>
            </a:r>
            <a:r>
              <a:rPr lang="en-US" sz="1900">
                <a:solidFill>
                  <a:srgbClr val="2B2C30"/>
                </a:solidFill>
                <a:latin typeface="Public Sans"/>
                <a:ea typeface="Public Sans"/>
                <a:cs typeface="Public Sans"/>
                <a:sym typeface="Public Sans"/>
              </a:rPr>
              <a:t> .Available at: https://www.healthline.com/health-news/autism-self-diagnosis-tiktok#The-dangers-of-autism-misinformation-on-social-media. [Accessed 05/03/2025)</a:t>
            </a:r>
          </a:p>
        </p:txBody>
      </p:sp>
      <p:sp>
        <p:nvSpPr>
          <p:cNvPr name="TextBox 5" id="5"/>
          <p:cNvSpPr txBox="true"/>
          <p:nvPr/>
        </p:nvSpPr>
        <p:spPr>
          <a:xfrm rot="0">
            <a:off x="1065973" y="5996978"/>
            <a:ext cx="16230600" cy="656648"/>
          </a:xfrm>
          <a:prstGeom prst="rect">
            <a:avLst/>
          </a:prstGeom>
        </p:spPr>
        <p:txBody>
          <a:bodyPr anchor="t" rtlCol="false" tIns="0" lIns="0" bIns="0" rIns="0">
            <a:spAutoFit/>
          </a:bodyPr>
          <a:lstStyle/>
          <a:p>
            <a:pPr algn="l">
              <a:lnSpc>
                <a:spcPts val="2659"/>
              </a:lnSpc>
              <a:spcBef>
                <a:spcPct val="0"/>
              </a:spcBef>
            </a:pPr>
            <a:r>
              <a:rPr lang="en-US" sz="1899">
                <a:solidFill>
                  <a:srgbClr val="100F0D"/>
                </a:solidFill>
                <a:latin typeface="Public Sans"/>
                <a:ea typeface="Public Sans"/>
                <a:cs typeface="Public Sans"/>
                <a:sym typeface="Public Sans"/>
              </a:rPr>
              <a:t>Grace, K., Remington, A., Lloyd-Evans, B., Davies, J., Crane, L., (2022) ‘Loneliness in autistic adults: A systematic review’, Autism : the international journal of research and practice, 26(8), pp. 2117–2135. Available at: https://doi.org/10.1177/13623613221077721.</a:t>
            </a:r>
          </a:p>
        </p:txBody>
      </p:sp>
      <p:sp>
        <p:nvSpPr>
          <p:cNvPr name="TextBox 6" id="6"/>
          <p:cNvSpPr txBox="true"/>
          <p:nvPr/>
        </p:nvSpPr>
        <p:spPr>
          <a:xfrm rot="0">
            <a:off x="1013498" y="4744382"/>
            <a:ext cx="16230600"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Gov UK (2024)</a:t>
            </a:r>
            <a:r>
              <a:rPr lang="en-US" sz="1900">
                <a:solidFill>
                  <a:srgbClr val="100F0D"/>
                </a:solidFill>
                <a:latin typeface="Public Sans"/>
                <a:ea typeface="Public Sans"/>
                <a:cs typeface="Public Sans"/>
                <a:sym typeface="Public Sans"/>
              </a:rPr>
              <a:t>L</a:t>
            </a:r>
            <a:r>
              <a:rPr lang="en-US" sz="1900" i="true">
                <a:solidFill>
                  <a:srgbClr val="100F0D"/>
                </a:solidFill>
                <a:latin typeface="Public Sans Italics"/>
                <a:ea typeface="Public Sans Italics"/>
                <a:cs typeface="Public Sans Italics"/>
                <a:sym typeface="Public Sans Italics"/>
              </a:rPr>
              <a:t>evel 1: Disability Confident committed.</a:t>
            </a:r>
            <a:r>
              <a:rPr lang="en-US" sz="1900">
                <a:solidFill>
                  <a:srgbClr val="100F0D"/>
                </a:solidFill>
                <a:latin typeface="Public Sans"/>
                <a:ea typeface="Public Sans"/>
                <a:cs typeface="Public Sans"/>
                <a:sym typeface="Public Sans"/>
              </a:rPr>
              <a:t> Available at: https://www.gov.uk/government/publications/disability-confident-guidance-for-levels-1-2-and-3/level-1-disability-confident-committed#the-disability-confident-commitments. [Accessed 06/03/2025]</a:t>
            </a:r>
          </a:p>
        </p:txBody>
      </p:sp>
      <p:sp>
        <p:nvSpPr>
          <p:cNvPr name="TextBox 7" id="7"/>
          <p:cNvSpPr txBox="true"/>
          <p:nvPr/>
        </p:nvSpPr>
        <p:spPr>
          <a:xfrm rot="0">
            <a:off x="1017695" y="4115703"/>
            <a:ext cx="16242272"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Gingerbread (2024) </a:t>
            </a:r>
            <a:r>
              <a:rPr lang="en-US" sz="1900" i="true">
                <a:solidFill>
                  <a:srgbClr val="100F0D"/>
                </a:solidFill>
                <a:latin typeface="Public Sans Italics"/>
                <a:ea typeface="Public Sans Italics"/>
                <a:cs typeface="Public Sans Italics"/>
                <a:sym typeface="Public Sans Italics"/>
              </a:rPr>
              <a:t>Single parents facts and figure</a:t>
            </a:r>
            <a:r>
              <a:rPr lang="en-US" sz="1900">
                <a:solidFill>
                  <a:srgbClr val="100F0D"/>
                </a:solidFill>
                <a:latin typeface="Public Sans"/>
                <a:ea typeface="Public Sans"/>
                <a:cs typeface="Public Sans"/>
                <a:sym typeface="Public Sans"/>
              </a:rPr>
              <a:t>s. Available at: https://www.gingerbread.org.uk/our-work/single-parents-facts-and-figures/ [Accessed 03/03/2025]</a:t>
            </a:r>
          </a:p>
        </p:txBody>
      </p:sp>
      <p:sp>
        <p:nvSpPr>
          <p:cNvPr name="TextBox 8" id="8"/>
          <p:cNvSpPr txBox="true"/>
          <p:nvPr/>
        </p:nvSpPr>
        <p:spPr>
          <a:xfrm rot="0">
            <a:off x="1065973" y="6720301"/>
            <a:ext cx="16241605"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Hardy, G. and Senedd Research (2024) </a:t>
            </a:r>
            <a:r>
              <a:rPr lang="en-US" sz="1900" i="true">
                <a:solidFill>
                  <a:srgbClr val="100F0D"/>
                </a:solidFill>
                <a:latin typeface="Public Sans Italics"/>
                <a:ea typeface="Public Sans Italics"/>
                <a:cs typeface="Public Sans Italics"/>
                <a:sym typeface="Public Sans Italics"/>
              </a:rPr>
              <a:t>Neurodevelopmental services in Wales Research Briefing, Senedd Research</a:t>
            </a:r>
            <a:r>
              <a:rPr lang="en-US" sz="1900">
                <a:solidFill>
                  <a:srgbClr val="100F0D"/>
                </a:solidFill>
                <a:latin typeface="Public Sans"/>
                <a:ea typeface="Public Sans"/>
                <a:cs typeface="Public Sans"/>
                <a:sym typeface="Public Sans"/>
              </a:rPr>
              <a:t>. Available at: https://research.senedd.wales/media/rdsnhrh4/24-13-neurodevelopmental-services-in-wales.pdf#page=6. [Accessed 04/03/2025]</a:t>
            </a:r>
          </a:p>
        </p:txBody>
      </p:sp>
      <p:sp>
        <p:nvSpPr>
          <p:cNvPr name="TextBox 9" id="9"/>
          <p:cNvSpPr txBox="true"/>
          <p:nvPr/>
        </p:nvSpPr>
        <p:spPr>
          <a:xfrm rot="0">
            <a:off x="1028700" y="5373061"/>
            <a:ext cx="16389298"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Gov UK</a:t>
            </a:r>
            <a:r>
              <a:rPr lang="en-US" sz="1900">
                <a:solidFill>
                  <a:srgbClr val="100F0D"/>
                </a:solidFill>
                <a:latin typeface="Public Sans"/>
                <a:ea typeface="Public Sans"/>
                <a:cs typeface="Public Sans"/>
                <a:sym typeface="Public Sans"/>
              </a:rPr>
              <a:t> (2024) The Buckland Report. Available at: https://www.gov.uk/government/publications/the-buckland-review-of-autism-employment-report-and-recommendations/the-buckland-review-of-autism-employment-report-and-recommendations[Accessed 03/03/2025]</a:t>
            </a:r>
          </a:p>
        </p:txBody>
      </p:sp>
      <p:sp>
        <p:nvSpPr>
          <p:cNvPr name="TextBox 10" id="10"/>
          <p:cNvSpPr txBox="true"/>
          <p:nvPr/>
        </p:nvSpPr>
        <p:spPr>
          <a:xfrm rot="0">
            <a:off x="1013498" y="2451252"/>
            <a:ext cx="16230600"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Ezerins, M. E., Simon, L. S., Vogus, T. J., Gabriel, A. S., Calderwood, C., &amp; Rosen, C. C. (2024). Autism and Employment: A Review of the “New Frontier” of Diversity Research. </a:t>
            </a:r>
            <a:r>
              <a:rPr lang="en-US" sz="1900" i="true">
                <a:solidFill>
                  <a:srgbClr val="100F0D"/>
                </a:solidFill>
                <a:latin typeface="Public Sans Italics"/>
                <a:ea typeface="Public Sans Italics"/>
                <a:cs typeface="Public Sans Italics"/>
                <a:sym typeface="Public Sans Italics"/>
              </a:rPr>
              <a:t>Journal of Management</a:t>
            </a:r>
            <a:r>
              <a:rPr lang="en-US" sz="1900">
                <a:solidFill>
                  <a:srgbClr val="100F0D"/>
                </a:solidFill>
                <a:latin typeface="Public Sans"/>
                <a:ea typeface="Public Sans"/>
                <a:cs typeface="Public Sans"/>
                <a:sym typeface="Public Sans"/>
              </a:rPr>
              <a:t>, 50(3), pp.1102-1144. https://doi-org.ezproxy.uwtsd.ac.uk/10.1177/01492063231193362</a:t>
            </a:r>
          </a:p>
        </p:txBody>
      </p:sp>
      <p:sp>
        <p:nvSpPr>
          <p:cNvPr name="TextBox 11" id="11"/>
          <p:cNvSpPr txBox="true"/>
          <p:nvPr/>
        </p:nvSpPr>
        <p:spPr>
          <a:xfrm rot="0">
            <a:off x="1029367" y="1699831"/>
            <a:ext cx="16441710" cy="656590"/>
          </a:xfrm>
          <a:prstGeom prst="rect">
            <a:avLst/>
          </a:prstGeom>
        </p:spPr>
        <p:txBody>
          <a:bodyPr anchor="t" rtlCol="false" tIns="0" lIns="0" bIns="0" rIns="0">
            <a:spAutoFit/>
          </a:bodyPr>
          <a:lstStyle/>
          <a:p>
            <a:pPr algn="l">
              <a:lnSpc>
                <a:spcPts val="2660"/>
              </a:lnSpc>
            </a:pPr>
            <a:r>
              <a:rPr lang="en-US" sz="1900">
                <a:solidFill>
                  <a:srgbClr val="100F0D"/>
                </a:solidFill>
                <a:latin typeface="Public Sans"/>
                <a:ea typeface="Public Sans"/>
                <a:cs typeface="Public Sans"/>
                <a:sym typeface="Public Sans"/>
              </a:rPr>
              <a:t>Disability News Service (2023) </a:t>
            </a:r>
            <a:r>
              <a:rPr lang="en-US" sz="1900" i="true">
                <a:solidFill>
                  <a:srgbClr val="100F0D"/>
                </a:solidFill>
                <a:latin typeface="Public Sans Italics"/>
                <a:ea typeface="Public Sans Italics"/>
                <a:cs typeface="Public Sans Italics"/>
                <a:sym typeface="Public Sans Italics"/>
              </a:rPr>
              <a:t>‘Time for ’root and branch’ review of Disability Confident, minister admits’</a:t>
            </a:r>
            <a:r>
              <a:rPr lang="en-US" sz="1900">
                <a:solidFill>
                  <a:srgbClr val="100F0D"/>
                </a:solidFill>
                <a:latin typeface="Public Sans"/>
                <a:ea typeface="Public Sans"/>
                <a:cs typeface="Public Sans"/>
                <a:sym typeface="Public Sans"/>
              </a:rPr>
              <a:t>. Available at:https://www.disabilitynewsservice.com/time-for-root-and-branch-review-of-disability-confident-minister-admits/ [Accessed 09/03/2025]</a:t>
            </a:r>
          </a:p>
        </p:txBody>
      </p:sp>
      <p:sp>
        <p:nvSpPr>
          <p:cNvPr name="TextBox 12" id="12"/>
          <p:cNvSpPr txBox="true"/>
          <p:nvPr/>
        </p:nvSpPr>
        <p:spPr>
          <a:xfrm rot="0">
            <a:off x="1065973" y="8043729"/>
            <a:ext cx="16389298"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Hill, A. (2024) 'What’s behind the UK’s increase in autism diagnoses?,' </a:t>
            </a:r>
            <a:r>
              <a:rPr lang="en-US" sz="1900" i="true">
                <a:solidFill>
                  <a:srgbClr val="100F0D"/>
                </a:solidFill>
                <a:latin typeface="Public Sans Italics"/>
                <a:ea typeface="Public Sans Italics"/>
                <a:cs typeface="Public Sans Italics"/>
                <a:sym typeface="Public Sans Italics"/>
              </a:rPr>
              <a:t>The Guardian</a:t>
            </a:r>
            <a:r>
              <a:rPr lang="en-US" sz="1900">
                <a:solidFill>
                  <a:srgbClr val="100F0D"/>
                </a:solidFill>
                <a:latin typeface="Public Sans"/>
                <a:ea typeface="Public Sans"/>
                <a:cs typeface="Public Sans"/>
                <a:sym typeface="Public Sans"/>
              </a:rPr>
              <a:t>, 5 March. Available at: https://www.theguardian.com/society/2024/mar/04/uk-increase-autism-diagnoses-neurodiversity. [Accessed 04/03/2025]</a:t>
            </a:r>
          </a:p>
        </p:txBody>
      </p:sp>
      <p:sp>
        <p:nvSpPr>
          <p:cNvPr name="TextBox 13" id="13"/>
          <p:cNvSpPr txBox="true"/>
          <p:nvPr/>
        </p:nvSpPr>
        <p:spPr>
          <a:xfrm rot="0">
            <a:off x="1065973" y="8643833"/>
            <a:ext cx="16230600" cy="656648"/>
          </a:xfrm>
          <a:prstGeom prst="rect">
            <a:avLst/>
          </a:prstGeom>
        </p:spPr>
        <p:txBody>
          <a:bodyPr anchor="t" rtlCol="false" tIns="0" lIns="0" bIns="0" rIns="0">
            <a:spAutoFit/>
          </a:bodyPr>
          <a:lstStyle/>
          <a:p>
            <a:pPr algn="l">
              <a:lnSpc>
                <a:spcPts val="2660"/>
              </a:lnSpc>
              <a:spcBef>
                <a:spcPct val="0"/>
              </a:spcBef>
            </a:pPr>
            <a:r>
              <a:rPr lang="en-US" sz="1900">
                <a:solidFill>
                  <a:srgbClr val="2B2C30"/>
                </a:solidFill>
                <a:latin typeface="Public Sans"/>
                <a:ea typeface="Public Sans"/>
                <a:cs typeface="Public Sans"/>
                <a:sym typeface="Public Sans"/>
              </a:rPr>
              <a:t>Lai, M.-C. et al. (2011) </a:t>
            </a:r>
            <a:r>
              <a:rPr lang="en-US" sz="1900" i="true">
                <a:solidFill>
                  <a:srgbClr val="2B2C30"/>
                </a:solidFill>
                <a:latin typeface="Public Sans Italics"/>
                <a:ea typeface="Public Sans Italics"/>
                <a:cs typeface="Public Sans Italics"/>
                <a:sym typeface="Public Sans Italics"/>
              </a:rPr>
              <a:t>‘A behavioral comparison of male and female adults with high functioning autism spectrum conditions</a:t>
            </a:r>
            <a:r>
              <a:rPr lang="en-US" sz="1900">
                <a:solidFill>
                  <a:srgbClr val="2B2C30"/>
                </a:solidFill>
                <a:latin typeface="Public Sans"/>
                <a:ea typeface="Public Sans"/>
                <a:cs typeface="Public Sans"/>
                <a:sym typeface="Public Sans"/>
              </a:rPr>
              <a:t>’, PloS one, 6(6), pp. e20835–e20835. Available at: https://doi.org/10.1371/journal.pone.0020835.</a:t>
            </a:r>
          </a:p>
        </p:txBody>
      </p:sp>
      <p:sp>
        <p:nvSpPr>
          <p:cNvPr name="TextBox 14" id="14"/>
          <p:cNvSpPr txBox="true"/>
          <p:nvPr/>
        </p:nvSpPr>
        <p:spPr>
          <a:xfrm rot="0">
            <a:off x="1029367" y="3735338"/>
            <a:ext cx="16230600" cy="323215"/>
          </a:xfrm>
          <a:prstGeom prst="rect">
            <a:avLst/>
          </a:prstGeom>
        </p:spPr>
        <p:txBody>
          <a:bodyPr anchor="t" rtlCol="false" tIns="0" lIns="0" bIns="0" rIns="0">
            <a:spAutoFit/>
          </a:bodyPr>
          <a:lstStyle/>
          <a:p>
            <a:pPr algn="l">
              <a:lnSpc>
                <a:spcPts val="2660"/>
              </a:lnSpc>
              <a:spcBef>
                <a:spcPct val="0"/>
              </a:spcBef>
            </a:pPr>
            <a:r>
              <a:rPr lang="en-US" sz="1900">
                <a:solidFill>
                  <a:srgbClr val="000000"/>
                </a:solidFill>
                <a:latin typeface="Public Sans"/>
                <a:ea typeface="Public Sans"/>
                <a:cs typeface="Public Sans"/>
                <a:sym typeface="Public Sans"/>
              </a:rPr>
              <a:t>Giddens, A. and Sutton, P.W. (2021) Sociology. 9th edn. Cambridge: Polity Press.</a:t>
            </a:r>
          </a:p>
        </p:txBody>
      </p:sp>
      <p:sp>
        <p:nvSpPr>
          <p:cNvPr name="TextBox 15" id="15"/>
          <p:cNvSpPr txBox="true"/>
          <p:nvPr/>
        </p:nvSpPr>
        <p:spPr>
          <a:xfrm rot="0">
            <a:off x="1029367" y="3118032"/>
            <a:ext cx="16473448" cy="571500"/>
          </a:xfrm>
          <a:prstGeom prst="rect">
            <a:avLst/>
          </a:prstGeom>
        </p:spPr>
        <p:txBody>
          <a:bodyPr anchor="t" rtlCol="false" tIns="0" lIns="0" bIns="0" rIns="0">
            <a:spAutoFit/>
          </a:bodyPr>
          <a:lstStyle/>
          <a:p>
            <a:pPr algn="l">
              <a:lnSpc>
                <a:spcPts val="2280"/>
              </a:lnSpc>
              <a:spcBef>
                <a:spcPct val="0"/>
              </a:spcBef>
            </a:pPr>
            <a:r>
              <a:rPr lang="en-US" sz="1900">
                <a:solidFill>
                  <a:srgbClr val="000000"/>
                </a:solidFill>
                <a:latin typeface="Public Sans"/>
                <a:ea typeface="Public Sans"/>
                <a:cs typeface="Public Sans"/>
                <a:sym typeface="Public Sans"/>
              </a:rPr>
              <a:t>Fusar-Poli , L., Brondino,N., Politi, P., Aguglia, E., (2022) ‘Missed diagnoses and misdiagnoses of adults with autism spectrum disorder’,</a:t>
            </a:r>
            <a:r>
              <a:rPr lang="en-US" sz="1900" i="true">
                <a:solidFill>
                  <a:srgbClr val="000000"/>
                </a:solidFill>
                <a:latin typeface="Public Sans Italics"/>
                <a:ea typeface="Public Sans Italics"/>
                <a:cs typeface="Public Sans Italics"/>
                <a:sym typeface="Public Sans Italics"/>
              </a:rPr>
              <a:t> European archives of psychiatry and clinical neuroscience</a:t>
            </a:r>
            <a:r>
              <a:rPr lang="en-US" sz="1900">
                <a:solidFill>
                  <a:srgbClr val="000000"/>
                </a:solidFill>
                <a:latin typeface="Public Sans"/>
                <a:ea typeface="Public Sans"/>
                <a:cs typeface="Public Sans"/>
                <a:sym typeface="Public Sans"/>
              </a:rPr>
              <a:t>, 272(2), pp. 187–198. Available at: https://doi.org/10.1007/s00406-020-01189-w.</a:t>
            </a:r>
          </a:p>
        </p:txBody>
      </p:sp>
    </p:spTree>
  </p:cSld>
  <p:clrMapOvr>
    <a:masterClrMapping/>
  </p:clrMapOvr>
</p:sld>
</file>

<file path=ppt/slides/slide20.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TextBox 2" id="2"/>
          <p:cNvSpPr txBox="true"/>
          <p:nvPr/>
        </p:nvSpPr>
        <p:spPr>
          <a:xfrm rot="0">
            <a:off x="1027725" y="4464735"/>
            <a:ext cx="16230600" cy="857294"/>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Morgan, E. and Neagle, L. (2021) </a:t>
            </a:r>
            <a:r>
              <a:rPr lang="en-US" sz="1900" i="true">
                <a:solidFill>
                  <a:srgbClr val="100F0D"/>
                </a:solidFill>
                <a:latin typeface="Public Sans Italics"/>
                <a:ea typeface="Public Sans Italics"/>
                <a:cs typeface="Public Sans Italics"/>
                <a:sym typeface="Public Sans Italics"/>
              </a:rPr>
              <a:t>Code of Practice on the Delivery of Autism Services, WG21-60. report. </a:t>
            </a:r>
            <a:r>
              <a:rPr lang="en-US" sz="1900">
                <a:solidFill>
                  <a:srgbClr val="100F0D"/>
                </a:solidFill>
                <a:latin typeface="Public Sans"/>
                <a:ea typeface="Public Sans"/>
                <a:cs typeface="Public Sans"/>
                <a:sym typeface="Public Sans"/>
              </a:rPr>
              <a:t>Available at:</a:t>
            </a:r>
            <a:r>
              <a:rPr lang="en-US" sz="1900">
                <a:solidFill>
                  <a:srgbClr val="100F0D"/>
                </a:solidFill>
                <a:latin typeface="Public Sans"/>
                <a:ea typeface="Public Sans"/>
                <a:cs typeface="Public Sans"/>
                <a:sym typeface="Public Sans"/>
              </a:rPr>
              <a:t> https://www.gov.wales/sites/default/files/publications/2021-07/code-of-practice-on-the-delivery-of-autism-services.pdf. [Accessed 03/03/2025]</a:t>
            </a:r>
          </a:p>
        </p:txBody>
      </p:sp>
      <p:sp>
        <p:nvSpPr>
          <p:cNvPr name="TextBox 3" id="3"/>
          <p:cNvSpPr txBox="true"/>
          <p:nvPr/>
        </p:nvSpPr>
        <p:spPr>
          <a:xfrm rot="0">
            <a:off x="1029396" y="3655745"/>
            <a:ext cx="16230600" cy="656590"/>
          </a:xfrm>
          <a:prstGeom prst="rect">
            <a:avLst/>
          </a:prstGeom>
        </p:spPr>
        <p:txBody>
          <a:bodyPr anchor="t" rtlCol="false" tIns="0" lIns="0" bIns="0" rIns="0">
            <a:spAutoFit/>
          </a:bodyPr>
          <a:lstStyle/>
          <a:p>
            <a:pPr algn="l">
              <a:lnSpc>
                <a:spcPts val="2660"/>
              </a:lnSpc>
              <a:spcBef>
                <a:spcPct val="0"/>
              </a:spcBef>
            </a:pPr>
            <a:r>
              <a:rPr lang="en-US" sz="1900">
                <a:solidFill>
                  <a:srgbClr val="2B2C30"/>
                </a:solidFill>
                <a:latin typeface="Public Sans"/>
                <a:ea typeface="Public Sans"/>
                <a:cs typeface="Public Sans"/>
                <a:sym typeface="Public Sans"/>
              </a:rPr>
              <a:t>Mendes, EA, &amp; Maroney, MR 2019, Gender Identity, Sexuality and Autism : Voices from Across the Spectrum, Jessica Kingsley Publishers, London. Available from: ProQuest Ebook Central. [4 March 2025].</a:t>
            </a:r>
          </a:p>
        </p:txBody>
      </p:sp>
      <p:sp>
        <p:nvSpPr>
          <p:cNvPr name="TextBox 4" id="4"/>
          <p:cNvSpPr txBox="true"/>
          <p:nvPr/>
        </p:nvSpPr>
        <p:spPr>
          <a:xfrm rot="0">
            <a:off x="1029396" y="1733573"/>
            <a:ext cx="16230554" cy="990052"/>
          </a:xfrm>
          <a:prstGeom prst="rect">
            <a:avLst/>
          </a:prstGeom>
        </p:spPr>
        <p:txBody>
          <a:bodyPr anchor="t" rtlCol="false" tIns="0" lIns="0" bIns="0" rIns="0">
            <a:spAutoFit/>
          </a:bodyPr>
          <a:lstStyle/>
          <a:p>
            <a:pPr algn="l">
              <a:lnSpc>
                <a:spcPts val="2660"/>
              </a:lnSpc>
              <a:spcBef>
                <a:spcPct val="0"/>
              </a:spcBef>
            </a:pPr>
            <a:r>
              <a:rPr lang="en-US" sz="1900">
                <a:solidFill>
                  <a:srgbClr val="2B2C30"/>
                </a:solidFill>
                <a:latin typeface="Public Sans"/>
                <a:ea typeface="Public Sans"/>
                <a:cs typeface="Public Sans"/>
                <a:sym typeface="Public Sans"/>
              </a:rPr>
              <a:t>Leedham, A., Thompson, A., Smith, R., &amp; Freeth, M, (2020) </a:t>
            </a:r>
            <a:r>
              <a:rPr lang="en-US" sz="1900">
                <a:solidFill>
                  <a:srgbClr val="2B2C30"/>
                </a:solidFill>
                <a:latin typeface="Public Sans"/>
                <a:ea typeface="Public Sans"/>
                <a:cs typeface="Public Sans"/>
                <a:sym typeface="Public Sans"/>
              </a:rPr>
              <a:t>‘“I was exhausted trying to figure it out”: The experiences of females receiving an autism diagnosis in middle to late adulthood</a:t>
            </a:r>
            <a:r>
              <a:rPr lang="en-US" sz="1900" i="true">
                <a:solidFill>
                  <a:srgbClr val="2B2C30"/>
                </a:solidFill>
                <a:latin typeface="Public Sans Italics"/>
                <a:ea typeface="Public Sans Italics"/>
                <a:cs typeface="Public Sans Italics"/>
                <a:sym typeface="Public Sans Italics"/>
              </a:rPr>
              <a:t>’</a:t>
            </a:r>
            <a:r>
              <a:rPr lang="en-US" sz="1900">
                <a:solidFill>
                  <a:srgbClr val="2B2C30"/>
                </a:solidFill>
                <a:latin typeface="Public Sans"/>
                <a:ea typeface="Public Sans"/>
                <a:cs typeface="Public Sans"/>
                <a:sym typeface="Public Sans"/>
              </a:rPr>
              <a:t>,</a:t>
            </a:r>
            <a:r>
              <a:rPr lang="en-US" sz="1900" i="true">
                <a:solidFill>
                  <a:srgbClr val="2B2C30"/>
                </a:solidFill>
                <a:latin typeface="Public Sans Italics"/>
                <a:ea typeface="Public Sans Italics"/>
                <a:cs typeface="Public Sans Italics"/>
                <a:sym typeface="Public Sans Italics"/>
              </a:rPr>
              <a:t> Autism : the international journal of research and practic</a:t>
            </a:r>
            <a:r>
              <a:rPr lang="en-US" sz="1900">
                <a:solidFill>
                  <a:srgbClr val="2B2C30"/>
                </a:solidFill>
                <a:latin typeface="Public Sans"/>
                <a:ea typeface="Public Sans"/>
                <a:cs typeface="Public Sans"/>
                <a:sym typeface="Public Sans"/>
              </a:rPr>
              <a:t>e, 24(1), pp. 135–146. Available at: https://doi.org/10.1177/1362361319853442.</a:t>
            </a:r>
          </a:p>
        </p:txBody>
      </p:sp>
      <p:sp>
        <p:nvSpPr>
          <p:cNvPr name="TextBox 5" id="5"/>
          <p:cNvSpPr txBox="true"/>
          <p:nvPr/>
        </p:nvSpPr>
        <p:spPr>
          <a:xfrm rot="0">
            <a:off x="1028700" y="1123950"/>
            <a:ext cx="5027212" cy="445485"/>
          </a:xfrm>
          <a:prstGeom prst="rect">
            <a:avLst/>
          </a:prstGeom>
        </p:spPr>
        <p:txBody>
          <a:bodyPr anchor="t" rtlCol="false" tIns="0" lIns="0" bIns="0" rIns="0">
            <a:spAutoFit/>
          </a:bodyPr>
          <a:lstStyle/>
          <a:p>
            <a:pPr algn="l">
              <a:lnSpc>
                <a:spcPts val="3240"/>
              </a:lnSpc>
            </a:pPr>
            <a:r>
              <a:rPr lang="en-US" sz="3561" spc="17">
                <a:solidFill>
                  <a:srgbClr val="2B2C30"/>
                </a:solidFill>
                <a:latin typeface="Playfair Display"/>
                <a:ea typeface="Playfair Display"/>
                <a:cs typeface="Playfair Display"/>
                <a:sym typeface="Playfair Display"/>
              </a:rPr>
              <a:t>References</a:t>
            </a:r>
          </a:p>
        </p:txBody>
      </p:sp>
      <p:sp>
        <p:nvSpPr>
          <p:cNvPr name="AutoShape 6" id="6"/>
          <p:cNvSpPr/>
          <p:nvPr/>
        </p:nvSpPr>
        <p:spPr>
          <a:xfrm flipV="true">
            <a:off x="1028881" y="1574197"/>
            <a:ext cx="16230594" cy="38509"/>
          </a:xfrm>
          <a:prstGeom prst="line">
            <a:avLst/>
          </a:prstGeom>
          <a:ln cap="flat" w="9525">
            <a:solidFill>
              <a:srgbClr val="2B2C30"/>
            </a:solidFill>
            <a:prstDash val="solid"/>
            <a:headEnd type="none" len="sm" w="sm"/>
            <a:tailEnd type="none" len="sm" w="sm"/>
          </a:ln>
        </p:spPr>
      </p:sp>
      <p:sp>
        <p:nvSpPr>
          <p:cNvPr name="TextBox 7" id="7"/>
          <p:cNvSpPr txBox="true"/>
          <p:nvPr/>
        </p:nvSpPr>
        <p:spPr>
          <a:xfrm rot="0">
            <a:off x="1027633" y="5436329"/>
            <a:ext cx="16230693" cy="989965"/>
          </a:xfrm>
          <a:prstGeom prst="rect">
            <a:avLst/>
          </a:prstGeom>
        </p:spPr>
        <p:txBody>
          <a:bodyPr anchor="t" rtlCol="false" tIns="0" lIns="0" bIns="0" rIns="0">
            <a:spAutoFit/>
          </a:bodyPr>
          <a:lstStyle/>
          <a:p>
            <a:pPr algn="l">
              <a:lnSpc>
                <a:spcPts val="2660"/>
              </a:lnSpc>
              <a:spcBef>
                <a:spcPct val="0"/>
              </a:spcBef>
            </a:pPr>
            <a:r>
              <a:rPr lang="en-US" sz="1900">
                <a:solidFill>
                  <a:srgbClr val="2B2C30"/>
                </a:solidFill>
                <a:latin typeface="Public Sans"/>
                <a:ea typeface="Public Sans"/>
                <a:cs typeface="Public Sans"/>
                <a:sym typeface="Public Sans"/>
              </a:rPr>
              <a:t>Nair, S. (2016) ‘Views and experiences of Black and Minority Ethnic families living in Wales with a child with autism’, </a:t>
            </a:r>
            <a:r>
              <a:rPr lang="en-US" sz="1900" i="true">
                <a:solidFill>
                  <a:srgbClr val="2B2C30"/>
                </a:solidFill>
                <a:latin typeface="Public Sans Italics"/>
                <a:ea typeface="Public Sans Italics"/>
                <a:cs typeface="Public Sans Italics"/>
                <a:sym typeface="Public Sans Italics"/>
              </a:rPr>
              <a:t>Good Autism Practice</a:t>
            </a:r>
            <a:r>
              <a:rPr lang="en-US" sz="1900">
                <a:solidFill>
                  <a:srgbClr val="2B2C30"/>
                </a:solidFill>
                <a:latin typeface="Public Sans"/>
                <a:ea typeface="Public Sans"/>
                <a:cs typeface="Public Sans"/>
                <a:sym typeface="Public Sans"/>
              </a:rPr>
              <a:t>, 17(2), pp. 55–71. Available at: https://research-ebsco-com.ezproxy.uwtsd.ac.uk/linkprocessor/plink?id=b8fa92a6-7a76-31b3-9ff0-d36b24b34aba [Accessed: 4 March 2025].</a:t>
            </a:r>
          </a:p>
        </p:txBody>
      </p:sp>
      <p:sp>
        <p:nvSpPr>
          <p:cNvPr name="TextBox 8" id="8"/>
          <p:cNvSpPr txBox="true"/>
          <p:nvPr/>
        </p:nvSpPr>
        <p:spPr>
          <a:xfrm rot="0">
            <a:off x="1029396" y="6578781"/>
            <a:ext cx="16230971"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National Autistic Society (2022) </a:t>
            </a:r>
            <a:r>
              <a:rPr lang="en-US" sz="1900" i="true">
                <a:solidFill>
                  <a:srgbClr val="100F0D"/>
                </a:solidFill>
                <a:latin typeface="Public Sans Italics"/>
                <a:ea typeface="Public Sans Italics"/>
                <a:cs typeface="Public Sans Italics"/>
                <a:sym typeface="Public Sans Italics"/>
              </a:rPr>
              <a:t>Autistic people and masking</a:t>
            </a:r>
            <a:r>
              <a:rPr lang="en-US" sz="1900">
                <a:solidFill>
                  <a:srgbClr val="100F0D"/>
                </a:solidFill>
                <a:latin typeface="Public Sans"/>
                <a:ea typeface="Public Sans"/>
                <a:cs typeface="Public Sans"/>
                <a:sym typeface="Public Sans"/>
              </a:rPr>
              <a:t>. Available at: https://www.autism.org.uk/advice-and-guidance/professional-practice/autistic-masking. [Accessed 08/03/2025]</a:t>
            </a:r>
          </a:p>
        </p:txBody>
      </p:sp>
      <p:sp>
        <p:nvSpPr>
          <p:cNvPr name="TextBox 9" id="9"/>
          <p:cNvSpPr txBox="true"/>
          <p:nvPr/>
        </p:nvSpPr>
        <p:spPr>
          <a:xfrm rot="0">
            <a:off x="1029396" y="2799825"/>
            <a:ext cx="16230600" cy="741620"/>
          </a:xfrm>
          <a:prstGeom prst="rect">
            <a:avLst/>
          </a:prstGeom>
        </p:spPr>
        <p:txBody>
          <a:bodyPr anchor="t" rtlCol="false" tIns="0" lIns="0" bIns="0" rIns="0">
            <a:spAutoFit/>
          </a:bodyPr>
          <a:lstStyle/>
          <a:p>
            <a:pPr algn="l">
              <a:lnSpc>
                <a:spcPts val="3040"/>
              </a:lnSpc>
              <a:spcBef>
                <a:spcPct val="0"/>
              </a:spcBef>
            </a:pPr>
            <a:r>
              <a:rPr lang="en-US" sz="1900">
                <a:solidFill>
                  <a:srgbClr val="100F0D"/>
                </a:solidFill>
                <a:latin typeface="Public Sans"/>
                <a:ea typeface="Public Sans"/>
                <a:cs typeface="Public Sans"/>
                <a:sym typeface="Public Sans"/>
              </a:rPr>
              <a:t>Levine, H. (2024) </a:t>
            </a:r>
            <a:r>
              <a:rPr lang="en-US" sz="1900" i="true">
                <a:solidFill>
                  <a:srgbClr val="100F0D"/>
                </a:solidFill>
                <a:latin typeface="Public Sans Italics"/>
                <a:ea typeface="Public Sans Italics"/>
                <a:cs typeface="Public Sans Italics"/>
                <a:sym typeface="Public Sans Italics"/>
              </a:rPr>
              <a:t>Autism: The challenges and opportunities of an adult diagnosis.</a:t>
            </a:r>
            <a:r>
              <a:rPr lang="en-US" sz="1900">
                <a:solidFill>
                  <a:srgbClr val="100F0D"/>
                </a:solidFill>
                <a:latin typeface="Public Sans"/>
                <a:ea typeface="Public Sans"/>
                <a:cs typeface="Public Sans"/>
                <a:sym typeface="Public Sans"/>
              </a:rPr>
              <a:t> Available at: </a:t>
            </a:r>
            <a:r>
              <a:rPr lang="en-US" sz="1900">
                <a:solidFill>
                  <a:srgbClr val="100F0D"/>
                </a:solidFill>
                <a:latin typeface="Public Sans"/>
                <a:ea typeface="Public Sans"/>
                <a:cs typeface="Public Sans"/>
                <a:sym typeface="Public Sans"/>
              </a:rPr>
              <a:t>https://www.health.harvard.edu/mind-and-mood/autism-the-challenges-and-opportunities-of-an-adult-diagnosis [Accessed 08/03/2025]</a:t>
            </a:r>
          </a:p>
        </p:txBody>
      </p:sp>
      <p:sp>
        <p:nvSpPr>
          <p:cNvPr name="TextBox 10" id="10"/>
          <p:cNvSpPr txBox="true"/>
          <p:nvPr/>
        </p:nvSpPr>
        <p:spPr>
          <a:xfrm rot="0">
            <a:off x="1029767" y="7302710"/>
            <a:ext cx="16230600" cy="857294"/>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Ndindeng, A. (2024) “The Impact of Autism On Ethnic Minority Children in Middle and Low-Income Countries: An Under-Researched Challenge”, J</a:t>
            </a:r>
            <a:r>
              <a:rPr lang="en-US" sz="1900" i="true">
                <a:solidFill>
                  <a:srgbClr val="100F0D"/>
                </a:solidFill>
                <a:latin typeface="Public Sans Italics"/>
                <a:ea typeface="Public Sans Italics"/>
                <a:cs typeface="Public Sans Italics"/>
                <a:sym typeface="Public Sans Italics"/>
              </a:rPr>
              <a:t>ournal of Medical Health Research and Psychiatry,</a:t>
            </a:r>
            <a:r>
              <a:rPr lang="en-US" sz="1900">
                <a:solidFill>
                  <a:srgbClr val="100F0D"/>
                </a:solidFill>
                <a:latin typeface="Public Sans"/>
                <a:ea typeface="Public Sans"/>
                <a:cs typeface="Public Sans"/>
                <a:sym typeface="Public Sans"/>
              </a:rPr>
              <a:t> 1(2), pp. 1–12. Available at: https://medical-health-psychiatry.com/1/article/view/28 [Accessed: 6 March 2025]</a:t>
            </a:r>
          </a:p>
        </p:txBody>
      </p:sp>
      <p:sp>
        <p:nvSpPr>
          <p:cNvPr name="TextBox 11" id="11"/>
          <p:cNvSpPr txBox="true"/>
          <p:nvPr/>
        </p:nvSpPr>
        <p:spPr>
          <a:xfrm rot="0">
            <a:off x="1029767" y="8274304"/>
            <a:ext cx="16230600" cy="656648"/>
          </a:xfrm>
          <a:prstGeom prst="rect">
            <a:avLst/>
          </a:prstGeom>
        </p:spPr>
        <p:txBody>
          <a:bodyPr anchor="t" rtlCol="false" tIns="0" lIns="0" bIns="0" rIns="0">
            <a:spAutoFit/>
          </a:bodyPr>
          <a:lstStyle/>
          <a:p>
            <a:pPr algn="l">
              <a:lnSpc>
                <a:spcPts val="2660"/>
              </a:lnSpc>
              <a:spcBef>
                <a:spcPct val="0"/>
              </a:spcBef>
            </a:pPr>
            <a:r>
              <a:rPr lang="en-US" sz="1900">
                <a:solidFill>
                  <a:srgbClr val="2B2C30"/>
                </a:solidFill>
                <a:latin typeface="Public Sans"/>
                <a:ea typeface="Public Sans"/>
                <a:cs typeface="Public Sans"/>
                <a:sym typeface="Public Sans"/>
              </a:rPr>
              <a:t>Neurolaunch (2024) I</a:t>
            </a:r>
            <a:r>
              <a:rPr lang="en-US" sz="1900" i="true">
                <a:solidFill>
                  <a:srgbClr val="2B2C30"/>
                </a:solidFill>
                <a:latin typeface="Public Sans Italics"/>
                <a:ea typeface="Public Sans Italics"/>
                <a:cs typeface="Public Sans Italics"/>
                <a:sym typeface="Public Sans Italics"/>
              </a:rPr>
              <a:t>CD-11 Autism: New Diagnostic Criteria and Their Impact on Autism Spectrum Disorder</a:t>
            </a:r>
            <a:r>
              <a:rPr lang="en-US" sz="1900">
                <a:solidFill>
                  <a:srgbClr val="2B2C30"/>
                </a:solidFill>
                <a:latin typeface="Public Sans"/>
                <a:ea typeface="Public Sans"/>
                <a:cs typeface="Public Sans"/>
                <a:sym typeface="Public Sans"/>
              </a:rPr>
              <a:t>. Available at: https://neurolaunch.com/icd-11-autism/ [Accessed 04/03/2025]</a:t>
            </a:r>
          </a:p>
        </p:txBody>
      </p:sp>
      <p:sp>
        <p:nvSpPr>
          <p:cNvPr name="TextBox 12" id="12"/>
          <p:cNvSpPr txBox="true"/>
          <p:nvPr/>
        </p:nvSpPr>
        <p:spPr>
          <a:xfrm rot="0">
            <a:off x="1027633" y="9045252"/>
            <a:ext cx="16225375" cy="656192"/>
          </a:xfrm>
          <a:prstGeom prst="rect">
            <a:avLst/>
          </a:prstGeom>
        </p:spPr>
        <p:txBody>
          <a:bodyPr anchor="t" rtlCol="false" tIns="0" lIns="0" bIns="0" rIns="0">
            <a:spAutoFit/>
          </a:bodyPr>
          <a:lstStyle/>
          <a:p>
            <a:pPr algn="l">
              <a:lnSpc>
                <a:spcPts val="2658"/>
              </a:lnSpc>
              <a:spcBef>
                <a:spcPct val="0"/>
              </a:spcBef>
            </a:pPr>
            <a:r>
              <a:rPr lang="en-US" sz="1898" spc="9">
                <a:solidFill>
                  <a:srgbClr val="000000"/>
                </a:solidFill>
                <a:latin typeface="Public Sans"/>
                <a:ea typeface="Public Sans"/>
                <a:cs typeface="Public Sans"/>
                <a:sym typeface="Public Sans"/>
              </a:rPr>
              <a:t>Neurodiversity Index: Supporting neurodivergent employees in the workplace | City &amp; Guilds Foundation. (2023). cityandguildsfoundation.org. Available at: https://cityandguildsfoundation.org/what-we-offer/campaigning/neurodiversity-index/ [Accessed 18/03/2023]</a:t>
            </a:r>
          </a:p>
        </p:txBody>
      </p:sp>
    </p:spTree>
  </p:cSld>
  <p:clrMapOvr>
    <a:masterClrMapping/>
  </p:clrMapOvr>
</p:sld>
</file>

<file path=ppt/slides/slide21.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AutoShape 2" id="2"/>
          <p:cNvSpPr/>
          <p:nvPr/>
        </p:nvSpPr>
        <p:spPr>
          <a:xfrm flipV="true">
            <a:off x="1029397" y="1574197"/>
            <a:ext cx="16230594" cy="38509"/>
          </a:xfrm>
          <a:prstGeom prst="line">
            <a:avLst/>
          </a:prstGeom>
          <a:ln cap="flat" w="9525">
            <a:solidFill>
              <a:srgbClr val="2B2C30"/>
            </a:solidFill>
            <a:prstDash val="solid"/>
            <a:headEnd type="none" len="sm" w="sm"/>
            <a:tailEnd type="none" len="sm" w="sm"/>
          </a:ln>
        </p:spPr>
      </p:sp>
      <p:sp>
        <p:nvSpPr>
          <p:cNvPr name="TextBox 3" id="3"/>
          <p:cNvSpPr txBox="true"/>
          <p:nvPr/>
        </p:nvSpPr>
        <p:spPr>
          <a:xfrm rot="0">
            <a:off x="1028724" y="1123950"/>
            <a:ext cx="5027212" cy="445485"/>
          </a:xfrm>
          <a:prstGeom prst="rect">
            <a:avLst/>
          </a:prstGeom>
        </p:spPr>
        <p:txBody>
          <a:bodyPr anchor="t" rtlCol="false" tIns="0" lIns="0" bIns="0" rIns="0">
            <a:spAutoFit/>
          </a:bodyPr>
          <a:lstStyle/>
          <a:p>
            <a:pPr algn="l">
              <a:lnSpc>
                <a:spcPts val="3240"/>
              </a:lnSpc>
            </a:pPr>
            <a:r>
              <a:rPr lang="en-US" sz="3561" spc="17">
                <a:solidFill>
                  <a:srgbClr val="2B2C30"/>
                </a:solidFill>
                <a:latin typeface="Playfair Display"/>
                <a:ea typeface="Playfair Display"/>
                <a:cs typeface="Playfair Display"/>
                <a:sym typeface="Playfair Display"/>
              </a:rPr>
              <a:t>References</a:t>
            </a:r>
          </a:p>
        </p:txBody>
      </p:sp>
      <p:sp>
        <p:nvSpPr>
          <p:cNvPr name="TextBox 4" id="4"/>
          <p:cNvSpPr txBox="true"/>
          <p:nvPr/>
        </p:nvSpPr>
        <p:spPr>
          <a:xfrm rot="0">
            <a:off x="1011614" y="8275724"/>
            <a:ext cx="16230600" cy="656590"/>
          </a:xfrm>
          <a:prstGeom prst="rect">
            <a:avLst/>
          </a:prstGeom>
        </p:spPr>
        <p:txBody>
          <a:bodyPr anchor="t" rtlCol="false" tIns="0" lIns="0" bIns="0" rIns="0">
            <a:spAutoFit/>
          </a:bodyPr>
          <a:lstStyle/>
          <a:p>
            <a:pPr algn="l">
              <a:lnSpc>
                <a:spcPts val="2660"/>
              </a:lnSpc>
              <a:spcBef>
                <a:spcPct val="0"/>
              </a:spcBef>
            </a:pPr>
            <a:r>
              <a:rPr lang="en-US" sz="1900">
                <a:solidFill>
                  <a:srgbClr val="2B2C30"/>
                </a:solidFill>
                <a:latin typeface="Public Sans"/>
                <a:ea typeface="Public Sans"/>
                <a:cs typeface="Public Sans"/>
                <a:sym typeface="Public Sans"/>
              </a:rPr>
              <a:t>Russell, G., Stapley, S., Newlove-Delgado, T., Salmon, A., White, R., Warren, F., Pearson, A. and Ford, T. (2022),</a:t>
            </a:r>
            <a:r>
              <a:rPr lang="en-US" sz="1900">
                <a:solidFill>
                  <a:srgbClr val="2B2C30"/>
                </a:solidFill>
                <a:latin typeface="Public Sans"/>
                <a:ea typeface="Public Sans"/>
                <a:cs typeface="Public Sans"/>
                <a:sym typeface="Public Sans"/>
              </a:rPr>
              <a:t> Time trends in autism diagnosis over 20 years: a UK population-based cohort study. </a:t>
            </a:r>
            <a:r>
              <a:rPr lang="en-US" sz="1900" i="true">
                <a:solidFill>
                  <a:srgbClr val="2B2C30"/>
                </a:solidFill>
                <a:latin typeface="Public Sans Italics"/>
                <a:ea typeface="Public Sans Italics"/>
                <a:cs typeface="Public Sans Italics"/>
                <a:sym typeface="Public Sans Italics"/>
              </a:rPr>
              <a:t>Child Psychology Psychiatr</a:t>
            </a:r>
            <a:r>
              <a:rPr lang="en-US" sz="1900">
                <a:solidFill>
                  <a:srgbClr val="2B2C30"/>
                </a:solidFill>
                <a:latin typeface="Public Sans"/>
                <a:ea typeface="Public Sans"/>
                <a:cs typeface="Public Sans"/>
                <a:sym typeface="Public Sans"/>
              </a:rPr>
              <a:t>y, 63. pp. 674-682. Available at: https://doi.org/10.1111/jcpp.13505</a:t>
            </a:r>
          </a:p>
        </p:txBody>
      </p:sp>
      <p:sp>
        <p:nvSpPr>
          <p:cNvPr name="TextBox 5" id="5"/>
          <p:cNvSpPr txBox="true"/>
          <p:nvPr/>
        </p:nvSpPr>
        <p:spPr>
          <a:xfrm rot="0">
            <a:off x="1011818" y="4629424"/>
            <a:ext cx="16230490" cy="990053"/>
          </a:xfrm>
          <a:prstGeom prst="rect">
            <a:avLst/>
          </a:prstGeom>
        </p:spPr>
        <p:txBody>
          <a:bodyPr anchor="t" rtlCol="false" tIns="0" lIns="0" bIns="0" rIns="0">
            <a:spAutoFit/>
          </a:bodyPr>
          <a:lstStyle/>
          <a:p>
            <a:pPr algn="l">
              <a:lnSpc>
                <a:spcPts val="2659"/>
              </a:lnSpc>
              <a:spcBef>
                <a:spcPct val="0"/>
              </a:spcBef>
            </a:pPr>
            <a:r>
              <a:rPr lang="en-US" sz="1899">
                <a:solidFill>
                  <a:srgbClr val="2B2C30"/>
                </a:solidFill>
                <a:latin typeface="Public Sans"/>
                <a:ea typeface="Public Sans"/>
                <a:cs typeface="Public Sans"/>
                <a:sym typeface="Public Sans"/>
              </a:rPr>
              <a:t>Orsmond, G.I., Krauss, M.W. and Seltzer, M.M. (2004) ‘Peer Relationships and Social and Recreational Activities among Adolescents and Adults with Autism’, </a:t>
            </a:r>
            <a:r>
              <a:rPr lang="en-US" sz="1899" i="true">
                <a:solidFill>
                  <a:srgbClr val="2B2C30"/>
                </a:solidFill>
                <a:latin typeface="Public Sans Italics"/>
                <a:ea typeface="Public Sans Italics"/>
                <a:cs typeface="Public Sans Italics"/>
                <a:sym typeface="Public Sans Italics"/>
              </a:rPr>
              <a:t>Journal of autism and developmental disorders</a:t>
            </a:r>
            <a:r>
              <a:rPr lang="en-US" sz="1899">
                <a:solidFill>
                  <a:srgbClr val="2B2C30"/>
                </a:solidFill>
                <a:latin typeface="Public Sans"/>
                <a:ea typeface="Public Sans"/>
                <a:cs typeface="Public Sans"/>
                <a:sym typeface="Public Sans"/>
              </a:rPr>
              <a:t>, 34(3), pp. 245–256. Available at: https://doi.org/10.1023/B:JADD.0000029547.96610.df.</a:t>
            </a:r>
          </a:p>
        </p:txBody>
      </p:sp>
      <p:sp>
        <p:nvSpPr>
          <p:cNvPr name="TextBox 6" id="6"/>
          <p:cNvSpPr txBox="true"/>
          <p:nvPr/>
        </p:nvSpPr>
        <p:spPr>
          <a:xfrm rot="0">
            <a:off x="1011614" y="7238135"/>
            <a:ext cx="16230693" cy="989965"/>
          </a:xfrm>
          <a:prstGeom prst="rect">
            <a:avLst/>
          </a:prstGeom>
        </p:spPr>
        <p:txBody>
          <a:bodyPr anchor="t" rtlCol="false" tIns="0" lIns="0" bIns="0" rIns="0">
            <a:spAutoFit/>
          </a:bodyPr>
          <a:lstStyle/>
          <a:p>
            <a:pPr algn="l">
              <a:lnSpc>
                <a:spcPts val="2660"/>
              </a:lnSpc>
              <a:spcBef>
                <a:spcPct val="0"/>
              </a:spcBef>
            </a:pPr>
            <a:r>
              <a:rPr lang="en-US" sz="1900">
                <a:solidFill>
                  <a:srgbClr val="2B2C30"/>
                </a:solidFill>
                <a:latin typeface="Public Sans"/>
                <a:ea typeface="Public Sans"/>
                <a:cs typeface="Public Sans"/>
                <a:sym typeface="Public Sans"/>
              </a:rPr>
              <a:t>Russell, G., Rodgers, L.R., Ukoumunne, O.C., Ford, T., (2014) ‘Prevalence of Parent-Reported ASD and ADHD in the UK: Findings from the Millennium Cohort Study’, </a:t>
            </a:r>
            <a:r>
              <a:rPr lang="en-US" sz="1900" i="true">
                <a:solidFill>
                  <a:srgbClr val="2B2C30"/>
                </a:solidFill>
                <a:latin typeface="Public Sans Italics"/>
                <a:ea typeface="Public Sans Italics"/>
                <a:cs typeface="Public Sans Italics"/>
                <a:sym typeface="Public Sans Italics"/>
              </a:rPr>
              <a:t>Journal of autism and developmental disorders</a:t>
            </a:r>
            <a:r>
              <a:rPr lang="en-US" sz="1900">
                <a:solidFill>
                  <a:srgbClr val="2B2C30"/>
                </a:solidFill>
                <a:latin typeface="Public Sans"/>
                <a:ea typeface="Public Sans"/>
                <a:cs typeface="Public Sans"/>
                <a:sym typeface="Public Sans"/>
              </a:rPr>
              <a:t>, 44(1), pp. 31–40. Available at: https://doi.org/10.1007/s10803-013-1849-0.</a:t>
            </a:r>
          </a:p>
        </p:txBody>
      </p:sp>
      <p:sp>
        <p:nvSpPr>
          <p:cNvPr name="TextBox 7" id="7"/>
          <p:cNvSpPr txBox="true"/>
          <p:nvPr/>
        </p:nvSpPr>
        <p:spPr>
          <a:xfrm rot="0">
            <a:off x="1011928" y="2561571"/>
            <a:ext cx="16230600" cy="990052"/>
          </a:xfrm>
          <a:prstGeom prst="rect">
            <a:avLst/>
          </a:prstGeom>
        </p:spPr>
        <p:txBody>
          <a:bodyPr anchor="t" rtlCol="false" tIns="0" lIns="0" bIns="0" rIns="0">
            <a:spAutoFit/>
          </a:bodyPr>
          <a:lstStyle/>
          <a:p>
            <a:pPr algn="l">
              <a:lnSpc>
                <a:spcPts val="2660"/>
              </a:lnSpc>
              <a:spcBef>
                <a:spcPct val="0"/>
              </a:spcBef>
            </a:pPr>
            <a:r>
              <a:rPr lang="en-US" sz="1900">
                <a:solidFill>
                  <a:srgbClr val="2B2C30"/>
                </a:solidFill>
                <a:latin typeface="Public Sans"/>
                <a:ea typeface="Public Sans"/>
                <a:cs typeface="Public Sans"/>
                <a:sym typeface="Public Sans"/>
              </a:rPr>
              <a:t>Office for National Statistics (2021) </a:t>
            </a:r>
            <a:r>
              <a:rPr lang="en-US" sz="1900" i="true">
                <a:solidFill>
                  <a:srgbClr val="2B2C30"/>
                </a:solidFill>
                <a:latin typeface="Public Sans Italics"/>
                <a:ea typeface="Public Sans Italics"/>
                <a:cs typeface="Public Sans Italics"/>
                <a:sym typeface="Public Sans Italics"/>
              </a:rPr>
              <a:t>Outcomes for Disabled People in the UK: 2020 </a:t>
            </a:r>
            <a:r>
              <a:rPr lang="en-US" sz="1900">
                <a:solidFill>
                  <a:srgbClr val="2B2C30"/>
                </a:solidFill>
                <a:latin typeface="Public Sans"/>
                <a:ea typeface="Public Sans"/>
                <a:cs typeface="Public Sans"/>
                <a:sym typeface="Public Sans"/>
              </a:rPr>
              <a:t>Available at: https://www.ons.gov.uk/peoplepopulationandcommunity/healthandsocialcare/disability/articles/outcomesfordisabledpeopleintheuk/2020 [Accessed 04/03/2025]</a:t>
            </a:r>
          </a:p>
        </p:txBody>
      </p:sp>
      <p:sp>
        <p:nvSpPr>
          <p:cNvPr name="TextBox 8" id="8"/>
          <p:cNvSpPr txBox="true"/>
          <p:nvPr/>
        </p:nvSpPr>
        <p:spPr>
          <a:xfrm rot="0">
            <a:off x="1030506" y="6247491"/>
            <a:ext cx="16230490" cy="857294"/>
          </a:xfrm>
          <a:prstGeom prst="rect">
            <a:avLst/>
          </a:prstGeom>
        </p:spPr>
        <p:txBody>
          <a:bodyPr anchor="t" rtlCol="false" tIns="0" lIns="0" bIns="0" rIns="0">
            <a:spAutoFit/>
          </a:bodyPr>
          <a:lstStyle/>
          <a:p>
            <a:pPr algn="l">
              <a:lnSpc>
                <a:spcPts val="2280"/>
              </a:lnSpc>
              <a:spcBef>
                <a:spcPct val="0"/>
              </a:spcBef>
            </a:pPr>
            <a:r>
              <a:rPr lang="en-US" sz="1900">
                <a:solidFill>
                  <a:srgbClr val="2B2C30"/>
                </a:solidFill>
                <a:latin typeface="Public Sans"/>
                <a:ea typeface="Public Sans"/>
                <a:cs typeface="Public Sans"/>
                <a:sym typeface="Public Sans"/>
              </a:rPr>
              <a:t>Pryal, K.R.G., JD PhD (2023b) </a:t>
            </a:r>
            <a:r>
              <a:rPr lang="en-US" sz="1900" i="true">
                <a:solidFill>
                  <a:srgbClr val="2B2C30"/>
                </a:solidFill>
                <a:latin typeface="Public Sans Italics"/>
                <a:ea typeface="Public Sans Italics"/>
                <a:cs typeface="Public Sans Italics"/>
                <a:sym typeface="Public Sans Italics"/>
              </a:rPr>
              <a:t>'It can be hard to get diagnosed as an adult; self-diagnosis is a valid choice.,' </a:t>
            </a:r>
            <a:r>
              <a:rPr lang="en-US" sz="1900">
                <a:solidFill>
                  <a:srgbClr val="2B2C30"/>
                </a:solidFill>
                <a:latin typeface="Public Sans"/>
                <a:ea typeface="Public Sans"/>
                <a:cs typeface="Public Sans"/>
                <a:sym typeface="Public Sans"/>
              </a:rPr>
              <a:t>Psychology Today, 25 November. https://www.psychologytoday.com/us/blog/living-neurodivergence/202311/the-barriers-to-an-adult-diagnosis-of-autism?msockid=1717a175bcff6a350860b58abdda6b5b. [Accessed 07/03/2025]</a:t>
            </a:r>
          </a:p>
        </p:txBody>
      </p:sp>
      <p:sp>
        <p:nvSpPr>
          <p:cNvPr name="TextBox 9" id="9"/>
          <p:cNvSpPr txBox="true"/>
          <p:nvPr/>
        </p:nvSpPr>
        <p:spPr>
          <a:xfrm rot="0">
            <a:off x="1012038" y="3723073"/>
            <a:ext cx="16231395" cy="857294"/>
          </a:xfrm>
          <a:prstGeom prst="rect">
            <a:avLst/>
          </a:prstGeom>
        </p:spPr>
        <p:txBody>
          <a:bodyPr anchor="t" rtlCol="false" tIns="0" lIns="0" bIns="0" rIns="0">
            <a:spAutoFit/>
          </a:bodyPr>
          <a:lstStyle/>
          <a:p>
            <a:pPr algn="l">
              <a:lnSpc>
                <a:spcPts val="2280"/>
              </a:lnSpc>
              <a:spcBef>
                <a:spcPct val="0"/>
              </a:spcBef>
            </a:pPr>
            <a:r>
              <a:rPr lang="en-US" sz="1900">
                <a:solidFill>
                  <a:srgbClr val="2B2C30"/>
                </a:solidFill>
                <a:latin typeface="Public Sans"/>
                <a:ea typeface="Public Sans"/>
                <a:cs typeface="Public Sans"/>
                <a:sym typeface="Public Sans"/>
              </a:rPr>
              <a:t>Office for National Statistics</a:t>
            </a:r>
            <a:r>
              <a:rPr lang="en-US" sz="1900" i="true">
                <a:solidFill>
                  <a:srgbClr val="2B2C30"/>
                </a:solidFill>
                <a:latin typeface="Public Sans Italics"/>
                <a:ea typeface="Public Sans Italics"/>
                <a:cs typeface="Public Sans Italics"/>
                <a:sym typeface="Public Sans Italics"/>
              </a:rPr>
              <a:t> (2021) </a:t>
            </a:r>
            <a:r>
              <a:rPr lang="en-US" sz="1900" i="true">
                <a:solidFill>
                  <a:srgbClr val="2B2C30"/>
                </a:solidFill>
                <a:latin typeface="Public Sans Italics"/>
                <a:ea typeface="Public Sans Italics"/>
                <a:cs typeface="Public Sans Italics"/>
                <a:sym typeface="Public Sans Italics"/>
              </a:rPr>
              <a:t>Unemployment rates for people identified as autistic living in Wales  </a:t>
            </a:r>
            <a:r>
              <a:rPr lang="en-US" sz="1900">
                <a:solidFill>
                  <a:srgbClr val="2B2C30"/>
                </a:solidFill>
                <a:latin typeface="Public Sans"/>
                <a:ea typeface="Public Sans"/>
                <a:cs typeface="Public Sans"/>
                <a:sym typeface="Public Sans"/>
              </a:rPr>
              <a:t>https://www.ons.gov.uk/aboutus/transparencyandgovernance/freedomofinformationfoi/unemploymentratesforpeopleidentifiedasautisticlivinginwales. [Accessed 08/03/2025]</a:t>
            </a:r>
          </a:p>
        </p:txBody>
      </p:sp>
      <p:sp>
        <p:nvSpPr>
          <p:cNvPr name="TextBox 10" id="10"/>
          <p:cNvSpPr txBox="true"/>
          <p:nvPr/>
        </p:nvSpPr>
        <p:spPr>
          <a:xfrm rot="0">
            <a:off x="1012038" y="1853059"/>
            <a:ext cx="16516613"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Nicholls, T. (2025). Shrinking the autism employment gap: Finding out what really works. </a:t>
            </a:r>
            <a:r>
              <a:rPr lang="en-US" sz="1900" i="true">
                <a:solidFill>
                  <a:srgbClr val="100F0D"/>
                </a:solidFill>
                <a:latin typeface="Public Sans Italics"/>
                <a:ea typeface="Public Sans Italics"/>
                <a:cs typeface="Public Sans Italics"/>
                <a:sym typeface="Public Sans Italics"/>
              </a:rPr>
              <a:t>Autism,</a:t>
            </a:r>
            <a:r>
              <a:rPr lang="en-US" sz="1900">
                <a:solidFill>
                  <a:srgbClr val="100F0D"/>
                </a:solidFill>
                <a:latin typeface="Public Sans"/>
                <a:ea typeface="Public Sans"/>
                <a:cs typeface="Public Sans"/>
                <a:sym typeface="Public Sans"/>
              </a:rPr>
              <a:t> 0(0). https://doi-org.ezproxy.uwtsd.ac.uk/10.1177/13623613241310926</a:t>
            </a:r>
          </a:p>
        </p:txBody>
      </p:sp>
      <p:sp>
        <p:nvSpPr>
          <p:cNvPr name="TextBox 11" id="11"/>
          <p:cNvSpPr txBox="true"/>
          <p:nvPr/>
        </p:nvSpPr>
        <p:spPr>
          <a:xfrm rot="0">
            <a:off x="1011818" y="5752826"/>
            <a:ext cx="16230600" cy="323215"/>
          </a:xfrm>
          <a:prstGeom prst="rect">
            <a:avLst/>
          </a:prstGeom>
        </p:spPr>
        <p:txBody>
          <a:bodyPr anchor="t" rtlCol="false" tIns="0" lIns="0" bIns="0" rIns="0">
            <a:spAutoFit/>
          </a:bodyPr>
          <a:lstStyle/>
          <a:p>
            <a:pPr algn="l">
              <a:lnSpc>
                <a:spcPts val="2660"/>
              </a:lnSpc>
              <a:spcBef>
                <a:spcPct val="0"/>
              </a:spcBef>
            </a:pPr>
            <a:r>
              <a:rPr lang="en-US" sz="1900">
                <a:solidFill>
                  <a:srgbClr val="100F0D"/>
                </a:solidFill>
                <a:latin typeface="Public Sans"/>
                <a:ea typeface="Public Sans"/>
                <a:cs typeface="Public Sans"/>
                <a:sym typeface="Public Sans"/>
              </a:rPr>
              <a:t>Price, D. (2022) </a:t>
            </a:r>
            <a:r>
              <a:rPr lang="en-US" sz="1900" i="true">
                <a:solidFill>
                  <a:srgbClr val="100F0D"/>
                </a:solidFill>
                <a:latin typeface="Public Sans Italics"/>
                <a:ea typeface="Public Sans Italics"/>
                <a:cs typeface="Public Sans Italics"/>
                <a:sym typeface="Public Sans Italics"/>
              </a:rPr>
              <a:t>Unmasking Autism: Discovering the New Faces of Neurodiversity</a:t>
            </a:r>
            <a:r>
              <a:rPr lang="en-US" sz="1900">
                <a:solidFill>
                  <a:srgbClr val="100F0D"/>
                </a:solidFill>
                <a:latin typeface="Public Sans"/>
                <a:ea typeface="Public Sans"/>
                <a:cs typeface="Public Sans"/>
                <a:sym typeface="Public Sans"/>
              </a:rPr>
              <a:t>. New York: Harmony Books, pp. 1-64.</a:t>
            </a:r>
          </a:p>
        </p:txBody>
      </p:sp>
    </p:spTree>
  </p:cSld>
  <p:clrMapOvr>
    <a:masterClrMapping/>
  </p:clrMapOvr>
</p:sld>
</file>

<file path=ppt/slides/slide22.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TextBox 2" id="2"/>
          <p:cNvSpPr txBox="true"/>
          <p:nvPr/>
        </p:nvSpPr>
        <p:spPr>
          <a:xfrm rot="0">
            <a:off x="1027820" y="5137366"/>
            <a:ext cx="16230600" cy="656648"/>
          </a:xfrm>
          <a:prstGeom prst="rect">
            <a:avLst/>
          </a:prstGeom>
        </p:spPr>
        <p:txBody>
          <a:bodyPr anchor="t" rtlCol="false" tIns="0" lIns="0" bIns="0" rIns="0">
            <a:spAutoFit/>
          </a:bodyPr>
          <a:lstStyle/>
          <a:p>
            <a:pPr algn="l">
              <a:lnSpc>
                <a:spcPts val="2660"/>
              </a:lnSpc>
              <a:spcBef>
                <a:spcPct val="0"/>
              </a:spcBef>
            </a:pPr>
            <a:r>
              <a:rPr lang="en-US" sz="1900">
                <a:solidFill>
                  <a:srgbClr val="100F0D"/>
                </a:solidFill>
                <a:latin typeface="Public Sans"/>
                <a:ea typeface="Public Sans"/>
                <a:cs typeface="Public Sans"/>
                <a:sym typeface="Public Sans"/>
              </a:rPr>
              <a:t>Stone, B., Cameron, A., &amp; Dowling, S. (2023). The autistic experience of homelessness: Implications from a narrative enquiry. </a:t>
            </a:r>
            <a:r>
              <a:rPr lang="en-US" sz="1900" i="true">
                <a:solidFill>
                  <a:srgbClr val="100F0D"/>
                </a:solidFill>
                <a:latin typeface="Public Sans Italics"/>
                <a:ea typeface="Public Sans Italics"/>
                <a:cs typeface="Public Sans Italics"/>
                <a:sym typeface="Public Sans Italics"/>
              </a:rPr>
              <a:t>Autism,</a:t>
            </a:r>
            <a:r>
              <a:rPr lang="en-US" sz="1900">
                <a:solidFill>
                  <a:srgbClr val="100F0D"/>
                </a:solidFill>
                <a:latin typeface="Public Sans"/>
                <a:ea typeface="Public Sans"/>
                <a:cs typeface="Public Sans"/>
                <a:sym typeface="Public Sans"/>
              </a:rPr>
              <a:t> 27(2), pp. 489-499. https://doi.org/10.1177/13623613221105091</a:t>
            </a:r>
          </a:p>
        </p:txBody>
      </p:sp>
      <p:sp>
        <p:nvSpPr>
          <p:cNvPr name="TextBox 3" id="3"/>
          <p:cNvSpPr txBox="true"/>
          <p:nvPr/>
        </p:nvSpPr>
        <p:spPr>
          <a:xfrm rot="0">
            <a:off x="1026432" y="5832114"/>
            <a:ext cx="16230600" cy="656648"/>
          </a:xfrm>
          <a:prstGeom prst="rect">
            <a:avLst/>
          </a:prstGeom>
        </p:spPr>
        <p:txBody>
          <a:bodyPr anchor="t" rtlCol="false" tIns="0" lIns="0" bIns="0" rIns="0">
            <a:spAutoFit/>
          </a:bodyPr>
          <a:lstStyle/>
          <a:p>
            <a:pPr algn="l">
              <a:lnSpc>
                <a:spcPts val="2660"/>
              </a:lnSpc>
              <a:spcBef>
                <a:spcPct val="0"/>
              </a:spcBef>
            </a:pPr>
            <a:r>
              <a:rPr lang="en-US" sz="1900">
                <a:solidFill>
                  <a:srgbClr val="100F0D"/>
                </a:solidFill>
                <a:latin typeface="Public Sans"/>
                <a:ea typeface="Public Sans"/>
                <a:cs typeface="Public Sans"/>
                <a:sym typeface="Public Sans"/>
              </a:rPr>
              <a:t>Thorpe, D, McKinlay, M, Richards, J, Sang, K &amp; Stewart, ME 2024, 'The Lived Experience of Autistic Adults in Employment: A Systematic Search and Synthesis', </a:t>
            </a:r>
            <a:r>
              <a:rPr lang="en-US" sz="1900" i="true">
                <a:solidFill>
                  <a:srgbClr val="100F0D"/>
                </a:solidFill>
                <a:latin typeface="Public Sans Italics"/>
                <a:ea typeface="Public Sans Italics"/>
                <a:cs typeface="Public Sans Italics"/>
                <a:sym typeface="Public Sans Italics"/>
              </a:rPr>
              <a:t>Autism in Adulthood</a:t>
            </a:r>
            <a:r>
              <a:rPr lang="en-US" sz="1900">
                <a:solidFill>
                  <a:srgbClr val="100F0D"/>
                </a:solidFill>
                <a:latin typeface="Public Sans"/>
                <a:ea typeface="Public Sans"/>
                <a:cs typeface="Public Sans"/>
                <a:sym typeface="Public Sans"/>
              </a:rPr>
              <a:t>, vol. 6, no. 4, pp. 495-509. https://doi.org/10.1089/aut.2022.0114</a:t>
            </a:r>
          </a:p>
        </p:txBody>
      </p:sp>
      <p:sp>
        <p:nvSpPr>
          <p:cNvPr name="TextBox 4" id="4"/>
          <p:cNvSpPr txBox="true"/>
          <p:nvPr/>
        </p:nvSpPr>
        <p:spPr>
          <a:xfrm rot="0">
            <a:off x="1028607" y="8259864"/>
            <a:ext cx="16230507" cy="656590"/>
          </a:xfrm>
          <a:prstGeom prst="rect">
            <a:avLst/>
          </a:prstGeom>
        </p:spPr>
        <p:txBody>
          <a:bodyPr anchor="t" rtlCol="false" tIns="0" lIns="0" bIns="0" rIns="0">
            <a:spAutoFit/>
          </a:bodyPr>
          <a:lstStyle/>
          <a:p>
            <a:pPr algn="l">
              <a:lnSpc>
                <a:spcPts val="2660"/>
              </a:lnSpc>
              <a:spcBef>
                <a:spcPct val="0"/>
              </a:spcBef>
            </a:pPr>
            <a:r>
              <a:rPr lang="en-US" sz="1900">
                <a:solidFill>
                  <a:srgbClr val="100F0D"/>
                </a:solidFill>
                <a:latin typeface="Public Sans"/>
                <a:ea typeface="Public Sans"/>
                <a:cs typeface="Public Sans"/>
                <a:sym typeface="Public Sans"/>
              </a:rPr>
              <a:t>Underwood, J. F., DelPozo-Banos, M., Frizzati, A., John, A., &amp; Hall, J. (2022). Evidence of increasing recorded diagnosis of autism spectrum disorders in Wales, UK: An e-cohort study. </a:t>
            </a:r>
            <a:r>
              <a:rPr lang="en-US" sz="1900" i="true">
                <a:solidFill>
                  <a:srgbClr val="100F0D"/>
                </a:solidFill>
                <a:latin typeface="Public Sans Italics"/>
                <a:ea typeface="Public Sans Italics"/>
                <a:cs typeface="Public Sans Italics"/>
                <a:sym typeface="Public Sans Italics"/>
              </a:rPr>
              <a:t>Autism,</a:t>
            </a:r>
            <a:r>
              <a:rPr lang="en-US" sz="1900">
                <a:solidFill>
                  <a:srgbClr val="100F0D"/>
                </a:solidFill>
                <a:latin typeface="Public Sans"/>
                <a:ea typeface="Public Sans"/>
                <a:cs typeface="Public Sans"/>
                <a:sym typeface="Public Sans"/>
              </a:rPr>
              <a:t> 26(6), pp. 1499-1508. https://doi-org.ezproxy.uwtsd.ac.uk/10.1177/13623613211059674</a:t>
            </a:r>
          </a:p>
        </p:txBody>
      </p:sp>
      <p:sp>
        <p:nvSpPr>
          <p:cNvPr name="TextBox 5" id="5"/>
          <p:cNvSpPr txBox="true"/>
          <p:nvPr/>
        </p:nvSpPr>
        <p:spPr>
          <a:xfrm rot="0">
            <a:off x="1029400" y="7174562"/>
            <a:ext cx="16230600" cy="990052"/>
          </a:xfrm>
          <a:prstGeom prst="rect">
            <a:avLst/>
          </a:prstGeom>
        </p:spPr>
        <p:txBody>
          <a:bodyPr anchor="t" rtlCol="false" tIns="0" lIns="0" bIns="0" rIns="0">
            <a:spAutoFit/>
          </a:bodyPr>
          <a:lstStyle/>
          <a:p>
            <a:pPr algn="l">
              <a:lnSpc>
                <a:spcPts val="2660"/>
              </a:lnSpc>
              <a:spcBef>
                <a:spcPct val="0"/>
              </a:spcBef>
            </a:pPr>
            <a:r>
              <a:rPr lang="en-US" sz="1900">
                <a:solidFill>
                  <a:srgbClr val="100F0D"/>
                </a:solidFill>
                <a:latin typeface="Public Sans"/>
                <a:ea typeface="Public Sans"/>
                <a:cs typeface="Public Sans"/>
                <a:sym typeface="Public Sans"/>
              </a:rPr>
              <a:t>Tromans S., Robinson G., Gabrielsson ,A., Bassett, P., Sawhney,I., Triantafyllopoulou, P., Hassiotis, A., Shankar, R (2024) The views of psychiatrists on proposed changes to the England and Wales Mental Health Act 1983 legislation for people with intellectual disability: A national study.</a:t>
            </a:r>
            <a:r>
              <a:rPr lang="en-US" sz="1900" i="true">
                <a:solidFill>
                  <a:srgbClr val="100F0D"/>
                </a:solidFill>
                <a:latin typeface="Public Sans Italics"/>
                <a:ea typeface="Public Sans Italics"/>
                <a:cs typeface="Public Sans Italics"/>
                <a:sym typeface="Public Sans Italics"/>
              </a:rPr>
              <a:t> International Journal of Social Psychiatry</a:t>
            </a:r>
            <a:r>
              <a:rPr lang="en-US" sz="1900">
                <a:solidFill>
                  <a:srgbClr val="100F0D"/>
                </a:solidFill>
                <a:latin typeface="Public Sans"/>
                <a:ea typeface="Public Sans"/>
                <a:cs typeface="Public Sans"/>
                <a:sym typeface="Public Sans"/>
              </a:rPr>
              <a:t>.70(2), pp.388-401. doi:10.1177/00207640231212112</a:t>
            </a:r>
          </a:p>
        </p:txBody>
      </p:sp>
      <p:sp>
        <p:nvSpPr>
          <p:cNvPr name="TextBox 6" id="6"/>
          <p:cNvSpPr txBox="true"/>
          <p:nvPr/>
        </p:nvSpPr>
        <p:spPr>
          <a:xfrm rot="0">
            <a:off x="1028514" y="3080484"/>
            <a:ext cx="16230600"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Senedd Cymru (2024)</a:t>
            </a:r>
            <a:r>
              <a:rPr lang="en-US" sz="1900" i="true">
                <a:solidFill>
                  <a:srgbClr val="100F0D"/>
                </a:solidFill>
                <a:latin typeface="Public Sans Italics"/>
                <a:ea typeface="Public Sans Italics"/>
                <a:cs typeface="Public Sans Italics"/>
                <a:sym typeface="Public Sans Italics"/>
              </a:rPr>
              <a:t> </a:t>
            </a:r>
            <a:r>
              <a:rPr lang="en-US" sz="1900" i="true">
                <a:solidFill>
                  <a:srgbClr val="100F0D"/>
                </a:solidFill>
                <a:latin typeface="Public Sans Italics"/>
                <a:ea typeface="Public Sans Italics"/>
                <a:cs typeface="Public Sans Italics"/>
                <a:sym typeface="Public Sans Italics"/>
              </a:rPr>
              <a:t>Written Question - WQ93783 - Welsh Parliament</a:t>
            </a:r>
            <a:r>
              <a:rPr lang="en-US" sz="1900">
                <a:solidFill>
                  <a:srgbClr val="100F0D"/>
                </a:solidFill>
                <a:latin typeface="Public Sans"/>
                <a:ea typeface="Public Sans"/>
                <a:cs typeface="Public Sans"/>
                <a:sym typeface="Public Sans"/>
              </a:rPr>
              <a:t>. Available at: https://record.senedd.wales/WrittenQuestion/93783. [Accessed 05/03/2025]</a:t>
            </a:r>
          </a:p>
        </p:txBody>
      </p:sp>
      <p:sp>
        <p:nvSpPr>
          <p:cNvPr name="TextBox 7" id="7"/>
          <p:cNvSpPr txBox="true"/>
          <p:nvPr/>
        </p:nvSpPr>
        <p:spPr>
          <a:xfrm rot="0">
            <a:off x="1028700" y="1123950"/>
            <a:ext cx="5027212" cy="445485"/>
          </a:xfrm>
          <a:prstGeom prst="rect">
            <a:avLst/>
          </a:prstGeom>
        </p:spPr>
        <p:txBody>
          <a:bodyPr anchor="t" rtlCol="false" tIns="0" lIns="0" bIns="0" rIns="0">
            <a:spAutoFit/>
          </a:bodyPr>
          <a:lstStyle/>
          <a:p>
            <a:pPr algn="l">
              <a:lnSpc>
                <a:spcPts val="3240"/>
              </a:lnSpc>
            </a:pPr>
            <a:r>
              <a:rPr lang="en-US" sz="3561" spc="17">
                <a:solidFill>
                  <a:srgbClr val="2B2C30"/>
                </a:solidFill>
                <a:latin typeface="Playfair Display"/>
                <a:ea typeface="Playfair Display"/>
                <a:cs typeface="Playfair Display"/>
                <a:sym typeface="Playfair Display"/>
              </a:rPr>
              <a:t>References</a:t>
            </a:r>
          </a:p>
        </p:txBody>
      </p:sp>
      <p:sp>
        <p:nvSpPr>
          <p:cNvPr name="AutoShape 8" id="8"/>
          <p:cNvSpPr/>
          <p:nvPr/>
        </p:nvSpPr>
        <p:spPr>
          <a:xfrm flipV="true">
            <a:off x="1029400" y="1526163"/>
            <a:ext cx="16230594" cy="38509"/>
          </a:xfrm>
          <a:prstGeom prst="line">
            <a:avLst/>
          </a:prstGeom>
          <a:ln cap="flat" w="9525">
            <a:solidFill>
              <a:srgbClr val="2B2C30"/>
            </a:solidFill>
            <a:prstDash val="solid"/>
            <a:headEnd type="none" len="sm" w="sm"/>
            <a:tailEnd type="none" len="sm" w="sm"/>
          </a:ln>
        </p:spPr>
      </p:sp>
      <p:sp>
        <p:nvSpPr>
          <p:cNvPr name="TextBox 9" id="9"/>
          <p:cNvSpPr txBox="true"/>
          <p:nvPr/>
        </p:nvSpPr>
        <p:spPr>
          <a:xfrm rot="0">
            <a:off x="1027820" y="4499162"/>
            <a:ext cx="16230600"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Stone, B., 2022. Homelessness as a Product of Social Exclusion: Reinterpreting Autistic Adults’ Narratives through the Lens of Critical Disability Studies. </a:t>
            </a:r>
            <a:r>
              <a:rPr lang="en-US" sz="1900" i="true">
                <a:solidFill>
                  <a:srgbClr val="100F0D"/>
                </a:solidFill>
                <a:latin typeface="Public Sans Italics"/>
                <a:ea typeface="Public Sans Italics"/>
                <a:cs typeface="Public Sans Italics"/>
                <a:sym typeface="Public Sans Italics"/>
              </a:rPr>
              <a:t>Scandinavian Journal of Disability Research : SJDR</a:t>
            </a:r>
            <a:r>
              <a:rPr lang="en-US" sz="1900">
                <a:solidFill>
                  <a:srgbClr val="100F0D"/>
                </a:solidFill>
                <a:latin typeface="Public Sans"/>
                <a:ea typeface="Public Sans"/>
                <a:cs typeface="Public Sans"/>
                <a:sym typeface="Public Sans"/>
              </a:rPr>
              <a:t>, 24(1), pp. 181-195.</a:t>
            </a:r>
          </a:p>
        </p:txBody>
      </p:sp>
      <p:sp>
        <p:nvSpPr>
          <p:cNvPr name="TextBox 10" id="10"/>
          <p:cNvSpPr txBox="true"/>
          <p:nvPr/>
        </p:nvSpPr>
        <p:spPr>
          <a:xfrm rot="0">
            <a:off x="1028514" y="3766313"/>
            <a:ext cx="16230600" cy="656648"/>
          </a:xfrm>
          <a:prstGeom prst="rect">
            <a:avLst/>
          </a:prstGeom>
        </p:spPr>
        <p:txBody>
          <a:bodyPr anchor="t" rtlCol="false" tIns="0" lIns="0" bIns="0" rIns="0">
            <a:spAutoFit/>
          </a:bodyPr>
          <a:lstStyle/>
          <a:p>
            <a:pPr algn="l">
              <a:lnSpc>
                <a:spcPts val="2659"/>
              </a:lnSpc>
              <a:spcBef>
                <a:spcPct val="0"/>
              </a:spcBef>
            </a:pPr>
            <a:r>
              <a:rPr lang="en-US" sz="1899">
                <a:solidFill>
                  <a:srgbClr val="100F0D"/>
                </a:solidFill>
                <a:latin typeface="Public Sans"/>
                <a:ea typeface="Public Sans"/>
                <a:cs typeface="Public Sans"/>
                <a:sym typeface="Public Sans"/>
              </a:rPr>
              <a:t>Stagg, S.D., &amp; Belcher, H., (2019). Living with autism without knowing: receiving a diagnosis later in life,  </a:t>
            </a:r>
            <a:r>
              <a:rPr lang="en-US" sz="1899" i="true">
                <a:solidFill>
                  <a:srgbClr val="100F0D"/>
                </a:solidFill>
                <a:latin typeface="Public Sans Italics"/>
                <a:ea typeface="Public Sans Italics"/>
                <a:cs typeface="Public Sans Italics"/>
                <a:sym typeface="Public Sans Italics"/>
              </a:rPr>
              <a:t>Health psychology and behavioral medicine,</a:t>
            </a:r>
            <a:r>
              <a:rPr lang="en-US" sz="1899">
                <a:solidFill>
                  <a:srgbClr val="100F0D"/>
                </a:solidFill>
                <a:latin typeface="Public Sans"/>
                <a:ea typeface="Public Sans"/>
                <a:cs typeface="Public Sans"/>
                <a:sym typeface="Public Sans"/>
              </a:rPr>
              <a:t> 7 (1) pp.348-361. Available at: https://doi.org/10.1080/21642850.2019.1684920</a:t>
            </a:r>
          </a:p>
        </p:txBody>
      </p:sp>
      <p:sp>
        <p:nvSpPr>
          <p:cNvPr name="TextBox 11" id="11"/>
          <p:cNvSpPr txBox="true"/>
          <p:nvPr/>
        </p:nvSpPr>
        <p:spPr>
          <a:xfrm rot="0">
            <a:off x="1026432" y="8972535"/>
            <a:ext cx="16230600"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Whelpley, C.E. &amp; May, C.P., (2023). Seeing is Disliking: Evidence of Bias Against Individuals with Autism Spectrum Disorder in Traditional Job Interviews. </a:t>
            </a:r>
            <a:r>
              <a:rPr lang="en-US" sz="1900" i="true">
                <a:solidFill>
                  <a:srgbClr val="100F0D"/>
                </a:solidFill>
                <a:latin typeface="Public Sans Italics"/>
                <a:ea typeface="Public Sans Italics"/>
                <a:cs typeface="Public Sans Italics"/>
                <a:sym typeface="Public Sans Italics"/>
              </a:rPr>
              <a:t>Journal of Autism and Developmental Disorders</a:t>
            </a:r>
            <a:r>
              <a:rPr lang="en-US" sz="1900">
                <a:solidFill>
                  <a:srgbClr val="100F0D"/>
                </a:solidFill>
                <a:latin typeface="Public Sans"/>
                <a:ea typeface="Public Sans"/>
                <a:cs typeface="Public Sans"/>
                <a:sym typeface="Public Sans"/>
              </a:rPr>
              <a:t>, 53(4), pp. 1363-1374.</a:t>
            </a:r>
          </a:p>
        </p:txBody>
      </p:sp>
      <p:sp>
        <p:nvSpPr>
          <p:cNvPr name="TextBox 12" id="12"/>
          <p:cNvSpPr txBox="true"/>
          <p:nvPr/>
        </p:nvSpPr>
        <p:spPr>
          <a:xfrm rot="0">
            <a:off x="1028607" y="1680828"/>
            <a:ext cx="16230693" cy="1323456"/>
          </a:xfrm>
          <a:prstGeom prst="rect">
            <a:avLst/>
          </a:prstGeom>
        </p:spPr>
        <p:txBody>
          <a:bodyPr anchor="t" rtlCol="false" tIns="0" lIns="0" bIns="0" rIns="0">
            <a:spAutoFit/>
          </a:bodyPr>
          <a:lstStyle/>
          <a:p>
            <a:pPr algn="l">
              <a:lnSpc>
                <a:spcPts val="2660"/>
              </a:lnSpc>
              <a:spcBef>
                <a:spcPct val="0"/>
              </a:spcBef>
            </a:pPr>
            <a:r>
              <a:rPr lang="en-US" sz="1900">
                <a:solidFill>
                  <a:srgbClr val="2B2C30"/>
                </a:solidFill>
                <a:latin typeface="Public Sans"/>
                <a:ea typeface="Public Sans"/>
                <a:cs typeface="Public Sans"/>
                <a:sym typeface="Public Sans"/>
              </a:rPr>
              <a:t>Senedd Research (2022) </a:t>
            </a:r>
            <a:r>
              <a:rPr lang="en-US" sz="1900" i="true">
                <a:solidFill>
                  <a:srgbClr val="2B2C30"/>
                </a:solidFill>
                <a:latin typeface="Public Sans Italics"/>
                <a:ea typeface="Public Sans Italics"/>
                <a:cs typeface="Public Sans Italics"/>
                <a:sym typeface="Public Sans Italics"/>
              </a:rPr>
              <a:t>The growing demand for ADHD and autism assessments in Wales.</a:t>
            </a:r>
            <a:r>
              <a:rPr lang="en-US" sz="1900">
                <a:solidFill>
                  <a:srgbClr val="2B2C30"/>
                </a:solidFill>
                <a:latin typeface="Public Sans"/>
                <a:ea typeface="Public Sans"/>
                <a:cs typeface="Public Sans"/>
                <a:sym typeface="Public Sans"/>
              </a:rPr>
              <a:t> Available at: https://research.senedd.wales/research-articles/the-growing-demand-for-adhd-and-autism-assessments-in-wales/#:~:text=A%20growing%20number%20of%20people%20in%20Wales%20are,to%20have%20doubled%20over%20the%20past%204%20years. [Accessed 04/03/2025]</a:t>
            </a:r>
          </a:p>
        </p:txBody>
      </p:sp>
      <p:sp>
        <p:nvSpPr>
          <p:cNvPr name="TextBox 13" id="13"/>
          <p:cNvSpPr txBox="true"/>
          <p:nvPr/>
        </p:nvSpPr>
        <p:spPr>
          <a:xfrm rot="0">
            <a:off x="1026432" y="6564962"/>
            <a:ext cx="16231294" cy="571500"/>
          </a:xfrm>
          <a:prstGeom prst="rect">
            <a:avLst/>
          </a:prstGeom>
        </p:spPr>
        <p:txBody>
          <a:bodyPr anchor="t" rtlCol="false" tIns="0" lIns="0" bIns="0" rIns="0">
            <a:spAutoFit/>
          </a:bodyPr>
          <a:lstStyle/>
          <a:p>
            <a:pPr algn="l">
              <a:lnSpc>
                <a:spcPts val="2280"/>
              </a:lnSpc>
              <a:spcBef>
                <a:spcPct val="0"/>
              </a:spcBef>
            </a:pPr>
            <a:r>
              <a:rPr lang="en-US" sz="1900">
                <a:solidFill>
                  <a:srgbClr val="000000"/>
                </a:solidFill>
                <a:latin typeface="Public Sans"/>
                <a:ea typeface="Public Sans"/>
                <a:cs typeface="Public Sans"/>
                <a:sym typeface="Public Sans"/>
              </a:rPr>
              <a:t>Thorneycroft, R. (2024) ‘Screwing the Social Model of Disability’, Scandinavian journal of disability research : SJDR, 26(1), pp. 286–299. Available at: https://doi.org/10.16993/sjdr.1130.</a:t>
            </a:r>
          </a:p>
        </p:txBody>
      </p:sp>
    </p:spTree>
  </p:cSld>
  <p:clrMapOvr>
    <a:masterClrMapping/>
  </p:clrMapOvr>
</p:sld>
</file>

<file path=ppt/slides/slide23.xml><?xml version="1.0" encoding="utf-8"?>
<p:sld xmlns:p="http://schemas.openxmlformats.org/presentationml/2006/main" xmlns:a="http://schemas.openxmlformats.org/drawingml/2006/main">
  <p:cSld>
    <p:bg>
      <p:bgPr>
        <a:solidFill>
          <a:srgbClr val="EFEEE7"/>
        </a:solidFill>
      </p:bgPr>
    </p:bg>
    <p:spTree>
      <p:nvGrpSpPr>
        <p:cNvPr id="1" name=""/>
        <p:cNvGrpSpPr/>
        <p:nvPr/>
      </p:nvGrpSpPr>
      <p:grpSpPr>
        <a:xfrm>
          <a:off x="0" y="0"/>
          <a:ext cx="0" cy="0"/>
          <a:chOff x="0" y="0"/>
          <a:chExt cx="0" cy="0"/>
        </a:xfrm>
      </p:grpSpPr>
      <p:sp>
        <p:nvSpPr>
          <p:cNvPr name="TextBox 2" id="2"/>
          <p:cNvSpPr txBox="true"/>
          <p:nvPr/>
        </p:nvSpPr>
        <p:spPr>
          <a:xfrm rot="0">
            <a:off x="1028700" y="1123950"/>
            <a:ext cx="5027212" cy="445485"/>
          </a:xfrm>
          <a:prstGeom prst="rect">
            <a:avLst/>
          </a:prstGeom>
        </p:spPr>
        <p:txBody>
          <a:bodyPr anchor="t" rtlCol="false" tIns="0" lIns="0" bIns="0" rIns="0">
            <a:spAutoFit/>
          </a:bodyPr>
          <a:lstStyle/>
          <a:p>
            <a:pPr algn="l">
              <a:lnSpc>
                <a:spcPts val="3240"/>
              </a:lnSpc>
            </a:pPr>
            <a:r>
              <a:rPr lang="en-US" sz="3561" spc="17">
                <a:solidFill>
                  <a:srgbClr val="2B2C30"/>
                </a:solidFill>
                <a:latin typeface="Playfair Display"/>
                <a:ea typeface="Playfair Display"/>
                <a:cs typeface="Playfair Display"/>
                <a:sym typeface="Playfair Display"/>
              </a:rPr>
              <a:t>References</a:t>
            </a:r>
          </a:p>
        </p:txBody>
      </p:sp>
      <p:sp>
        <p:nvSpPr>
          <p:cNvPr name="AutoShape 3" id="3"/>
          <p:cNvSpPr/>
          <p:nvPr/>
        </p:nvSpPr>
        <p:spPr>
          <a:xfrm flipV="true">
            <a:off x="1029400" y="1526163"/>
            <a:ext cx="16230594" cy="38509"/>
          </a:xfrm>
          <a:prstGeom prst="line">
            <a:avLst/>
          </a:prstGeom>
          <a:ln cap="flat" w="9525">
            <a:solidFill>
              <a:srgbClr val="2B2C30"/>
            </a:solidFill>
            <a:prstDash val="solid"/>
            <a:headEnd type="none" len="sm" w="sm"/>
            <a:tailEnd type="none" len="sm" w="sm"/>
          </a:ln>
        </p:spPr>
      </p:sp>
      <p:sp>
        <p:nvSpPr>
          <p:cNvPr name="TextBox 4" id="4"/>
          <p:cNvSpPr txBox="true"/>
          <p:nvPr/>
        </p:nvSpPr>
        <p:spPr>
          <a:xfrm rot="0">
            <a:off x="1029400" y="5546832"/>
            <a:ext cx="16230600" cy="857250"/>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Williams, E. (2024) </a:t>
            </a:r>
            <a:r>
              <a:rPr lang="en-US" sz="1900" i="true">
                <a:solidFill>
                  <a:srgbClr val="100F0D"/>
                </a:solidFill>
                <a:latin typeface="Public Sans Italics"/>
                <a:ea typeface="Public Sans Italics"/>
                <a:cs typeface="Public Sans Italics"/>
                <a:sym typeface="Public Sans Italics"/>
              </a:rPr>
              <a:t>Disability Wales issues an urgent call for the Welsh Government to publish its long-awaited draft Disability Rights Action Plan</a:t>
            </a:r>
            <a:r>
              <a:rPr lang="en-US" sz="1900">
                <a:solidFill>
                  <a:srgbClr val="100F0D"/>
                </a:solidFill>
                <a:latin typeface="Public Sans"/>
                <a:ea typeface="Public Sans"/>
                <a:cs typeface="Public Sans"/>
                <a:sym typeface="Public Sans"/>
              </a:rPr>
              <a:t> - Disability Wales. https://www.disabilitywales.org/disability-wales-issues-an-urgent-call-for-the-welsh-government-to-publish-its-long-awaited-draft-disability-rights-action-plan/.</a:t>
            </a:r>
          </a:p>
        </p:txBody>
      </p:sp>
      <p:sp>
        <p:nvSpPr>
          <p:cNvPr name="TextBox 5" id="5"/>
          <p:cNvSpPr txBox="true"/>
          <p:nvPr/>
        </p:nvSpPr>
        <p:spPr>
          <a:xfrm rot="0">
            <a:off x="1029836" y="4803882"/>
            <a:ext cx="16230600" cy="571500"/>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Wiggleton-Little, J., &amp; Callender, C. (2023) ‘Screening Out Neurodiversity’, </a:t>
            </a:r>
            <a:r>
              <a:rPr lang="en-US" sz="1900" i="true">
                <a:solidFill>
                  <a:srgbClr val="100F0D"/>
                </a:solidFill>
                <a:latin typeface="Public Sans Italics"/>
                <a:ea typeface="Public Sans Italics"/>
                <a:cs typeface="Public Sans Italics"/>
                <a:sym typeface="Public Sans Italics"/>
              </a:rPr>
              <a:t>Kennedy Institute of Ethics journal</a:t>
            </a:r>
            <a:r>
              <a:rPr lang="en-US" sz="1900">
                <a:solidFill>
                  <a:srgbClr val="100F0D"/>
                </a:solidFill>
                <a:latin typeface="Public Sans"/>
                <a:ea typeface="Public Sans"/>
                <a:cs typeface="Public Sans"/>
                <a:sym typeface="Public Sans"/>
              </a:rPr>
              <a:t>, 33(1), pp. 21–54. Available at: https://doi.org/10.1353/ken.2023.a899458.</a:t>
            </a:r>
          </a:p>
        </p:txBody>
      </p:sp>
      <p:sp>
        <p:nvSpPr>
          <p:cNvPr name="TextBox 6" id="6"/>
          <p:cNvSpPr txBox="true"/>
          <p:nvPr/>
        </p:nvSpPr>
        <p:spPr>
          <a:xfrm rot="0">
            <a:off x="1029836" y="3975784"/>
            <a:ext cx="16230600" cy="656648"/>
          </a:xfrm>
          <a:prstGeom prst="rect">
            <a:avLst/>
          </a:prstGeom>
        </p:spPr>
        <p:txBody>
          <a:bodyPr anchor="t" rtlCol="false" tIns="0" lIns="0" bIns="0" rIns="0">
            <a:spAutoFit/>
          </a:bodyPr>
          <a:lstStyle/>
          <a:p>
            <a:pPr algn="l">
              <a:lnSpc>
                <a:spcPts val="2660"/>
              </a:lnSpc>
              <a:spcBef>
                <a:spcPct val="0"/>
              </a:spcBef>
            </a:pPr>
            <a:r>
              <a:rPr lang="en-US" sz="1900">
                <a:solidFill>
                  <a:srgbClr val="100F0D"/>
                </a:solidFill>
                <a:latin typeface="Public Sans"/>
                <a:ea typeface="Public Sans"/>
                <a:cs typeface="Public Sans"/>
                <a:sym typeface="Public Sans"/>
              </a:rPr>
              <a:t>Why an autism diagnosis is an invitation to finally be yourself Ellie Middleton (14 June 2023) YouTube video, added by Tedx Talks [online]. Available at: https://www.youtube.com/watch?v=9Z7BE4FpM3k [Accessed 28 February 2025]</a:t>
            </a:r>
          </a:p>
        </p:txBody>
      </p:sp>
      <p:sp>
        <p:nvSpPr>
          <p:cNvPr name="TextBox 7" id="7"/>
          <p:cNvSpPr txBox="true"/>
          <p:nvPr/>
        </p:nvSpPr>
        <p:spPr>
          <a:xfrm rot="0">
            <a:off x="1029400" y="1699886"/>
            <a:ext cx="16230600" cy="656590"/>
          </a:xfrm>
          <a:prstGeom prst="rect">
            <a:avLst/>
          </a:prstGeom>
        </p:spPr>
        <p:txBody>
          <a:bodyPr anchor="t" rtlCol="false" tIns="0" lIns="0" bIns="0" rIns="0">
            <a:spAutoFit/>
          </a:bodyPr>
          <a:lstStyle/>
          <a:p>
            <a:pPr algn="l">
              <a:lnSpc>
                <a:spcPts val="2660"/>
              </a:lnSpc>
              <a:spcBef>
                <a:spcPct val="0"/>
              </a:spcBef>
            </a:pPr>
            <a:r>
              <a:rPr lang="en-US" sz="1900">
                <a:solidFill>
                  <a:srgbClr val="100F0D"/>
                </a:solidFill>
                <a:latin typeface="Public Sans"/>
                <a:ea typeface="Public Sans"/>
                <a:cs typeface="Public Sans"/>
                <a:sym typeface="Public Sans"/>
              </a:rPr>
              <a:t>Welsh Government (2022), </a:t>
            </a:r>
            <a:r>
              <a:rPr lang="en-US" sz="1900" i="true">
                <a:solidFill>
                  <a:srgbClr val="100F0D"/>
                </a:solidFill>
                <a:latin typeface="Public Sans Italics"/>
                <a:ea typeface="Public Sans Italics"/>
                <a:cs typeface="Public Sans Italics"/>
                <a:sym typeface="Public Sans Italics"/>
              </a:rPr>
              <a:t>Anti-racist Wales Action Plan 2022.</a:t>
            </a:r>
            <a:r>
              <a:rPr lang="en-US" sz="1900">
                <a:solidFill>
                  <a:srgbClr val="100F0D"/>
                </a:solidFill>
                <a:latin typeface="Public Sans"/>
                <a:ea typeface="Public Sans"/>
                <a:cs typeface="Public Sans"/>
                <a:sym typeface="Public Sans"/>
              </a:rPr>
              <a:t> </a:t>
            </a:r>
            <a:r>
              <a:rPr lang="en-US" sz="1900">
                <a:solidFill>
                  <a:srgbClr val="100F0D"/>
                </a:solidFill>
                <a:latin typeface="Public Sans"/>
                <a:ea typeface="Public Sans"/>
                <a:cs typeface="Public Sans"/>
                <a:sym typeface="Public Sans"/>
              </a:rPr>
              <a:t>Available at: https://www.gov.wales/anti-racist-wales-action-plan-2022 [Accessed 05/03/2025]</a:t>
            </a:r>
          </a:p>
        </p:txBody>
      </p:sp>
      <p:sp>
        <p:nvSpPr>
          <p:cNvPr name="TextBox 8" id="8"/>
          <p:cNvSpPr txBox="true"/>
          <p:nvPr/>
        </p:nvSpPr>
        <p:spPr>
          <a:xfrm rot="0">
            <a:off x="1029400" y="3270904"/>
            <a:ext cx="16231035"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Welsh Government (2025) </a:t>
            </a:r>
            <a:r>
              <a:rPr lang="en-US" sz="1900" i="true">
                <a:solidFill>
                  <a:srgbClr val="100F0D"/>
                </a:solidFill>
                <a:latin typeface="Public Sans Italics"/>
                <a:ea typeface="Public Sans Italics"/>
                <a:cs typeface="Public Sans Italics"/>
                <a:sym typeface="Public Sans Italics"/>
              </a:rPr>
              <a:t>£13.7 million to transform services and cut ADHD and autism waiting times</a:t>
            </a:r>
            <a:r>
              <a:rPr lang="en-US" sz="1900">
                <a:solidFill>
                  <a:srgbClr val="100F0D"/>
                </a:solidFill>
                <a:latin typeface="Public Sans"/>
                <a:ea typeface="Public Sans"/>
                <a:cs typeface="Public Sans"/>
                <a:sym typeface="Public Sans"/>
              </a:rPr>
              <a:t>. Available at: https://www.gov.wales/137-million-transform-services-and-cut-adhd-and-autism-waiting-times. [Accessed 03/03/2025]</a:t>
            </a:r>
          </a:p>
        </p:txBody>
      </p:sp>
      <p:sp>
        <p:nvSpPr>
          <p:cNvPr name="TextBox 9" id="9"/>
          <p:cNvSpPr txBox="true"/>
          <p:nvPr/>
        </p:nvSpPr>
        <p:spPr>
          <a:xfrm rot="0">
            <a:off x="1029400" y="2527925"/>
            <a:ext cx="16230600" cy="571529"/>
          </a:xfrm>
          <a:prstGeom prst="rect">
            <a:avLst/>
          </a:prstGeom>
        </p:spPr>
        <p:txBody>
          <a:bodyPr anchor="t" rtlCol="false" tIns="0" lIns="0" bIns="0" rIns="0">
            <a:spAutoFit/>
          </a:bodyPr>
          <a:lstStyle/>
          <a:p>
            <a:pPr algn="l">
              <a:lnSpc>
                <a:spcPts val="2280"/>
              </a:lnSpc>
              <a:spcBef>
                <a:spcPct val="0"/>
              </a:spcBef>
            </a:pPr>
            <a:r>
              <a:rPr lang="en-US" sz="1900">
                <a:solidFill>
                  <a:srgbClr val="100F0D"/>
                </a:solidFill>
                <a:latin typeface="Public Sans"/>
                <a:ea typeface="Public Sans"/>
                <a:cs typeface="Public Sans"/>
                <a:sym typeface="Public Sans"/>
              </a:rPr>
              <a:t>Welsh Government (2022) </a:t>
            </a:r>
            <a:r>
              <a:rPr lang="en-US" sz="1900" i="true">
                <a:solidFill>
                  <a:srgbClr val="100F0D"/>
                </a:solidFill>
                <a:latin typeface="Public Sans Italics"/>
                <a:ea typeface="Public Sans Italics"/>
                <a:cs typeface="Public Sans Italics"/>
                <a:sym typeface="Public Sans Italics"/>
              </a:rPr>
              <a:t>Written Statement: Improvements in Neurodevelopmental Conditions Services</a:t>
            </a:r>
            <a:r>
              <a:rPr lang="en-US" sz="1900">
                <a:solidFill>
                  <a:srgbClr val="100F0D"/>
                </a:solidFill>
                <a:latin typeface="Public Sans"/>
                <a:ea typeface="Public Sans"/>
                <a:cs typeface="Public Sans"/>
                <a:sym typeface="Public Sans"/>
              </a:rPr>
              <a:t>. Available at:  https://www.gov.wales/written-statement-improvements-neurodevelopmental-conditions-services [Accessed 04/03/2025]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DAGiLJFlsVw</dc:identifier>
  <dcterms:modified xsi:type="dcterms:W3CDTF">2011-08-01T06:04:30Z</dcterms:modified>
  <cp:revision>1</cp:revision>
  <dc:title>CH 2320043 (A2) Autism</dc:title>
</cp:coreProperties>
</file>