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embeddedFontLst>
    <p:embeddedFont>
      <p:font typeface="Open Sans" panose="020B0606030504020204" pitchFamily="34" charset="0"/>
      <p:regular r:id="rId12"/>
      <p:bold r:id="rId13"/>
      <p:italic r:id="rId14"/>
      <p:boldItalic r:id="rId1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9" roundtripDataSignature="AMtx7mgoyC2W+LmyCUSf7SGiChxG3gDe9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1.fntdata"/><Relationship Id="rId2" Type="http://schemas.openxmlformats.org/officeDocument/2006/relationships/slide" Target="slides/slide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tableStyles" Target="tableStyles.xml"/><Relationship Id="rId10" Type="http://schemas.openxmlformats.org/officeDocument/2006/relationships/slide" Target="slides/slide9.xml"/><Relationship Id="rId19"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2" name="Google Shape;7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9" name="Google Shape;79;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This module focuses on increasing the skills, knowledge and personal attributes required for working effectively in the care industry. My career aspiration is to be a health care assistant within the NHS organisation. The following presentation will be providing information regarding strength and weakness of an individual through the SWOT analysis. It will also provide some examples for using the strength and opportunity for improving their weakness and also lowering the threats of a business. </a:t>
            </a:r>
            <a:endParaRPr sz="1200">
              <a:solidFill>
                <a:schemeClr val="dk1"/>
              </a:solidFill>
            </a:endParaRPr>
          </a:p>
          <a:p>
            <a:pPr marL="0" lvl="0" indent="0" algn="l" rtl="0">
              <a:spcBef>
                <a:spcPts val="0"/>
              </a:spcBef>
              <a:spcAft>
                <a:spcPts val="0"/>
              </a:spcAft>
              <a:buNone/>
            </a:pPr>
            <a:endParaRPr sz="1200">
              <a:solidFill>
                <a:schemeClr val="dk1"/>
              </a:solidFill>
            </a:endParaRPr>
          </a:p>
        </p:txBody>
      </p:sp>
      <p:sp>
        <p:nvSpPr>
          <p:cNvPr id="87" name="Google Shape;87;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SWOT analysis is the one of the valuable tool for professional and personal development because it allows an individual to identify their strengths, weaknesses, opportunities and threats (Benzaghta </a:t>
            </a:r>
            <a:r>
              <a:rPr lang="en-GB" sz="1200" i="1">
                <a:solidFill>
                  <a:schemeClr val="dk1"/>
                </a:solidFill>
              </a:rPr>
              <a:t>et al</a:t>
            </a:r>
            <a:r>
              <a:rPr lang="en-GB" sz="1200">
                <a:solidFill>
                  <a:schemeClr val="dk1"/>
                </a:solidFill>
              </a:rPr>
              <a:t>., 2021). By recognising the strength an individual can develop confidence and use their other abilities effectively in both the workplace and academic settings. Understanding of these weaknesses allowed for self improvement through this skill and training enhancement. The opportunity quadrant highlights the areas for the future career development, such as the promotion, education or newer experiences within the health and social care sector. Finally analysing this threat motivates proactive planning for overcoming the challenges, such as changing work environment and competitiveness. Whereas on the other hand, threats are motivating proactive planning for overcoming challenges, such as the changing working environment and competition. </a:t>
            </a:r>
            <a:endParaRPr sz="1200">
              <a:solidFill>
                <a:schemeClr val="dk1"/>
              </a:solidFill>
            </a:endParaRPr>
          </a:p>
          <a:p>
            <a:pPr marL="0" lvl="0" indent="0" algn="l" rtl="0">
              <a:spcBef>
                <a:spcPts val="0"/>
              </a:spcBef>
              <a:spcAft>
                <a:spcPts val="0"/>
              </a:spcAft>
              <a:buNone/>
            </a:pPr>
            <a:endParaRPr/>
          </a:p>
        </p:txBody>
      </p:sp>
      <p:sp>
        <p:nvSpPr>
          <p:cNvPr id="96" name="Google Shape;96;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5" name="Google Shape;105;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rPr>
              <a:t>There are different ways to leverage this strength in order to overcome the witnesses and reduce the chances of threat. I can use my strong communications and empathy skills in order to overcome the weakness of limited practical experience by actively engaging with colleague supervisors and patients during the placement. For instance, while supporting an elderly patient, my empathetic approach will help me to understand the emotional requirement while also gaining some hand-on experiences in the person-centred care. By actively engaging into the discussion and using the positive communication techniques I can gradually overcome the hesitation and also improve the overall public interaction skills. Furthermore, I also have the responsibility to work well in the team and also support better time management. Collaborating with the different colleges allows me to share a responsibility learning from the organisational methods and staying accountable for meeting all deadlines. This collaborative approach ensures that the care tasks are completed by the given time and also efficiently. However the reliable work ethics means I test every opportunity seriously including continuous professional development plan.  This dedication also helps me in gaining a more practical experience and also addressing my witnesses for the limited hands on exposure. As per </a:t>
            </a:r>
            <a:r>
              <a:rPr lang="en-GB" sz="1200" b="1" i="1">
                <a:solidFill>
                  <a:schemeClr val="dk1"/>
                </a:solidFill>
              </a:rPr>
              <a:t>Kolb's Experiential Learning Theory</a:t>
            </a:r>
            <a:r>
              <a:rPr lang="en-GB" sz="1200">
                <a:solidFill>
                  <a:schemeClr val="dk1"/>
                </a:solidFill>
              </a:rPr>
              <a:t>, people are able to learn more deeply through reflection, experiences and active experimentation (Nurunnabi </a:t>
            </a:r>
            <a:r>
              <a:rPr lang="en-GB" sz="1200" i="1">
                <a:solidFill>
                  <a:schemeClr val="dk1"/>
                </a:solidFill>
              </a:rPr>
              <a:t>et al</a:t>
            </a:r>
            <a:r>
              <a:rPr lang="en-GB" sz="1200">
                <a:solidFill>
                  <a:schemeClr val="dk1"/>
                </a:solidFill>
              </a:rPr>
              <a:t>., 2022). This strength also helps me manage my threat, such as work please challenges and emotional stress level by maintaining professionalism in my work. </a:t>
            </a: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sz="1200" b="1" i="1">
              <a:solidFill>
                <a:schemeClr val="dk1"/>
              </a:solidFill>
            </a:endParaRPr>
          </a:p>
        </p:txBody>
      </p:sp>
      <p:sp>
        <p:nvSpPr>
          <p:cNvPr id="118" name="Google Shape;118;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rPr>
              <a:t>In the health and social career sector there are several opportunities available for me such as work placement, professional training and mentally programs. This opportunities along with me for developing my new skills, building stronger understanding and gaining hands-on experience of a person centre care. Utilising empathy and strong communication skills in order to develop a positive relationship with the service user and improve the learning experience (Riches </a:t>
            </a:r>
            <a:r>
              <a:rPr lang="en-GB" sz="1200" i="1">
                <a:solidFill>
                  <a:schemeClr val="dk1"/>
                </a:solidFill>
              </a:rPr>
              <a:t>et al</a:t>
            </a:r>
            <a:r>
              <a:rPr lang="en-GB" sz="1200">
                <a:solidFill>
                  <a:schemeClr val="dk1"/>
                </a:solidFill>
              </a:rPr>
              <a:t>., 2022). With the help of my teamwork skill, I can collaborate during the placement supporting others and sharing knowledge for improving the overall quality of care. Furthermore, work ethics also ensure commitment to professional learning and continuous learning (Koskimäki </a:t>
            </a:r>
            <a:r>
              <a:rPr lang="en-GB" sz="1200" i="1">
                <a:solidFill>
                  <a:schemeClr val="dk1"/>
                </a:solidFill>
              </a:rPr>
              <a:t>et al</a:t>
            </a:r>
            <a:r>
              <a:rPr lang="en-GB" sz="1200">
                <a:solidFill>
                  <a:schemeClr val="dk1"/>
                </a:solidFill>
              </a:rPr>
              <a:t>., 2021). Whether attending the training session, volunteering or completing the assignment, I also approach each task with consistency and dedication. This commitment not only for improving my competency level but also to improve my reputation as a compassionate professional and dependable. Overall, combining these strengths with some available opportunities, I can also continue developing both professionally and personally. </a:t>
            </a:r>
            <a:endParaRPr sz="1200">
              <a:solidFill>
                <a:schemeClr val="dk1"/>
              </a:solidFill>
            </a:endParaRPr>
          </a:p>
          <a:p>
            <a:pPr marL="0" lvl="0" indent="0" algn="l" rtl="0">
              <a:spcBef>
                <a:spcPts val="0"/>
              </a:spcBef>
              <a:spcAft>
                <a:spcPts val="0"/>
              </a:spcAft>
              <a:buNone/>
            </a:pPr>
            <a:endParaRPr/>
          </a:p>
        </p:txBody>
      </p:sp>
      <p:sp>
        <p:nvSpPr>
          <p:cNvPr id="127" name="Google Shape;127;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The professional development within the health and social care modules plays a major role in shaping an individual into confident, competent and compassionate professionals. This promotes continuous learning, self-reflection and the growth of key skills, such as teamwork, communication and ethical decision-making. By understanding personal efficiency and areas for development, learners can set meaningful career goals and improve their effectiveness in providing a person-centred care. Overall, the module motivates responsibility, growth and lifelong learning, ensuring that a professional contributes positively to the standards and quality of health and social care services. </a:t>
            </a:r>
            <a:endParaRPr sz="1200">
              <a:solidFill>
                <a:schemeClr val="dk1"/>
              </a:solidFill>
            </a:endParaRPr>
          </a:p>
          <a:p>
            <a:pPr marL="0" lvl="0" indent="0" algn="l" rtl="0">
              <a:spcBef>
                <a:spcPts val="0"/>
              </a:spcBef>
              <a:spcAft>
                <a:spcPts val="0"/>
              </a:spcAft>
              <a:buNone/>
            </a:pPr>
            <a:endParaRPr/>
          </a:p>
        </p:txBody>
      </p:sp>
      <p:sp>
        <p:nvSpPr>
          <p:cNvPr id="136" name="Google Shape;136;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5" name="Google Shape;145;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0"/>
        <p:cNvGrpSpPr/>
        <p:nvPr/>
      </p:nvGrpSpPr>
      <p:grpSpPr>
        <a:xfrm>
          <a:off x="0" y="0"/>
          <a:ext cx="0" cy="0"/>
          <a:chOff x="0" y="0"/>
          <a:chExt cx="0" cy="0"/>
        </a:xfrm>
      </p:grpSpPr>
      <p:sp>
        <p:nvSpPr>
          <p:cNvPr id="11" name="Google Shape;11;p1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2" name="Google Shape;12;p12"/>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3" name="Google Shape;13;p12"/>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12"/>
          <p:cNvSpPr txBox="1">
            <a:spLocks noGrp="1"/>
          </p:cNvSpPr>
          <p:nvPr>
            <p:ph type="ftr" idx="11"/>
          </p:nvPr>
        </p:nvSpPr>
        <p:spPr>
          <a:xfrm>
            <a:off x="4176184" y="6461126"/>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5" name="Google Shape;15;p12"/>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b="0" i="0" u="none" strike="noStrike" cap="none">
                <a:solidFill>
                  <a:srgbClr val="898989"/>
                </a:solidFill>
                <a:latin typeface="Open Sans"/>
                <a:ea typeface="Open Sans"/>
                <a:cs typeface="Open Sans"/>
                <a:sym typeface="Open Sans"/>
              </a:defRPr>
            </a:lvl1pPr>
            <a:lvl2pPr marL="0" marR="0" lvl="1" indent="0" algn="r">
              <a:spcBef>
                <a:spcPts val="0"/>
              </a:spcBef>
              <a:buNone/>
              <a:defRPr sz="1200" b="0" i="0" u="none" strike="noStrike" cap="none">
                <a:solidFill>
                  <a:srgbClr val="898989"/>
                </a:solidFill>
                <a:latin typeface="Open Sans"/>
                <a:ea typeface="Open Sans"/>
                <a:cs typeface="Open Sans"/>
                <a:sym typeface="Open Sans"/>
              </a:defRPr>
            </a:lvl2pPr>
            <a:lvl3pPr marL="0" marR="0" lvl="2" indent="0" algn="r">
              <a:spcBef>
                <a:spcPts val="0"/>
              </a:spcBef>
              <a:buNone/>
              <a:defRPr sz="1200" b="0" i="0" u="none" strike="noStrike" cap="none">
                <a:solidFill>
                  <a:srgbClr val="898989"/>
                </a:solidFill>
                <a:latin typeface="Open Sans"/>
                <a:ea typeface="Open Sans"/>
                <a:cs typeface="Open Sans"/>
                <a:sym typeface="Open Sans"/>
              </a:defRPr>
            </a:lvl3pPr>
            <a:lvl4pPr marL="0" marR="0" lvl="3" indent="0" algn="r">
              <a:spcBef>
                <a:spcPts val="0"/>
              </a:spcBef>
              <a:buNone/>
              <a:defRPr sz="1200" b="0" i="0" u="none" strike="noStrike" cap="none">
                <a:solidFill>
                  <a:srgbClr val="898989"/>
                </a:solidFill>
                <a:latin typeface="Open Sans"/>
                <a:ea typeface="Open Sans"/>
                <a:cs typeface="Open Sans"/>
                <a:sym typeface="Open Sans"/>
              </a:defRPr>
            </a:lvl4pPr>
            <a:lvl5pPr marL="0" marR="0" lvl="4" indent="0" algn="r">
              <a:spcBef>
                <a:spcPts val="0"/>
              </a:spcBef>
              <a:buNone/>
              <a:defRPr sz="1200" b="0" i="0" u="none" strike="noStrike" cap="none">
                <a:solidFill>
                  <a:srgbClr val="898989"/>
                </a:solidFill>
                <a:latin typeface="Open Sans"/>
                <a:ea typeface="Open Sans"/>
                <a:cs typeface="Open Sans"/>
                <a:sym typeface="Open Sans"/>
              </a:defRPr>
            </a:lvl5pPr>
            <a:lvl6pPr marL="0" marR="0" lvl="5" indent="0" algn="r">
              <a:spcBef>
                <a:spcPts val="0"/>
              </a:spcBef>
              <a:buNone/>
              <a:defRPr sz="1200" b="0" i="0" u="none" strike="noStrike" cap="none">
                <a:solidFill>
                  <a:srgbClr val="898989"/>
                </a:solidFill>
                <a:latin typeface="Open Sans"/>
                <a:ea typeface="Open Sans"/>
                <a:cs typeface="Open Sans"/>
                <a:sym typeface="Open Sans"/>
              </a:defRPr>
            </a:lvl6pPr>
            <a:lvl7pPr marL="0" marR="0" lvl="6" indent="0" algn="r">
              <a:spcBef>
                <a:spcPts val="0"/>
              </a:spcBef>
              <a:buNone/>
              <a:defRPr sz="1200" b="0" i="0" u="none" strike="noStrike" cap="none">
                <a:solidFill>
                  <a:srgbClr val="898989"/>
                </a:solidFill>
                <a:latin typeface="Open Sans"/>
                <a:ea typeface="Open Sans"/>
                <a:cs typeface="Open Sans"/>
                <a:sym typeface="Open Sans"/>
              </a:defRPr>
            </a:lvl7pPr>
            <a:lvl8pPr marL="0" marR="0" lvl="7" indent="0" algn="r">
              <a:spcBef>
                <a:spcPts val="0"/>
              </a:spcBef>
              <a:buNone/>
              <a:defRPr sz="1200" b="0" i="0" u="none" strike="noStrike" cap="none">
                <a:solidFill>
                  <a:srgbClr val="898989"/>
                </a:solidFill>
                <a:latin typeface="Open Sans"/>
                <a:ea typeface="Open Sans"/>
                <a:cs typeface="Open Sans"/>
                <a:sym typeface="Open Sans"/>
              </a:defRPr>
            </a:lvl8pPr>
            <a:lvl9pPr marL="0" marR="0" lvl="8" indent="0" algn="r">
              <a:spcBef>
                <a:spcPts val="0"/>
              </a:spcBef>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6"/>
        <p:cNvGrpSpPr/>
        <p:nvPr/>
      </p:nvGrpSpPr>
      <p:grpSpPr>
        <a:xfrm>
          <a:off x="0" y="0"/>
          <a:ext cx="0" cy="0"/>
          <a:chOff x="0" y="0"/>
          <a:chExt cx="0" cy="0"/>
        </a:xfrm>
      </p:grpSpPr>
      <p:sp>
        <p:nvSpPr>
          <p:cNvPr id="17" name="Google Shape;17;p13"/>
          <p:cNvSpPr txBox="1">
            <a:spLocks noGrp="1"/>
          </p:cNvSpPr>
          <p:nvPr>
            <p:ph type="ctrTitle"/>
          </p:nvPr>
        </p:nvSpPr>
        <p:spPr>
          <a:xfrm>
            <a:off x="911424" y="1988841"/>
            <a:ext cx="103632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8" name="Google Shape;18;p13"/>
          <p:cNvSpPr txBox="1">
            <a:spLocks noGrp="1"/>
          </p:cNvSpPr>
          <p:nvPr>
            <p:ph type="subTitle" idx="1"/>
          </p:nvPr>
        </p:nvSpPr>
        <p:spPr>
          <a:xfrm>
            <a:off x="1825824" y="3744615"/>
            <a:ext cx="85344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9" name="Google Shape;19;p13"/>
          <p:cNvSpPr txBox="1">
            <a:spLocks noGrp="1"/>
          </p:cNvSpPr>
          <p:nvPr>
            <p:ph type="dt" idx="10"/>
          </p:nvPr>
        </p:nvSpPr>
        <p:spPr>
          <a:xfrm>
            <a:off x="527051"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3"/>
          <p:cNvSpPr txBox="1">
            <a:spLocks noGrp="1"/>
          </p:cNvSpPr>
          <p:nvPr>
            <p:ph type="ftr" idx="11"/>
          </p:nvPr>
        </p:nvSpPr>
        <p:spPr>
          <a:xfrm>
            <a:off x="5520267" y="638175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21" name="Google Shape;21;p13"/>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2"/>
        <p:cNvGrpSpPr/>
        <p:nvPr/>
      </p:nvGrpSpPr>
      <p:grpSpPr>
        <a:xfrm>
          <a:off x="0" y="0"/>
          <a:ext cx="0" cy="0"/>
          <a:chOff x="0" y="0"/>
          <a:chExt cx="0" cy="0"/>
        </a:xfrm>
      </p:grpSpPr>
      <p:sp>
        <p:nvSpPr>
          <p:cNvPr id="23" name="Google Shape;23;p14"/>
          <p:cNvSpPr txBox="1">
            <a:spLocks noGrp="1"/>
          </p:cNvSpPr>
          <p:nvPr>
            <p:ph type="title"/>
          </p:nvPr>
        </p:nvSpPr>
        <p:spPr>
          <a:xfrm>
            <a:off x="911424" y="3993084"/>
            <a:ext cx="103632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4" name="Google Shape;24;p14"/>
          <p:cNvSpPr txBox="1">
            <a:spLocks noGrp="1"/>
          </p:cNvSpPr>
          <p:nvPr>
            <p:ph type="body" idx="1"/>
          </p:nvPr>
        </p:nvSpPr>
        <p:spPr>
          <a:xfrm>
            <a:off x="911424" y="2492897"/>
            <a:ext cx="103632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5" name="Google Shape;25;p14"/>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4"/>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7"/>
        <p:cNvGrpSpPr/>
        <p:nvPr/>
      </p:nvGrpSpPr>
      <p:grpSpPr>
        <a:xfrm>
          <a:off x="0" y="0"/>
          <a:ext cx="0" cy="0"/>
          <a:chOff x="0" y="0"/>
          <a:chExt cx="0" cy="0"/>
        </a:xfrm>
      </p:grpSpPr>
      <p:sp>
        <p:nvSpPr>
          <p:cNvPr id="28" name="Google Shape;28;p1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9" name="Google Shape;29;p15"/>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0" name="Google Shape;30;p15"/>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1" name="Google Shape;31;p15"/>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5"/>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3"/>
        <p:cNvGrpSpPr/>
        <p:nvPr/>
      </p:nvGrpSpPr>
      <p:grpSpPr>
        <a:xfrm>
          <a:off x="0" y="0"/>
          <a:ext cx="0" cy="0"/>
          <a:chOff x="0" y="0"/>
          <a:chExt cx="0" cy="0"/>
        </a:xfrm>
      </p:grpSpPr>
      <p:sp>
        <p:nvSpPr>
          <p:cNvPr id="34" name="Google Shape;34;p1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5" name="Google Shape;35;p16"/>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6" name="Google Shape;36;p16"/>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37" name="Google Shape;37;p16"/>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8" name="Google Shape;38;p16"/>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39" name="Google Shape;39;p16"/>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6"/>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1"/>
        <p:cNvGrpSpPr/>
        <p:nvPr/>
      </p:nvGrpSpPr>
      <p:grpSpPr>
        <a:xfrm>
          <a:off x="0" y="0"/>
          <a:ext cx="0" cy="0"/>
          <a:chOff x="0" y="0"/>
          <a:chExt cx="0" cy="0"/>
        </a:xfrm>
      </p:grpSpPr>
      <p:sp>
        <p:nvSpPr>
          <p:cNvPr id="42" name="Google Shape;42;p1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3" name="Google Shape;43;p17"/>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7"/>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5"/>
        <p:cNvGrpSpPr/>
        <p:nvPr/>
      </p:nvGrpSpPr>
      <p:grpSpPr>
        <a:xfrm>
          <a:off x="0" y="0"/>
          <a:ext cx="0" cy="0"/>
          <a:chOff x="0" y="0"/>
          <a:chExt cx="0" cy="0"/>
        </a:xfrm>
      </p:grpSpPr>
      <p:sp>
        <p:nvSpPr>
          <p:cNvPr id="46" name="Google Shape;46;p18"/>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8"/>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48"/>
        <p:cNvGrpSpPr/>
        <p:nvPr/>
      </p:nvGrpSpPr>
      <p:grpSpPr>
        <a:xfrm>
          <a:off x="0" y="0"/>
          <a:ext cx="0" cy="0"/>
          <a:chOff x="0" y="0"/>
          <a:chExt cx="0" cy="0"/>
        </a:xfrm>
      </p:grpSpPr>
      <p:sp>
        <p:nvSpPr>
          <p:cNvPr id="49" name="Google Shape;49;p19"/>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0" name="Google Shape;50;p19"/>
          <p:cNvSpPr txBox="1">
            <a:spLocks noGrp="1"/>
          </p:cNvSpPr>
          <p:nvPr>
            <p:ph type="body" idx="1"/>
          </p:nvPr>
        </p:nvSpPr>
        <p:spPr>
          <a:xfrm>
            <a:off x="4766733" y="273050"/>
            <a:ext cx="6815667" cy="517217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1" name="Google Shape;51;p19"/>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2" name="Google Shape;52;p19"/>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9"/>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4"/>
        <p:cNvGrpSpPr/>
        <p:nvPr/>
      </p:nvGrpSpPr>
      <p:grpSpPr>
        <a:xfrm>
          <a:off x="0" y="0"/>
          <a:ext cx="0" cy="0"/>
          <a:chOff x="0" y="0"/>
          <a:chExt cx="0" cy="0"/>
        </a:xfrm>
      </p:grpSpPr>
      <p:sp>
        <p:nvSpPr>
          <p:cNvPr id="55" name="Google Shape;55;p20"/>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6" name="Google Shape;56;p20"/>
          <p:cNvSpPr>
            <a:spLocks noGrp="1"/>
          </p:cNvSpPr>
          <p:nvPr>
            <p:ph type="pic" idx="2"/>
          </p:nvPr>
        </p:nvSpPr>
        <p:spPr>
          <a:xfrm>
            <a:off x="2389717" y="612776"/>
            <a:ext cx="7315200" cy="3824337"/>
          </a:xfrm>
          <a:prstGeom prst="rect">
            <a:avLst/>
          </a:prstGeom>
          <a:noFill/>
          <a:ln>
            <a:noFill/>
          </a:ln>
        </p:spPr>
      </p:sp>
      <p:sp>
        <p:nvSpPr>
          <p:cNvPr id="57" name="Google Shape;57;p20"/>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20"/>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0"/>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0"/>
        <p:cNvGrpSpPr/>
        <p:nvPr/>
      </p:nvGrpSpPr>
      <p:grpSpPr>
        <a:xfrm>
          <a:off x="0" y="0"/>
          <a:ext cx="0" cy="0"/>
          <a:chOff x="0" y="0"/>
          <a:chExt cx="0" cy="0"/>
        </a:xfrm>
      </p:grpSpPr>
      <p:sp>
        <p:nvSpPr>
          <p:cNvPr id="61" name="Google Shape;61;p2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2" name="Google Shape;62;p21"/>
          <p:cNvSpPr txBox="1">
            <a:spLocks noGrp="1"/>
          </p:cNvSpPr>
          <p:nvPr>
            <p:ph type="body" idx="1"/>
          </p:nvPr>
        </p:nvSpPr>
        <p:spPr>
          <a:xfrm rot="5400000">
            <a:off x="4137819" y="-1928018"/>
            <a:ext cx="3916363" cy="10972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3" name="Google Shape;63;p21"/>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1"/>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5"/>
        <p:cNvGrpSpPr/>
        <p:nvPr/>
      </p:nvGrpSpPr>
      <p:grpSpPr>
        <a:xfrm>
          <a:off x="0" y="0"/>
          <a:ext cx="0" cy="0"/>
          <a:chOff x="0" y="0"/>
          <a:chExt cx="0" cy="0"/>
        </a:xfrm>
      </p:grpSpPr>
      <p:sp>
        <p:nvSpPr>
          <p:cNvPr id="66" name="Google Shape;66;p22"/>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7" name="Google Shape;67;p22"/>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8" name="Google Shape;68;p22"/>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2"/>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1pPr>
            <a:lvl2pPr marR="0" lvl="1"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2pPr>
            <a:lvl3pPr marR="0" lvl="2"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3pPr>
            <a:lvl4pPr marR="0" lvl="3"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4pPr>
            <a:lvl5pPr marR="0" lvl="4"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5pPr>
            <a:lvl6pPr marR="0" lvl="5"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6pPr>
            <a:lvl7pPr marR="0" lvl="6"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7pPr>
            <a:lvl8pPr marR="0" lvl="7"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8pPr>
            <a:lvl9pPr marR="0" lvl="8"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9pPr>
          </a:lstStyle>
          <a:p>
            <a:endParaRPr/>
          </a:p>
        </p:txBody>
      </p:sp>
      <p:sp>
        <p:nvSpPr>
          <p:cNvPr id="7" name="Google Shape;7;p11"/>
          <p:cNvSpPr txBox="1">
            <a:spLocks noGrp="1"/>
          </p:cNvSpPr>
          <p:nvPr>
            <p:ph type="body" idx="1"/>
          </p:nvPr>
        </p:nvSpPr>
        <p:spPr>
          <a:xfrm>
            <a:off x="609600" y="1600200"/>
            <a:ext cx="10972800" cy="3916363"/>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8" name="Google Shape;8;p11"/>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9" name="Google Shape;9;p11"/>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98989"/>
                </a:solidFill>
                <a:latin typeface="Open Sans"/>
                <a:ea typeface="Open Sans"/>
                <a:cs typeface="Open Sans"/>
                <a:sym typeface="Open Sans"/>
              </a:defRPr>
            </a:lvl1pPr>
            <a:lvl2pPr marL="0" marR="0" lvl="1" indent="0" algn="r" rtl="0">
              <a:spcBef>
                <a:spcPts val="0"/>
              </a:spcBef>
              <a:buNone/>
              <a:defRPr sz="1200" b="0" i="0" u="none" strike="noStrike" cap="none">
                <a:solidFill>
                  <a:srgbClr val="898989"/>
                </a:solidFill>
                <a:latin typeface="Open Sans"/>
                <a:ea typeface="Open Sans"/>
                <a:cs typeface="Open Sans"/>
                <a:sym typeface="Open Sans"/>
              </a:defRPr>
            </a:lvl2pPr>
            <a:lvl3pPr marL="0" marR="0" lvl="2" indent="0" algn="r" rtl="0">
              <a:spcBef>
                <a:spcPts val="0"/>
              </a:spcBef>
              <a:buNone/>
              <a:defRPr sz="1200" b="0" i="0" u="none" strike="noStrike" cap="none">
                <a:solidFill>
                  <a:srgbClr val="898989"/>
                </a:solidFill>
                <a:latin typeface="Open Sans"/>
                <a:ea typeface="Open Sans"/>
                <a:cs typeface="Open Sans"/>
                <a:sym typeface="Open Sans"/>
              </a:defRPr>
            </a:lvl3pPr>
            <a:lvl4pPr marL="0" marR="0" lvl="3" indent="0" algn="r" rtl="0">
              <a:spcBef>
                <a:spcPts val="0"/>
              </a:spcBef>
              <a:buNone/>
              <a:defRPr sz="1200" b="0" i="0" u="none" strike="noStrike" cap="none">
                <a:solidFill>
                  <a:srgbClr val="898989"/>
                </a:solidFill>
                <a:latin typeface="Open Sans"/>
                <a:ea typeface="Open Sans"/>
                <a:cs typeface="Open Sans"/>
                <a:sym typeface="Open Sans"/>
              </a:defRPr>
            </a:lvl4pPr>
            <a:lvl5pPr marL="0" marR="0" lvl="4" indent="0" algn="r" rtl="0">
              <a:spcBef>
                <a:spcPts val="0"/>
              </a:spcBef>
              <a:buNone/>
              <a:defRPr sz="1200" b="0" i="0" u="none" strike="noStrike" cap="none">
                <a:solidFill>
                  <a:srgbClr val="898989"/>
                </a:solidFill>
                <a:latin typeface="Open Sans"/>
                <a:ea typeface="Open Sans"/>
                <a:cs typeface="Open Sans"/>
                <a:sym typeface="Open Sans"/>
              </a:defRPr>
            </a:lvl5pPr>
            <a:lvl6pPr marL="0" marR="0" lvl="5" indent="0" algn="r" rtl="0">
              <a:spcBef>
                <a:spcPts val="0"/>
              </a:spcBef>
              <a:buNone/>
              <a:defRPr sz="1200" b="0" i="0" u="none" strike="noStrike" cap="none">
                <a:solidFill>
                  <a:srgbClr val="898989"/>
                </a:solidFill>
                <a:latin typeface="Open Sans"/>
                <a:ea typeface="Open Sans"/>
                <a:cs typeface="Open Sans"/>
                <a:sym typeface="Open Sans"/>
              </a:defRPr>
            </a:lvl6pPr>
            <a:lvl7pPr marL="0" marR="0" lvl="6" indent="0" algn="r" rtl="0">
              <a:spcBef>
                <a:spcPts val="0"/>
              </a:spcBef>
              <a:buNone/>
              <a:defRPr sz="1200" b="0" i="0" u="none" strike="noStrike" cap="none">
                <a:solidFill>
                  <a:srgbClr val="898989"/>
                </a:solidFill>
                <a:latin typeface="Open Sans"/>
                <a:ea typeface="Open Sans"/>
                <a:cs typeface="Open Sans"/>
                <a:sym typeface="Open Sans"/>
              </a:defRPr>
            </a:lvl7pPr>
            <a:lvl8pPr marL="0" marR="0" lvl="7" indent="0" algn="r" rtl="0">
              <a:spcBef>
                <a:spcPts val="0"/>
              </a:spcBef>
              <a:buNone/>
              <a:defRPr sz="1200" b="0" i="0" u="none" strike="noStrike" cap="none">
                <a:solidFill>
                  <a:srgbClr val="898989"/>
                </a:solidFill>
                <a:latin typeface="Open Sans"/>
                <a:ea typeface="Open Sans"/>
                <a:cs typeface="Open Sans"/>
                <a:sym typeface="Open Sans"/>
              </a:defRPr>
            </a:lvl8pPr>
            <a:lvl9pPr marL="0" marR="0" lvl="8" indent="0" algn="r" rtl="0">
              <a:spcBef>
                <a:spcPts val="0"/>
              </a:spcBef>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p:tgtEl>
                                          <p:spTgt spid="7">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 calcmode="lin" valueType="num">
                                      <p:cBhvr additive="base">
                                        <p:cTn id="12" dur="500"/>
                                        <p:tgtEl>
                                          <p:spTgt spid="7">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 calcmode="lin" valueType="num">
                                      <p:cBhvr additive="base">
                                        <p:cTn id="17" dur="500"/>
                                        <p:tgtEl>
                                          <p:spTgt spid="7">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 calcmode="lin" valueType="num">
                                      <p:cBhvr additive="base">
                                        <p:cTn id="22" dur="500"/>
                                        <p:tgtEl>
                                          <p:spTgt spid="7">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 calcmode="lin" valueType="num">
                                      <p:cBhvr additive="base">
                                        <p:cTn id="27" dur="500"/>
                                        <p:tgtEl>
                                          <p:spTgt spid="7">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 calcmode="lin" valueType="num">
                                      <p:cBhvr additive="base">
                                        <p:cTn id="32" dur="500"/>
                                        <p:tgtEl>
                                          <p:spTgt spid="7">
                                            <p:txEl>
                                              <p:pRg st="5" end="5"/>
                                            </p:txEl>
                                          </p:spTgt>
                                        </p:tgtEl>
                                        <p:attrNameLst>
                                          <p:attrName>ppt_x</p:attrName>
                                        </p:attrNameLst>
                                      </p:cBhvr>
                                      <p:tavLst>
                                        <p:tav tm="0">
                                          <p:val>
                                            <p:strVal val="#ppt_x-1"/>
                                          </p:val>
                                        </p:tav>
                                        <p:tav tm="100000">
                                          <p:val>
                                            <p:strVal val="#ppt_x"/>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 calcmode="lin" valueType="num">
                                      <p:cBhvr additive="base">
                                        <p:cTn id="37" dur="500"/>
                                        <p:tgtEl>
                                          <p:spTgt spid="7">
                                            <p:txEl>
                                              <p:pRg st="6" end="6"/>
                                            </p:txEl>
                                          </p:spTgt>
                                        </p:tgtEl>
                                        <p:attrNameLst>
                                          <p:attrName>ppt_x</p:attrName>
                                        </p:attrNameLst>
                                      </p:cBhvr>
                                      <p:tavLst>
                                        <p:tav tm="0">
                                          <p:val>
                                            <p:strVal val="#ppt_x-1"/>
                                          </p:val>
                                        </p:tav>
                                        <p:tav tm="100000">
                                          <p:val>
                                            <p:strVal val="#ppt_x"/>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nodeType="clickEffect">
                                  <p:stCondLst>
                                    <p:cond delay="0"/>
                                  </p:stCondLst>
                                  <p:childTnLst>
                                    <p:set>
                                      <p:cBhvr>
                                        <p:cTn id="41" dur="1" fill="hold">
                                          <p:stCondLst>
                                            <p:cond delay="0"/>
                                          </p:stCondLst>
                                        </p:cTn>
                                        <p:tgtEl>
                                          <p:spTgt spid="7">
                                            <p:txEl>
                                              <p:pRg st="7" end="7"/>
                                            </p:txEl>
                                          </p:spTgt>
                                        </p:tgtEl>
                                        <p:attrNameLst>
                                          <p:attrName>style.visibility</p:attrName>
                                        </p:attrNameLst>
                                      </p:cBhvr>
                                      <p:to>
                                        <p:strVal val="visible"/>
                                      </p:to>
                                    </p:set>
                                    <p:anim calcmode="lin" valueType="num">
                                      <p:cBhvr additive="base">
                                        <p:cTn id="42" dur="500"/>
                                        <p:tgtEl>
                                          <p:spTgt spid="7">
                                            <p:txEl>
                                              <p:pRg st="7" end="7"/>
                                            </p:txEl>
                                          </p:spTgt>
                                        </p:tgtEl>
                                        <p:attrNameLst>
                                          <p:attrName>ppt_x</p:attrName>
                                        </p:attrNameLst>
                                      </p:cBhvr>
                                      <p:tavLst>
                                        <p:tav tm="0">
                                          <p:val>
                                            <p:strVal val="#ppt_x-1"/>
                                          </p:val>
                                        </p:tav>
                                        <p:tav tm="100000">
                                          <p:val>
                                            <p:strVal val="#ppt_x"/>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7">
                                            <p:txEl>
                                              <p:pRg st="8" end="8"/>
                                            </p:txEl>
                                          </p:spTgt>
                                        </p:tgtEl>
                                        <p:attrNameLst>
                                          <p:attrName>style.visibility</p:attrName>
                                        </p:attrNameLst>
                                      </p:cBhvr>
                                      <p:to>
                                        <p:strVal val="visible"/>
                                      </p:to>
                                    </p:set>
                                    <p:anim calcmode="lin" valueType="num">
                                      <p:cBhvr additive="base">
                                        <p:cTn id="47" dur="500"/>
                                        <p:tgtEl>
                                          <p:spTgt spid="7">
                                            <p:txEl>
                                              <p:pRg st="8" end="8"/>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solidFill>
                  <a:srgbClr val="888888"/>
                </a:solidFill>
                <a:latin typeface="Open Sans"/>
                <a:ea typeface="Open Sans"/>
                <a:cs typeface="Open Sans"/>
                <a:sym typeface="Open Sans"/>
              </a:rPr>
              <a:t>01/11/2025</a:t>
            </a:r>
            <a:endParaRPr>
              <a:solidFill>
                <a:srgbClr val="888888"/>
              </a:solidFill>
              <a:latin typeface="Open Sans"/>
              <a:ea typeface="Open Sans"/>
              <a:cs typeface="Open Sans"/>
              <a:sym typeface="Open Sans"/>
            </a:endParaRPr>
          </a:p>
        </p:txBody>
      </p:sp>
      <p:sp>
        <p:nvSpPr>
          <p:cNvPr id="75" name="Google Shape;75;p1"/>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1</a:t>
            </a:fld>
            <a:endParaRPr sz="1200" b="0" i="0" u="none" strike="noStrike" cap="none">
              <a:solidFill>
                <a:srgbClr val="898989"/>
              </a:solidFill>
              <a:latin typeface="Open Sans"/>
              <a:ea typeface="Open Sans"/>
              <a:cs typeface="Open Sans"/>
              <a:sym typeface="Open Sans"/>
            </a:endParaRPr>
          </a:p>
        </p:txBody>
      </p:sp>
      <p:sp>
        <p:nvSpPr>
          <p:cNvPr id="76" name="Google Shape;76;p1"/>
          <p:cNvSpPr txBox="1">
            <a:spLocks noGrp="1"/>
          </p:cNvSpPr>
          <p:nvPr>
            <p:ph type="body" idx="1"/>
          </p:nvPr>
        </p:nvSpPr>
        <p:spPr>
          <a:xfrm>
            <a:off x="1981200" y="1052513"/>
            <a:ext cx="8229600" cy="4464050"/>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Clr>
                <a:schemeClr val="dk1"/>
              </a:buClr>
              <a:buSzPts val="3200"/>
              <a:buChar char="•"/>
            </a:pPr>
            <a:r>
              <a:rPr lang="en-GB" dirty="0"/>
              <a:t>Module Title: </a:t>
            </a:r>
            <a:r>
              <a:rPr lang="en-GB" b="1" i="1" dirty="0"/>
              <a:t>Professional Career Development within H&amp;SC</a:t>
            </a:r>
            <a:endParaRPr dirty="0"/>
          </a:p>
          <a:p>
            <a:pPr marL="342900" lvl="0" indent="-342900" algn="l" rtl="0">
              <a:spcBef>
                <a:spcPts val="640"/>
              </a:spcBef>
              <a:spcAft>
                <a:spcPts val="0"/>
              </a:spcAft>
              <a:buClr>
                <a:schemeClr val="dk1"/>
              </a:buClr>
              <a:buSzPts val="3200"/>
              <a:buChar char="•"/>
            </a:pPr>
            <a:r>
              <a:rPr lang="en-GB" u="sng" dirty="0"/>
              <a:t>Module Number</a:t>
            </a:r>
            <a:r>
              <a:rPr lang="en-GB" dirty="0"/>
              <a:t>: </a:t>
            </a:r>
            <a:r>
              <a:rPr lang="en-GB" b="1" i="1" dirty="0"/>
              <a:t>LCHS 4009 (LON)</a:t>
            </a:r>
            <a:endParaRPr dirty="0"/>
          </a:p>
          <a:p>
            <a:pPr marL="342900" lvl="0" indent="-342900" algn="l" rtl="0">
              <a:spcBef>
                <a:spcPts val="640"/>
              </a:spcBef>
              <a:spcAft>
                <a:spcPts val="0"/>
              </a:spcAft>
              <a:buClr>
                <a:schemeClr val="dk1"/>
              </a:buClr>
              <a:buSzPts val="3200"/>
              <a:buChar char="•"/>
            </a:pPr>
            <a:r>
              <a:rPr lang="en-GB" u="sng" dirty="0"/>
              <a:t>Assignment No</a:t>
            </a:r>
            <a:r>
              <a:rPr lang="en-GB" b="1" i="1" dirty="0"/>
              <a:t>:     ASSIGNMENT 1</a:t>
            </a:r>
            <a:endParaRPr dirty="0"/>
          </a:p>
          <a:p>
            <a:pPr marL="342900" lvl="0" indent="-342900" algn="l" rtl="0">
              <a:spcBef>
                <a:spcPts val="640"/>
              </a:spcBef>
              <a:spcAft>
                <a:spcPts val="0"/>
              </a:spcAft>
              <a:buClr>
                <a:schemeClr val="dk1"/>
              </a:buClr>
              <a:buSzPts val="3200"/>
              <a:buChar char="•"/>
            </a:pPr>
            <a:r>
              <a:rPr lang="en-GB" u="sng" dirty="0"/>
              <a:t>Student Name</a:t>
            </a:r>
            <a:r>
              <a:rPr lang="en-GB" b="1" i="1" dirty="0"/>
              <a:t>: </a:t>
            </a:r>
            <a:r>
              <a:rPr lang="en-GB" b="1" i="1" dirty="0" err="1"/>
              <a:t>Lucica</a:t>
            </a:r>
            <a:r>
              <a:rPr lang="en-GB" b="1" i="1" dirty="0"/>
              <a:t> Oprescu</a:t>
            </a:r>
            <a:endParaRPr dirty="0"/>
          </a:p>
          <a:p>
            <a:pPr marL="342900" lvl="0" indent="-342900" algn="l" rtl="0">
              <a:spcBef>
                <a:spcPts val="640"/>
              </a:spcBef>
              <a:spcAft>
                <a:spcPts val="0"/>
              </a:spcAft>
              <a:buClr>
                <a:schemeClr val="dk1"/>
              </a:buClr>
              <a:buSzPts val="3200"/>
              <a:buChar char="•"/>
            </a:pPr>
            <a:r>
              <a:rPr lang="en-GB" u="sng" dirty="0"/>
              <a:t>Student ID:  </a:t>
            </a:r>
            <a:r>
              <a:rPr lang="en-GB" b="1" dirty="0"/>
              <a:t>2417337</a:t>
            </a:r>
            <a:endParaRPr b="1" i="1" dirty="0"/>
          </a:p>
          <a:p>
            <a:pPr marL="342900" lvl="0" indent="-342900" algn="l" rtl="0">
              <a:spcBef>
                <a:spcPts val="640"/>
              </a:spcBef>
              <a:spcAft>
                <a:spcPts val="0"/>
              </a:spcAft>
              <a:buClr>
                <a:schemeClr val="dk1"/>
              </a:buClr>
              <a:buSzPts val="3200"/>
              <a:buChar char="•"/>
            </a:pPr>
            <a:r>
              <a:rPr lang="en-GB" u="sng" dirty="0"/>
              <a:t>Lecturer’s Name</a:t>
            </a:r>
            <a:r>
              <a:rPr lang="en-GB" b="1" i="1" dirty="0"/>
              <a:t>: Peace Ukachukwu</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Table of Content </a:t>
            </a:r>
            <a:endParaRPr/>
          </a:p>
        </p:txBody>
      </p:sp>
      <p:sp>
        <p:nvSpPr>
          <p:cNvPr id="82" name="Google Shape;82;p3"/>
          <p:cNvSpPr txBox="1">
            <a:spLocks noGrp="1"/>
          </p:cNvSpPr>
          <p:nvPr>
            <p:ph type="body" idx="1"/>
          </p:nvPr>
        </p:nvSpPr>
        <p:spPr>
          <a:xfrm>
            <a:off x="747525" y="1179800"/>
            <a:ext cx="10270200" cy="4060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3200"/>
              <a:buNone/>
            </a:pPr>
            <a:r>
              <a:rPr lang="en-GB" sz="2200">
                <a:latin typeface="Arial"/>
                <a:ea typeface="Arial"/>
                <a:cs typeface="Arial"/>
                <a:sym typeface="Arial"/>
              </a:rPr>
              <a:t>Introduction </a:t>
            </a:r>
            <a:endParaRPr sz="2200">
              <a:latin typeface="Arial"/>
              <a:ea typeface="Arial"/>
              <a:cs typeface="Arial"/>
              <a:sym typeface="Arial"/>
            </a:endParaRPr>
          </a:p>
          <a:p>
            <a:pPr marL="0" lvl="0" indent="0" algn="just" rtl="0">
              <a:lnSpc>
                <a:spcPct val="150000"/>
              </a:lnSpc>
              <a:spcBef>
                <a:spcPts val="640"/>
              </a:spcBef>
              <a:spcAft>
                <a:spcPts val="0"/>
              </a:spcAft>
              <a:buClr>
                <a:schemeClr val="dk1"/>
              </a:buClr>
              <a:buSzPts val="3200"/>
              <a:buNone/>
            </a:pPr>
            <a:r>
              <a:rPr lang="en-GB" sz="2200">
                <a:latin typeface="Arial"/>
                <a:ea typeface="Arial"/>
                <a:cs typeface="Arial"/>
                <a:sym typeface="Arial"/>
              </a:rPr>
              <a:t>SWOT Analysis significant in personal and professional development.</a:t>
            </a:r>
            <a:endParaRPr sz="2200">
              <a:latin typeface="Arial"/>
              <a:ea typeface="Arial"/>
              <a:cs typeface="Arial"/>
              <a:sym typeface="Arial"/>
            </a:endParaRPr>
          </a:p>
          <a:p>
            <a:pPr marL="0" lvl="0" indent="0" algn="just" rtl="0">
              <a:lnSpc>
                <a:spcPct val="150000"/>
              </a:lnSpc>
              <a:spcBef>
                <a:spcPts val="640"/>
              </a:spcBef>
              <a:spcAft>
                <a:spcPts val="0"/>
              </a:spcAft>
              <a:buClr>
                <a:schemeClr val="dk1"/>
              </a:buClr>
              <a:buSzPts val="3200"/>
              <a:buNone/>
            </a:pPr>
            <a:r>
              <a:rPr lang="en-GB" sz="2200">
                <a:latin typeface="Arial"/>
                <a:ea typeface="Arial"/>
                <a:cs typeface="Arial"/>
                <a:sym typeface="Arial"/>
              </a:rPr>
              <a:t>SWOT Analysis</a:t>
            </a:r>
            <a:endParaRPr sz="2200">
              <a:latin typeface="Arial"/>
              <a:ea typeface="Arial"/>
              <a:cs typeface="Arial"/>
              <a:sym typeface="Arial"/>
            </a:endParaRPr>
          </a:p>
          <a:p>
            <a:pPr marL="0" lvl="0" indent="0" algn="just" rtl="0">
              <a:lnSpc>
                <a:spcPct val="150000"/>
              </a:lnSpc>
              <a:spcBef>
                <a:spcPts val="640"/>
              </a:spcBef>
              <a:spcAft>
                <a:spcPts val="0"/>
              </a:spcAft>
              <a:buClr>
                <a:schemeClr val="dk1"/>
              </a:buClr>
              <a:buSzPts val="3200"/>
              <a:buNone/>
            </a:pPr>
            <a:r>
              <a:rPr lang="en-GB" sz="2200">
                <a:latin typeface="Arial"/>
                <a:ea typeface="Arial"/>
                <a:cs typeface="Arial"/>
                <a:sym typeface="Arial"/>
              </a:rPr>
              <a:t>Leveraging strengths to overcome weaknesses and minimise threats.</a:t>
            </a:r>
            <a:endParaRPr sz="2200">
              <a:latin typeface="Arial"/>
              <a:ea typeface="Arial"/>
              <a:cs typeface="Arial"/>
              <a:sym typeface="Arial"/>
            </a:endParaRPr>
          </a:p>
          <a:p>
            <a:pPr marL="0" lvl="0" indent="0" algn="just" rtl="0">
              <a:lnSpc>
                <a:spcPct val="150000"/>
              </a:lnSpc>
              <a:spcBef>
                <a:spcPts val="640"/>
              </a:spcBef>
              <a:spcAft>
                <a:spcPts val="0"/>
              </a:spcAft>
              <a:buClr>
                <a:schemeClr val="dk1"/>
              </a:buClr>
              <a:buSzPts val="3200"/>
              <a:buNone/>
            </a:pPr>
            <a:r>
              <a:rPr lang="en-GB" sz="2200">
                <a:latin typeface="Arial"/>
                <a:ea typeface="Arial"/>
                <a:cs typeface="Arial"/>
                <a:sym typeface="Arial"/>
              </a:rPr>
              <a:t>Opportunities utilise with strengths</a:t>
            </a:r>
            <a:endParaRPr sz="2200">
              <a:latin typeface="Arial"/>
              <a:ea typeface="Arial"/>
              <a:cs typeface="Arial"/>
              <a:sym typeface="Arial"/>
            </a:endParaRPr>
          </a:p>
          <a:p>
            <a:pPr marL="0" lvl="0" indent="0" algn="just" rtl="0">
              <a:lnSpc>
                <a:spcPct val="150000"/>
              </a:lnSpc>
              <a:spcBef>
                <a:spcPts val="640"/>
              </a:spcBef>
              <a:spcAft>
                <a:spcPts val="0"/>
              </a:spcAft>
              <a:buClr>
                <a:schemeClr val="dk1"/>
              </a:buClr>
              <a:buSzPts val="3200"/>
              <a:buNone/>
            </a:pPr>
            <a:r>
              <a:rPr lang="en-GB" sz="2200">
                <a:latin typeface="Arial"/>
                <a:ea typeface="Arial"/>
                <a:cs typeface="Arial"/>
                <a:sym typeface="Arial"/>
              </a:rPr>
              <a:t>Conclusion </a:t>
            </a:r>
            <a:endParaRPr sz="2200">
              <a:latin typeface="Arial"/>
              <a:ea typeface="Arial"/>
              <a:cs typeface="Arial"/>
              <a:sym typeface="Arial"/>
            </a:endParaRPr>
          </a:p>
          <a:p>
            <a:pPr marL="0" lvl="0" indent="0" algn="just" rtl="0">
              <a:lnSpc>
                <a:spcPct val="150000"/>
              </a:lnSpc>
              <a:spcBef>
                <a:spcPts val="640"/>
              </a:spcBef>
              <a:spcAft>
                <a:spcPts val="0"/>
              </a:spcAft>
              <a:buClr>
                <a:schemeClr val="dk1"/>
              </a:buClr>
              <a:buSzPts val="3200"/>
              <a:buNone/>
            </a:pPr>
            <a:r>
              <a:rPr lang="en-GB" sz="2200">
                <a:latin typeface="Arial"/>
                <a:ea typeface="Arial"/>
                <a:cs typeface="Arial"/>
                <a:sym typeface="Arial"/>
              </a:rPr>
              <a:t>References </a:t>
            </a:r>
            <a:endParaRPr sz="2200">
              <a:latin typeface="Arial"/>
              <a:ea typeface="Arial"/>
              <a:cs typeface="Arial"/>
              <a:sym typeface="Arial"/>
            </a:endParaRPr>
          </a:p>
          <a:p>
            <a:pPr marL="342900" lvl="0" indent="-139700" algn="just" rtl="0">
              <a:lnSpc>
                <a:spcPct val="150000"/>
              </a:lnSpc>
              <a:spcBef>
                <a:spcPts val="640"/>
              </a:spcBef>
              <a:spcAft>
                <a:spcPts val="0"/>
              </a:spcAft>
              <a:buClr>
                <a:schemeClr val="dk1"/>
              </a:buClr>
              <a:buSzPts val="3200"/>
              <a:buNone/>
            </a:pPr>
            <a:endParaRPr sz="2200">
              <a:latin typeface="Arial"/>
              <a:ea typeface="Arial"/>
              <a:cs typeface="Arial"/>
              <a:sym typeface="Arial"/>
            </a:endParaRPr>
          </a:p>
        </p:txBody>
      </p:sp>
      <p:sp>
        <p:nvSpPr>
          <p:cNvPr id="83" name="Google Shape;83;p3"/>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01/11/2025</a:t>
            </a:r>
            <a:endParaRPr/>
          </a:p>
        </p:txBody>
      </p:sp>
      <p:sp>
        <p:nvSpPr>
          <p:cNvPr id="84" name="Google Shape;84;p3"/>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2</a:t>
            </a:fld>
            <a:endParaRPr sz="1200" b="0" i="0" u="none" strike="noStrike" cap="none">
              <a:solidFill>
                <a:srgbClr val="898989"/>
              </a:solidFill>
              <a:latin typeface="Open Sans"/>
              <a:ea typeface="Open Sans"/>
              <a:cs typeface="Open Sans"/>
              <a:sym typeface="Open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4"/>
          <p:cNvSpPr txBox="1">
            <a:spLocks noGrp="1"/>
          </p:cNvSpPr>
          <p:nvPr>
            <p:ph type="title"/>
          </p:nvPr>
        </p:nvSpPr>
        <p:spPr>
          <a:xfrm>
            <a:off x="1981200" y="274639"/>
            <a:ext cx="8229600" cy="7778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Introduction</a:t>
            </a:r>
            <a:endParaRPr b="1" i="1">
              <a:solidFill>
                <a:srgbClr val="FF0000"/>
              </a:solidFill>
            </a:endParaRPr>
          </a:p>
        </p:txBody>
      </p:sp>
      <p:sp>
        <p:nvSpPr>
          <p:cNvPr id="90" name="Google Shape;90;p4"/>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solidFill>
                  <a:srgbClr val="888888"/>
                </a:solidFill>
                <a:latin typeface="Open Sans"/>
                <a:ea typeface="Open Sans"/>
                <a:cs typeface="Open Sans"/>
                <a:sym typeface="Open Sans"/>
              </a:rPr>
              <a:t>01/11/2025</a:t>
            </a:r>
            <a:endParaRPr>
              <a:solidFill>
                <a:srgbClr val="888888"/>
              </a:solidFill>
              <a:latin typeface="Open Sans"/>
              <a:ea typeface="Open Sans"/>
              <a:cs typeface="Open Sans"/>
              <a:sym typeface="Open Sans"/>
            </a:endParaRPr>
          </a:p>
        </p:txBody>
      </p:sp>
      <p:sp>
        <p:nvSpPr>
          <p:cNvPr id="91" name="Google Shape;91;p4"/>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3</a:t>
            </a:fld>
            <a:endParaRPr sz="1200" b="0" i="0" u="none" strike="noStrike" cap="none">
              <a:solidFill>
                <a:srgbClr val="898989"/>
              </a:solidFill>
              <a:latin typeface="Open Sans"/>
              <a:ea typeface="Open Sans"/>
              <a:cs typeface="Open Sans"/>
              <a:sym typeface="Open Sans"/>
            </a:endParaRPr>
          </a:p>
        </p:txBody>
      </p:sp>
      <p:sp>
        <p:nvSpPr>
          <p:cNvPr id="92" name="Google Shape;92;p4"/>
          <p:cNvSpPr txBox="1">
            <a:spLocks noGrp="1"/>
          </p:cNvSpPr>
          <p:nvPr>
            <p:ph type="body" idx="1"/>
          </p:nvPr>
        </p:nvSpPr>
        <p:spPr>
          <a:xfrm>
            <a:off x="493475" y="1052525"/>
            <a:ext cx="7406700" cy="4103700"/>
          </a:xfrm>
          <a:prstGeom prst="rect">
            <a:avLst/>
          </a:prstGeom>
          <a:noFill/>
          <a:ln>
            <a:noFill/>
          </a:ln>
        </p:spPr>
        <p:txBody>
          <a:bodyPr spcFirstLastPara="1" wrap="square" lIns="91425" tIns="45700" rIns="91425" bIns="45700" anchor="t" anchorCtr="0">
            <a:noAutofit/>
          </a:bodyPr>
          <a:lstStyle/>
          <a:p>
            <a:pPr marL="457200" lvl="0" indent="-304800" algn="just" rtl="0">
              <a:lnSpc>
                <a:spcPct val="150000"/>
              </a:lnSpc>
              <a:spcBef>
                <a:spcPts val="0"/>
              </a:spcBef>
              <a:spcAft>
                <a:spcPts val="0"/>
              </a:spcAft>
              <a:buSzPts val="1200"/>
              <a:buFont typeface="Arial"/>
              <a:buChar char="•"/>
            </a:pPr>
            <a:r>
              <a:rPr lang="en-GB" sz="2600">
                <a:latin typeface="Arial"/>
                <a:ea typeface="Arial"/>
                <a:cs typeface="Arial"/>
                <a:sym typeface="Arial"/>
              </a:rPr>
              <a:t>This module focuses on increasing the skills, knowledge and personal attributes. </a:t>
            </a:r>
            <a:endParaRPr sz="2600">
              <a:latin typeface="Arial"/>
              <a:ea typeface="Arial"/>
              <a:cs typeface="Arial"/>
              <a:sym typeface="Arial"/>
            </a:endParaRPr>
          </a:p>
          <a:p>
            <a:pPr marL="457200" lvl="0" indent="-304800" algn="just" rtl="0">
              <a:lnSpc>
                <a:spcPct val="150000"/>
              </a:lnSpc>
              <a:spcBef>
                <a:spcPts val="0"/>
              </a:spcBef>
              <a:spcAft>
                <a:spcPts val="0"/>
              </a:spcAft>
              <a:buSzPts val="1200"/>
              <a:buFont typeface="Arial"/>
              <a:buChar char="•"/>
            </a:pPr>
            <a:r>
              <a:rPr lang="en-GB" sz="2600">
                <a:latin typeface="Arial"/>
                <a:ea typeface="Arial"/>
                <a:cs typeface="Arial"/>
                <a:sym typeface="Arial"/>
              </a:rPr>
              <a:t>My career aspiration is to be a health care assistant within the NHS organisation.</a:t>
            </a:r>
            <a:endParaRPr sz="2600">
              <a:latin typeface="Arial"/>
              <a:ea typeface="Arial"/>
              <a:cs typeface="Arial"/>
              <a:sym typeface="Arial"/>
            </a:endParaRPr>
          </a:p>
          <a:p>
            <a:pPr marL="457200" lvl="0" indent="-304800" algn="just" rtl="0">
              <a:lnSpc>
                <a:spcPct val="150000"/>
              </a:lnSpc>
              <a:spcBef>
                <a:spcPts val="0"/>
              </a:spcBef>
              <a:spcAft>
                <a:spcPts val="0"/>
              </a:spcAft>
              <a:buSzPts val="1200"/>
              <a:buFont typeface="Arial"/>
              <a:buChar char="•"/>
            </a:pPr>
            <a:r>
              <a:rPr lang="en-GB" sz="2600">
                <a:latin typeface="Arial"/>
                <a:ea typeface="Arial"/>
                <a:cs typeface="Arial"/>
                <a:sym typeface="Arial"/>
              </a:rPr>
              <a:t>The following presentation will be providing information regarding strength and weakness of an individual through the SWOT analysis.</a:t>
            </a:r>
            <a:endParaRPr sz="2600">
              <a:latin typeface="Arial"/>
              <a:ea typeface="Arial"/>
              <a:cs typeface="Arial"/>
              <a:sym typeface="Arial"/>
            </a:endParaRPr>
          </a:p>
          <a:p>
            <a:pPr marL="0" lvl="0" indent="0" algn="just" rtl="0">
              <a:lnSpc>
                <a:spcPct val="150000"/>
              </a:lnSpc>
              <a:spcBef>
                <a:spcPts val="640"/>
              </a:spcBef>
              <a:spcAft>
                <a:spcPts val="0"/>
              </a:spcAft>
              <a:buNone/>
            </a:pPr>
            <a:endParaRPr sz="2600" b="1">
              <a:latin typeface="Arial"/>
              <a:ea typeface="Arial"/>
              <a:cs typeface="Arial"/>
              <a:sym typeface="Arial"/>
            </a:endParaRPr>
          </a:p>
        </p:txBody>
      </p:sp>
      <p:pic>
        <p:nvPicPr>
          <p:cNvPr id="93" name="Google Shape;93;p4"/>
          <p:cNvPicPr preferRelativeResize="0"/>
          <p:nvPr/>
        </p:nvPicPr>
        <p:blipFill>
          <a:blip r:embed="rId3">
            <a:alphaModFix/>
          </a:blip>
          <a:stretch>
            <a:fillRect/>
          </a:stretch>
        </p:blipFill>
        <p:spPr>
          <a:xfrm>
            <a:off x="8052575" y="1204914"/>
            <a:ext cx="3987026" cy="224270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5"/>
          <p:cNvSpPr txBox="1">
            <a:spLocks noGrp="1"/>
          </p:cNvSpPr>
          <p:nvPr>
            <p:ph type="title"/>
          </p:nvPr>
        </p:nvSpPr>
        <p:spPr>
          <a:xfrm>
            <a:off x="609600" y="114299"/>
            <a:ext cx="10972800" cy="11593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800" b="1"/>
              <a:t>Significance of SWOT analysis</a:t>
            </a:r>
            <a:endParaRPr sz="3800" b="1" i="1">
              <a:solidFill>
                <a:srgbClr val="FF0000"/>
              </a:solidFill>
            </a:endParaRPr>
          </a:p>
        </p:txBody>
      </p:sp>
      <p:sp>
        <p:nvSpPr>
          <p:cNvPr id="99" name="Google Shape;99;p5"/>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solidFill>
                  <a:srgbClr val="888888"/>
                </a:solidFill>
                <a:latin typeface="Open Sans"/>
                <a:ea typeface="Open Sans"/>
                <a:cs typeface="Open Sans"/>
                <a:sym typeface="Open Sans"/>
              </a:rPr>
              <a:t>01/11/2025</a:t>
            </a:r>
            <a:endParaRPr>
              <a:solidFill>
                <a:srgbClr val="888888"/>
              </a:solidFill>
              <a:latin typeface="Open Sans"/>
              <a:ea typeface="Open Sans"/>
              <a:cs typeface="Open Sans"/>
              <a:sym typeface="Open Sans"/>
            </a:endParaRPr>
          </a:p>
        </p:txBody>
      </p:sp>
      <p:sp>
        <p:nvSpPr>
          <p:cNvPr id="100" name="Google Shape;100;p5"/>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4</a:t>
            </a:fld>
            <a:endParaRPr sz="1200" b="0" i="0" u="none" strike="noStrike" cap="none">
              <a:solidFill>
                <a:srgbClr val="898989"/>
              </a:solidFill>
              <a:latin typeface="Open Sans"/>
              <a:ea typeface="Open Sans"/>
              <a:cs typeface="Open Sans"/>
              <a:sym typeface="Open Sans"/>
            </a:endParaRPr>
          </a:p>
        </p:txBody>
      </p:sp>
      <p:sp>
        <p:nvSpPr>
          <p:cNvPr id="101" name="Google Shape;101;p5"/>
          <p:cNvSpPr txBox="1"/>
          <p:nvPr/>
        </p:nvSpPr>
        <p:spPr>
          <a:xfrm>
            <a:off x="487050" y="1377150"/>
            <a:ext cx="7045500" cy="4103700"/>
          </a:xfrm>
          <a:prstGeom prst="rect">
            <a:avLst/>
          </a:prstGeom>
          <a:noFill/>
          <a:ln>
            <a:noFill/>
          </a:ln>
        </p:spPr>
        <p:txBody>
          <a:bodyPr spcFirstLastPara="1" wrap="square" lIns="91425" tIns="45700" rIns="91425" bIns="45700" anchor="t" anchorCtr="0">
            <a:noAutofit/>
          </a:bodyPr>
          <a:lstStyle/>
          <a:p>
            <a:pPr marL="457200" marR="0" lvl="0" indent="-355600" algn="just" rtl="0">
              <a:lnSpc>
                <a:spcPct val="150000"/>
              </a:lnSpc>
              <a:spcBef>
                <a:spcPts val="0"/>
              </a:spcBef>
              <a:spcAft>
                <a:spcPts val="0"/>
              </a:spcAft>
              <a:buClr>
                <a:schemeClr val="dk1"/>
              </a:buClr>
              <a:buSzPts val="2000"/>
              <a:buFont typeface="Open Sans"/>
              <a:buChar char="●"/>
            </a:pPr>
            <a:r>
              <a:rPr lang="en-GB" sz="2000">
                <a:solidFill>
                  <a:schemeClr val="dk1"/>
                </a:solidFill>
                <a:latin typeface="Open Sans"/>
                <a:ea typeface="Open Sans"/>
                <a:cs typeface="Open Sans"/>
                <a:sym typeface="Open Sans"/>
              </a:rPr>
              <a:t>It allows an individual to identify their strengths, weaknesses, opportunities and threats (Benzaghta </a:t>
            </a:r>
            <a:r>
              <a:rPr lang="en-GB" sz="2000" i="1">
                <a:solidFill>
                  <a:schemeClr val="dk1"/>
                </a:solidFill>
                <a:latin typeface="Open Sans"/>
                <a:ea typeface="Open Sans"/>
                <a:cs typeface="Open Sans"/>
                <a:sym typeface="Open Sans"/>
              </a:rPr>
              <a:t>et al</a:t>
            </a:r>
            <a:r>
              <a:rPr lang="en-GB" sz="2000">
                <a:solidFill>
                  <a:schemeClr val="dk1"/>
                </a:solidFill>
                <a:latin typeface="Open Sans"/>
                <a:ea typeface="Open Sans"/>
                <a:cs typeface="Open Sans"/>
                <a:sym typeface="Open Sans"/>
              </a:rPr>
              <a:t>., 2021).</a:t>
            </a:r>
            <a:endParaRPr sz="2000">
              <a:solidFill>
                <a:schemeClr val="dk1"/>
              </a:solidFill>
              <a:latin typeface="Open Sans"/>
              <a:ea typeface="Open Sans"/>
              <a:cs typeface="Open Sans"/>
              <a:sym typeface="Open Sans"/>
            </a:endParaRPr>
          </a:p>
          <a:p>
            <a:pPr marL="457200" marR="0" lvl="0" indent="-355600" algn="just" rtl="0">
              <a:lnSpc>
                <a:spcPct val="150000"/>
              </a:lnSpc>
              <a:spcBef>
                <a:spcPts val="0"/>
              </a:spcBef>
              <a:spcAft>
                <a:spcPts val="0"/>
              </a:spcAft>
              <a:buClr>
                <a:schemeClr val="dk1"/>
              </a:buClr>
              <a:buSzPts val="2000"/>
              <a:buFont typeface="Open Sans"/>
              <a:buChar char="●"/>
            </a:pPr>
            <a:r>
              <a:rPr lang="en-GB" sz="2000">
                <a:solidFill>
                  <a:schemeClr val="dk1"/>
                </a:solidFill>
                <a:latin typeface="Open Sans"/>
                <a:ea typeface="Open Sans"/>
                <a:cs typeface="Open Sans"/>
                <a:sym typeface="Open Sans"/>
              </a:rPr>
              <a:t>By recognising the strength an individual can develop confidence and use their other abilities effectively in both the workplace and academic settings.</a:t>
            </a:r>
            <a:endParaRPr sz="2000">
              <a:solidFill>
                <a:schemeClr val="dk1"/>
              </a:solidFill>
              <a:latin typeface="Open Sans"/>
              <a:ea typeface="Open Sans"/>
              <a:cs typeface="Open Sans"/>
              <a:sym typeface="Open Sans"/>
            </a:endParaRPr>
          </a:p>
          <a:p>
            <a:pPr marL="457200" marR="0" lvl="0" indent="-355600" algn="just" rtl="0">
              <a:lnSpc>
                <a:spcPct val="150000"/>
              </a:lnSpc>
              <a:spcBef>
                <a:spcPts val="0"/>
              </a:spcBef>
              <a:spcAft>
                <a:spcPts val="0"/>
              </a:spcAft>
              <a:buClr>
                <a:schemeClr val="dk1"/>
              </a:buClr>
              <a:buSzPts val="2000"/>
              <a:buFont typeface="Open Sans"/>
              <a:buChar char="●"/>
            </a:pPr>
            <a:r>
              <a:rPr lang="en-GB" sz="2000">
                <a:solidFill>
                  <a:schemeClr val="dk1"/>
                </a:solidFill>
                <a:latin typeface="Open Sans"/>
                <a:ea typeface="Open Sans"/>
                <a:cs typeface="Open Sans"/>
                <a:sym typeface="Open Sans"/>
              </a:rPr>
              <a:t>Understanding of these weaknesses allowed for self improvement through this skill and training enhancement. </a:t>
            </a:r>
            <a:endParaRPr sz="2000">
              <a:solidFill>
                <a:schemeClr val="dk1"/>
              </a:solidFill>
              <a:latin typeface="Open Sans"/>
              <a:ea typeface="Open Sans"/>
              <a:cs typeface="Open Sans"/>
              <a:sym typeface="Open Sans"/>
            </a:endParaRPr>
          </a:p>
          <a:p>
            <a:pPr marL="342900" marR="0" lvl="0" indent="-215900" algn="just" rtl="0">
              <a:lnSpc>
                <a:spcPct val="150000"/>
              </a:lnSpc>
              <a:spcBef>
                <a:spcPts val="400"/>
              </a:spcBef>
              <a:spcAft>
                <a:spcPts val="0"/>
              </a:spcAft>
              <a:buClr>
                <a:schemeClr val="dk1"/>
              </a:buClr>
              <a:buSzPts val="2000"/>
              <a:buFont typeface="Arial"/>
              <a:buNone/>
            </a:pPr>
            <a:endParaRPr sz="2000" b="0" i="0" u="none" strike="noStrike" cap="none">
              <a:solidFill>
                <a:schemeClr val="dk1"/>
              </a:solidFill>
              <a:latin typeface="Open Sans"/>
              <a:ea typeface="Open Sans"/>
              <a:cs typeface="Open Sans"/>
              <a:sym typeface="Open Sans"/>
            </a:endParaRPr>
          </a:p>
        </p:txBody>
      </p:sp>
      <p:pic>
        <p:nvPicPr>
          <p:cNvPr id="102" name="Google Shape;102;p5"/>
          <p:cNvPicPr preferRelativeResize="0"/>
          <p:nvPr/>
        </p:nvPicPr>
        <p:blipFill>
          <a:blip r:embed="rId3">
            <a:alphaModFix/>
          </a:blip>
          <a:stretch>
            <a:fillRect/>
          </a:stretch>
        </p:blipFill>
        <p:spPr>
          <a:xfrm>
            <a:off x="7684950" y="1426029"/>
            <a:ext cx="4354647" cy="399955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6"/>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solidFill>
                  <a:srgbClr val="888888"/>
                </a:solidFill>
                <a:latin typeface="Open Sans"/>
                <a:ea typeface="Open Sans"/>
                <a:cs typeface="Open Sans"/>
                <a:sym typeface="Open Sans"/>
              </a:rPr>
              <a:t>01/11/2025</a:t>
            </a:r>
            <a:endParaRPr>
              <a:solidFill>
                <a:srgbClr val="888888"/>
              </a:solidFill>
              <a:latin typeface="Open Sans"/>
              <a:ea typeface="Open Sans"/>
              <a:cs typeface="Open Sans"/>
              <a:sym typeface="Open Sans"/>
            </a:endParaRPr>
          </a:p>
        </p:txBody>
      </p:sp>
      <p:sp>
        <p:nvSpPr>
          <p:cNvPr id="108" name="Google Shape;108;p6"/>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5</a:t>
            </a:fld>
            <a:endParaRPr sz="1200" b="0" i="0" u="none" strike="noStrike" cap="none">
              <a:solidFill>
                <a:srgbClr val="898989"/>
              </a:solidFill>
              <a:latin typeface="Open Sans"/>
              <a:ea typeface="Open Sans"/>
              <a:cs typeface="Open Sans"/>
              <a:sym typeface="Open Sans"/>
            </a:endParaRPr>
          </a:p>
        </p:txBody>
      </p:sp>
      <p:sp>
        <p:nvSpPr>
          <p:cNvPr id="109" name="Google Shape;109;p6"/>
          <p:cNvSpPr txBox="1">
            <a:spLocks noGrp="1"/>
          </p:cNvSpPr>
          <p:nvPr>
            <p:ph type="title"/>
          </p:nvPr>
        </p:nvSpPr>
        <p:spPr>
          <a:xfrm>
            <a:off x="509752" y="310897"/>
            <a:ext cx="10972800" cy="85953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800" b="1"/>
              <a:t>SWOT Analysis</a:t>
            </a:r>
            <a:endParaRPr sz="1000" b="1"/>
          </a:p>
        </p:txBody>
      </p:sp>
      <p:cxnSp>
        <p:nvCxnSpPr>
          <p:cNvPr id="110" name="Google Shape;110;p6"/>
          <p:cNvCxnSpPr/>
          <p:nvPr/>
        </p:nvCxnSpPr>
        <p:spPr>
          <a:xfrm>
            <a:off x="1062182" y="3364992"/>
            <a:ext cx="9892330" cy="0"/>
          </a:xfrm>
          <a:prstGeom prst="straightConnector1">
            <a:avLst/>
          </a:prstGeom>
          <a:noFill/>
          <a:ln w="38100" cap="flat" cmpd="sng">
            <a:solidFill>
              <a:schemeClr val="accent5"/>
            </a:solidFill>
            <a:prstDash val="solid"/>
            <a:round/>
            <a:headEnd type="none" w="sm" len="sm"/>
            <a:tailEnd type="none" w="sm" len="sm"/>
          </a:ln>
        </p:spPr>
      </p:cxnSp>
      <p:sp>
        <p:nvSpPr>
          <p:cNvPr id="111" name="Google Shape;111;p6"/>
          <p:cNvSpPr txBox="1"/>
          <p:nvPr/>
        </p:nvSpPr>
        <p:spPr>
          <a:xfrm>
            <a:off x="334433" y="1349829"/>
            <a:ext cx="5445879" cy="1883296"/>
          </a:xfrm>
          <a:prstGeom prst="rect">
            <a:avLst/>
          </a:prstGeom>
          <a:solidFill>
            <a:srgbClr val="DAEEF3"/>
          </a:solidFill>
          <a:ln w="19050" cap="flat" cmpd="sng">
            <a:solidFill>
              <a:srgbClr val="4BACC6"/>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r>
              <a:rPr lang="en-GB" sz="1800" b="1" i="0" u="none" strike="noStrike" cap="none">
                <a:solidFill>
                  <a:schemeClr val="dk1"/>
                </a:solidFill>
              </a:rPr>
              <a:t>STRENGTHS</a:t>
            </a:r>
            <a:endParaRPr sz="1800" b="1" i="0" u="none" strike="noStrike" cap="none">
              <a:solidFill>
                <a:schemeClr val="dk1"/>
              </a:solidFill>
            </a:endParaRPr>
          </a:p>
          <a:p>
            <a:pPr marL="457200" marR="0" lvl="0" indent="-342900" algn="l" rtl="0">
              <a:spcBef>
                <a:spcPts val="0"/>
              </a:spcBef>
              <a:spcAft>
                <a:spcPts val="0"/>
              </a:spcAft>
              <a:buClr>
                <a:schemeClr val="dk1"/>
              </a:buClr>
              <a:buSzPts val="1800"/>
              <a:buChar char="●"/>
            </a:pPr>
            <a:r>
              <a:rPr lang="en-GB" sz="1800">
                <a:solidFill>
                  <a:schemeClr val="dk1"/>
                </a:solidFill>
              </a:rPr>
              <a:t>Strong empathy and communication  </a:t>
            </a:r>
            <a:endParaRPr sz="1800">
              <a:solidFill>
                <a:schemeClr val="dk1"/>
              </a:solidFill>
            </a:endParaRPr>
          </a:p>
          <a:p>
            <a:pPr marL="457200" marR="0" lvl="0" indent="-342900" algn="l" rtl="0">
              <a:spcBef>
                <a:spcPts val="0"/>
              </a:spcBef>
              <a:spcAft>
                <a:spcPts val="0"/>
              </a:spcAft>
              <a:buClr>
                <a:schemeClr val="dk1"/>
              </a:buClr>
              <a:buSzPts val="1800"/>
              <a:buChar char="●"/>
            </a:pPr>
            <a:r>
              <a:rPr lang="en-GB" sz="1800">
                <a:solidFill>
                  <a:schemeClr val="dk1"/>
                </a:solidFill>
              </a:rPr>
              <a:t>Teamwork </a:t>
            </a:r>
            <a:endParaRPr sz="1800">
              <a:solidFill>
                <a:schemeClr val="dk1"/>
              </a:solidFill>
            </a:endParaRPr>
          </a:p>
          <a:p>
            <a:pPr marL="457200" marR="0" lvl="0" indent="-342900" algn="l" rtl="0">
              <a:spcBef>
                <a:spcPts val="0"/>
              </a:spcBef>
              <a:spcAft>
                <a:spcPts val="0"/>
              </a:spcAft>
              <a:buClr>
                <a:schemeClr val="dk1"/>
              </a:buClr>
              <a:buSzPts val="1800"/>
              <a:buChar char="●"/>
            </a:pPr>
            <a:r>
              <a:rPr lang="en-GB" sz="1800">
                <a:solidFill>
                  <a:schemeClr val="dk1"/>
                </a:solidFill>
              </a:rPr>
              <a:t>Reliable work ethics </a:t>
            </a:r>
            <a:endParaRPr sz="1800">
              <a:solidFill>
                <a:schemeClr val="dk1"/>
              </a:solidFill>
            </a:endParaRPr>
          </a:p>
          <a:p>
            <a:pPr marL="0" marR="0" lvl="0" indent="0" algn="l" rtl="0">
              <a:spcBef>
                <a:spcPts val="0"/>
              </a:spcBef>
              <a:spcAft>
                <a:spcPts val="0"/>
              </a:spcAft>
              <a:buNone/>
            </a:pPr>
            <a:endParaRPr sz="1800" b="1">
              <a:solidFill>
                <a:schemeClr val="dk1"/>
              </a:solidFill>
            </a:endParaRPr>
          </a:p>
        </p:txBody>
      </p:sp>
      <p:sp>
        <p:nvSpPr>
          <p:cNvPr id="112" name="Google Shape;112;p6"/>
          <p:cNvSpPr txBox="1"/>
          <p:nvPr/>
        </p:nvSpPr>
        <p:spPr>
          <a:xfrm>
            <a:off x="6411689" y="1326064"/>
            <a:ext cx="5246910" cy="1883296"/>
          </a:xfrm>
          <a:prstGeom prst="rect">
            <a:avLst/>
          </a:prstGeom>
          <a:gradFill>
            <a:gsLst>
              <a:gs pos="0">
                <a:srgbClr val="C8B2E9"/>
              </a:gs>
              <a:gs pos="35000">
                <a:srgbClr val="D6CAED"/>
              </a:gs>
              <a:gs pos="100000">
                <a:srgbClr val="EFE8FA"/>
              </a:gs>
            </a:gsLst>
            <a:lin ang="16200000" scaled="0"/>
          </a:gradFill>
          <a:ln w="9525" cap="flat" cmpd="sng">
            <a:solidFill>
              <a:srgbClr val="7C5F9F"/>
            </a:solidFill>
            <a:prstDash val="solid"/>
            <a:round/>
            <a:headEnd type="none" w="sm" len="sm"/>
            <a:tailEnd type="none" w="sm" len="sm"/>
          </a:ln>
          <a:effectLst>
            <a:outerShdw blurRad="40000" dist="20000" dir="5400000" rotWithShape="0">
              <a:srgbClr val="000000">
                <a:alpha val="37647"/>
              </a:srgbClr>
            </a:outerShdw>
          </a:effectLst>
        </p:spPr>
        <p:txBody>
          <a:bodyPr spcFirstLastPara="1" wrap="square" lIns="91425" tIns="45700" rIns="91425" bIns="45700" anchor="t" anchorCtr="0">
            <a:noAutofit/>
          </a:bodyPr>
          <a:lstStyle/>
          <a:p>
            <a:pPr marL="0" marR="0" lvl="0" indent="0" algn="l" rtl="0">
              <a:spcBef>
                <a:spcPts val="0"/>
              </a:spcBef>
              <a:spcAft>
                <a:spcPts val="0"/>
              </a:spcAft>
              <a:buNone/>
            </a:pPr>
            <a:r>
              <a:rPr lang="en-GB" sz="1800" b="1">
                <a:solidFill>
                  <a:schemeClr val="dk1"/>
                </a:solidFill>
              </a:rPr>
              <a:t>WEAKNESSES</a:t>
            </a:r>
            <a:endParaRPr sz="1800" b="1">
              <a:solidFill>
                <a:schemeClr val="dk1"/>
              </a:solidFill>
            </a:endParaRPr>
          </a:p>
          <a:p>
            <a:pPr marL="457200" marR="0" lvl="0" indent="-342900" algn="l" rtl="0">
              <a:spcBef>
                <a:spcPts val="0"/>
              </a:spcBef>
              <a:spcAft>
                <a:spcPts val="0"/>
              </a:spcAft>
              <a:buClr>
                <a:schemeClr val="dk1"/>
              </a:buClr>
              <a:buSzPts val="1800"/>
              <a:buChar char="●"/>
            </a:pPr>
            <a:r>
              <a:rPr lang="en-GB" sz="1800">
                <a:solidFill>
                  <a:schemeClr val="dk1"/>
                </a:solidFill>
              </a:rPr>
              <a:t>Limited practical experiences.</a:t>
            </a:r>
            <a:endParaRPr sz="1800">
              <a:solidFill>
                <a:schemeClr val="dk1"/>
              </a:solidFill>
            </a:endParaRPr>
          </a:p>
          <a:p>
            <a:pPr marL="457200" marR="0" lvl="0" indent="-342900" algn="l" rtl="0">
              <a:spcBef>
                <a:spcPts val="0"/>
              </a:spcBef>
              <a:spcAft>
                <a:spcPts val="0"/>
              </a:spcAft>
              <a:buClr>
                <a:schemeClr val="dk1"/>
              </a:buClr>
              <a:buSzPts val="1800"/>
              <a:buChar char="●"/>
            </a:pPr>
            <a:r>
              <a:rPr lang="en-GB" sz="1800">
                <a:solidFill>
                  <a:schemeClr val="dk1"/>
                </a:solidFill>
              </a:rPr>
              <a:t>Difficulty in time management. </a:t>
            </a:r>
            <a:endParaRPr sz="1800">
              <a:solidFill>
                <a:schemeClr val="dk1"/>
              </a:solidFill>
            </a:endParaRPr>
          </a:p>
          <a:p>
            <a:pPr marL="457200" marR="0" lvl="0" indent="-342900" algn="l" rtl="0">
              <a:spcBef>
                <a:spcPts val="0"/>
              </a:spcBef>
              <a:spcAft>
                <a:spcPts val="0"/>
              </a:spcAft>
              <a:buClr>
                <a:schemeClr val="dk1"/>
              </a:buClr>
              <a:buSzPts val="1800"/>
              <a:buChar char="●"/>
            </a:pPr>
            <a:r>
              <a:rPr lang="en-GB" sz="1800">
                <a:solidFill>
                  <a:schemeClr val="dk1"/>
                </a:solidFill>
              </a:rPr>
              <a:t>Hesitate for expressing ideas. </a:t>
            </a:r>
            <a:endParaRPr sz="1800">
              <a:solidFill>
                <a:schemeClr val="dk1"/>
              </a:solidFill>
            </a:endParaRPr>
          </a:p>
          <a:p>
            <a:pPr marL="0" marR="0" lvl="0" indent="0" algn="l" rtl="0">
              <a:spcBef>
                <a:spcPts val="0"/>
              </a:spcBef>
              <a:spcAft>
                <a:spcPts val="0"/>
              </a:spcAft>
              <a:buNone/>
            </a:pPr>
            <a:endParaRPr sz="1800" b="1">
              <a:solidFill>
                <a:schemeClr val="dk1"/>
              </a:solidFill>
            </a:endParaRPr>
          </a:p>
        </p:txBody>
      </p:sp>
      <p:sp>
        <p:nvSpPr>
          <p:cNvPr id="113" name="Google Shape;113;p6"/>
          <p:cNvSpPr txBox="1"/>
          <p:nvPr/>
        </p:nvSpPr>
        <p:spPr>
          <a:xfrm>
            <a:off x="334441" y="3520285"/>
            <a:ext cx="5445871" cy="1883296"/>
          </a:xfrm>
          <a:prstGeom prst="rect">
            <a:avLst/>
          </a:prstGeom>
          <a:gradFill>
            <a:gsLst>
              <a:gs pos="0">
                <a:srgbClr val="FFBB82"/>
              </a:gs>
              <a:gs pos="35000">
                <a:srgbClr val="FFCFA8"/>
              </a:gs>
              <a:gs pos="100000">
                <a:srgbClr val="FFEBD9"/>
              </a:gs>
            </a:gsLst>
            <a:lin ang="16200000" scaled="0"/>
          </a:gradFill>
          <a:ln w="9525" cap="flat" cmpd="sng">
            <a:solidFill>
              <a:srgbClr val="F5913F"/>
            </a:solidFill>
            <a:prstDash val="solid"/>
            <a:round/>
            <a:headEnd type="none" w="sm" len="sm"/>
            <a:tailEnd type="none" w="sm" len="sm"/>
          </a:ln>
          <a:effectLst>
            <a:outerShdw blurRad="40000" dist="20000" dir="5400000" rotWithShape="0">
              <a:srgbClr val="000000">
                <a:alpha val="37647"/>
              </a:srgbClr>
            </a:outerShdw>
          </a:effectLst>
        </p:spPr>
        <p:txBody>
          <a:bodyPr spcFirstLastPara="1" wrap="square" lIns="91425" tIns="45700" rIns="91425" bIns="45700" anchor="t" anchorCtr="0">
            <a:noAutofit/>
          </a:bodyPr>
          <a:lstStyle/>
          <a:p>
            <a:pPr marL="0" marR="0" lvl="0" indent="0" algn="l" rtl="0">
              <a:spcBef>
                <a:spcPts val="0"/>
              </a:spcBef>
              <a:spcAft>
                <a:spcPts val="0"/>
              </a:spcAft>
              <a:buNone/>
            </a:pPr>
            <a:r>
              <a:rPr lang="en-GB" sz="1800" b="1">
                <a:solidFill>
                  <a:schemeClr val="dk1"/>
                </a:solidFill>
              </a:rPr>
              <a:t>OPPORTUNITIES</a:t>
            </a:r>
            <a:endParaRPr sz="1800" b="1">
              <a:solidFill>
                <a:schemeClr val="dk1"/>
              </a:solidFill>
            </a:endParaRPr>
          </a:p>
          <a:p>
            <a:pPr marL="457200" marR="0" lvl="0" indent="-342900" algn="l" rtl="0">
              <a:spcBef>
                <a:spcPts val="0"/>
              </a:spcBef>
              <a:spcAft>
                <a:spcPts val="0"/>
              </a:spcAft>
              <a:buClr>
                <a:schemeClr val="dk1"/>
              </a:buClr>
              <a:buSzPts val="1800"/>
              <a:buChar char="●"/>
            </a:pPr>
            <a:r>
              <a:rPr lang="en-GB" sz="1800">
                <a:solidFill>
                  <a:schemeClr val="dk1"/>
                </a:solidFill>
              </a:rPr>
              <a:t>Professional and training courses</a:t>
            </a:r>
            <a:endParaRPr sz="1800">
              <a:solidFill>
                <a:schemeClr val="dk1"/>
              </a:solidFill>
            </a:endParaRPr>
          </a:p>
          <a:p>
            <a:pPr marL="457200" marR="0" lvl="0" indent="-342900" algn="l" rtl="0">
              <a:spcBef>
                <a:spcPts val="0"/>
              </a:spcBef>
              <a:spcAft>
                <a:spcPts val="0"/>
              </a:spcAft>
              <a:buClr>
                <a:schemeClr val="dk1"/>
              </a:buClr>
              <a:buSzPts val="1800"/>
              <a:buChar char="●"/>
            </a:pPr>
            <a:r>
              <a:rPr lang="en-GB" sz="1800">
                <a:solidFill>
                  <a:schemeClr val="dk1"/>
                </a:solidFill>
              </a:rPr>
              <a:t>Increasing demand for a skilled care professional</a:t>
            </a:r>
            <a:endParaRPr sz="1800">
              <a:solidFill>
                <a:schemeClr val="dk1"/>
              </a:solidFill>
            </a:endParaRPr>
          </a:p>
          <a:p>
            <a:pPr marL="457200" marR="0" lvl="0" indent="-342900" algn="l" rtl="0">
              <a:spcBef>
                <a:spcPts val="0"/>
              </a:spcBef>
              <a:spcAft>
                <a:spcPts val="0"/>
              </a:spcAft>
              <a:buClr>
                <a:schemeClr val="dk1"/>
              </a:buClr>
              <a:buSzPts val="1800"/>
              <a:buChar char="●"/>
            </a:pPr>
            <a:r>
              <a:rPr lang="en-GB" sz="1800">
                <a:solidFill>
                  <a:schemeClr val="dk1"/>
                </a:solidFill>
              </a:rPr>
              <a:t>Access to work placement and mentorship</a:t>
            </a:r>
            <a:endParaRPr sz="1800">
              <a:solidFill>
                <a:schemeClr val="dk1"/>
              </a:solidFill>
            </a:endParaRPr>
          </a:p>
          <a:p>
            <a:pPr marL="0" marR="0" lvl="0" indent="0" algn="l" rtl="0">
              <a:spcBef>
                <a:spcPts val="0"/>
              </a:spcBef>
              <a:spcAft>
                <a:spcPts val="0"/>
              </a:spcAft>
              <a:buNone/>
            </a:pPr>
            <a:endParaRPr sz="1800" b="1">
              <a:solidFill>
                <a:schemeClr val="dk1"/>
              </a:solidFill>
            </a:endParaRPr>
          </a:p>
        </p:txBody>
      </p:sp>
      <p:sp>
        <p:nvSpPr>
          <p:cNvPr id="114" name="Google Shape;114;p6"/>
          <p:cNvSpPr txBox="1"/>
          <p:nvPr/>
        </p:nvSpPr>
        <p:spPr>
          <a:xfrm>
            <a:off x="6411689" y="3493008"/>
            <a:ext cx="5246909" cy="1883296"/>
          </a:xfrm>
          <a:prstGeom prst="rect">
            <a:avLst/>
          </a:prstGeom>
          <a:gradFill>
            <a:gsLst>
              <a:gs pos="0">
                <a:srgbClr val="BABABA"/>
              </a:gs>
              <a:gs pos="35000">
                <a:srgbClr val="CFCFCF"/>
              </a:gs>
              <a:gs pos="100000">
                <a:srgbClr val="EDEDED"/>
              </a:gs>
            </a:gsLst>
            <a:lin ang="16200000" scaled="0"/>
          </a:gradFill>
          <a:ln w="9525" cap="flat" cmpd="sng">
            <a:solidFill>
              <a:schemeClr val="dk1"/>
            </a:solidFill>
            <a:prstDash val="solid"/>
            <a:round/>
            <a:headEnd type="none" w="sm" len="sm"/>
            <a:tailEnd type="none" w="sm" len="sm"/>
          </a:ln>
          <a:effectLst>
            <a:outerShdw blurRad="40000" dist="20000" dir="5400000" rotWithShape="0">
              <a:srgbClr val="000000">
                <a:alpha val="37647"/>
              </a:srgbClr>
            </a:outerShdw>
          </a:effectLst>
        </p:spPr>
        <p:txBody>
          <a:bodyPr spcFirstLastPara="1" wrap="square" lIns="91425" tIns="45700" rIns="91425" bIns="45700" anchor="t" anchorCtr="0">
            <a:noAutofit/>
          </a:bodyPr>
          <a:lstStyle/>
          <a:p>
            <a:pPr marL="0" marR="0" lvl="0" indent="0" algn="l" rtl="0">
              <a:spcBef>
                <a:spcPts val="0"/>
              </a:spcBef>
              <a:spcAft>
                <a:spcPts val="0"/>
              </a:spcAft>
              <a:buNone/>
            </a:pPr>
            <a:r>
              <a:rPr lang="en-GB" sz="1800" b="1">
                <a:solidFill>
                  <a:schemeClr val="dk1"/>
                </a:solidFill>
              </a:rPr>
              <a:t>THREATS</a:t>
            </a:r>
            <a:endParaRPr sz="1800" b="1">
              <a:solidFill>
                <a:schemeClr val="dk1"/>
              </a:solidFill>
            </a:endParaRPr>
          </a:p>
          <a:p>
            <a:pPr marL="457200" marR="0" lvl="0" indent="-342900" algn="l" rtl="0">
              <a:spcBef>
                <a:spcPts val="0"/>
              </a:spcBef>
              <a:spcAft>
                <a:spcPts val="0"/>
              </a:spcAft>
              <a:buClr>
                <a:schemeClr val="dk1"/>
              </a:buClr>
              <a:buSzPts val="1800"/>
              <a:buChar char="●"/>
            </a:pPr>
            <a:r>
              <a:rPr lang="en-GB" sz="1800">
                <a:solidFill>
                  <a:schemeClr val="dk1"/>
                </a:solidFill>
              </a:rPr>
              <a:t>Increasing competition in the healthcare job market.</a:t>
            </a:r>
            <a:endParaRPr sz="1800">
              <a:solidFill>
                <a:schemeClr val="dk1"/>
              </a:solidFill>
            </a:endParaRPr>
          </a:p>
          <a:p>
            <a:pPr marL="457200" marR="0" lvl="0" indent="-342900" algn="l" rtl="0">
              <a:spcBef>
                <a:spcPts val="0"/>
              </a:spcBef>
              <a:spcAft>
                <a:spcPts val="0"/>
              </a:spcAft>
              <a:buClr>
                <a:schemeClr val="dk1"/>
              </a:buClr>
              <a:buSzPts val="1800"/>
              <a:buChar char="●"/>
            </a:pPr>
            <a:r>
              <a:rPr lang="en-GB" sz="1800">
                <a:solidFill>
                  <a:schemeClr val="dk1"/>
                </a:solidFill>
              </a:rPr>
              <a:t>Emotional stress from the challenges of care circumstances. </a:t>
            </a:r>
            <a:endParaRPr sz="1800">
              <a:solidFill>
                <a:schemeClr val="dk1"/>
              </a:solidFill>
            </a:endParaRPr>
          </a:p>
          <a:p>
            <a:pPr marL="457200" marR="0" lvl="0" indent="-342900" algn="l" rtl="0">
              <a:spcBef>
                <a:spcPts val="0"/>
              </a:spcBef>
              <a:spcAft>
                <a:spcPts val="0"/>
              </a:spcAft>
              <a:buClr>
                <a:schemeClr val="dk1"/>
              </a:buClr>
              <a:buSzPts val="1800"/>
              <a:buChar char="●"/>
            </a:pPr>
            <a:r>
              <a:rPr lang="en-GB" sz="1800">
                <a:solidFill>
                  <a:schemeClr val="dk1"/>
                </a:solidFill>
              </a:rPr>
              <a:t>Rapid transformation in the regulation and healthcare policies</a:t>
            </a:r>
            <a:endParaRPr sz="1800">
              <a:solidFill>
                <a:schemeClr val="dk1"/>
              </a:solidFill>
            </a:endParaRPr>
          </a:p>
          <a:p>
            <a:pPr marL="0" marR="0" lvl="0" indent="0" algn="l" rtl="0">
              <a:spcBef>
                <a:spcPts val="0"/>
              </a:spcBef>
              <a:spcAft>
                <a:spcPts val="0"/>
              </a:spcAft>
              <a:buNone/>
            </a:pPr>
            <a:endParaRPr sz="1800" b="1">
              <a:solidFill>
                <a:schemeClr val="dk1"/>
              </a:solidFill>
            </a:endParaRPr>
          </a:p>
        </p:txBody>
      </p:sp>
      <p:cxnSp>
        <p:nvCxnSpPr>
          <p:cNvPr id="115" name="Google Shape;115;p6"/>
          <p:cNvCxnSpPr/>
          <p:nvPr/>
        </p:nvCxnSpPr>
        <p:spPr>
          <a:xfrm rot="10800000">
            <a:off x="6096000" y="1349828"/>
            <a:ext cx="0" cy="4077857"/>
          </a:xfrm>
          <a:prstGeom prst="straightConnector1">
            <a:avLst/>
          </a:prstGeom>
          <a:noFill/>
          <a:ln w="38100" cap="flat" cmpd="sng">
            <a:solidFill>
              <a:schemeClr val="accent5"/>
            </a:solidFill>
            <a:prstDash val="solid"/>
            <a:round/>
            <a:headEnd type="none" w="sm" len="sm"/>
            <a:tailEnd type="none" w="sm" len="sm"/>
          </a:ln>
        </p:spPr>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200" b="1"/>
              <a:t>Leveraging strengths to overcome weaknesses and minimise threats. </a:t>
            </a:r>
            <a:endParaRPr sz="3200" b="1"/>
          </a:p>
          <a:p>
            <a:pPr marL="0" lvl="0" indent="0" algn="ctr" rtl="0">
              <a:spcBef>
                <a:spcPts val="0"/>
              </a:spcBef>
              <a:spcAft>
                <a:spcPts val="0"/>
              </a:spcAft>
              <a:buNone/>
            </a:pPr>
            <a:endParaRPr sz="3200" b="1"/>
          </a:p>
        </p:txBody>
      </p:sp>
      <p:sp>
        <p:nvSpPr>
          <p:cNvPr id="121" name="Google Shape;121;p7"/>
          <p:cNvSpPr txBox="1">
            <a:spLocks noGrp="1"/>
          </p:cNvSpPr>
          <p:nvPr>
            <p:ph type="body" idx="1"/>
          </p:nvPr>
        </p:nvSpPr>
        <p:spPr>
          <a:xfrm>
            <a:off x="334425" y="1232600"/>
            <a:ext cx="7259400" cy="3917100"/>
          </a:xfrm>
          <a:prstGeom prst="rect">
            <a:avLst/>
          </a:prstGeom>
          <a:noFill/>
          <a:ln>
            <a:noFill/>
          </a:ln>
        </p:spPr>
        <p:txBody>
          <a:bodyPr spcFirstLastPara="1" wrap="square" lIns="91425" tIns="45700" rIns="91425" bIns="45700" anchor="t" anchorCtr="0">
            <a:noAutofit/>
          </a:bodyPr>
          <a:lstStyle/>
          <a:p>
            <a:pPr marL="457200" lvl="0" indent="-381000" algn="just" rtl="0">
              <a:lnSpc>
                <a:spcPct val="115000"/>
              </a:lnSpc>
              <a:spcBef>
                <a:spcPts val="0"/>
              </a:spcBef>
              <a:spcAft>
                <a:spcPts val="0"/>
              </a:spcAft>
              <a:buSzPts val="2400"/>
              <a:buChar char="•"/>
            </a:pPr>
            <a:r>
              <a:rPr lang="en-GB" sz="2400"/>
              <a:t>I can use my strong communications and empathy skills in order to overcome the weakness of limited practical experience by actively engaging. </a:t>
            </a:r>
            <a:endParaRPr sz="2400"/>
          </a:p>
          <a:p>
            <a:pPr marL="457200" lvl="0" indent="-381000" algn="just" rtl="0">
              <a:lnSpc>
                <a:spcPct val="115000"/>
              </a:lnSpc>
              <a:spcBef>
                <a:spcPts val="0"/>
              </a:spcBef>
              <a:spcAft>
                <a:spcPts val="0"/>
              </a:spcAft>
              <a:buSzPts val="2400"/>
              <a:buChar char="•"/>
            </a:pPr>
            <a:r>
              <a:rPr lang="en-GB" sz="2400"/>
              <a:t>By actively engaging into the discussion and using the positive communication techniques. </a:t>
            </a:r>
            <a:endParaRPr sz="2400"/>
          </a:p>
          <a:p>
            <a:pPr marL="457200" lvl="0" indent="-381000" algn="just" rtl="0">
              <a:lnSpc>
                <a:spcPct val="115000"/>
              </a:lnSpc>
              <a:spcBef>
                <a:spcPts val="0"/>
              </a:spcBef>
              <a:spcAft>
                <a:spcPts val="0"/>
              </a:spcAft>
              <a:buSzPts val="2400"/>
              <a:buChar char="•"/>
            </a:pPr>
            <a:r>
              <a:rPr lang="en-GB" sz="2400"/>
              <a:t>As per Kolb's Experiential Learning Theory, people are able to learn more deeply through reflection, experiences and active experimentation (Nurunnabi </a:t>
            </a:r>
            <a:r>
              <a:rPr lang="en-GB" sz="2400" i="1"/>
              <a:t>et al</a:t>
            </a:r>
            <a:r>
              <a:rPr lang="en-GB" sz="2400"/>
              <a:t>., 2022).</a:t>
            </a:r>
            <a:endParaRPr sz="2400"/>
          </a:p>
        </p:txBody>
      </p:sp>
      <p:sp>
        <p:nvSpPr>
          <p:cNvPr id="122" name="Google Shape;122;p7"/>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01/11/2025</a:t>
            </a:r>
            <a:endParaRPr/>
          </a:p>
        </p:txBody>
      </p:sp>
      <p:sp>
        <p:nvSpPr>
          <p:cNvPr id="123" name="Google Shape;123;p7"/>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6</a:t>
            </a:fld>
            <a:endParaRPr/>
          </a:p>
        </p:txBody>
      </p:sp>
      <p:pic>
        <p:nvPicPr>
          <p:cNvPr id="124" name="Google Shape;124;p7"/>
          <p:cNvPicPr preferRelativeResize="0"/>
          <p:nvPr/>
        </p:nvPicPr>
        <p:blipFill>
          <a:blip r:embed="rId3">
            <a:alphaModFix/>
          </a:blip>
          <a:stretch>
            <a:fillRect/>
          </a:stretch>
        </p:blipFill>
        <p:spPr>
          <a:xfrm>
            <a:off x="7725950" y="1417638"/>
            <a:ext cx="4293375" cy="285945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200" b="1"/>
              <a:t>Opportunities utilise with strengths </a:t>
            </a:r>
            <a:endParaRPr sz="3200" b="1"/>
          </a:p>
        </p:txBody>
      </p:sp>
      <p:sp>
        <p:nvSpPr>
          <p:cNvPr id="130" name="Google Shape;130;p8"/>
          <p:cNvSpPr txBox="1">
            <a:spLocks noGrp="1"/>
          </p:cNvSpPr>
          <p:nvPr>
            <p:ph type="body" idx="1"/>
          </p:nvPr>
        </p:nvSpPr>
        <p:spPr>
          <a:xfrm>
            <a:off x="609600" y="1417650"/>
            <a:ext cx="6708300" cy="3917100"/>
          </a:xfrm>
          <a:prstGeom prst="rect">
            <a:avLst/>
          </a:prstGeom>
          <a:noFill/>
          <a:ln>
            <a:noFill/>
          </a:ln>
        </p:spPr>
        <p:txBody>
          <a:bodyPr spcFirstLastPara="1" wrap="square" lIns="91425" tIns="45700" rIns="91425" bIns="45700" anchor="t" anchorCtr="0">
            <a:noAutofit/>
          </a:bodyPr>
          <a:lstStyle/>
          <a:p>
            <a:pPr marL="457200" lvl="0" indent="-292100" algn="just" rtl="0">
              <a:spcBef>
                <a:spcPts val="0"/>
              </a:spcBef>
              <a:spcAft>
                <a:spcPts val="0"/>
              </a:spcAft>
              <a:buSzPts val="1000"/>
              <a:buChar char="•"/>
            </a:pPr>
            <a:r>
              <a:rPr lang="en-GB" sz="2400">
                <a:latin typeface="Arial"/>
                <a:ea typeface="Arial"/>
                <a:cs typeface="Arial"/>
                <a:sym typeface="Arial"/>
              </a:rPr>
              <a:t>Utilising empathy and strong communication skills in order to develop a positive relationship. </a:t>
            </a:r>
            <a:endParaRPr sz="2400">
              <a:latin typeface="Arial"/>
              <a:ea typeface="Arial"/>
              <a:cs typeface="Arial"/>
              <a:sym typeface="Arial"/>
            </a:endParaRPr>
          </a:p>
          <a:p>
            <a:pPr marL="457200" lvl="0" indent="-292100" algn="just" rtl="0">
              <a:spcBef>
                <a:spcPts val="0"/>
              </a:spcBef>
              <a:spcAft>
                <a:spcPts val="0"/>
              </a:spcAft>
              <a:buSzPts val="1000"/>
              <a:buChar char="•"/>
            </a:pPr>
            <a:r>
              <a:rPr lang="en-GB" sz="2400">
                <a:latin typeface="Arial"/>
                <a:ea typeface="Arial"/>
                <a:cs typeface="Arial"/>
                <a:sym typeface="Arial"/>
              </a:rPr>
              <a:t>Furthermore, work ethics also ensure commitment to professional learning and continuous learning (Koskimäki </a:t>
            </a:r>
            <a:r>
              <a:rPr lang="en-GB" sz="2400" i="1">
                <a:latin typeface="Arial"/>
                <a:ea typeface="Arial"/>
                <a:cs typeface="Arial"/>
                <a:sym typeface="Arial"/>
              </a:rPr>
              <a:t>et al</a:t>
            </a:r>
            <a:r>
              <a:rPr lang="en-GB" sz="2400">
                <a:latin typeface="Arial"/>
                <a:ea typeface="Arial"/>
                <a:cs typeface="Arial"/>
                <a:sym typeface="Arial"/>
              </a:rPr>
              <a:t>., 2021).</a:t>
            </a:r>
            <a:endParaRPr sz="2400">
              <a:latin typeface="Arial"/>
              <a:ea typeface="Arial"/>
              <a:cs typeface="Arial"/>
              <a:sym typeface="Arial"/>
            </a:endParaRPr>
          </a:p>
          <a:p>
            <a:pPr marL="457200" lvl="0" indent="-292100" algn="just" rtl="0">
              <a:spcBef>
                <a:spcPts val="0"/>
              </a:spcBef>
              <a:spcAft>
                <a:spcPts val="0"/>
              </a:spcAft>
              <a:buSzPts val="1000"/>
              <a:buChar char="•"/>
            </a:pPr>
            <a:r>
              <a:rPr lang="en-GB" sz="2400">
                <a:latin typeface="Arial"/>
                <a:ea typeface="Arial"/>
                <a:cs typeface="Arial"/>
                <a:sym typeface="Arial"/>
              </a:rPr>
              <a:t>This commitment not only for improving my competency level but also to improve my reputation as a compassionate professional and dependable.</a:t>
            </a:r>
            <a:endParaRPr sz="2400">
              <a:latin typeface="Arial"/>
              <a:ea typeface="Arial"/>
              <a:cs typeface="Arial"/>
              <a:sym typeface="Arial"/>
            </a:endParaRPr>
          </a:p>
        </p:txBody>
      </p:sp>
      <p:sp>
        <p:nvSpPr>
          <p:cNvPr id="131" name="Google Shape;131;p8"/>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01/11/2025</a:t>
            </a:r>
            <a:endParaRPr/>
          </a:p>
        </p:txBody>
      </p:sp>
      <p:sp>
        <p:nvSpPr>
          <p:cNvPr id="132" name="Google Shape;132;p8"/>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7</a:t>
            </a:fld>
            <a:endParaRPr/>
          </a:p>
        </p:txBody>
      </p:sp>
      <p:pic>
        <p:nvPicPr>
          <p:cNvPr id="133" name="Google Shape;133;p8"/>
          <p:cNvPicPr preferRelativeResize="0"/>
          <p:nvPr/>
        </p:nvPicPr>
        <p:blipFill>
          <a:blip r:embed="rId3">
            <a:alphaModFix/>
          </a:blip>
          <a:stretch>
            <a:fillRect/>
          </a:stretch>
        </p:blipFill>
        <p:spPr>
          <a:xfrm>
            <a:off x="7490575" y="1539238"/>
            <a:ext cx="4569300" cy="34269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9"/>
          <p:cNvSpPr txBox="1">
            <a:spLocks noGrp="1"/>
          </p:cNvSpPr>
          <p:nvPr>
            <p:ph type="title"/>
          </p:nvPr>
        </p:nvSpPr>
        <p:spPr>
          <a:xfrm>
            <a:off x="1981200" y="228600"/>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Conclusion</a:t>
            </a:r>
            <a:endParaRPr b="1" i="1">
              <a:solidFill>
                <a:srgbClr val="FF0000"/>
              </a:solidFill>
            </a:endParaRPr>
          </a:p>
        </p:txBody>
      </p:sp>
      <p:sp>
        <p:nvSpPr>
          <p:cNvPr id="139" name="Google Shape;139;p9"/>
          <p:cNvSpPr txBox="1">
            <a:spLocks noGrp="1"/>
          </p:cNvSpPr>
          <p:nvPr>
            <p:ph type="body" idx="1"/>
          </p:nvPr>
        </p:nvSpPr>
        <p:spPr>
          <a:xfrm>
            <a:off x="663975" y="1470750"/>
            <a:ext cx="6746100" cy="3916500"/>
          </a:xfrm>
          <a:prstGeom prst="rect">
            <a:avLst/>
          </a:prstGeom>
          <a:noFill/>
          <a:ln>
            <a:noFill/>
          </a:ln>
        </p:spPr>
        <p:txBody>
          <a:bodyPr spcFirstLastPara="1" wrap="square" lIns="91425" tIns="45700" rIns="91425" bIns="45700" anchor="t" anchorCtr="0">
            <a:noAutofit/>
          </a:bodyPr>
          <a:lstStyle/>
          <a:p>
            <a:pPr marL="457200" lvl="0" indent="-406400" algn="just" rtl="0">
              <a:spcBef>
                <a:spcPts val="0"/>
              </a:spcBef>
              <a:spcAft>
                <a:spcPts val="0"/>
              </a:spcAft>
              <a:buSzPts val="2800"/>
              <a:buFont typeface="Arial"/>
              <a:buChar char="•"/>
            </a:pPr>
            <a:r>
              <a:rPr lang="en-GB" sz="2800">
                <a:latin typeface="Arial"/>
                <a:ea typeface="Arial"/>
                <a:cs typeface="Arial"/>
                <a:sym typeface="Arial"/>
              </a:rPr>
              <a:t>The professional development within the health and social care modules plays a major role in shaping an individual into confident. </a:t>
            </a:r>
            <a:endParaRPr sz="2800">
              <a:latin typeface="Arial"/>
              <a:ea typeface="Arial"/>
              <a:cs typeface="Arial"/>
              <a:sym typeface="Arial"/>
            </a:endParaRPr>
          </a:p>
          <a:p>
            <a:pPr marL="457200" lvl="0" indent="-406400" algn="just" rtl="0">
              <a:spcBef>
                <a:spcPts val="0"/>
              </a:spcBef>
              <a:spcAft>
                <a:spcPts val="0"/>
              </a:spcAft>
              <a:buSzPts val="2800"/>
              <a:buFont typeface="Arial"/>
              <a:buChar char="•"/>
            </a:pPr>
            <a:r>
              <a:rPr lang="en-GB" sz="2800">
                <a:latin typeface="Arial"/>
                <a:ea typeface="Arial"/>
                <a:cs typeface="Arial"/>
                <a:sym typeface="Arial"/>
              </a:rPr>
              <a:t>This promotes continuous learning, self-reflection and the growth. </a:t>
            </a:r>
            <a:endParaRPr sz="2800">
              <a:latin typeface="Arial"/>
              <a:ea typeface="Arial"/>
              <a:cs typeface="Arial"/>
              <a:sym typeface="Arial"/>
            </a:endParaRPr>
          </a:p>
          <a:p>
            <a:pPr marL="457200" lvl="0" indent="-406400" algn="just" rtl="0">
              <a:spcBef>
                <a:spcPts val="0"/>
              </a:spcBef>
              <a:spcAft>
                <a:spcPts val="0"/>
              </a:spcAft>
              <a:buSzPts val="2800"/>
              <a:buFont typeface="Arial"/>
              <a:buChar char="•"/>
            </a:pPr>
            <a:r>
              <a:rPr lang="en-GB" sz="2800">
                <a:latin typeface="Arial"/>
                <a:ea typeface="Arial"/>
                <a:cs typeface="Arial"/>
                <a:sym typeface="Arial"/>
              </a:rPr>
              <a:t>Learners can set meaningful career goals and improve their effectiveness in providing a person-centred care.</a:t>
            </a:r>
            <a:endParaRPr sz="2800">
              <a:latin typeface="Arial"/>
              <a:ea typeface="Arial"/>
              <a:cs typeface="Arial"/>
              <a:sym typeface="Arial"/>
            </a:endParaRPr>
          </a:p>
          <a:p>
            <a:pPr marL="457200" lvl="0" indent="-406400" algn="just" rtl="0">
              <a:spcBef>
                <a:spcPts val="0"/>
              </a:spcBef>
              <a:spcAft>
                <a:spcPts val="0"/>
              </a:spcAft>
              <a:buSzPts val="2800"/>
              <a:buFont typeface="Arial"/>
              <a:buChar char="•"/>
            </a:pPr>
            <a:endParaRPr sz="2800">
              <a:latin typeface="Arial"/>
              <a:ea typeface="Arial"/>
              <a:cs typeface="Arial"/>
              <a:sym typeface="Arial"/>
            </a:endParaRPr>
          </a:p>
          <a:p>
            <a:pPr marL="457200" lvl="0" indent="-406400" algn="just" rtl="0">
              <a:spcBef>
                <a:spcPts val="0"/>
              </a:spcBef>
              <a:spcAft>
                <a:spcPts val="0"/>
              </a:spcAft>
              <a:buSzPts val="2800"/>
              <a:buFont typeface="Arial"/>
              <a:buChar char="•"/>
            </a:pPr>
            <a:endParaRPr sz="2800">
              <a:latin typeface="Arial"/>
              <a:ea typeface="Arial"/>
              <a:cs typeface="Arial"/>
              <a:sym typeface="Arial"/>
            </a:endParaRPr>
          </a:p>
        </p:txBody>
      </p:sp>
      <p:sp>
        <p:nvSpPr>
          <p:cNvPr id="140" name="Google Shape;140;p9"/>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solidFill>
                  <a:srgbClr val="888888"/>
                </a:solidFill>
                <a:latin typeface="Open Sans"/>
                <a:ea typeface="Open Sans"/>
                <a:cs typeface="Open Sans"/>
                <a:sym typeface="Open Sans"/>
              </a:rPr>
              <a:t>01/11/2025</a:t>
            </a:r>
            <a:endParaRPr>
              <a:solidFill>
                <a:srgbClr val="888888"/>
              </a:solidFill>
              <a:latin typeface="Open Sans"/>
              <a:ea typeface="Open Sans"/>
              <a:cs typeface="Open Sans"/>
              <a:sym typeface="Open Sans"/>
            </a:endParaRPr>
          </a:p>
        </p:txBody>
      </p:sp>
      <p:sp>
        <p:nvSpPr>
          <p:cNvPr id="141" name="Google Shape;141;p9"/>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a:solidFill>
                  <a:srgbClr val="898989"/>
                </a:solidFill>
                <a:latin typeface="Open Sans"/>
                <a:ea typeface="Open Sans"/>
                <a:cs typeface="Open Sans"/>
                <a:sym typeface="Open Sans"/>
              </a:rPr>
              <a:t>8</a:t>
            </a:fld>
            <a:endParaRPr sz="1200">
              <a:solidFill>
                <a:srgbClr val="898989"/>
              </a:solidFill>
              <a:latin typeface="Open Sans"/>
              <a:ea typeface="Open Sans"/>
              <a:cs typeface="Open Sans"/>
              <a:sym typeface="Open Sans"/>
            </a:endParaRPr>
          </a:p>
        </p:txBody>
      </p:sp>
      <p:pic>
        <p:nvPicPr>
          <p:cNvPr id="142" name="Google Shape;142;p9"/>
          <p:cNvPicPr preferRelativeResize="0"/>
          <p:nvPr/>
        </p:nvPicPr>
        <p:blipFill>
          <a:blip r:embed="rId3">
            <a:alphaModFix/>
          </a:blip>
          <a:stretch>
            <a:fillRect/>
          </a:stretch>
        </p:blipFill>
        <p:spPr>
          <a:xfrm>
            <a:off x="7562475" y="1524000"/>
            <a:ext cx="4477125" cy="2156482"/>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0"/>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solidFill>
                  <a:srgbClr val="000000"/>
                </a:solidFill>
              </a:rPr>
              <a:t>References List</a:t>
            </a:r>
            <a:endParaRPr>
              <a:solidFill>
                <a:srgbClr val="FF0000"/>
              </a:solidFill>
            </a:endParaRPr>
          </a:p>
        </p:txBody>
      </p:sp>
      <p:sp>
        <p:nvSpPr>
          <p:cNvPr id="148" name="Google Shape;148;p10"/>
          <p:cNvSpPr txBox="1">
            <a:spLocks noGrp="1"/>
          </p:cNvSpPr>
          <p:nvPr>
            <p:ph type="body" idx="1"/>
          </p:nvPr>
        </p:nvSpPr>
        <p:spPr>
          <a:xfrm>
            <a:off x="609600" y="1267925"/>
            <a:ext cx="10972800" cy="1889100"/>
          </a:xfrm>
          <a:prstGeom prst="rect">
            <a:avLst/>
          </a:prstGeom>
          <a:noFill/>
          <a:ln>
            <a:noFill/>
          </a:ln>
        </p:spPr>
        <p:txBody>
          <a:bodyPr spcFirstLastPara="1" wrap="square" lIns="91425" tIns="45700" rIns="91425" bIns="45700" anchor="t" anchorCtr="0">
            <a:noAutofit/>
          </a:bodyPr>
          <a:lstStyle/>
          <a:p>
            <a:pPr marL="0" lvl="0" indent="0" algn="just" rtl="0">
              <a:lnSpc>
                <a:spcPct val="100000"/>
              </a:lnSpc>
              <a:spcBef>
                <a:spcPts val="1200"/>
              </a:spcBef>
              <a:spcAft>
                <a:spcPts val="0"/>
              </a:spcAft>
              <a:buNone/>
            </a:pPr>
            <a:endParaRPr sz="2000" b="1">
              <a:latin typeface="Arial"/>
              <a:ea typeface="Arial"/>
              <a:cs typeface="Arial"/>
              <a:sym typeface="Arial"/>
            </a:endParaRPr>
          </a:p>
          <a:p>
            <a:pPr marL="457200" lvl="0" indent="-330200" algn="just" rtl="0">
              <a:lnSpc>
                <a:spcPct val="100000"/>
              </a:lnSpc>
              <a:spcBef>
                <a:spcPts val="1200"/>
              </a:spcBef>
              <a:spcAft>
                <a:spcPts val="0"/>
              </a:spcAft>
              <a:buClr>
                <a:srgbClr val="222222"/>
              </a:buClr>
              <a:buSzPts val="1600"/>
              <a:buFont typeface="Arial"/>
              <a:buChar char="•"/>
            </a:pPr>
            <a:r>
              <a:rPr lang="en-GB" sz="1600">
                <a:solidFill>
                  <a:srgbClr val="222222"/>
                </a:solidFill>
                <a:highlight>
                  <a:srgbClr val="FFFFFF"/>
                </a:highlight>
                <a:latin typeface="Arial"/>
                <a:ea typeface="Arial"/>
                <a:cs typeface="Arial"/>
                <a:sym typeface="Arial"/>
              </a:rPr>
              <a:t>Benzaghta, M.A., Elwalda, A., Mousa, M.M., Erkan, I. and Rahman, M., (2021). SWOT analysis applications: An integrative literature review. </a:t>
            </a:r>
            <a:r>
              <a:rPr lang="en-GB" sz="1600" i="1">
                <a:solidFill>
                  <a:srgbClr val="222222"/>
                </a:solidFill>
                <a:highlight>
                  <a:srgbClr val="FFFFFF"/>
                </a:highlight>
                <a:latin typeface="Arial"/>
                <a:ea typeface="Arial"/>
                <a:cs typeface="Arial"/>
                <a:sym typeface="Arial"/>
              </a:rPr>
              <a:t>Journal of Global Business Insights</a:t>
            </a:r>
            <a:r>
              <a:rPr lang="en-GB" sz="1600">
                <a:solidFill>
                  <a:srgbClr val="222222"/>
                </a:solidFill>
                <a:highlight>
                  <a:srgbClr val="FFFFFF"/>
                </a:highlight>
                <a:latin typeface="Arial"/>
                <a:ea typeface="Arial"/>
                <a:cs typeface="Arial"/>
                <a:sym typeface="Arial"/>
              </a:rPr>
              <a:t>, </a:t>
            </a:r>
            <a:r>
              <a:rPr lang="en-GB" sz="1600" i="1">
                <a:solidFill>
                  <a:srgbClr val="222222"/>
                </a:solidFill>
                <a:highlight>
                  <a:srgbClr val="FFFFFF"/>
                </a:highlight>
                <a:latin typeface="Arial"/>
                <a:ea typeface="Arial"/>
                <a:cs typeface="Arial"/>
                <a:sym typeface="Arial"/>
              </a:rPr>
              <a:t>6</a:t>
            </a:r>
            <a:r>
              <a:rPr lang="en-GB" sz="1600">
                <a:solidFill>
                  <a:srgbClr val="222222"/>
                </a:solidFill>
                <a:highlight>
                  <a:srgbClr val="FFFFFF"/>
                </a:highlight>
                <a:latin typeface="Arial"/>
                <a:ea typeface="Arial"/>
                <a:cs typeface="Arial"/>
                <a:sym typeface="Arial"/>
              </a:rPr>
              <a:t>(1), pp.54-72</a:t>
            </a:r>
            <a:endParaRPr sz="1600">
              <a:solidFill>
                <a:srgbClr val="222222"/>
              </a:solidFill>
              <a:highlight>
                <a:srgbClr val="FFFFFF"/>
              </a:highlight>
              <a:latin typeface="Arial"/>
              <a:ea typeface="Arial"/>
              <a:cs typeface="Arial"/>
              <a:sym typeface="Arial"/>
            </a:endParaRPr>
          </a:p>
          <a:p>
            <a:pPr marL="457200" lvl="0" indent="-330200" algn="just" rtl="0">
              <a:lnSpc>
                <a:spcPct val="100000"/>
              </a:lnSpc>
              <a:spcBef>
                <a:spcPts val="0"/>
              </a:spcBef>
              <a:spcAft>
                <a:spcPts val="0"/>
              </a:spcAft>
              <a:buClr>
                <a:srgbClr val="222222"/>
              </a:buClr>
              <a:buSzPts val="1600"/>
              <a:buFont typeface="Arial"/>
              <a:buChar char="•"/>
            </a:pPr>
            <a:r>
              <a:rPr lang="en-GB" sz="1600">
                <a:solidFill>
                  <a:srgbClr val="222222"/>
                </a:solidFill>
                <a:highlight>
                  <a:srgbClr val="FFFFFF"/>
                </a:highlight>
                <a:latin typeface="Arial"/>
                <a:ea typeface="Arial"/>
                <a:cs typeface="Arial"/>
                <a:sym typeface="Arial"/>
              </a:rPr>
              <a:t>Koskimäki, M., Lähteenmäki, M.L., Mikkonen, K., Kääriäinen, M., Koskinen, C., Mäki‐Hakola, H., Sjögren, T. and Koivula, M., (2021). Continuing professional development among social‐and health‐care educators. </a:t>
            </a:r>
            <a:r>
              <a:rPr lang="en-GB" sz="1600" i="1">
                <a:solidFill>
                  <a:srgbClr val="222222"/>
                </a:solidFill>
                <a:highlight>
                  <a:srgbClr val="FFFFFF"/>
                </a:highlight>
                <a:latin typeface="Arial"/>
                <a:ea typeface="Arial"/>
                <a:cs typeface="Arial"/>
                <a:sym typeface="Arial"/>
              </a:rPr>
              <a:t>Scandinavian Journal of Caring Sciences</a:t>
            </a:r>
            <a:r>
              <a:rPr lang="en-GB" sz="1600">
                <a:solidFill>
                  <a:srgbClr val="222222"/>
                </a:solidFill>
                <a:highlight>
                  <a:srgbClr val="FFFFFF"/>
                </a:highlight>
                <a:latin typeface="Arial"/>
                <a:ea typeface="Arial"/>
                <a:cs typeface="Arial"/>
                <a:sym typeface="Arial"/>
              </a:rPr>
              <a:t>, </a:t>
            </a:r>
            <a:r>
              <a:rPr lang="en-GB" sz="1600" i="1">
                <a:solidFill>
                  <a:srgbClr val="222222"/>
                </a:solidFill>
                <a:highlight>
                  <a:srgbClr val="FFFFFF"/>
                </a:highlight>
                <a:latin typeface="Arial"/>
                <a:ea typeface="Arial"/>
                <a:cs typeface="Arial"/>
                <a:sym typeface="Arial"/>
              </a:rPr>
              <a:t>35</a:t>
            </a:r>
            <a:r>
              <a:rPr lang="en-GB" sz="1600">
                <a:solidFill>
                  <a:srgbClr val="222222"/>
                </a:solidFill>
                <a:highlight>
                  <a:srgbClr val="FFFFFF"/>
                </a:highlight>
                <a:latin typeface="Arial"/>
                <a:ea typeface="Arial"/>
                <a:cs typeface="Arial"/>
                <a:sym typeface="Arial"/>
              </a:rPr>
              <a:t>(2), pp.668-677.</a:t>
            </a:r>
            <a:endParaRPr sz="1600">
              <a:solidFill>
                <a:srgbClr val="222222"/>
              </a:solidFill>
              <a:highlight>
                <a:srgbClr val="FFFFFF"/>
              </a:highlight>
              <a:latin typeface="Arial"/>
              <a:ea typeface="Arial"/>
              <a:cs typeface="Arial"/>
              <a:sym typeface="Arial"/>
            </a:endParaRPr>
          </a:p>
          <a:p>
            <a:pPr marL="457200" lvl="0" indent="-330200" algn="just" rtl="0">
              <a:lnSpc>
                <a:spcPct val="100000"/>
              </a:lnSpc>
              <a:spcBef>
                <a:spcPts val="0"/>
              </a:spcBef>
              <a:spcAft>
                <a:spcPts val="0"/>
              </a:spcAft>
              <a:buClr>
                <a:srgbClr val="222222"/>
              </a:buClr>
              <a:buSzPts val="1600"/>
              <a:buFont typeface="Arial"/>
              <a:buChar char="•"/>
            </a:pPr>
            <a:r>
              <a:rPr lang="en-GB" sz="1600">
                <a:solidFill>
                  <a:srgbClr val="222222"/>
                </a:solidFill>
                <a:highlight>
                  <a:srgbClr val="FFFFFF"/>
                </a:highlight>
                <a:latin typeface="Arial"/>
                <a:ea typeface="Arial"/>
                <a:cs typeface="Arial"/>
                <a:sym typeface="Arial"/>
              </a:rPr>
              <a:t>Nurunnabi, A.S.M., Rahim, R., Alo, D., Mamun, A.A., Kaiser, A.M., Mohammad, T. and Sultana, F., (2022). Experiential learning in clinical education guided by the Kolb’s experiential learning theory. </a:t>
            </a:r>
            <a:r>
              <a:rPr lang="en-GB" sz="1600" i="1">
                <a:solidFill>
                  <a:srgbClr val="222222"/>
                </a:solidFill>
                <a:highlight>
                  <a:srgbClr val="FFFFFF"/>
                </a:highlight>
                <a:latin typeface="Arial"/>
                <a:ea typeface="Arial"/>
                <a:cs typeface="Arial"/>
                <a:sym typeface="Arial"/>
              </a:rPr>
              <a:t>Int J Hum Health Sci (IJHHS)</a:t>
            </a:r>
            <a:r>
              <a:rPr lang="en-GB" sz="1600">
                <a:solidFill>
                  <a:srgbClr val="222222"/>
                </a:solidFill>
                <a:highlight>
                  <a:srgbClr val="FFFFFF"/>
                </a:highlight>
                <a:latin typeface="Arial"/>
                <a:ea typeface="Arial"/>
                <a:cs typeface="Arial"/>
                <a:sym typeface="Arial"/>
              </a:rPr>
              <a:t>, </a:t>
            </a:r>
            <a:r>
              <a:rPr lang="en-GB" sz="1600" i="1">
                <a:solidFill>
                  <a:srgbClr val="222222"/>
                </a:solidFill>
                <a:highlight>
                  <a:srgbClr val="FFFFFF"/>
                </a:highlight>
                <a:latin typeface="Arial"/>
                <a:ea typeface="Arial"/>
                <a:cs typeface="Arial"/>
                <a:sym typeface="Arial"/>
              </a:rPr>
              <a:t>6</a:t>
            </a:r>
            <a:r>
              <a:rPr lang="en-GB" sz="1600">
                <a:solidFill>
                  <a:srgbClr val="222222"/>
                </a:solidFill>
                <a:highlight>
                  <a:srgbClr val="FFFFFF"/>
                </a:highlight>
                <a:latin typeface="Arial"/>
                <a:ea typeface="Arial"/>
                <a:cs typeface="Arial"/>
                <a:sym typeface="Arial"/>
              </a:rPr>
              <a:t>(2), p.155.</a:t>
            </a:r>
            <a:endParaRPr sz="1600">
              <a:solidFill>
                <a:srgbClr val="222222"/>
              </a:solidFill>
              <a:highlight>
                <a:srgbClr val="FFFFFF"/>
              </a:highlight>
              <a:latin typeface="Arial"/>
              <a:ea typeface="Arial"/>
              <a:cs typeface="Arial"/>
              <a:sym typeface="Arial"/>
            </a:endParaRPr>
          </a:p>
          <a:p>
            <a:pPr marL="457200" lvl="0" indent="-330200" algn="just" rtl="0">
              <a:lnSpc>
                <a:spcPct val="100000"/>
              </a:lnSpc>
              <a:spcBef>
                <a:spcPts val="0"/>
              </a:spcBef>
              <a:spcAft>
                <a:spcPts val="0"/>
              </a:spcAft>
              <a:buClr>
                <a:srgbClr val="222222"/>
              </a:buClr>
              <a:buSzPts val="1600"/>
              <a:buFont typeface="Arial"/>
              <a:buChar char="•"/>
            </a:pPr>
            <a:r>
              <a:rPr lang="en-GB" sz="1600">
                <a:solidFill>
                  <a:srgbClr val="222222"/>
                </a:solidFill>
                <a:highlight>
                  <a:srgbClr val="FFFFFF"/>
                </a:highlight>
                <a:latin typeface="Arial"/>
                <a:ea typeface="Arial"/>
                <a:cs typeface="Arial"/>
                <a:sym typeface="Arial"/>
              </a:rPr>
              <a:t>Riches, S., Iannelli, H., Reynolds, L., Fisher, H.L., Cross, S. and Attoe, C., (2022). Virtual reality-based training for mental health staff: a novel approach to increase empathy, compassion, and subjective understanding of service user experience. </a:t>
            </a:r>
            <a:r>
              <a:rPr lang="en-GB" sz="1600" i="1">
                <a:solidFill>
                  <a:srgbClr val="222222"/>
                </a:solidFill>
                <a:highlight>
                  <a:srgbClr val="FFFFFF"/>
                </a:highlight>
                <a:latin typeface="Arial"/>
                <a:ea typeface="Arial"/>
                <a:cs typeface="Arial"/>
                <a:sym typeface="Arial"/>
              </a:rPr>
              <a:t>Advances in Simulation</a:t>
            </a:r>
            <a:r>
              <a:rPr lang="en-GB" sz="1600">
                <a:solidFill>
                  <a:srgbClr val="222222"/>
                </a:solidFill>
                <a:highlight>
                  <a:srgbClr val="FFFFFF"/>
                </a:highlight>
                <a:latin typeface="Arial"/>
                <a:ea typeface="Arial"/>
                <a:cs typeface="Arial"/>
                <a:sym typeface="Arial"/>
              </a:rPr>
              <a:t>, </a:t>
            </a:r>
            <a:r>
              <a:rPr lang="en-GB" sz="1600" i="1">
                <a:solidFill>
                  <a:srgbClr val="222222"/>
                </a:solidFill>
                <a:highlight>
                  <a:srgbClr val="FFFFFF"/>
                </a:highlight>
                <a:latin typeface="Arial"/>
                <a:ea typeface="Arial"/>
                <a:cs typeface="Arial"/>
                <a:sym typeface="Arial"/>
              </a:rPr>
              <a:t>7</a:t>
            </a:r>
            <a:r>
              <a:rPr lang="en-GB" sz="1600">
                <a:solidFill>
                  <a:srgbClr val="222222"/>
                </a:solidFill>
                <a:highlight>
                  <a:srgbClr val="FFFFFF"/>
                </a:highlight>
                <a:latin typeface="Arial"/>
                <a:ea typeface="Arial"/>
                <a:cs typeface="Arial"/>
                <a:sym typeface="Arial"/>
              </a:rPr>
              <a:t>(1), p.19.</a:t>
            </a:r>
            <a:endParaRPr sz="3600">
              <a:latin typeface="Arial"/>
              <a:ea typeface="Arial"/>
              <a:cs typeface="Arial"/>
              <a:sym typeface="Arial"/>
            </a:endParaRPr>
          </a:p>
        </p:txBody>
      </p:sp>
      <p:sp>
        <p:nvSpPr>
          <p:cNvPr id="149" name="Google Shape;149;p10"/>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solidFill>
                  <a:srgbClr val="888888"/>
                </a:solidFill>
                <a:latin typeface="Open Sans"/>
                <a:ea typeface="Open Sans"/>
                <a:cs typeface="Open Sans"/>
                <a:sym typeface="Open Sans"/>
              </a:rPr>
              <a:t>01/11/2025</a:t>
            </a:r>
            <a:endParaRPr>
              <a:solidFill>
                <a:srgbClr val="888888"/>
              </a:solidFill>
              <a:latin typeface="Open Sans"/>
              <a:ea typeface="Open Sans"/>
              <a:cs typeface="Open Sans"/>
              <a:sym typeface="Open Sans"/>
            </a:endParaRPr>
          </a:p>
        </p:txBody>
      </p:sp>
      <p:sp>
        <p:nvSpPr>
          <p:cNvPr id="150" name="Google Shape;150;p10"/>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a:solidFill>
                  <a:srgbClr val="898989"/>
                </a:solidFill>
                <a:latin typeface="Open Sans"/>
                <a:ea typeface="Open Sans"/>
                <a:cs typeface="Open Sans"/>
                <a:sym typeface="Open Sans"/>
              </a:rPr>
              <a:t>9</a:t>
            </a:fld>
            <a:endParaRPr sz="1200">
              <a:solidFill>
                <a:srgbClr val="898989"/>
              </a:solidFill>
              <a:latin typeface="Open Sans"/>
              <a:ea typeface="Open Sans"/>
              <a:cs typeface="Open Sans"/>
              <a:sym typeface="Open Sans"/>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1477</Words>
  <Application>Microsoft Office PowerPoint</Application>
  <PresentationFormat>Widescreen</PresentationFormat>
  <Paragraphs>80</Paragraphs>
  <Slides>9</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Open Sans</vt:lpstr>
      <vt:lpstr>20140311PresentationUWTSDTemplate</vt:lpstr>
      <vt:lpstr>PowerPoint Presentation</vt:lpstr>
      <vt:lpstr>Table of Content </vt:lpstr>
      <vt:lpstr>Introduction</vt:lpstr>
      <vt:lpstr>Significance of SWOT analysis</vt:lpstr>
      <vt:lpstr>SWOT Analysis</vt:lpstr>
      <vt:lpstr>Leveraging strengths to overcome weaknesses and minimise threats.  </vt:lpstr>
      <vt:lpstr>Opportunities utilise with strengths </vt:lpstr>
      <vt:lpstr>Conclusion</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Lucica-Stanca Oprescu (2417337)</cp:lastModifiedBy>
  <cp:revision>1</cp:revision>
  <dcterms:created xsi:type="dcterms:W3CDTF">2025-02-21T18:28:54Z</dcterms:created>
  <dcterms:modified xsi:type="dcterms:W3CDTF">2025-11-07T19:44:58Z</dcterms:modified>
</cp:coreProperties>
</file>