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7" r:id="rId4"/>
    <p:sldId id="257" r:id="rId5"/>
    <p:sldId id="276" r:id="rId6"/>
    <p:sldId id="259" r:id="rId7"/>
    <p:sldId id="278" r:id="rId8"/>
    <p:sldId id="279" r:id="rId9"/>
    <p:sldId id="260" r:id="rId10"/>
    <p:sldId id="277" r:id="rId11"/>
    <p:sldId id="261" r:id="rId12"/>
    <p:sldId id="262" r:id="rId13"/>
    <p:sldId id="265" r:id="rId14"/>
    <p:sldId id="285" r:id="rId15"/>
    <p:sldId id="266" r:id="rId16"/>
    <p:sldId id="280" r:id="rId17"/>
    <p:sldId id="281" r:id="rId18"/>
    <p:sldId id="282" r:id="rId19"/>
    <p:sldId id="283" r:id="rId20"/>
    <p:sldId id="286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76" autoAdjust="0"/>
    <p:restoredTop sz="94660"/>
  </p:normalViewPr>
  <p:slideViewPr>
    <p:cSldViewPr snapToGrid="0">
      <p:cViewPr varScale="1">
        <p:scale>
          <a:sx n="72" d="100"/>
          <a:sy n="72" d="100"/>
        </p:scale>
        <p:origin x="7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F828-2189-477C-85CB-A8F5B8E44E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D3448-DD66-4BB8-B67F-DB4F35BFB3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931F1-F88D-4961-B409-A484D1C90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D0A1F-7FE6-408D-B4A6-8A7E65A7C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36FBD-80AE-4F5F-A144-2FC9A6097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60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ABCEC-A5B1-4204-923D-B167D6682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6C9A-AC6D-45B3-B159-0739B806A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FC541-3285-408A-BBF5-CE2A38D8D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3B661-9E93-4128-A4EE-78B9343CF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F002C-5DB3-419D-965F-CF34EAE2F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13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6E918-93FB-42B8-BFA3-09956E45B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F157FD-6C07-48BB-B769-0A325C2F77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4EE5A-12A7-4690-867C-3CEF6B375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55E0C-A5AF-4929-A9A3-509C6EAA6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791DF9-9ABE-4ED6-AE8A-EAF5B236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85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C983-CE5B-46E7-8D04-9FF02EE79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A7E16-0A1C-46C5-A9E8-AA983C2898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278501-FE27-4478-BC24-3D9BDA608E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77340E-07FB-46EC-9F03-3BDF87244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B27060-4E4F-403F-9A8B-41EBB4915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0809C3-1FB9-42DF-9B20-0352FE494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44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DA663-0CAF-4C75-8D92-93EAEC1EE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5BA4F-150B-4FA4-A508-E089C67BF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27A86-F147-4703-B6B1-061204C1EB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8A367E-DBBE-4803-B798-270F1D9C02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5199CE-77BE-4C1A-A986-A68D1FA478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CC3B0F-D2B6-4C4D-B2FA-827226CB8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C87A53-9974-4117-942B-23DCDD4C2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F7B285-684C-40E8-83DD-9B3A1D598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284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441C1-2871-4BDC-8211-97274530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71013E-E155-49ED-8909-371EDC5BD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1F7D09-18F7-4CAA-868A-4C74DA381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C9F5B-4C05-4B29-8C85-C2B0A6327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1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204C34-739C-4282-A9AC-3B793A269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4397D5-E0C6-481A-B40C-DACE927D3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C7EAF-748D-4618-B3F9-5BE933C94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47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D4C2E-FF34-46ED-8A19-E733E6C4A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8D5C9-6519-4D63-A663-4FB4386D0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81E769-1107-415A-95D8-E87AAFBDD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4C15-2574-4F99-AC04-FEAB50F9B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A5A21-98FA-4ECC-98C7-A0D9CA185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D337B4-D9D7-4D8A-884C-7974F9038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942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0F556-9C24-4FC3-8888-F279A52D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1C6BB2-6F82-4B58-B842-1C88456EC8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DCCA39-4F96-48D7-920E-E38595C7B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311001-79DD-4094-A868-1CF649B5B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A85F81-EE34-41CE-A60A-312DC6E79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C5A0BD-2D20-43C3-A8F7-C32338B7E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99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28425-8E8A-4B01-B249-992E7836E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EF12F9-382F-4AFC-A0F5-2CF68979BA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A1870-9D9E-48CD-86CC-4DE293A7E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8CCC4-DDFA-43CF-A35A-D5A80BF76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E27D2-6BD6-4F33-B7AA-CF4D792EE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18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5C362D-6FEB-40F3-BAED-C74D67225B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04169-FE32-4DF9-9BD0-57F2F07FA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34B90-50B5-45EE-889B-197295E9D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C1632-59B7-4039-9195-BBA93E677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59901-3C35-4FE1-8298-C18FED285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91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C2C5A-7D06-4891-A60F-7527FB448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F989CE-81F2-470D-B430-14704F3DF3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5436F-9A41-4A5A-8CC0-F63B91883E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C5B988-D9BF-4807-9358-647430C4C941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FFF5A-AEDE-467B-B789-33839E2248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DC245-8A8A-45B8-8846-3B12E03E04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A50D2-A2C3-4E1D-9881-6ED1A6B59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12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ildwinds.com/coins/greece/baktria/t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0AD46-6F5E-4DE7-B6BB-4CBDE05306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can we learn about the Greco Bactrian and Indo Greek Kingdoms?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32FEA9-4368-40F9-AF3B-1A0AB301F4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844F37-E9CA-49C5-8406-4FA486596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712" y="3429000"/>
            <a:ext cx="5883175" cy="300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088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02CE6-3399-4A0E-926A-10A6D4AD8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1280"/>
            <a:ext cx="10515600" cy="1325563"/>
          </a:xfrm>
        </p:spPr>
        <p:txBody>
          <a:bodyPr/>
          <a:lstStyle/>
          <a:p>
            <a:r>
              <a:rPr lang="en-US" dirty="0"/>
              <a:t>What can be learned from coinage?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87DB7-990F-4BD0-8360-C71FF2F0A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Very few Hellenic kings south of the Hindu Kush are known except through their coinage. (Whitehead 1970:3)</a:t>
            </a:r>
          </a:p>
          <a:p>
            <a:r>
              <a:rPr lang="en-US" dirty="0"/>
              <a:t>Rough estimate of extent of dominion of king (Whitehead 1970:3)</a:t>
            </a:r>
          </a:p>
          <a:p>
            <a:r>
              <a:rPr lang="en-US" dirty="0"/>
              <a:t>Development and hybridization of Indo-Greek and Greco-Bactrian culture</a:t>
            </a:r>
          </a:p>
          <a:p>
            <a:r>
              <a:rPr lang="en-US" dirty="0"/>
              <a:t>Important deities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634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FD49-6C1E-457F-890C-1C64767C6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coins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D021D-12ED-46B9-8808-26E462F6A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Problems with dating</a:t>
            </a:r>
          </a:p>
          <a:p>
            <a:r>
              <a:rPr lang="en-US" dirty="0"/>
              <a:t>Problems with the person who minted them</a:t>
            </a:r>
          </a:p>
          <a:p>
            <a:r>
              <a:rPr lang="en-US" dirty="0"/>
              <a:t>Gold and Silver, Items of the elite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716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0DF9C-2D19-4D5F-AE4C-28A87B828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Diodotidis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B6549-96FF-45AB-B31E-4C8010ADE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Zeus is a patron Deity of the </a:t>
            </a:r>
            <a:r>
              <a:rPr lang="en-US" dirty="0" err="1"/>
              <a:t>Diodotid’s</a:t>
            </a:r>
            <a:r>
              <a:rPr lang="en-US" dirty="0"/>
              <a:t> Dynasty (Holt 1999:120)</a:t>
            </a:r>
          </a:p>
          <a:p>
            <a:r>
              <a:rPr lang="en-US" dirty="0"/>
              <a:t>Debate about who minted what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E2B0-4DCF-4BF8-AF40-5F820A3E9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358" y="2321995"/>
            <a:ext cx="4650442" cy="22438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4EF8E-3257-4253-B288-EA5C89393FED}"/>
              </a:ext>
            </a:extLst>
          </p:cNvPr>
          <p:cNvSpPr txBox="1"/>
          <p:nvPr/>
        </p:nvSpPr>
        <p:spPr>
          <a:xfrm>
            <a:off x="7019193" y="4829211"/>
            <a:ext cx="7226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Diodotus</a:t>
            </a:r>
            <a:r>
              <a:rPr lang="en-US" dirty="0"/>
              <a:t> I 255-235 (</a:t>
            </a:r>
            <a:r>
              <a:rPr lang="en-US" dirty="0" err="1"/>
              <a:t>Wildwinds</a:t>
            </a:r>
            <a:r>
              <a:rPr lang="en-US" dirty="0"/>
              <a:t>) 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AF956E-7249-4854-BF01-450FB3596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29" y="3054177"/>
            <a:ext cx="5386865" cy="26890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5061DD-6890-4FC1-B013-E68E35A5B01A}"/>
              </a:ext>
            </a:extLst>
          </p:cNvPr>
          <p:cNvSpPr txBox="1"/>
          <p:nvPr/>
        </p:nvSpPr>
        <p:spPr>
          <a:xfrm>
            <a:off x="717452" y="5743230"/>
            <a:ext cx="4797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Diodotus</a:t>
            </a:r>
            <a:r>
              <a:rPr lang="en-US" dirty="0"/>
              <a:t> II 235-225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992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A4CF-FB93-428F-A2E5-3DA4A561E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Euthydemos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791D0A-65DB-45A5-B856-B149436E95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125" y="1158573"/>
            <a:ext cx="4457367" cy="21729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DD0EC3-80BD-45EE-A1C2-D8418306998E}"/>
              </a:ext>
            </a:extLst>
          </p:cNvPr>
          <p:cNvSpPr txBox="1"/>
          <p:nvPr/>
        </p:nvSpPr>
        <p:spPr>
          <a:xfrm>
            <a:off x="6096000" y="3341795"/>
            <a:ext cx="5813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Euthydemos</a:t>
            </a:r>
            <a:r>
              <a:rPr lang="en-US" dirty="0"/>
              <a:t> 220-208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E06353-850A-4594-92ED-C71BA9CC7DD1}"/>
              </a:ext>
            </a:extLst>
          </p:cNvPr>
          <p:cNvSpPr txBox="1"/>
          <p:nvPr/>
        </p:nvSpPr>
        <p:spPr>
          <a:xfrm>
            <a:off x="636104" y="2014330"/>
            <a:ext cx="33003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Heracles continues to be used under Demetrius I and </a:t>
            </a:r>
            <a:r>
              <a:rPr lang="en-US" dirty="0" err="1"/>
              <a:t>Euthydemos</a:t>
            </a:r>
            <a:r>
              <a:rPr lang="en-US" dirty="0"/>
              <a:t> II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B46661-685D-40E6-896E-E0947B935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668" y="3108449"/>
            <a:ext cx="4317242" cy="19600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E01247-1E58-4BC4-8BA4-4A91ED88923C}"/>
              </a:ext>
            </a:extLst>
          </p:cNvPr>
          <p:cNvSpPr txBox="1"/>
          <p:nvPr/>
        </p:nvSpPr>
        <p:spPr>
          <a:xfrm>
            <a:off x="409433" y="5281684"/>
            <a:ext cx="4722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Demetrius I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379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FFACC-FAB8-40CB-803E-232A395E8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Antimachos</a:t>
            </a:r>
            <a:r>
              <a:rPr lang="en-US" dirty="0"/>
              <a:t> 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DCC34-E341-4910-8349-213C5EAA2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Addition of </a:t>
            </a:r>
            <a:r>
              <a:rPr lang="en-US" dirty="0" err="1"/>
              <a:t>Theoi</a:t>
            </a:r>
            <a:r>
              <a:rPr lang="en-US" dirty="0"/>
              <a:t> (</a:t>
            </a:r>
            <a:r>
              <a:rPr lang="en-GB" dirty="0">
                <a:solidFill>
                  <a:srgbClr val="000000"/>
                </a:solidFill>
                <a:latin typeface="SYMBOL" panose="05050102010706020507" pitchFamily="18" charset="2"/>
              </a:rPr>
              <a:t>QEOU) </a:t>
            </a:r>
            <a:r>
              <a:rPr lang="en-GB" dirty="0">
                <a:solidFill>
                  <a:srgbClr val="000000"/>
                </a:solidFill>
              </a:rPr>
              <a:t>to coin Legend </a:t>
            </a:r>
          </a:p>
          <a:p>
            <a:r>
              <a:rPr lang="en-US" dirty="0">
                <a:solidFill>
                  <a:srgbClr val="000000"/>
                </a:solidFill>
              </a:rPr>
              <a:t>C</a:t>
            </a:r>
            <a:r>
              <a:rPr lang="en-GB" dirty="0" err="1">
                <a:solidFill>
                  <a:srgbClr val="000000"/>
                </a:solidFill>
              </a:rPr>
              <a:t>hange</a:t>
            </a:r>
            <a:r>
              <a:rPr lang="en-GB" dirty="0">
                <a:solidFill>
                  <a:srgbClr val="000000"/>
                </a:solidFill>
              </a:rPr>
              <a:t> of Deity to Poseidon</a:t>
            </a:r>
          </a:p>
          <a:p>
            <a:endParaRPr lang="en-GB" dirty="0">
              <a:solidFill>
                <a:srgbClr val="000000"/>
              </a:solidFill>
              <a:latin typeface="SYMBOL" panose="05050102010706020507" pitchFamily="18" charset="2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SYMBOL" panose="05050102010706020507" pitchFamily="18" charset="2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42AA60-6B6B-475A-833C-40B389953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224" y="2192854"/>
            <a:ext cx="6123214" cy="2743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47B6B4-A8F2-40B4-AFD1-E9169F7CFAF4}"/>
              </a:ext>
            </a:extLst>
          </p:cNvPr>
          <p:cNvSpPr txBox="1"/>
          <p:nvPr/>
        </p:nvSpPr>
        <p:spPr>
          <a:xfrm>
            <a:off x="5505450" y="5303282"/>
            <a:ext cx="6123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Antimachos</a:t>
            </a:r>
            <a:r>
              <a:rPr lang="en-US" dirty="0"/>
              <a:t> I  174-165 BC (</a:t>
            </a:r>
            <a:r>
              <a:rPr lang="en-US" dirty="0" err="1"/>
              <a:t>wildwinds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151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6488D-C8C6-4576-A2B0-7E76BE40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Agathokles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B61B9-9F09-4EFA-9760-60A243BDF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Alexander</a:t>
            </a:r>
          </a:p>
          <a:p>
            <a:r>
              <a:rPr lang="en-US" dirty="0"/>
              <a:t>Antiochus </a:t>
            </a:r>
            <a:r>
              <a:rPr lang="en-US" dirty="0" err="1"/>
              <a:t>Nikator</a:t>
            </a:r>
            <a:endParaRPr lang="en-US" dirty="0"/>
          </a:p>
          <a:p>
            <a:r>
              <a:rPr lang="en-US" dirty="0" err="1"/>
              <a:t>Diodotus</a:t>
            </a:r>
            <a:r>
              <a:rPr lang="en-US" dirty="0"/>
              <a:t> </a:t>
            </a:r>
            <a:r>
              <a:rPr lang="en-US" dirty="0" err="1"/>
              <a:t>Sotor</a:t>
            </a:r>
            <a:endParaRPr lang="en-US" dirty="0"/>
          </a:p>
          <a:p>
            <a:r>
              <a:rPr lang="en-US" dirty="0" err="1"/>
              <a:t>Diodotus</a:t>
            </a:r>
            <a:r>
              <a:rPr lang="en-US" dirty="0"/>
              <a:t> Theos</a:t>
            </a:r>
          </a:p>
          <a:p>
            <a:r>
              <a:rPr lang="en-US" dirty="0"/>
              <a:t>Euthydemus Theos</a:t>
            </a:r>
          </a:p>
          <a:p>
            <a:r>
              <a:rPr lang="en-US" dirty="0"/>
              <a:t>Demetrius </a:t>
            </a:r>
            <a:r>
              <a:rPr lang="en-US" dirty="0" err="1"/>
              <a:t>Aniktos</a:t>
            </a:r>
            <a:endParaRPr lang="en-US" dirty="0"/>
          </a:p>
          <a:p>
            <a:r>
              <a:rPr lang="en-US" dirty="0" err="1"/>
              <a:t>Panateon</a:t>
            </a:r>
            <a:r>
              <a:rPr lang="en-US" dirty="0"/>
              <a:t> </a:t>
            </a:r>
            <a:r>
              <a:rPr lang="en-US" dirty="0" err="1"/>
              <a:t>Sotor</a:t>
            </a:r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12E57F-9404-40A7-84C5-2CFB61332E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1719" y="1549067"/>
            <a:ext cx="5784093" cy="26953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2AB0F6-0471-46F5-951E-46162092FE80}"/>
              </a:ext>
            </a:extLst>
          </p:cNvPr>
          <p:cNvSpPr txBox="1"/>
          <p:nvPr/>
        </p:nvSpPr>
        <p:spPr>
          <a:xfrm>
            <a:off x="6797672" y="4258745"/>
            <a:ext cx="7331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Agathokles</a:t>
            </a:r>
            <a:r>
              <a:rPr lang="en-US" dirty="0"/>
              <a:t> 185-170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510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85889-C1B3-4C7D-9DF2-734D9107B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Agathokles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60E00-3C65-4FF2-A3C9-534821D8F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Tarn argues that these coins are a direct attempt by </a:t>
            </a:r>
            <a:r>
              <a:rPr lang="en-US" dirty="0" err="1"/>
              <a:t>Agathokles</a:t>
            </a:r>
            <a:r>
              <a:rPr lang="en-US" dirty="0"/>
              <a:t> to show a genealogy and trace lineage back through all these people to Alexander</a:t>
            </a:r>
          </a:p>
          <a:p>
            <a:r>
              <a:rPr lang="en-US" dirty="0"/>
              <a:t>Holt argues that this has all been fabricated by Tarn and is very wrong (Holt 1999: 72)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82E43E-CE03-4628-8ECC-C2354A4AEE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18" y="3761343"/>
            <a:ext cx="4762500" cy="21812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8A22F9-8A47-46E7-8E17-1E787A53529E}"/>
              </a:ext>
            </a:extLst>
          </p:cNvPr>
          <p:cNvSpPr txBox="1"/>
          <p:nvPr/>
        </p:nvSpPr>
        <p:spPr>
          <a:xfrm>
            <a:off x="5623932" y="5942568"/>
            <a:ext cx="7331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Agathokles</a:t>
            </a:r>
            <a:r>
              <a:rPr lang="en-US" dirty="0"/>
              <a:t> 185-170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839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908C2-B0B2-4BF9-9110-00025BBB7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Agathokles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A9E9D-01A9-490B-96C5-7D239C896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161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1E1F0-7EC5-4C98-80E7-5660CB4C4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0382" y="3024108"/>
            <a:ext cx="5242850" cy="23592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2D1F46-27F1-45BF-9090-890FD6EEA1FB}"/>
              </a:ext>
            </a:extLst>
          </p:cNvPr>
          <p:cNvSpPr txBox="1"/>
          <p:nvPr/>
        </p:nvSpPr>
        <p:spPr>
          <a:xfrm>
            <a:off x="6383542" y="5600964"/>
            <a:ext cx="7331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Agathokles</a:t>
            </a:r>
            <a:r>
              <a:rPr lang="en-US" dirty="0"/>
              <a:t> 185-170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3886EE-BC66-4F63-AF35-97E92AEC73EA}"/>
              </a:ext>
            </a:extLst>
          </p:cNvPr>
          <p:cNvSpPr txBox="1"/>
          <p:nvPr/>
        </p:nvSpPr>
        <p:spPr>
          <a:xfrm>
            <a:off x="1094450" y="3876830"/>
            <a:ext cx="7331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Agathokles</a:t>
            </a:r>
            <a:r>
              <a:rPr lang="en-US" dirty="0"/>
              <a:t> 185-170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5FEC57-B021-4DB5-9358-4008A763D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882" y="1535181"/>
            <a:ext cx="4762500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68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BC605-9083-4159-B671-3ED20C7EE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Agothokles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5E5A-937F-4FFB-B440-4C462BF38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Indian deities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90F42F-70B9-4CE6-8749-A1F71D0ED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3792" y="667785"/>
            <a:ext cx="6691468" cy="31048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30411D-20B0-41B4-8CAD-C754DE122F69}"/>
              </a:ext>
            </a:extLst>
          </p:cNvPr>
          <p:cNvSpPr txBox="1"/>
          <p:nvPr/>
        </p:nvSpPr>
        <p:spPr>
          <a:xfrm>
            <a:off x="4662332" y="3729902"/>
            <a:ext cx="5663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Agothokles</a:t>
            </a:r>
            <a:r>
              <a:rPr lang="en-US" dirty="0"/>
              <a:t> 185-170 </a:t>
            </a:r>
            <a:r>
              <a:rPr lang="en-US" dirty="0" err="1"/>
              <a:t>Wildwinds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031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4163-DDD8-42D4-95CE-555DA73B7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Eukratides</a:t>
            </a:r>
            <a:r>
              <a:rPr lang="en-US" dirty="0"/>
              <a:t> 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20FF6-FB29-450E-9323-C6E835723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Identical coinage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EF84D8-2265-4311-B6AD-1F2C38AE79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1300" y="1027906"/>
            <a:ext cx="5258368" cy="24582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F48966-8074-4FD1-AE14-0EAAAEE4C970}"/>
              </a:ext>
            </a:extLst>
          </p:cNvPr>
          <p:cNvSpPr txBox="1"/>
          <p:nvPr/>
        </p:nvSpPr>
        <p:spPr>
          <a:xfrm>
            <a:off x="6591300" y="3486193"/>
            <a:ext cx="5258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Eukratides</a:t>
            </a:r>
            <a:r>
              <a:rPr lang="en-US" dirty="0"/>
              <a:t> I 171-145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E3B69F-5787-4D2D-998A-36833B671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332" y="2740242"/>
            <a:ext cx="5471615" cy="29409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B36F67-6E28-42E4-9350-9ACB49FB6648}"/>
              </a:ext>
            </a:extLst>
          </p:cNvPr>
          <p:cNvSpPr txBox="1"/>
          <p:nvPr/>
        </p:nvSpPr>
        <p:spPr>
          <a:xfrm>
            <a:off x="477672" y="5681235"/>
            <a:ext cx="5158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Eukratides</a:t>
            </a:r>
            <a:r>
              <a:rPr lang="en-US" dirty="0"/>
              <a:t> I 171-145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643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A3264-2F7C-4DAF-80D8-65F5F7F37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Apollodotus 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59889-122E-449F-8933-64F80A16C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370" y="1366044"/>
            <a:ext cx="10515600" cy="4351338"/>
          </a:xfrm>
        </p:spPr>
        <p:txBody>
          <a:bodyPr/>
          <a:lstStyle/>
          <a:p>
            <a:r>
              <a:rPr lang="en-US" dirty="0" err="1"/>
              <a:t>Thorneman</a:t>
            </a:r>
            <a:r>
              <a:rPr lang="en-US" dirty="0"/>
              <a:t> argues that</a:t>
            </a:r>
          </a:p>
          <a:p>
            <a:r>
              <a:rPr lang="en-US" dirty="0"/>
              <a:t>Elephants represent Greek control of India</a:t>
            </a:r>
          </a:p>
          <a:p>
            <a:r>
              <a:rPr lang="en-US" dirty="0"/>
              <a:t>The Bull refers to traditional Gandharan religion (</a:t>
            </a:r>
            <a:r>
              <a:rPr lang="en-US" dirty="0" err="1"/>
              <a:t>Thorneman</a:t>
            </a:r>
            <a:r>
              <a:rPr lang="en-US" dirty="0"/>
              <a:t> 2015: 101)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E28853-1267-4242-A878-84C985129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6234" y="2769105"/>
            <a:ext cx="4520395" cy="21767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BAB94-E19D-44F3-93C3-F4719633A36C}"/>
              </a:ext>
            </a:extLst>
          </p:cNvPr>
          <p:cNvSpPr txBox="1"/>
          <p:nvPr/>
        </p:nvSpPr>
        <p:spPr>
          <a:xfrm>
            <a:off x="6956235" y="4945849"/>
            <a:ext cx="6436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Apolodotus</a:t>
            </a:r>
            <a:r>
              <a:rPr lang="en-US" dirty="0"/>
              <a:t> I (174-165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35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E3EF8-CACE-406E-BD12-B3C64C427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Menander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14F3C-C706-49FB-894B-4F42B80CD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Athena in style of </a:t>
            </a:r>
            <a:r>
              <a:rPr lang="en-US" dirty="0" err="1"/>
              <a:t>diodotid</a:t>
            </a:r>
            <a:r>
              <a:rPr lang="en-US" dirty="0"/>
              <a:t> </a:t>
            </a:r>
            <a:r>
              <a:rPr lang="en-US" dirty="0" err="1"/>
              <a:t>zeus</a:t>
            </a:r>
            <a:endParaRPr lang="en-US" dirty="0"/>
          </a:p>
          <a:p>
            <a:r>
              <a:rPr lang="en-US" dirty="0"/>
              <a:t>Indian Script on reverse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6C0F52-C571-46BB-9234-5DFDB37952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05377"/>
            <a:ext cx="5620544" cy="27128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C3C74C-73EF-4A4E-9A27-5F3E302A96DB}"/>
              </a:ext>
            </a:extLst>
          </p:cNvPr>
          <p:cNvSpPr txBox="1"/>
          <p:nvPr/>
        </p:nvSpPr>
        <p:spPr>
          <a:xfrm>
            <a:off x="6096000" y="4897978"/>
            <a:ext cx="638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Menander 155-130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657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B7ED3-13AC-4FB7-BDA0-AB1D5C316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Plato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67D79-1139-439F-8B0F-1BF963DFB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“Helios, whom they call Mithras” (Strabo 15.3.13)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F276F0-B337-4DE3-B586-883CE6BEF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059" y="2448477"/>
            <a:ext cx="6445601" cy="329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3908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34C89-A384-45EC-B700-2E440DEB7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Strato</a:t>
            </a:r>
            <a:r>
              <a:rPr lang="en-US" dirty="0"/>
              <a:t> 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85FE-780D-4B15-A33E-346AEC871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Heracles and Nike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DB22A7-268B-4884-A6CB-CEBA33A03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8239" y="1526274"/>
            <a:ext cx="6115645" cy="26908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933E5F-9CF2-48A6-9A99-C48C96449776}"/>
              </a:ext>
            </a:extLst>
          </p:cNvPr>
          <p:cNvSpPr txBox="1"/>
          <p:nvPr/>
        </p:nvSpPr>
        <p:spPr>
          <a:xfrm>
            <a:off x="5338239" y="4217158"/>
            <a:ext cx="5866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Strato</a:t>
            </a:r>
            <a:r>
              <a:rPr lang="en-US" dirty="0"/>
              <a:t> I 125-110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060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2686F-3414-4A82-BE5D-524780F73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Indo- Scythians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BA47BD-D1CF-4362-87A4-BFB78FC7BF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533525"/>
            <a:ext cx="7425342" cy="3790950"/>
          </a:xfrm>
        </p:spPr>
      </p:pic>
    </p:spTree>
    <p:extLst>
      <p:ext uri="{BB962C8B-B14F-4D97-AF65-F5344CB8AC3E}">
        <p14:creationId xmlns:p14="http://schemas.microsoft.com/office/powerpoint/2010/main" val="10240613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51B42-83C7-4A16-A8D0-0A66AF6E4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Bronze coins usefulness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97783-DF5E-49C4-8D10-45A3F34ED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Bronze coinage more used by a wider range of peoples such as merchants and more frequently(Holt 1999: 108)</a:t>
            </a:r>
          </a:p>
          <a:p>
            <a:r>
              <a:rPr lang="en-US" dirty="0"/>
              <a:t>Different images depicted (rarely portraits)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4CD847-20B8-4C55-BDC7-1BB3D55DD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9341" y="3423945"/>
            <a:ext cx="4762500" cy="23145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78B23A-4143-422A-A750-92989FBEED6D}"/>
              </a:ext>
            </a:extLst>
          </p:cNvPr>
          <p:cNvSpPr txBox="1"/>
          <p:nvPr/>
        </p:nvSpPr>
        <p:spPr>
          <a:xfrm>
            <a:off x="7527235" y="5873457"/>
            <a:ext cx="5075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Diodotus</a:t>
            </a:r>
            <a:r>
              <a:rPr lang="en-US" dirty="0"/>
              <a:t> II 235-225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863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3CB0-0964-4085-AF4F-65F1781D5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Bronze coinage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52DF5-5186-4D54-BE33-18A0E9A58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Quality of coins</a:t>
            </a:r>
          </a:p>
          <a:p>
            <a:r>
              <a:rPr lang="en-US" dirty="0"/>
              <a:t>Coins have no portraits (Holt 1999: 114)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ED3317-37AA-418F-83D3-2BB7C4EE1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081" y="2834481"/>
            <a:ext cx="4762500" cy="23336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6FC492-8394-477D-90B1-968E4ADE6C7C}"/>
              </a:ext>
            </a:extLst>
          </p:cNvPr>
          <p:cNvSpPr txBox="1"/>
          <p:nvPr/>
        </p:nvSpPr>
        <p:spPr>
          <a:xfrm>
            <a:off x="7527235" y="5873457"/>
            <a:ext cx="5075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Coin of </a:t>
            </a:r>
            <a:r>
              <a:rPr lang="en-US" dirty="0" err="1"/>
              <a:t>Euthydemos</a:t>
            </a:r>
            <a:r>
              <a:rPr lang="en-US" dirty="0"/>
              <a:t> 225-190 (</a:t>
            </a:r>
            <a:r>
              <a:rPr lang="en-US" dirty="0" err="1"/>
              <a:t>Wildwinds</a:t>
            </a:r>
            <a:r>
              <a:rPr lang="en-US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284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57F09-4B40-43A6-BB4D-F4CB101DE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Alternatives?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202CE-305F-4D58-9190-D82F58E8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Inscriptions</a:t>
            </a:r>
          </a:p>
          <a:p>
            <a:r>
              <a:rPr lang="en-US" dirty="0"/>
              <a:t>Written sources (Strabo, Polybius, </a:t>
            </a:r>
            <a:r>
              <a:rPr lang="en-US" dirty="0" err="1"/>
              <a:t>Aeilian</a:t>
            </a:r>
            <a:r>
              <a:rPr lang="en-US" dirty="0"/>
              <a:t>)</a:t>
            </a:r>
          </a:p>
          <a:p>
            <a:r>
              <a:rPr lang="en-US" dirty="0"/>
              <a:t>Excavations (Ai Khanoum)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756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553E5-D5BA-4443-BF11-1BC964615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F4B6-EFCE-4404-839B-061D059B2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2005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852C7-0D49-42D5-80D2-9B696D558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Bibliography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16DCD-4D72-4C54-8CEA-ABCCE1D87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Holt, F. (1999). </a:t>
            </a:r>
            <a:r>
              <a:rPr lang="en-US" i="1" dirty="0"/>
              <a:t>Thundering Zeus</a:t>
            </a:r>
            <a:r>
              <a:rPr lang="en-US" dirty="0"/>
              <a:t>. Berkeley, Calif.: Univ. of California Press.</a:t>
            </a:r>
          </a:p>
          <a:p>
            <a:pPr marL="0" indent="0">
              <a:buNone/>
            </a:pPr>
            <a:r>
              <a:rPr lang="en-US" dirty="0" err="1"/>
              <a:t>Mairs</a:t>
            </a:r>
            <a:r>
              <a:rPr lang="en-US" dirty="0"/>
              <a:t>, R. 2014 </a:t>
            </a:r>
            <a:r>
              <a:rPr lang="en-US" i="1" dirty="0"/>
              <a:t>The Hellenistic far East. </a:t>
            </a:r>
            <a:r>
              <a:rPr lang="en-US" dirty="0"/>
              <a:t>Oakland, California.</a:t>
            </a:r>
          </a:p>
          <a:p>
            <a:pPr marL="0" indent="0">
              <a:buNone/>
            </a:pPr>
            <a:r>
              <a:rPr lang="en-US" dirty="0" err="1"/>
              <a:t>Thonemann</a:t>
            </a:r>
            <a:r>
              <a:rPr lang="en-US" dirty="0"/>
              <a:t>, P. (2015) </a:t>
            </a:r>
            <a:r>
              <a:rPr lang="en-GB" i="1" dirty="0"/>
              <a:t>The Hellenistic World Using Coins as Sources. </a:t>
            </a:r>
            <a:r>
              <a:rPr lang="en-GB" dirty="0"/>
              <a:t>Cambridge: Cambridge university press</a:t>
            </a:r>
          </a:p>
          <a:p>
            <a:pPr marL="0" indent="0">
              <a:buNone/>
            </a:pPr>
            <a:r>
              <a:rPr lang="en-US" dirty="0"/>
              <a:t>Whitehead, R. B. (1970) </a:t>
            </a:r>
            <a:r>
              <a:rPr lang="en-US" i="1" dirty="0"/>
              <a:t>Indo Greek Numismatics. </a:t>
            </a:r>
            <a:r>
              <a:rPr lang="en-US" dirty="0"/>
              <a:t>Chicago: Argonaut Inc.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US" dirty="0" err="1"/>
              <a:t>Wildwinds</a:t>
            </a:r>
            <a:r>
              <a:rPr lang="en-US" dirty="0"/>
              <a:t>, 2002, </a:t>
            </a:r>
            <a:r>
              <a:rPr lang="en-US" i="1" dirty="0"/>
              <a:t>Baktria</a:t>
            </a:r>
            <a:r>
              <a:rPr lang="en-US" u="sng" dirty="0">
                <a:hlinkClick r:id="rId2"/>
              </a:rPr>
              <a:t>http://wildwinds.com/coins/greece/baktria/t.html</a:t>
            </a:r>
            <a:r>
              <a:rPr lang="en-US" dirty="0"/>
              <a:t>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190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D6D39-E2DA-49C9-ABAE-415FB17BE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Ancient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E87EC-8B04-4FD3-A3AA-897EC72E9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Strabo. </a:t>
            </a:r>
            <a:r>
              <a:rPr lang="en-GB" i="1" dirty="0"/>
              <a:t>The Geography</a:t>
            </a:r>
            <a:r>
              <a:rPr lang="en-GB" dirty="0"/>
              <a:t>. H. L. Jones (Trans). 1917 Loeb Classical Library. Harvard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4161138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2F5EF-8224-422D-96E8-969CF0F6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17DF4-5C81-4652-84C5-EAD392BC0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751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8C5BE-B8B3-47BC-8701-398053E2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EA72C-3C7E-466D-954D-3778A7CE8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175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45E44-030E-4802-9AA9-20789E486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923B0-64E4-45D1-A1BE-8A2B735C3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5807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03D4D-0533-4D87-B042-3107A0348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75E4-FE54-41DE-AB72-3C8824426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3813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06FD4-7254-49BF-AC72-68D56E28F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13D85-BCF3-4D77-BB6D-FEB641EE8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2497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094EA-685D-4066-9435-05487F7F1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D0B40-3F50-40AE-81C5-0D66A9612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468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563</Words>
  <Application>Microsoft Office PowerPoint</Application>
  <PresentationFormat>Widescreen</PresentationFormat>
  <Paragraphs>84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SYMBOL</vt:lpstr>
      <vt:lpstr>Office Theme</vt:lpstr>
      <vt:lpstr>What can we learn about the Greco Bactrian and Indo Greek Kingdoms?</vt:lpstr>
      <vt:lpstr>What can be learned from coinage?</vt:lpstr>
      <vt:lpstr>Limitations of coins</vt:lpstr>
      <vt:lpstr>Diodotidis </vt:lpstr>
      <vt:lpstr>Euthydemos</vt:lpstr>
      <vt:lpstr>Antimachos I</vt:lpstr>
      <vt:lpstr>Agathokles</vt:lpstr>
      <vt:lpstr>Agathokles</vt:lpstr>
      <vt:lpstr>Agathokles</vt:lpstr>
      <vt:lpstr>Agothokles</vt:lpstr>
      <vt:lpstr>Eukratides I</vt:lpstr>
      <vt:lpstr>Apollodotus I</vt:lpstr>
      <vt:lpstr>Menander</vt:lpstr>
      <vt:lpstr>Plato</vt:lpstr>
      <vt:lpstr>Strato I</vt:lpstr>
      <vt:lpstr>Indo- Scythians</vt:lpstr>
      <vt:lpstr>Bronze coins usefulness</vt:lpstr>
      <vt:lpstr>Limitations of Bronze coinage</vt:lpstr>
      <vt:lpstr>Alternatives? </vt:lpstr>
      <vt:lpstr>Conclusion</vt:lpstr>
      <vt:lpstr>Bibliography</vt:lpstr>
      <vt:lpstr>Ancient 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Greco-Bactrian/ Indo-Greek Coinage</dc:title>
  <dc:creator>Peter Garters (1600311)</dc:creator>
  <cp:lastModifiedBy>Peter Garters</cp:lastModifiedBy>
  <cp:revision>35</cp:revision>
  <dcterms:created xsi:type="dcterms:W3CDTF">2018-12-14T11:15:19Z</dcterms:created>
  <dcterms:modified xsi:type="dcterms:W3CDTF">2018-12-17T00:55:56Z</dcterms:modified>
</cp:coreProperties>
</file>