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K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7"/>
    <p:restoredTop sz="94690"/>
  </p:normalViewPr>
  <p:slideViewPr>
    <p:cSldViewPr snapToGrid="0">
      <p:cViewPr varScale="1">
        <p:scale>
          <a:sx n="96" d="100"/>
          <a:sy n="96" d="100"/>
        </p:scale>
        <p:origin x="200"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Share the case study and group advice. This presentation covers staff scheduling and visits. Ashford's Microsoft 365 could include a regulated shared Excel workbook (Digital Social Care Hub, n.d.). A modest pilot is recommended before a larger rollout (Department of Health and Social Care, 2021).</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2.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rPr lang="en-US" dirty="0"/>
              <ns1:t>Ashford Community Care Service should use a regulated Microsoft Excel workbook for scheduling and visit planning. Staff may access current visit plans, coordinators could identify visits that need coverage, and a shared and owned rota would avoid repeat changes (Microsoft, n.d.). The worksheet should be restricted in Microsoft 365 and contain only the information needed to arrange visits. This should not replace the approved care record or document detailed health information. Excel can deliver a modest pilot. Schedule and visit planning are not fully solved by it. It could not guaranty acceptable routes, secure staffing, legal data handling, or urgent alerts (Information Commissioner’s Office, n.d.).</ns1:t>
            </ns1:r>
            <ns1:r>
              <ns1:rPr lang="en-US" dirty="0" err="1"/>
              <ns1:t/>
            </ns1:r>
            <ns1:r>
              <ns1:rPr lang="en-US" dirty="0"/>
              <ns1:t/>
            </ns1:r>
          </ns1:p>
          <ns1:p>
            <ns1:r>
              <ns1:rPr lang="en-US" dirty="0"/>
              <ns1:t>A pilot with one team and staff training is recommended. It should also compare results to a baseline and contemplate electronic rostering if needs grow (Skills for Care, n.d.).</ns1:t>
            </ns1:r>
          </ns1:p>
          <ns1:p>
            <ns1:r>
              <ns1:rPr lang="en-US" dirty="0"/>
              <ns1:t>Introduction</ns1:t>
            </ns1:r>
          </ns1:p>
          <ns1:p>
            <ns1:r>
              <ns1:rPr lang="en-US" dirty="0"/>
              <ns1:t>Ashford Community Care Service offers home, supported living, and office care. Support workers, senior care workers, nurses, coordinators, and administrators work there. Staffing duties like visit scheduling and rota modifications can cause missing updates, redundant work, rota confusion, and inconsistent record keeping. The report suggests using Excel for staff scheduling and visit planning. Shared workbooks let colleagues with edit permissions view one timetable (Data Protection Act, 2018). This should reduce duplicates. Visit booking requires simply staff initials, time, service zone, and status sections (Microsoft, n.d.).</ns1:t>
            </ns1:r>
            <ns1:r>
              <ns1:rPr lang="en-US" dirty="0" err="1"/>
              <ns1:t/>
            </ns1:r>
            <ns1:r>
              <ns1:rPr lang="en-US" dirty="0"/>
              <ns1:t/>
            </ns1:r>
            <ns1:r>
              <ns1:rPr lang="en-US" dirty="0" err="1"/>
              <ns1:t/>
            </ns1:r>
            <ns1:r>
              <ns1:rPr lang="en-US" dirty="0"/>
              <ns1:t/>
            </ns1:r>
          </ns1:p>
          <ns1:p>
            <ns1:r>
              <ns1:rPr lang="en-US" dirty="0"/>
              <ns1:t>The solution should not replace the approved care record or store detailed health information. Excel improves collaboration but does not guaranty safe staffing, data processing legal compliance, or trip arrangements (Information Commissioner’s Office, n.d.).</ns1:t>
            </ns1:r>
          </ns1:p>
          <ns1:p>
            <ns1:r>
              <ns1:rPr lang="en-US" dirty="0"/>
              <ns1:t>Workbooks should be in OneDrive or SharePoint, and Teams should just link people to the rota. Ashford should verify rights, licensing, and compatibility before applying the solution (Microsoft, (Skills for Care, n.d.).-b;.-d).</ns1:t>
            </ns1:r>
            <ns1:r>
              <ns1:rPr lang="en-US" dirty="0" err="1"/>
              <ns1:t/>
            </ns1:r>
            <ns1:r>
              <ns1:rPr lang="en-US" dirty="0"/>
              <ns1:t/>
            </ns1:r>
          </ns1:p>
          <ns1:p>
            <ns1:r>
              <ns1:rPr lang="en-US" dirty="0"/>
              <ns1:t>The scheduling task and service needs</ns1:t>
            </ns1:r>
          </ns1:p>
          <ns1:p>
            <ns1:r>
              <ns1:rPr lang="en-US" dirty="0"/>
              <ns1:t>Scheduled visits depend on availability, travel, continuity of care, competence, and duration. Morning wellness checks, medication reminders, and appointment help are tasks (O’Connell, 2024).</ns1:t>
            </ns1:r>
          </ns1:p>
          <ns1:p>
            <ns1:r>
              <ns1:rPr lang="en-US" dirty="0"/>
              <ns1:t>Services users' days are greatly affected by late visits. Leave, illness, and emergencies must be arranged for. Coordinators should understand time, task, and preference constraints. Other limits include visit time, credentials, and rest (NHS England, n.d.). If enough coverage exists, the chosen day off can be granted. Documenting these concerns helps managers explain revisions and choices. Service practices should be consistent. A service user-knowing worker can anticipate their routines and communication preferences. Work continuity should not trump safety and personnel capacity (NHS England, n.d.).</ns1:t>
            </ns1:r>
          </ns1:p>
          <ns1:p>
            <ns1:r>
              <ns1:rPr lang="en-US" dirty="0"/>
              <ns1:t>Care plans should list assistance needs and schedules should indicate them (Microsoft, n.d.).</ns1:t>
            </ns1:r>
          </ns1:p>
          <ns1:p>
            <ns1:r>
              <ns1:rPr lang="en-US" dirty="0"/>
              <ns1:t>Staff may use older copies if updates are not received. Multiple edits are duplicates. An opaque schedule hides visits and change approval (Microsoft, n.d.). Effectively using a shared timetable requires staff to grasp update and confirmation requirements (Microsoft, n.d.). Staffing issues also matter. Sector management reviews stress matching staff abilities, rules, and preferences (Information Commissioner’s Office, n.d.).</ns1:t>
            </ns1:r>
            <ns1:r>
              <ns1:rPr lang="en-US" dirty="0" err="1"/>
              <ns1:t/>
            </ns1:r>
            <ns1:r>
              <ns1:rPr lang="en-US" dirty="0"/>
              <ns1:t/>
            </ns1:r>
          </ns1:p>
          <ns1:p>
            <ns1:r>
              <ns1:rPr lang="en-US" dirty="0"/>
              <ns1:t>Ashford's restrictions are role, availability, hours, location, and visit window. These constraints should be displayed as Excel columns to inform coordinators, but they must decide (Health and Safety Executive, n.d.). Solutions don't always supply realistic routes or care demands (Ernst, 2004). A comprehensive review shows that computerized and self-rostering can benefit personnel and business, but usage is crucial. This supports digital scheduling but does not prove spreadsheets improve care (Burke, 2004).</ns1:t>
            </ns1:r>
          </ns1:p>
          <ns1:p>
            <ns1:r>
              <ns1:rPr lang="en-US" dirty="0"/>
              <ns1:t>Suitability of Excel</ns1:t>
            </ns1:r>
          </ns1:p>
          <ns1:p>
            <ns1:r>
              <ns1:rPr lang="en-US" dirty="0"/>
              <ns1:t>Excel filters and sorts duplicate rows and columns. Visit data comprises date, time, duration, staff initials, zone, role, status, and update time (Information Commissioner’s Office, n.d.). Validation limits status choices and conditional formatting indicates conflicts or unassigned visits (Information Commissioner’s Office, n.d.). These can reduce scheduling data variation. To avoid redundant recordings if the time changes, each visit should have one fixed identity. A date, editor, reason category, and approval status change log can capture modifications without sensitive information (Microsoft, n.d.).</ns1:t>
            </ns1:r>
          </ns1:p>
          <ns1:p>
            <ns1:r>
              <ns1:rPr lang="en-US" dirty="0"/>
              <ns1:t>Increases traceability. The team can identify canceled or rescheduled appointments.</ns1:t>
            </ns1:r>
          </ns1:p>
          <ns1:p>
            <ns1:r>
              <ns1:rPr lang="en-US" dirty="0"/>
              <ns1:t>Weekly rota gaps can be found. Separate tables with algorithms for overlaps should store availability and visitors (Information Commissioner’s Office, n.d.). Data checks require human evaluation since inputs can be incorrect and travel involves judgment (Digital Social Care Hub, n.d.). Microsoft's calendar and labor scheduling templates need local legal verification.</ns1:t>
            </ns1:r>
            <ns1:r>
              <ns1:rPr lang="en-US" dirty="0" err="1"/>
              <ns1:t/>
            </ns1:r>
            <ns1:r>
              <ns1:rPr lang="en-US" dirty="0"/>
              <ns1:t/>
            </ns1:r>
          </ns1:p>
          <ns1:p>
            <ns1:r>
              <ns1:rPr lang="en-US" dirty="0"/>
              <ns1:t>Collaboration works when the worksheet is in a Microsoft 365-compatible location. User access must be compliant (Data Protection Act, 2018).</ns1:t>
            </ns1:r>
          </ns1:p>
          <ns1:p>
            <ns1:r>
              <ns1:rPr lang="en-US" dirty="0"/>
              <ns1:t>Email attachments are reduced and accepted modifications are displayed with co-authoring. The owner should finalize the roster. Staff should not duplicate pinned links or update channels (Department of Health and Social Care, 2021). This is a good Microsoft 365 introduction. A growing service may need autonomous route planning, notifications, payroll connection, or complex rules from another system (Microsoft, n.d.). Digital access alters work. Staff should know when to monitor and report scheduling changes (NHS England, n.d.). A cutoff for routine updates and a direct contact or confirmed route for urgent same-day adjustments should be agreed upon by the team. This speeds updates but blurs responsibility without limits.</ns1:t>
            </ns1:r>
          </ns1:p>
          <ns1:p>
            <ns1:r>
              <ns1:rPr lang="en-US" dirty="0"/>
              <ns1:t>Benefits and limitations</ns1:t>
            </ns1:r>
          </ns1:p>
          <ns1:p>
            <ns1:r>
              <ns1:rPr lang="en-US" dirty="0"/>
              <ns1:t>Visibility is the main expectation. Coordinators and workers can check the approved visit list for gaps and revisions (Digital Social Care Hub, n.d.). Calls and repetitive input may decrease. Urgent revisions require direct contact because personnel may be offline or unable to review the workbook (Department of Health and Social Care, 2021).</ns1:t>
            </ns1:r>
          </ns1:p>
          <ns1:p>
            <ns1:r>
              <ns1:rPr lang="en-US" dirty="0"/>
              <ns1:t>Standard fields ensure uniformity, and the rota tracks scheduled, amended, completed, and pending visits. Such methods can identify bottlenecks. Research promotes electronic and self-rostering, but Ashford should test results (NHS England, n.d.).</ns1:t>
            </ns1:r>
            <ns1:r>
              <ns1:rPr lang="en-US" dirty="0" err="1"/>
              <ns1:t/>
            </ns1:r>
            <ns1:r>
              <ns1:rPr lang="en-US" dirty="0"/>
              <ns1:t/>
            </ns1:r>
          </ns1:p>
          <ns1:p>
            <ns1:r>
              <ns1:rPr lang="en-US" dirty="0"/>
              <ns1:t>Clearer rotas may boost staff morale. Managers should consult and apply employment legislation properly (Microsoft, n.d.).</ns1:t>
            </ns1:r>
            <ns1:r>
              <ns1:rPr lang="en-US" dirty="0" err="1"/>
              <ns1:t/>
            </ns1:r>
            <ns1:r>
              <ns1:rPr lang="en-US" dirty="0"/>
              <ns1:t/>
            </ns1:r>
          </ns1:p>
          <ns1:p>
            <ns1:r>
              <ns1:rPr lang="en-US" dirty="0"/>
              <ns1:t>Excel does not optimize paths or prevent conflicts. It cannot notify or connect to care records (NHS England, n.d.). Excel cannot prevent technical errors. Formula errors, connectivity issues, and user support are possible. Ashford should train personnel to use the workbook, establish an urgent contact line, and accept faulty reporting (O’Connell, 2024).</ns1:t>
            </ns1:r>
            <ns1:r>
              <ns1:rPr lang="en-US" dirty="0" err="1"/>
              <ns1:t/>
            </ns1:r>
            <ns1:r>
              <ns1:rPr lang="en-US" dirty="0"/>
              <ns1:t/>
            </ns1:r>
          </ns1:p>
          <ns1:p>
            <ns1:r>
              <ns1:rPr lang="en-US" dirty="0" err="1"/>
              <ns1:t>Rotas show personnel and patient locations. A leaked or downloaded service user and visit worksheet could be dangerous (Microsoft, n.d.). This data is special category and must be treated under Article 9 (Data Protection Act, 2018).</ns1:t>
            </ns1:r>
            <ns1:r>
              <ns1:rPr lang="en-US" dirty="0"/>
              <ns1:t/>
            </ns1:r>
          </ns1:p>
          <ns1:p>
            <ns1:r>
              <ns1:rPr lang="en-US" dirty="0"/>
              <ns1:t>Ashford should minimize data and employ service codes. The approved care record system records diagnoses and prescriptions (Microsoft, n.d.). If they can identify a person, service codes are personal data (Microsoft, n.d.). Historical rotas should be kept in Ashford. Old files should not be in personal downloads, email attachments, or open folders (O’Connell, 2024). Records required by policy should be kept and disposed of securely by the coordinator.</ns1:t>
            </ns1:r>
            <ns1:r>
              <ns1:rPr lang="en-US" dirty="0" err="1"/>
              <ns1:t/>
            </ns1:r>
            <ns1:r>
              <ns1:rPr lang="en-US" dirty="0"/>
              <ns1:t/>
            </ns1:r>
            <ns1:r>
              <ns1:rPr lang="en-US" dirty="0" err="1"/>
              <ns1:t/>
            </ns1:r>
            <ns1:r>
              <ns1:rPr lang="en-US" dirty="0"/>
              <ns1:t/>
            </ns1:r>
          </ns1:p>
          <ns1:p>
            <ns1:r>
              <ns1:rPr lang="en-US" dirty="0"/>
              <ns1:t>Privacy, security and safe use</ns1:t>
            </ns1:r>
          </ns1:p>
          <ns1:p>
            <ns1:r>
              <ns1:rPr lang="en-US" dirty="0"/>
              <ns1:t>Data protection impact assessments should be done by Ashford's data protection lead before deployment. Legal justification, special category condition, and retention times are needed for health data (Information Commissioner’s Office, n.d.).</ns1:t>
            </ns1:r>
          </ns1:p>
          <ns1:p>
            <ns1:r>
              <ns1:rPr lang="en-US" dirty="0"/>
              <ns1:t>Data protection principles include purpose limitation, minimization, accuracy, security, and accountability (ICO,.-a). Excel alone cannot meet these standards (Skills for Care, n.d.).</ns1:t>
            </ns1:r>
            <ns1:r>
              <ns1:rPr lang="en-US" dirty="0" err="1"/>
              <ns1:t/>
            </ns1:r>
            <ns1:r>
              <ns1:rPr lang="en-US" dirty="0"/>
              <ns1:t/>
            </ns1:r>
          </ns1:p>
          <ns1:p>
            <ns1:r>
              <ns1:rPr lang="en-US" dirty="0"/>
              <ns1:t>The spreadsheet should be in a Microsoft 365-approved, restricted site. Use named accounts, role-based access, and multifactor authentication when possible (Ernst, 2004). Links should be person-specific and removed upon position change. Auditing, version history, backup and recovery, encryption, screen locks, and remote wipe controls should be admin checks (Information Commissioner’s Office, n.d.). Company controls should match Microsoft strategy and configuration (Microsoft, n.d.). Digital transformation requires governance, workforce expertise, and cybersecurity.</ns1:t>
            </ns1:r>
          </ns1:p>
          <ns1:p>
            <ns1:r>
              <ns1:rPr lang="en-US" dirty="0"/>
              <ns1:t>Access should be evaluated routinely and upon position change. The company should ensure frontline workers may view visit fields without seeing staff or service details (NHS England, n.d.). Most staff need see only, however a coordinator can edit (Digital Social Care Hub, n.d.). Providing only the necessary access for work eliminates unexpected alterations (Skills for Care, n.d.).</ns1:t>
            </ns1:r>
          </ns1:p>
          <ns1:p>
            <ns1:r>
              <ns1:rPr lang="en-US" dirty="0"/>
              <ns1:t>Short protocols should describe where to access the rota, who can amend it, how changes are accepted, and how to report issues. Avoid sending the roster to personal accounts or adding health notes (Microsoft, n.d.).</ns1:t>
            </ns1:r>
            <ns1:r>
              <ns1:rPr lang="en-US" dirty="0" err="1"/>
              <ns1:t/>
            </ns1:r>
            <ns1:r>
              <ns1:rPr lang="en-US" dirty="0"/>
              <ns1:t/>
            </ns1:r>
          </ns1:p>
          <ns1:p>
            <ns1:r>
              <ns1:rPr lang="en-US" dirty="0"/>
              <ns1:t>Plan for downtime using temporary paper plans. Not simply spreadsheet alerts, managers should check hours, breaks, and rest (Microsoft, n.d.).</ns1:t>
            </ns1:r>
          </ns1:p>
          <ns1:p>
            <ns1:r>
              <ns1:rPr lang="en-US" dirty="0"/>
              <ns1:t>Implementation plan</ns1:t>
            </ns1:r>
          </ns1:p>
          <ns1:p>
            <ns1:r>
              <ns1:rPr lang="en-US" dirty="0"/>
              <ns1:t>Map the visit request, assignment, change, and confirmation procedure to start the service. It should find duplicates and missed changes. Staff and patients could discuss metrics to set a baseline (NHS England, n.d.).</ns1:t>
            </ns1:r>
          </ns1:p>
          <ns1:p>
            <ns1:r>
              <ns1:rPr lang="en-US" dirty="0"/>
              <ns1:t>One visit row with necessary fields should be designed by the coordinator and information governance lead. Keep availability and assignments in distinct tables, safeguard formulas, and specify status (Data Protection Act, 2018). Test the solution with dummy data, user rights, and formulas (O’Connell, 2024).</ns1:t>
            </ns1:r>
          </ns1:p>
          <ns1:p>
            <ns1:r>
              <ns1:rPr lang="en-US" dirty="0"/>
              <ns1:t>Piloting with a small crew for four to six weeks is stage three (Microsoft, n.d.).</ns1:t>
            </ns1:r>
          </ns1:p>
          <ns1:p>
            <ns1:r>
              <ns1:rPr lang="en-US" dirty="0"/>
              <ns1:t>Assign a coordinator and deputy, train users, and give an urgent contact route. Management might save the backlog for process verification (Information Commissioner’s Office, n.d.). Missing or late visits, duplicates, unacknowledged modifications, coordinator rework, unassigned visits, and staff trust can be checked using the process baseline. Report access and privacy issues. This workbook may promote risky workarounds. Pause. The pilot assessment should ask staff if the schedule is available on their devices and if status labels are useful during hectic shifts (Skills for Care, n.d.). They should urge personnel to disclose near misses like duplicate bookings before they do harm. Reports should promote learning and process development, not criticise individuals for system issues (Microsoft, n.d.).</ns1:t>
            </ns1:r>
          </ns1:p>
          <ns1:p>
            <ns1:r>
              <ns1:rPr lang="en-US" dirty="0"/>
              <ns1:t>If the pilot fulfils goals, the service should test the solution with another team and review. Quarterly access, formula, retention, and training reviews are needed (O’Connell, 2024). Excel can boost visitor counts. Professional systems should be used for route optimisation, notifications, live confirmations, care record connectivity, and other controls (Microsoft, n.d.). Service providers should assess digital maturity and plan technology around demands. The service manager should inform personnel of review results and procedural adjustments.</ns1:t>
            </ns1:r>
          </ns1:p>
          <ns1:p>
            <ns1:r>
              <ns1:rPr lang="en-US" dirty="0"/>
              <ns1:t>This completes the feedback loop and promotes the accepted method.</ns1:t>
            </ns1:r>
          </ns1:p>
          <ns1:p>
            <ns1:r>
              <ns1:rPr lang="en-US" dirty="0"/>
              <ns1:t>Conclusion</ns1:t>
            </ns1:r>
          </ns1:p>
          <ns1:p>
            <ns1:r>
              <ns1:rPr lang="en-US" dirty="0"/>
              <ns1:t>Excel's organised, filterable shared roster in Microsoft 365 makes it a good scheduling solution for Ashford Community Care Service. It can improve coverage visibility and simple checks if an identified coordinator controls the file (Digital Social Care Hub, n.d.). Ashford should try a data-light workbook with explicit editing rules, urgent contact mechanisms, and baseline measurements (Information Commissioner’s Office, n.d.). Excel cannot replace professional judgement, care records, employment laws, or expert scheduling methods. The service should consider a specialised system for live routing and visit management.</ns1:t>
            </ns1:r>
            <ns1:endParaRPr dirty="0"/>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3.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Explain the task practically. A rota needs more than names. Coordinators must verify visit dates, assignees, role availability, and change confirmations (NHS England, n.d.). The calendar helps ensure reliable visits, but clinical data and detailed care notes belong in the approved care-record system (Skills for Care, n.d.).</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4.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Explain Excel's suitability. The staff can sort by date or location, save records of visits that have already been made in a table, and choose from a list of common statuses (Information Commissioner’s Office, n.d.). Conditional formatting finds overlaps and missing assignments. Coordinators can check these, not rota safety. Microsoft gives examples of Excel calendars and work schedules, but the right rules and information are needed (Information Commissioner’s Office, n.d.).</ns1:t>
            </ns1:r>
          </ns1:p>
          <ns1:p>
            <ns1:r>
              <ns1:t>Sources: Microsoft calendar templates; Microsoft Solver workforce schedule</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5.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Follow the plan. The coordinator constructs the rota, a senior confirms coverage, staff consults the current perspective, and an accepted change is recorded (Department of Health and Social Care, 2021). Staff verify completion using approved status. Excel co-authoring offers shared access to OneDrive or SharePoint worksheets with compatible credentials (Information Commissioner’s Office, n.d.). Urgent changes require direct escalation because a worker may not be able to check the workbook (Burke, 2004).</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6.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Give predictions, not assurances. Standard fields and one plan may reduce staff use of outdated copies and update variance (Ernst, 2004). Coordinators may find changes and re-enter data quickly. Electronic and self-rostering improve healthcare, but execution and context matter (Digital Social Care Hub, n.d.). Ashford should evaluate missed updates, rework, and staff trust before and after the pilot.</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7.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Be truthful about constraints. Excel cannot make precise trip routes, alarms, or prevent errors (O’Connell, 2024). Staff may have device or internet troubles. Sharing a spreadsheet with names and visit times too much can reveal sensitive information. Ashford should process health data only where legal and special category conditions apply. So, the rota should have the minimum scheduling features and the care record should keep in its approved system (Microsoft, n.d.).</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8.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Explain that Microsoft 365 is an environment, not a privacy plan. Ashford's information governance lead should assess tenant access, named accounts, authentication, audit, and recovery. ICO principles include purpose constraints, data minimisation, accuracy, storage limits, security, and accountability (Burke, 2004). Codes or initials are protected data because they can identify a person when linked to other papers (Burke, 2004). Avoid adding health or pharmaceutical information in the rota.</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9.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Define a feasible method. First map the process and set minimal fields. Test formulas, permissions, and mobile access with phoney data (Burke, 2004). For four to six weeks, teach a small team how to identify the current version, approve modifications, and report errors. Information governance checks controls, the coordinator owns the schedule, and the manager sponsors changes (Department of Health and Social Care, 2021). Maintain a backup till the pilot works.</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10.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Ashford should thoroughly evaluate pilot results versus baseline. Number of visits, staff, and illness change weekly (Digital Social Care Hub, n.d.). Track missed or late visits for communication, duplicate entries, unrecognised changes, coordinator rework, and staff confidence (NHS England, n.d.). Also investigate privacy or access issues. Wait and redesign if the pilot generates confusion or workarounds. Only expand if the service works for staff and reliable visits (Information Commissioner’s Office, n.d.).</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notesSlides/notesSlide11.xml><?xml version="1.0" encoding="utf-8"?>
<ns0:notes xmlns:ns0="http://schemas.openxmlformats.org/presentationml/2006/main" xmlns:ns1="http://schemas.openxmlformats.org/drawingml/2006/main">
  <ns0:cSld>
    <ns0:spTree>
      <ns0:nvGrpSpPr>
        <ns0:cNvPr id="1" name=""/>
        <ns0:cNvGrpSpPr/>
        <ns0:nvPr/>
      </ns0:nvGrpSpPr>
      <ns0:grpSpPr>
        <ns1:xfrm>
          <ns1:off x="0" y="0"/>
          <ns1:ext cx="0" cy="0"/>
          <ns1:chOff x="0" y="0"/>
          <ns1:chExt cx="0" cy="0"/>
        </ns1:xfrm>
      </ns0:grpSpPr>
      <ns0:sp>
        <ns0:nvSpPr>
          <ns0:cNvPr id="2" name="Slide Image Placeholder 1"/>
          <ns0:cNvSpPr>
            <ns1:spLocks noGrp="1" noRot="1" noChangeAspect="1"/>
          </ns0:cNvSpPr>
          <ns0:nvPr>
            <ns0:ph type="sldImg"/>
          </ns0:nvPr>
        </ns0:nvSpPr>
        <ns0:spPr/>
      </ns0:sp>
      <ns0:sp>
        <ns0:nvSpPr>
          <ns0:cNvPr id="3" name="Notes Placeholder 2"/>
          <ns0:cNvSpPr>
            <ns1:spLocks noGrp="1"/>
          </ns0:cNvSpPr>
          <ns0:nvPr>
            <ns0:ph type="body" idx="1"/>
          </ns0:nvPr>
        </ns0:nvSpPr>
        <ns0:spPr/>
        <ns0:txBody>
          <ns1:bodyPr/>
          <ns1:lstStyle/>
          <ns1:p>
            <ns1:r>
              <ns1:t>Conclude the suggestion. Secure Excel staff scheduling and visit schedule should be tested by Ashford (Skills for Care, n.d.). It should use a single approved shared workbook that has a clear owner, only store the scheduling information that is needed, and leave care notes in the approved record system (Digital Social Care Hub, n.d.). Staff need pilot evaluation, training, and urgent change access (Microsoft, n.d.). The service must evaluate evidence and resolve difficulties before the panel approves expansion.</ns1:t>
            </ns1:r>
          </ns1:p>
        </ns0:txBody>
      </ns0:sp>
      <ns0:sp>
        <ns0:nvSpPr>
          <ns0:cNvPr id="4" name="Slide Number Placeholder 3"/>
          <ns0:cNvSpPr>
            <ns1:spLocks noGrp="1"/>
          </ns0:cNvSpPr>
          <ns0:nvPr>
            <ns0:ph type="sldNum" idx="5"/>
          </ns0:nvPr>
        </ns0:nvSpPr>
        <ns0:spPr/>
        <ns0:txBody>
          <ns1:bodyPr/>
          <ns1:lstStyle/>
          <ns1:p>
            <ns1:endParaRPr/>
          </ns1:p>
        </ns0:txBody>
      </ns0:sp>
    </ns0:spTree>
  </ns0:cSld>
  <ns0:clrMapOvr>
    <ns1:masterClrMapping/>
  </ns0:clrMapOvr>
</ns0: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4B57EA07-D165-4DBC-B6DE-6779C5E14107}"/>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Subtitle">
            <a:extLst>
              <a:ext uri="{FF2B5EF4-FFF2-40B4-BE49-F238E27FC236}">
                <a16:creationId xmlns:a16="http://schemas.microsoft.com/office/drawing/2014/main" id="{07BAAE36-2DE4-4ADE-92D5-B348A2A667AB}"/>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175FECF6-9F52-4105-8205-6FD36387D863}"/>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4F7C8C7E-ECF6-4196-9C63-02A1310C6F12}"/>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Body">
            <a:extLst>
              <a:ext uri="{FF2B5EF4-FFF2-40B4-BE49-F238E27FC236}">
                <a16:creationId xmlns:a16="http://schemas.microsoft.com/office/drawing/2014/main" id="{7F355CA0-2956-4E06-8C16-606E49B8C983}"/>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5FA128D0-65A1-404A-A2DB-60C9C6974784}"/>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3D09A28C-199F-404F-A4E8-010B0A78E325}"/>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
        <p:nvSpPr>
          <p:cNvPr id="3" name="Right column">
            <a:extLst>
              <a:ext uri="{FF2B5EF4-FFF2-40B4-BE49-F238E27FC236}">
                <a16:creationId xmlns:a16="http://schemas.microsoft.com/office/drawing/2014/main" id="{7F6DE315-5FDC-456F-947B-8D9125F547EC}"/>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A8CA3AD7-C017-448F-B596-09A7F8ACCD9C}"/>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nSpc>
                <a:spcPct val="110000"/>
              </a:lnSpc>
              <a:spcBef>
                <a:spcPts val="0"/>
              </a:spcBef>
              <a:spcAft>
                <a:spcPts val="0"/>
              </a:spcAft>
              <a:buNone/>
            </a:lvl1pPr>
            <a:lvl2pPr marL="0" indent="0">
              <a:lnSpc>
                <a:spcPct val="110000"/>
              </a:lnSpc>
              <a:spcBef>
                <a:spcPts val="0"/>
              </a:spcBef>
              <a:spcAft>
                <a:spcPts val="0"/>
              </a:spcAft>
              <a:buNone/>
            </a:lvl2pPr>
            <a:lvl3pPr marL="0" indent="0">
              <a:lnSpc>
                <a:spcPct val="110000"/>
              </a:lnSpc>
              <a:spcBef>
                <a:spcPts val="0"/>
              </a:spcBef>
              <a:spcAft>
                <a:spcPts val="0"/>
              </a:spcAft>
              <a:buNone/>
            </a:lvl3pPr>
            <a:lvl4pPr marL="0" indent="0">
              <a:lnSpc>
                <a:spcPct val="110000"/>
              </a:lnSpc>
              <a:spcBef>
                <a:spcPts val="0"/>
              </a:spcBef>
              <a:spcAft>
                <a:spcPts val="0"/>
              </a:spcAft>
              <a:buNone/>
            </a:lvl4pPr>
            <a:lvl5pPr marL="0" indent="0">
              <a:lnSpc>
                <a:spcPct val="110000"/>
              </a:lnSpc>
              <a:spcBef>
                <a:spcPts val="0"/>
              </a:spcBef>
              <a:spcAft>
                <a:spcPts val="0"/>
              </a:spcAft>
              <a:buNone/>
            </a:lvl5pPr>
            <a:lvl6pPr marL="0" indent="0">
              <a:lnSpc>
                <a:spcPct val="110000"/>
              </a:lnSpc>
              <a:spcBef>
                <a:spcPts val="0"/>
              </a:spcBef>
              <a:spcAft>
                <a:spcPts val="0"/>
              </a:spcAft>
              <a:buNone/>
            </a:lvl6pPr>
            <a:lvl7pPr marL="0" indent="0">
              <a:lnSpc>
                <a:spcPct val="110000"/>
              </a:lnSpc>
              <a:spcBef>
                <a:spcPts val="0"/>
              </a:spcBef>
              <a:spcAft>
                <a:spcPts val="0"/>
              </a:spcAft>
              <a:buNone/>
            </a:lvl7pPr>
            <a:lvl8pPr marL="0" indent="0">
              <a:lnSpc>
                <a:spcPct val="110000"/>
              </a:lnSpc>
              <a:spcBef>
                <a:spcPts val="0"/>
              </a:spcBef>
              <a:spcAft>
                <a:spcPts val="0"/>
              </a:spcAft>
              <a:buNone/>
            </a:lvl8pPr>
            <a:lvl9pPr marL="0" indent="0">
              <a:lnSpc>
                <a:spcPct val="110000"/>
              </a:lnSpc>
              <a:spcBef>
                <a:spcPts val="0"/>
              </a:spcBef>
              <a:spcAft>
                <a:spcPts val="0"/>
              </a:spcAft>
              <a:buNone/>
            </a:lvl9pPr>
          </a:lstStyle>
          <a:p>
            <a:endParaRPr/>
          </a:p>
        </p:txBody>
      </p:sp>
      <p:sp>
        <p:nvSpPr>
          <p:cNvPr id="2" name="Left column">
            <a:extLst>
              <a:ext uri="{FF2B5EF4-FFF2-40B4-BE49-F238E27FC236}">
                <a16:creationId xmlns:a16="http://schemas.microsoft.com/office/drawing/2014/main" id="{3A34C69A-27B7-4D96-9786-001B677D2672}"/>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nSpc>
                <a:spcPct val="110000"/>
              </a:lnSpc>
              <a:spcBef>
                <a:spcPts val="0"/>
              </a:spcBef>
              <a:spcAft>
                <a:spcPts val="1200"/>
              </a:spcAft>
              <a:buChar char="•"/>
            </a:lvl1pPr>
            <a:lvl2pPr marL="533400" indent="-228600">
              <a:lnSpc>
                <a:spcPct val="110000"/>
              </a:lnSpc>
              <a:spcBef>
                <a:spcPts val="0"/>
              </a:spcBef>
              <a:spcAft>
                <a:spcPts val="1200"/>
              </a:spcAft>
              <a:buChar char="•"/>
            </a:lvl2pPr>
            <a:lvl3pPr marL="838200" indent="-228600">
              <a:lnSpc>
                <a:spcPct val="110000"/>
              </a:lnSpc>
              <a:spcBef>
                <a:spcPts val="0"/>
              </a:spcBef>
              <a:spcAft>
                <a:spcPts val="1200"/>
              </a:spcAft>
              <a:buChar char="•"/>
            </a:lvl3pPr>
            <a:lvl4pPr marL="1143000" indent="-228600">
              <a:lnSpc>
                <a:spcPct val="110000"/>
              </a:lnSpc>
              <a:spcBef>
                <a:spcPts val="0"/>
              </a:spcBef>
              <a:spcAft>
                <a:spcPts val="1200"/>
              </a:spcAft>
              <a:buChar char="•"/>
            </a:lvl4pPr>
            <a:lvl5pPr marL="1447800" indent="-228600">
              <a:lnSpc>
                <a:spcPct val="110000"/>
              </a:lnSpc>
              <a:spcBef>
                <a:spcPts val="0"/>
              </a:spcBef>
              <a:spcAft>
                <a:spcPts val="1200"/>
              </a:spcAft>
              <a:buChar char="•"/>
            </a:lvl5pPr>
            <a:lvl6pPr marL="1752600" indent="-228600">
              <a:lnSpc>
                <a:spcPct val="110000"/>
              </a:lnSpc>
              <a:spcBef>
                <a:spcPts val="0"/>
              </a:spcBef>
              <a:spcAft>
                <a:spcPts val="1200"/>
              </a:spcAft>
              <a:buChar char="•"/>
            </a:lvl6pPr>
            <a:lvl7pPr marL="2057400" indent="-228600">
              <a:lnSpc>
                <a:spcPct val="110000"/>
              </a:lnSpc>
              <a:spcBef>
                <a:spcPts val="0"/>
              </a:spcBef>
              <a:spcAft>
                <a:spcPts val="1200"/>
              </a:spcAft>
              <a:buChar char="•"/>
            </a:lvl7pPr>
            <a:lvl8pPr marL="2362200" indent="-228600">
              <a:lnSpc>
                <a:spcPct val="110000"/>
              </a:lnSpc>
              <a:spcBef>
                <a:spcPts val="0"/>
              </a:spcBef>
              <a:spcAft>
                <a:spcPts val="1200"/>
              </a:spcAft>
              <a:buChar char="•"/>
            </a:lvl8pPr>
            <a:lvl9pPr marL="2667000" indent="-228600">
              <a:lnSpc>
                <a:spcPct val="110000"/>
              </a:lnSpc>
              <a:spcBef>
                <a:spcPts val="0"/>
              </a:spcBef>
              <a:spcAft>
                <a:spcPts val="1200"/>
              </a:spcAft>
              <a:buChar cha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16.png"/><Relationship Id="rId4" Type="http://schemas.openxmlformats.org/officeDocument/2006/relationships/image" Target="../media/image15.sv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6/SVG/main" xmlns:ns5="http://schemas.microsoft.com/office/drawing/2010/main" xmlns:ns6="http://schemas.microsoft.com/office/powerpoint/2010/main">
  <ns0:cSld>
    <ns0:bg>
      <ns0:bgPr>
        <ns1:solidFill>
          <ns1:srgbClr val="103144"/>
        </ns1:solidFill>
        <ns1:effectLst/>
      </ns0:bgPr>
    </ns0:bg>
    <ns0:spTree>
      <ns0:nvGrpSpPr>
        <ns0:cNvPr id="1" name=""/>
        <ns0:cNvGrpSpPr/>
        <ns0:nvPr/>
      </ns0:nvGrpSpPr>
      <ns0:grpSpPr>
        <ns1:xfrm>
          <ns1:off x="0" y="0"/>
          <ns1:ext cx="0" cy="0"/>
          <ns1:chOff x="0" y="0"/>
          <ns1:chExt cx="0" cy="0"/>
        </ns1:xfrm>
      </ns0:grpSpPr>
      <ns0:sp>
        <ns0:nvSpPr>
          <ns0:cNvPr id="9" name="Rectangle 8">
            <ns1:extLst>
              <ns1:ext uri="{FF2B5EF4-FFF2-40B4-BE49-F238E27FC236}">
                <ns2:creationId id="{987EF1EC-B560-4AD8-AC69-FD02F0C351DF}"/>
              </ns1:ext>
            </ns1:extLst>
          </ns0:cNvPr>
          <ns0:cNvSpPr>
            <ns1:spLocks noGrp="1"/>
          </ns0:cNvSpPr>
          <ns0:nvPr/>
        </ns0:nvSpPr>
        <ns0:spPr>
          <ns1:xfrm>
            <ns1:off x="0" y="0"/>
            <ns1:ext cx="209550" cy="685800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1EEDD578-C53A-4013-A534-DF5A3EF507E6}"/>
              </ns1:ext>
            </ns1:extLst>
          </ns0:cNvPr>
          <ns0:cNvSpPr>
            <ns1:spLocks noGrp="1"/>
          </ns0:cNvSpPr>
          <ns0:nvPr/>
        </ns0:nvSpPr>
        <ns0:spPr>
          <ns1:xfrm>
            <ns1:off x="781050" y="685800"/>
            <ns1:ext cx="8763000" cy="285750"/>
          </ns1:xfrm>
          <ns1:prstGeom prst="rect">
            <ns1:avLst/>
          </ns1:prstGeom>
          <ns1:noFill/>
          <ns1:ln w="0">
            <ns1:noFill/>
            <ns1:prstDash val="solid"/>
          </ns1:ln>
        </ns0:spPr>
        <ns0:txBody>
          <ns1:bodyPr anchor="ctr"/>
          <ns1:lstStyle>
            <ns1:defPPr>
              <ns1:defRPr sz="1200" b="1">
                <ns1:solidFill>
                  <ns1:srgbClr val="D9F1EA"/>
                </ns1:solidFill>
              </ns1:defRPr>
            </ns1:defPPr>
          </ns1:lstStyle>
          <ns1:p>
            <ns1:pPr>
              <ns1:defRPr sz="1200" b="1">
                <ns1:solidFill>
                  <ns1:srgbClr val="D9F1EA"/>
                </ns1:solidFill>
              </ns1:defRPr>
            </ns1:pPr>
            <ns1:r>
              <ns1:rPr sz="1200" b="1">
                <ns1:solidFill>
                  <ns1:srgbClr val="D9F1EA"/>
                </ns1:solidFill>
              </ns1:rPr>
              <ns1:t>ASHFORD COMMUNITY CARE</ns1:t>
            </ns1:r>
          </ns1:p>
        </ns0:txBody>
      </ns0:sp>
      <ns0:sp>
        <ns0:nvSpPr>
          <ns0:cNvPr id="3" name="Rectangle 2">
            <ns1:extLst>
              <ns1:ext uri="{FF2B5EF4-FFF2-40B4-BE49-F238E27FC236}">
                <ns2:creationId id="{26F8E55E-EBE8-469E-BC2A-C9A399CD3623}"/>
              </ns1:ext>
            </ns1:extLst>
          </ns0:cNvPr>
          <ns0:cNvSpPr>
            <ns1:spLocks noGrp="1"/>
          </ns0:cNvSpPr>
          <ns0:nvPr/>
        </ns0:nvSpPr>
        <ns0:spPr>
          <ns1:xfrm>
            <ns1:off x="781050" y="1333500"/>
            <ns1:ext cx="6572250" cy="1809750"/>
          </ns1:xfrm>
          <ns1:prstGeom prst="rect">
            <ns1:avLst/>
          </ns1:prstGeom>
          <ns1:noFill/>
          <ns1:ln w="0">
            <ns1:noFill/>
            <ns1:prstDash val="solid"/>
          </ns1:ln>
        </ns0:spPr>
        <ns0:txBody>
          <ns1:bodyPr anchor="t"/>
          <ns1:lstStyle>
            <ns1:defPPr>
              <ns1:defRPr sz="3900" b="1">
                <ns1:solidFill>
                  <ns1:srgbClr val="FFFFFF"/>
                </ns1:solidFill>
              </ns1:defRPr>
            </ns1:defPPr>
          </ns1:lstStyle>
          <ns1:p>
            <ns1:pPr>
              <ns1:defRPr sz="3900" b="1">
                <ns1:solidFill>
                  <ns1:srgbClr val="FFFFFF"/>
                </ns1:solidFill>
              </ns1:defRPr>
            </ns1:pPr>
            <ns1:r>
              <ns1:rPr sz="3900" b="0">
                <ns1:solidFill>
                  <ns1:srgbClr val="FFFFFF"/>
                </ns1:solidFill>
              </ns1:rPr>
              <ns1:t>A clearer rota</ns1:t>
            </ns1:r>
          </ns1:p>
          <ns1:p>
            <ns1:pPr>
              <ns1:defRPr sz="3900" b="1">
                <ns1:solidFill>
                  <ns1:srgbClr val="FFFFFF"/>
                </ns1:solidFill>
              </ns1:defRPr>
            </ns1:pPr>
            <ns1:r>
              <ns1:rPr sz="3900" b="0">
                <ns1:solidFill>
                  <ns1:srgbClr val="FFFFFF"/>
                </ns1:solidFill>
              </ns1:rPr>
              <ns1:t>for safer visits</ns1:t>
            </ns1:r>
          </ns1:p>
        </ns0:txBody>
      </ns0:sp>
      <ns0:sp>
        <ns0:nvSpPr>
          <ns0:cNvPr id="4" name="Rectangle 3">
            <ns1:extLst>
              <ns1:ext uri="{FF2B5EF4-FFF2-40B4-BE49-F238E27FC236}">
                <ns2:creationId id="{6681455F-E055-4A24-92DB-06D0A10514B3}"/>
              </ns1:ext>
            </ns1:extLst>
          </ns0:cNvPr>
          <ns0:cNvSpPr>
            <ns1:spLocks noGrp="1"/>
          </ns0:cNvSpPr>
          <ns0:nvPr/>
        </ns0:nvSpPr>
        <ns0:spPr>
          <ns1:xfrm>
            <ns1:off x="800100" y="3429000"/>
            <ns1:ext cx="6381750" cy="609600"/>
          </ns1:xfrm>
          <ns1:prstGeom prst="rect">
            <ns1:avLst/>
          </ns1:prstGeom>
          <ns1:noFill/>
          <ns1:ln w="0">
            <ns1:noFill/>
            <ns1:prstDash val="solid"/>
          </ns1:ln>
        </ns0:spPr>
        <ns0:txBody>
          <ns1:bodyPr anchor="ctr"/>
          <ns1:lstStyle>
            <ns1:defPPr>
              <ns1:defRPr sz="1800" b="0">
                <ns1:solidFill>
                  <ns1:srgbClr val="D9E6E8"/>
                </ns1:solidFill>
              </ns1:defRPr>
            </ns1:defPPr>
          </ns1:lstStyle>
          <ns1:p>
            <ns1:pPr>
              <ns1:defRPr sz="1800" b="0">
                <ns1:solidFill>
                  <ns1:srgbClr val="D9E6E8"/>
                </ns1:solidFill>
              </ns1:defRPr>
            </ns1:pPr>
            <ns1:r>
              <ns1:rPr sz="1800" b="0">
                <ns1:solidFill>
                  <ns1:srgbClr val="D9E6E8"/>
                </ns1:solidFill>
              </ns1:rPr>
              <ns1:t>Microsoft Excel for staff scheduling and visit planning</ns1:t>
            </ns1:r>
          </ns1:p>
        </ns0:txBody>
      </ns0:sp>
      <ns0:sp>
        <ns0:nvSpPr>
          <ns0:cNvPr id="5" name="Rounded Rectangle 4">
            <ns1:extLst>
              <ns1:ext uri="{FF2B5EF4-FFF2-40B4-BE49-F238E27FC236}">
                <ns2:creationId id="{018B5144-6357-48B9-9764-3CB291B38AB9}"/>
              </ns1:ext>
            </ns1:extLst>
          </ns0:cNvPr>
          <ns0:cNvSpPr>
            <ns1:spLocks noGrp="1"/>
          </ns0:cNvSpPr>
          <ns0:nvPr/>
        </ns0:nvSpPr>
        <ns0:spPr>
          <ns1:xfrm>
            <ns1:off x="800100" y="4610100"/>
            <ns1:ext cx="2667000" cy="323850"/>
          </ns1:xfrm>
          <ns1:prstGeom prst="roundRect">
            <ns1:avLst>
              <ns1:gd name="adj" fmla="val 23529"/>
            </ns1:avLst>
          </ns1:prstGeom>
          <ns1:solidFill>
            <ns1:srgbClr val="275564"/>
          </ns1:solidFill>
          <ns1:ln w="0">
            <ns1:noFill/>
            <ns1:prstDash val="solid"/>
          </ns1:ln>
        </ns0:spPr>
        <ns0:txBody>
          <ns1:bodyPr/>
          <ns1:lstStyle/>
          <ns1:p>
            <ns1:endParaRPr lang="en-KW"/>
          </ns1:p>
        </ns0:txBody>
      </ns0:sp>
      <ns0:sp>
        <ns0:nvSpPr>
          <ns0:cNvPr id="6" name="Rectangle 5">
            <ns1:extLst>
              <ns1:ext uri="{FF2B5EF4-FFF2-40B4-BE49-F238E27FC236}">
                <ns2:creationId id="{D5570CC0-0187-4CD8-9390-22EAB9DF36B2}"/>
              </ns1:ext>
            </ns1:extLst>
          </ns0:cNvPr>
          <ns0:cNvSpPr>
            <ns1:spLocks noGrp="1"/>
          </ns0:cNvSpPr>
          <ns0:nvPr/>
        </ns0:nvSpPr>
        <ns0:spPr>
          <ns1:xfrm>
            <ns1:off x="876300" y="4619625"/>
            <ns1:ext cx="2514600" cy="285750"/>
          </ns1:xfrm>
          <ns1:prstGeom prst="rect">
            <ns1:avLst/>
          </ns1:prstGeom>
          <ns1:noFill/>
          <ns1:ln w="0">
            <ns1:noFill/>
            <ns1:prstDash val="solid"/>
          </ns1:ln>
        </ns0:spPr>
        <ns0:txBody>
          <ns1:bodyPr anchor="ctr"/>
          <ns1:lstStyle>
            <ns1:defPPr algn="ctr">
              <ns1:defRPr sz="1050" b="1">
                <ns1:solidFill>
                  <ns1:srgbClr val="FFFFFF"/>
                </ns1:solidFill>
              </ns1:defRPr>
            </ns1:defPPr>
          </ns1:lstStyle>
          <ns1:p>
            <ns1:pPr algn="ctr">
              <ns1:defRPr sz="1050" b="1">
                <ns1:solidFill>
                  <ns1:srgbClr val="FFFFFF"/>
                </ns1:solidFill>
              </ns1:defRPr>
            </ns1:pPr>
            <ns1:r>
              <ns1:rPr sz="1050" b="1">
                <ns1:solidFill>
                  <ns1:srgbClr val="FFFFFF"/>
                </ns1:solidFill>
              </ns1:rPr>
              <ns1:t>LEVEL 4 GROUP PRESENTATION</ns1:t>
            </ns1:r>
          </ns1:p>
        </ns0:txBody>
      </ns0:sp>
      <ns0:pic>
        <ns0:nvPicPr>
          <ns0:cNvPr id="7" name="Graphic 6">
            <ns1:extLst>
              <ns1:ext uri="{FF2B5EF4-FFF2-40B4-BE49-F238E27FC236}">
                <ns2:creationId id="{A43FE3CC-9FA3-4290-AC2A-4163674D9DD3}"/>
              </ns1:ext>
            </ns1:extLst>
          </ns0:cNvPr>
          <ns0:cNvPicPr>
            <ns1:picLocks noChangeAspect="1"/>
          </ns0:cNvPicPr>
          <ns0:nvPr/>
        </ns0:nvPicPr>
        <ns0:blipFill>
          <ns1:blip ns3:embed="rId3">
            <ns1:extLst>
              <ns1:ext uri="{96DAC541-7B7A-43D3-8B79-37D633B846F1}">
                <ns4:svgBlip ns3:embed="rId4"/>
              </ns1:ext>
            </ns1:extLst>
          </ns1:blip>
          <ns1:stretch/>
        </ns0:blipFill>
        <ns0:spPr>
          <ns1:xfrm>
            <ns1:off x="8807611" y="685800"/>
            <ns1:ext cx="2362200" cy="1981200"/>
          </ns1:xfrm>
          <ns1:prstGeom prst="rect">
            <ns1:avLst/>
          </ns1:prstGeom>
        </ns0:spPr>
      </ns0:pic>
      <ns0:sp>
        <ns0:nvSpPr>
          <ns0:cNvPr id="8" name="Rectangle 7">
            <ns1:extLst>
              <ns1:ext uri="{FF2B5EF4-FFF2-40B4-BE49-F238E27FC236}">
                <ns2:creationId id="{3CF18B8C-A539-47AD-823B-3396D977DAF1}"/>
              </ns1:ext>
            </ns1:extLst>
          </ns0:cNvPr>
          <ns0:cNvSpPr>
            <ns1:spLocks noGrp="1"/>
          </ns0:cNvSpPr>
          <ns0:nvPr/>
        </ns0:nvSpPr>
        <ns0:spPr>
          <ns1:xfrm>
            <ns1:off x="487583" y="2752002"/>
            <ns1:ext cx="8572500" cy="942975"/>
          </ns1:xfrm>
          <ns1:prstGeom prst="rect">
            <ns1:avLst/>
          </ns1:prstGeom>
          <ns1:noFill/>
          <ns1:ln w="0">
            <ns1:noFill/>
            <ns1:prstDash val="solid"/>
          </ns1:ln>
        </ns0:spPr>
        <ns0:txBody>
          <ns1:bodyPr anchor="ctr"/>
          <ns1:lstStyle>
            <ns1:defPPr>
              <ns1:defRPr sz="1050" b="0">
                <ns1:solidFill>
                  <ns1:srgbClr val="C3D4D7"/>
                </ns1:solidFill>
              </ns1:defRPr>
            </ns1:defPPr>
          </ns1:lstStyle>
          <ns1:p>
            <ns1:pPr algn="ctr">
              <ns1:defRPr sz="1050" b="0">
                <ns1:solidFill>
                  <ns1:srgbClr val="C3D4D7"/>
                </ns1:solidFill>
              </ns1:defRPr>
            </ns1:pPr>
            <ns1:r>
              <ns1:rPr sz="3000" b="0" dirty="0">
                <ns1:solidFill>
                  <ns1:srgbClr val="C3D4D7"/>
                </ns1:solidFill>
              </ns1:rPr>
              <ns1:t>Digital Skills and Research Methods  |  LCHS4007</ns1:t>
            </ns1:r>
          </ns1:p>
        </ns0:txBody>
      </ns0:sp>
      <ns0:pic>
        <ns0:nvPicPr>
          <ns0:cNvPr id="11" name="Picture 10" descr="A blue background with white text&#10;&#10;AI-generated content may be incorrect.">
            <ns1:extLst>
              <ns1:ext uri="{FF2B5EF4-FFF2-40B4-BE49-F238E27FC236}">
                <ns2:creationId id="{F37B1F7F-EAD8-D837-C05E-0756BB4399B2}"/>
              </ns1:ext>
            </ns1:extLst>
          </ns0:cNvPr>
          <ns0:cNvPicPr>
            <ns1:picLocks noChangeAspect="1"/>
          </ns0:cNvPicPr>
          <ns0:nvPr/>
        </ns0:nvPicPr>
        <ns0:blipFill>
          <ns1:blip ns3:embed="rId5">
            <ns1:extLst>
              <ns1:ext uri="{28A0092B-C50C-407E-A947-70E740481C1C}">
                <ns5:useLocalDpi val="0"/>
              </ns1:ext>
            </ns1:extLst>
          </ns1:blip>
          <ns1:stretch>
            <ns1:fillRect/>
          </ns1:stretch>
        </ns0:blipFill>
        <ns0:spPr>
          <ns1:xfrm>
            <ns1:off x="5162550" y="1278079"/>
            <ns1:ext cx="2336800" cy="635000"/>
          </ns1:xfrm>
          <ns1:prstGeom prst="rect">
            <ns1:avLst/>
          </ns1:prstGeom>
        </ns0:spPr>
      </ns0:pic>
    </ns0:spTree>
    <ns0:extLst>
      <ns0:ext uri="{BB962C8B-B14F-4D97-AF65-F5344CB8AC3E}">
        <ns6:creationId val="333184568"/>
      </ns0:ext>
    </ns0:extLst>
  </ns0:cSld>
  <ns0:clrMapOvr>
    <ns1:masterClrMapping/>
  </ns0:clrMapOvr>
</ns0:sld>
</file>

<file path=ppt/slides/slide2.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6/SVG/main" xmlns:ns5="http://schemas.microsoft.com/office/drawing/2010/main" xmlns:ns6="http://schemas.microsoft.com/office/powerpoint/2010/main">
  <ns0:cSld>
    <ns0:bg>
      <ns0:bgPr>
        <ns1:solidFill>
          <ns1:srgbClr val="F3F7F7"/>
        </ns1:solidFill>
        <ns1:effectLst/>
      </ns0:bgPr>
    </ns0:bg>
    <ns0:spTree>
      <ns0:nvGrpSpPr>
        <ns0:cNvPr id="1" name=""/>
        <ns0:cNvGrpSpPr/>
        <ns0:nvPr/>
      </ns0:nvGrpSpPr>
      <ns0:grpSpPr>
        <ns1:xfrm>
          <ns1:off x="0" y="0"/>
          <ns1:ext cx="0" cy="0"/>
          <ns1:chOff x="0" y="0"/>
          <ns1:chExt cx="0" cy="0"/>
        </ns1:xfrm>
      </ns0:grpSpPr>
      <ns0:sp>
        <ns0:nvSpPr>
          <ns0:cNvPr id="17" name="Rectangle 16">
            <ns1:extLst>
              <ns1:ext uri="{FF2B5EF4-FFF2-40B4-BE49-F238E27FC236}">
                <ns2:creationId id="{78C82A7B-2630-4C77-9DDB-3B9A0979C2EB}"/>
              </ns1:ext>
            </ns1:extLst>
          </ns0:cNvPr>
          <ns0:cNvSpPr>
            <ns1:spLocks noGrp="1"/>
          </ns0:cNvSpPr>
          <ns0:nvPr/>
        </ns0:nvSpPr>
        <ns0:spPr>
          <ns1:xfrm>
            <ns1:off x="0" y="0"/>
            <ns1:ext cx="12192000" cy="13335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BD27EA48-B590-4957-B0AA-9C69CCEE3848}"/>
              </ns1:ext>
            </ns1:extLst>
          </ns0:cNvPr>
          <ns0:cNvSpPr>
            <ns1:spLocks noGrp="1"/>
          </ns0:cNvSpPr>
          <ns0:nvPr/>
        </ns0:nvSpPr>
        <ns0:spPr>
          <ns1:xfrm>
            <ns1:off x="723900" y="323850"/>
            <ns1:ext cx="6667500" cy="228600"/>
          </ns1:xfrm>
          <ns1:prstGeom prst="rect">
            <ns1:avLst/>
          </ns1:prstGeom>
          <ns1:noFill/>
          <ns1:ln w="0">
            <ns1:noFill/>
            <ns1:prstDash val="solid"/>
          </ns1:ln>
        </ns0:spPr>
        <ns0:txBody>
          <ns1:bodyPr anchor="ctr"/>
          <ns1:lstStyle>
            <ns1:defPPr>
              <ns1:defRPr sz="975" b="1">
                <ns1:solidFill>
                  <ns1:srgbClr val="117770"/>
                </ns1:solidFill>
              </ns1:defRPr>
            </ns1:defPPr>
          </ns1:lstStyle>
          <ns1:p>
            <ns1:pPr>
              <ns1:defRPr sz="975" b="1">
                <ns1:solidFill>
                  <ns1:srgbClr val="117770"/>
                </ns1:solidFill>
              </ns1:defRPr>
            </ns1:pPr>
            <ns1:r>
              <ns1:rPr sz="975" b="1">
                <ns1:solidFill>
                  <ns1:srgbClr val="117770"/>
                </ns1:solidFill>
              </ns1:rPr>
              <ns1:t>ASHFORD COMMUNITY CARE SERVICE</ns1:t>
            </ns1:r>
          </ns1:p>
        </ns0:txBody>
      </ns0:sp>
      <ns0:sp>
        <ns0:nvSpPr>
          <ns0:cNvPr id="3" name="Rectangle 2">
            <ns1:extLst>
              <ns1:ext uri="{FF2B5EF4-FFF2-40B4-BE49-F238E27FC236}">
                <ns2:creationId id="{0DF1D025-612B-4428-9930-69361B71AB8A}"/>
              </ns1:ext>
            </ns1:extLst>
          </ns0:cNvPr>
          <ns0:cNvSpPr>
            <ns1:spLocks noGrp="1"/>
          </ns0:cNvSpPr>
          <ns0:nvPr/>
        </ns0:nvSpPr>
        <ns0:spPr>
          <ns1:xfrm>
            <ns1:off x="723900" y="666750"/>
            <ns1:ext cx="10668000" cy="647700"/>
          </ns1:xfrm>
          <ns1:prstGeom prst="rect">
            <ns1:avLst/>
          </ns1:prstGeom>
          <ns1:noFill/>
          <ns1:ln w="0">
            <ns1:noFill/>
            <ns1:prstDash val="solid"/>
          </ns1:ln>
        </ns0:spPr>
        <ns0:txBody>
          <ns1:bodyPr anchor="ctr"/>
          <ns1:lstStyle>
            <ns1:defPPr>
              <ns1:defRPr sz="2550" b="1">
                <ns1:solidFill>
                  <ns1:srgbClr val="103144"/>
                </ns1:solidFill>
              </ns1:defRPr>
            </ns1:defPPr>
          </ns1:lstStyle>
          <ns1:p>
            <ns1:pPr>
              <ns1:defRPr sz="2550" b="1">
                <ns1:solidFill>
                  <ns1:srgbClr val="103144"/>
                </ns1:solidFill>
              </ns1:defRPr>
            </ns1:pPr>
            <ns1:r>
              <ns1:rPr sz="2550" b="0">
                <ns1:solidFill>
                  <ns1:srgbClr val="103144"/>
                </ns1:solidFill>
              </ns1:rPr>
              <ns1:t>The scheduling problem is shared across the team</ns1:t>
            </ns1:r>
          </ns1:p>
        </ns0:txBody>
      </ns0:sp>
      <ns0:sp>
        <ns0:nvSpPr>
          <ns0:cNvPr id="4" name="Rectangle 3">
            <ns1:extLst>
              <ns1:ext uri="{FF2B5EF4-FFF2-40B4-BE49-F238E27FC236}">
                <ns2:creationId id="{61B2A3C3-D280-4B7E-B2A7-4DB32F278A5C}"/>
              </ns1:ext>
            </ns1:extLst>
          </ns0:cNvPr>
          <ns0:cNvSpPr>
            <ns1:spLocks noGrp="1"/>
          </ns0:cNvSpPr>
          <ns0:nvPr/>
        </ns0:nvSpPr>
        <ns0:spPr>
          <ns1:xfrm>
            <ns1:off x="723900" y="6191250"/>
            <ns1:ext cx="10744200" cy="9525"/>
          </ns1:xfrm>
          <ns1:prstGeom prst="rect">
            <ns1:avLst/>
          </ns1:prstGeom>
          <ns1:solidFill>
            <ns1:srgbClr val="D7E2E2"/>
          </ns1:solidFill>
          <ns1:ln w="0">
            <ns1:noFill/>
            <ns1:prstDash val="solid"/>
          </ns1:ln>
        </ns0:spPr>
        <ns0:txBody>
          <ns1:bodyPr/>
          <ns1:lstStyle/>
          <ns1:p>
            <ns1:endParaRPr lang="en-KW"/>
          </ns1:p>
        </ns0:txBody>
      </ns0:sp>
      <ns0:sp>
        <ns0:nvSpPr>
          <ns0:cNvPr id="5" name="Rectangle 4">
            <ns1:extLst>
              <ns1:ext uri="{FF2B5EF4-FFF2-40B4-BE49-F238E27FC236}">
                <ns2:creationId id="{51A155FC-1BD9-4B84-9B01-360DC314FD5C}"/>
              </ns1:ext>
            </ns1:extLst>
          </ns0:cNvPr>
          <ns0:cNvSpPr>
            <ns1:spLocks noGrp="1"/>
          </ns0:cNvSpPr>
          <ns0:nvPr/>
        </ns0:nvSpPr>
        <ns0:spPr>
          <ns1:xfrm>
            <ns1:off x="723900" y="6296025"/>
            <ns1:ext cx="7620000" cy="209550"/>
          </ns1:xfrm>
          <ns1:prstGeom prst="rect">
            <ns1:avLst/>
          </ns1:prstGeom>
          <ns1:noFill/>
          <ns1:ln w="0">
            <ns1:noFill/>
            <ns1:prstDash val="solid"/>
          </ns1:ln>
        </ns0:spPr>
        <ns0:txBody>
          <ns1:bodyPr anchor="ctr"/>
          <ns1:lstStyle>
            <ns1:defPPr>
              <ns1:defRPr sz="900" b="0">
                <ns1:solidFill>
                  <ns1:srgbClr val="60747C"/>
                </ns1:solidFill>
              </ns1:defRPr>
            </ns1:defPPr>
          </ns1:lstStyle>
          <ns1:p>
            <ns1:pPr>
              <ns1:defRPr sz="900" b="0">
                <ns1:solidFill>
                  <ns1:srgbClr val="60747C"/>
                </ns1:solidFill>
              </ns1:defRPr>
            </ns1:pPr>
            <ns1:r>
              <ns1:rPr sz="900" b="0">
                <ns1:solidFill>
                  <ns1:srgbClr val="60747C"/>
                </ns1:solidFill>
              </ns1:rPr>
              <ns1:t>Digital Skills and Research Methods  |  LCHS4007</ns1:t>
            </ns1:r>
          </ns1:p>
        </ns0:txBody>
      </ns0:sp>
      <ns0:sp>
        <ns0:nvSpPr>
          <ns0:cNvPr id="6" name="Oval 5">
            <ns1:extLst>
              <ns1:ext uri="{FF2B5EF4-FFF2-40B4-BE49-F238E27FC236}">
                <ns2:creationId id="{EE87B7A3-9848-4558-AB37-64DC691A3A80}"/>
              </ns1:ext>
            </ns1:extLst>
          </ns0:cNvPr>
          <ns0:cNvSpPr>
            <ns1:spLocks noGrp="1"/>
          </ns0:cNvSpPr>
          <ns0:nvPr/>
        </ns0:nvSpPr>
        <ns0:spPr>
          <ns1:xfrm>
            <ns1:off x="800100" y="1714500"/>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7" name="Rectangle 6">
            <ns1:extLst>
              <ns1:ext uri="{FF2B5EF4-FFF2-40B4-BE49-F238E27FC236}">
                <ns2:creationId id="{6EF3E8E2-914C-4A39-B965-CFA2948F1C36}"/>
              </ns1:ext>
            </ns1:extLst>
          </ns0:cNvPr>
          <ns0:cNvSpPr>
            <ns1:spLocks noGrp="1"/>
          </ns0:cNvSpPr>
          <ns0:nvPr/>
        </ns0:nvSpPr>
        <ns0:spPr>
          <ns1:xfrm>
            <ns1:off x="1085850" y="1619250"/>
            <ns1:ext cx="5524500" cy="781050"/>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Staff work across homes, supported living and the office.</ns1:t>
            </ns1:r>
          </ns1:p>
        </ns0:txBody>
      </ns0:sp>
      <ns0:sp>
        <ns0:nvSpPr>
          <ns0:cNvPr id="8" name="Oval 7">
            <ns1:extLst>
              <ns1:ext uri="{FF2B5EF4-FFF2-40B4-BE49-F238E27FC236}">
                <ns2:creationId id="{DFC4E219-BB9C-43B5-94B7-A04F02081BEF}"/>
              </ns1:ext>
            </ns1:extLst>
          </ns0:cNvPr>
          <ns0:cNvSpPr>
            <ns1:spLocks noGrp="1"/>
          </ns0:cNvSpPr>
          <ns0:nvPr/>
        </ns0:nvSpPr>
        <ns0:spPr>
          <ns1:xfrm>
            <ns1:off x="800100" y="2571750"/>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9" name="Rectangle 8">
            <ns1:extLst>
              <ns1:ext uri="{FF2B5EF4-FFF2-40B4-BE49-F238E27FC236}">
                <ns2:creationId id="{89094B96-40A1-49E5-9671-E207C6A60615}"/>
              </ns1:ext>
            </ns1:extLst>
          </ns0:cNvPr>
          <ns0:cNvSpPr>
            <ns1:spLocks noGrp="1"/>
          </ns0:cNvSpPr>
          <ns0:nvPr/>
        </ns0:nvSpPr>
        <ns0:spPr>
          <ns1:xfrm>
            <ns1:off x="1085850" y="2476500"/>
            <ns1:ext cx="5524500" cy="781050"/>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Several roles need the same current visit plan.</ns1:t>
            </ns1:r>
          </ns1:p>
        </ns0:txBody>
      </ns0:sp>
      <ns0:sp>
        <ns0:nvSpPr>
          <ns0:cNvPr id="10" name="Oval 9">
            <ns1:extLst>
              <ns1:ext uri="{FF2B5EF4-FFF2-40B4-BE49-F238E27FC236}">
                <ns2:creationId id="{D514BA80-AB0B-479C-9EDB-7B01FFE29050}"/>
              </ns1:ext>
            </ns1:extLst>
          </ns0:cNvPr>
          <ns0:cNvSpPr>
            <ns1:spLocks noGrp="1"/>
          </ns0:cNvSpPr>
          <ns0:nvPr/>
        </ns0:nvSpPr>
        <ns0:spPr>
          <ns1:xfrm>
            <ns1:off x="800100" y="3429000"/>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11" name="Rectangle 10">
            <ns1:extLst>
              <ns1:ext uri="{FF2B5EF4-FFF2-40B4-BE49-F238E27FC236}">
                <ns2:creationId id="{14BA6240-A6F0-46A8-95A8-970289041B97}"/>
              </ns1:ext>
            </ns1:extLst>
          </ns0:cNvPr>
          <ns0:cNvSpPr>
            <ns1:spLocks noGrp="1"/>
          </ns0:cNvSpPr>
          <ns0:nvPr/>
        </ns0:nvSpPr>
        <ns0:spPr>
          <ns1:xfrm>
            <ns1:off x="1085850" y="3333750"/>
            <ns1:ext cx="5524500" cy="781050"/>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Missed adjustments and duplicate entries make the rota unreliable.</ns1:t>
            </ns1:r>
          </ns1:p>
        </ns0:txBody>
      </ns0:sp>
      <ns0:sp>
        <ns0:nvSpPr>
          <ns0:cNvPr id="12" name="Oval 11">
            <ns1:extLst>
              <ns1:ext uri="{FF2B5EF4-FFF2-40B4-BE49-F238E27FC236}">
                <ns2:creationId id="{17BE75BB-7454-4B7F-8CD3-A17B26DBA2A6}"/>
              </ns1:ext>
            </ns1:extLst>
          </ns0:cNvPr>
          <ns0:cNvSpPr>
            <ns1:spLocks noGrp="1"/>
          </ns0:cNvSpPr>
          <ns0:nvPr/>
        </ns0:nvSpPr>
        <ns0:spPr>
          <ns1:xfrm>
            <ns1:off x="800100" y="4286250"/>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13" name="Rectangle 12">
            <ns1:extLst>
              <ns1:ext uri="{FF2B5EF4-FFF2-40B4-BE49-F238E27FC236}">
                <ns2:creationId id="{AB3515B3-3A0D-4BEF-A8B1-B57EFAAC9FC8}"/>
              </ns1:ext>
            </ns1:extLst>
          </ns0:cNvPr>
          <ns0:cNvSpPr>
            <ns1:spLocks noGrp="1"/>
          </ns0:cNvSpPr>
          <ns0:nvPr/>
        </ns0:nvSpPr>
        <ns0:spPr>
          <ns1:xfrm>
            <ns1:off x="1085850" y="4191000"/>
            <ns1:ext cx="5524500" cy="781050"/>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Unclear ownership can leave visits uncovered or changes unseen.</ns1:t>
            </ns1:r>
          </ns1:p>
        </ns0:txBody>
      </ns0:sp>
      <ns0:pic>
        <ns0:nvPicPr>
          <ns0:cNvPr id="14" name="Graphic 13">
            <ns1:extLst>
              <ns1:ext uri="{FF2B5EF4-FFF2-40B4-BE49-F238E27FC236}">
                <ns2:creationId id="{0FB976F5-F403-4D38-800D-14FD4CD79EE6}"/>
              </ns1:ext>
            </ns1:extLst>
          </ns0:cNvPr>
          <ns0:cNvPicPr>
            <ns1:picLocks noChangeAspect="1"/>
          </ns0:cNvPicPr>
          <ns0:nvPr/>
        </ns0:nvPicPr>
        <ns0:blipFill>
          <ns1:blip ns3:embed="rId3">
            <ns1:extLst>
              <ns1:ext uri="{96DAC541-7B7A-43D3-8B79-37D633B846F1}">
                <ns4:svgBlip ns3:embed="rId4"/>
              </ns1:ext>
            </ns1:extLst>
          </ns1:blip>
          <ns1:stretch/>
        </ns0:blipFill>
        <ns0:spPr>
          <ns1:xfrm>
            <ns1:off x="7858125" y="1952625"/>
            <ns1:ext cx="2190750" cy="1847850"/>
          </ns1:xfrm>
          <ns1:prstGeom prst="rect">
            <ns1:avLst/>
          </ns1:prstGeom>
        </ns0:spPr>
      </ns0:pic>
      <ns0:sp>
        <ns0:nvSpPr>
          <ns0:cNvPr id="15" name="Rounded Rectangle 14">
            <ns1:extLst>
              <ns1:ext uri="{FF2B5EF4-FFF2-40B4-BE49-F238E27FC236}">
                <ns2:creationId id="{3778F163-F0F4-407E-B444-DD51C169991A}"/>
              </ns1:ext>
            </ns1:extLst>
          </ns0:cNvPr>
          <ns0:cNvSpPr>
            <ns1:spLocks noGrp="1"/>
          </ns0:cNvSpPr>
          <ns0:nvPr/>
        </ns0:nvSpPr>
        <ns0:spPr>
          <ns1:xfrm>
            <ns1:off x="8143875" y="4114800"/>
            <ns1:ext cx="1714500" cy="323850"/>
          </ns1:xfrm>
          <ns1:prstGeom prst="roundRect">
            <ns1:avLst>
              <ns1:gd name="adj" fmla="val 23529"/>
            </ns1:avLst>
          </ns1:prstGeom>
          <ns1:solidFill>
            <ns1:srgbClr val="D9F1EA"/>
          </ns1:solidFill>
          <ns1:ln w="0">
            <ns1:noFill/>
            <ns1:prstDash val="solid"/>
          </ns1:ln>
        </ns0:spPr>
        <ns0:txBody>
          <ns1:bodyPr/>
          <ns1:lstStyle/>
          <ns1:p>
            <ns1:endParaRPr lang="en-KW"/>
          </ns1:p>
        </ns0:txBody>
      </ns0:sp>
      <ns0:sp>
        <ns0:nvSpPr>
          <ns0:cNvPr id="16" name="Rectangle 15">
            <ns1:extLst>
              <ns1:ext uri="{FF2B5EF4-FFF2-40B4-BE49-F238E27FC236}">
                <ns2:creationId id="{4AF3521F-DDBE-49C5-843F-BF2EA5EF3008}"/>
              </ns1:ext>
            </ns1:extLst>
          </ns0:cNvPr>
          <ns0:cNvSpPr>
            <ns1:spLocks noGrp="1"/>
          </ns0:cNvSpPr>
          <ns0:nvPr/>
        </ns0:nvSpPr>
        <ns0:spPr>
          <ns1:xfrm>
            <ns1:off x="8220075" y="4124325"/>
            <ns1:ext cx="1562100"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1">
                <ns1:solidFill>
                  <ns1:srgbClr val="117770"/>
                </ns1:solidFill>
              </ns1:rPr>
              <ns1:t>ONE APPROVED VIEW</ns1:t>
            </ns1:r>
          </ns1:p>
        </ns0:txBody>
      </ns0:sp>
      <ns0:pic>
        <ns0:nvPicPr>
          <ns0:cNvPr id="19" name="Picture 18" descr="A person sitting on a chair with a person in her lap&#10;&#10;AI-generated content may be incorrect.">
            <ns1:extLst>
              <ns1:ext uri="{FF2B5EF4-FFF2-40B4-BE49-F238E27FC236}">
                <ns2:creationId id="{4704AD95-4000-166B-EC12-29E752632FF1}"/>
              </ns1:ext>
            </ns1:extLst>
          </ns0:cNvPr>
          <ns0:cNvPicPr>
            <ns1:picLocks noChangeAspect="1"/>
          </ns0:cNvPicPr>
          <ns0:nvPr/>
        </ns0:nvPicPr>
        <ns0:blipFill>
          <ns1:blip ns3:embed="rId5">
            <ns1:extLst>
              <ns1:ext uri="{28A0092B-C50C-407E-A947-70E740481C1C}">
                <ns5:useLocalDpi val="0"/>
              </ns1:ext>
            </ns1:extLst>
          </ns1:blip>
          <ns1:stretch>
            <ns1:fillRect/>
          </ns1:stretch>
        </ns0:blipFill>
        <ns0:spPr>
          <ns1:xfrm>
            <ns1:off x="7384361" y="4581525"/>
            <ns1:ext cx="3904974" cy="2272817"/>
          </ns1:xfrm>
          <ns1:prstGeom prst="rect">
            <ns1:avLst/>
          </ns1:prstGeom>
        </ns0:spPr>
      </ns0:pic>
    </ns0:spTree>
    <ns0:extLst>
      <ns0:ext uri="{BB962C8B-B14F-4D97-AF65-F5344CB8AC3E}">
        <ns6:creationId val="1137657433"/>
      </ns0:ext>
    </ns0:extLst>
  </ns0:cSld>
  <ns0:clrMapOvr>
    <ns1:masterClrMapping/>
  </ns0:clrMapOvr>
</ns0:sld>
</file>

<file path=ppt/slides/slide3.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6/SVG/main" xmlns:ns5="http://schemas.microsoft.com/office/drawing/2010/main" xmlns:ns6="http://schemas.microsoft.com/office/powerpoint/2010/main">
  <ns0:cSld>
    <ns0:bg>
      <ns0:bgPr>
        <ns1:solidFill>
          <ns1:srgbClr val="F3F7F7"/>
        </ns1:solidFill>
        <ns1:effectLst/>
      </ns0:bgPr>
    </ns0:bg>
    <ns0:spTree>
      <ns0:nvGrpSpPr>
        <ns0:cNvPr id="1" name=""/>
        <ns0:cNvGrpSpPr/>
        <ns0:nvPr/>
      </ns0:nvGrpSpPr>
      <ns0:grpSpPr>
        <ns1:xfrm>
          <ns1:off x="0" y="0"/>
          <ns1:ext cx="0" cy="0"/>
          <ns1:chOff x="0" y="0"/>
          <ns1:chExt cx="0" cy="0"/>
        </ns1:xfrm>
      </ns0:grpSpPr>
      <ns0:sp>
        <ns0:nvSpPr>
          <ns0:cNvPr id="19" name="Rectangle 18">
            <ns1:extLst>
              <ns1:ext uri="{FF2B5EF4-FFF2-40B4-BE49-F238E27FC236}">
                <ns2:creationId id="{A2B16E4C-7686-47E2-B8F4-783DBF373C5C}"/>
              </ns1:ext>
            </ns1:extLst>
          </ns0:cNvPr>
          <ns0:cNvSpPr>
            <ns1:spLocks noGrp="1"/>
          </ns0:cNvSpPr>
          <ns0:nvPr/>
        </ns0:nvSpPr>
        <ns0:spPr>
          <ns1:xfrm>
            <ns1:off x="0" y="0"/>
            <ns1:ext cx="12192000" cy="13335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520660C1-63BB-49CA-AA4A-525135DCD71F}"/>
              </ns1:ext>
            </ns1:extLst>
          </ns0:cNvPr>
          <ns0:cNvSpPr>
            <ns1:spLocks noGrp="1"/>
          </ns0:cNvSpPr>
          <ns0:nvPr/>
        </ns0:nvSpPr>
        <ns0:spPr>
          <ns1:xfrm>
            <ns1:off x="723900" y="323850"/>
            <ns1:ext cx="6667500" cy="228600"/>
          </ns1:xfrm>
          <ns1:prstGeom prst="rect">
            <ns1:avLst/>
          </ns1:prstGeom>
          <ns1:noFill/>
          <ns1:ln w="0">
            <ns1:noFill/>
            <ns1:prstDash val="solid"/>
          </ns1:ln>
        </ns0:spPr>
        <ns0:txBody>
          <ns1:bodyPr anchor="ctr"/>
          <ns1:lstStyle>
            <ns1:defPPr>
              <ns1:defRPr sz="975" b="1">
                <ns1:solidFill>
                  <ns1:srgbClr val="117770"/>
                </ns1:solidFill>
              </ns1:defRPr>
            </ns1:defPPr>
          </ns1:lstStyle>
          <ns1:p>
            <ns1:pPr>
              <ns1:defRPr sz="975" b="1">
                <ns1:solidFill>
                  <ns1:srgbClr val="117770"/>
                </ns1:solidFill>
              </ns1:defRPr>
            </ns1:pPr>
            <ns1:r>
              <ns1:rPr sz="975" b="1">
                <ns1:solidFill>
                  <ns1:srgbClr val="117770"/>
                </ns1:solidFill>
              </ns1:rPr>
              <ns1:t>ASHFORD COMMUNITY CARE SERVICE</ns1:t>
            </ns1:r>
          </ns1:p>
        </ns0:txBody>
      </ns0:sp>
      <ns0:sp>
        <ns0:nvSpPr>
          <ns0:cNvPr id="3" name="Rectangle 2">
            <ns1:extLst>
              <ns1:ext uri="{FF2B5EF4-FFF2-40B4-BE49-F238E27FC236}">
                <ns2:creationId id="{4B76BA97-B318-493A-AD28-BEC1672C4441}"/>
              </ns1:ext>
            </ns1:extLst>
          </ns0:cNvPr>
          <ns0:cNvSpPr>
            <ns1:spLocks noGrp="1"/>
          </ns0:cNvSpPr>
          <ns0:nvPr/>
        </ns0:nvSpPr>
        <ns0:spPr>
          <ns1:xfrm>
            <ns1:off x="723900" y="666750"/>
            <ns1:ext cx="10668000" cy="647700"/>
          </ns1:xfrm>
          <ns1:prstGeom prst="rect">
            <ns1:avLst/>
          </ns1:prstGeom>
          <ns1:noFill/>
          <ns1:ln w="0">
            <ns1:noFill/>
            <ns1:prstDash val="solid"/>
          </ns1:ln>
        </ns0:spPr>
        <ns0:txBody>
          <ns1:bodyPr anchor="ctr"/>
          <ns1:lstStyle>
            <ns1:defPPr>
              <ns1:defRPr sz="2550" b="1">
                <ns1:solidFill>
                  <ns1:srgbClr val="103144"/>
                </ns1:solidFill>
              </ns1:defRPr>
            </ns1:defPPr>
          </ns1:lstStyle>
          <ns1:p>
            <ns1:pPr>
              <ns1:defRPr sz="2550" b="1">
                <ns1:solidFill>
                  <ns1:srgbClr val="103144"/>
                </ns1:solidFill>
              </ns1:defRPr>
            </ns1:pPr>
            <ns1:r>
              <ns1:rPr sz="2550" b="0">
                <ns1:solidFill>
                  <ns1:srgbClr val="103144"/>
                </ns1:solidFill>
              </ns1:rPr>
              <ns1:t>Chosen task: staff scheduling and visits</ns1:t>
            </ns1:r>
          </ns1:p>
        </ns0:txBody>
      </ns0:sp>
      <ns0:sp>
        <ns0:nvSpPr>
          <ns0:cNvPr id="4" name="Rectangle 3">
            <ns1:extLst>
              <ns1:ext uri="{FF2B5EF4-FFF2-40B4-BE49-F238E27FC236}">
                <ns2:creationId id="{AEDA2148-1A4E-48B9-9537-708CEB76B66E}"/>
              </ns1:ext>
            </ns1:extLst>
          </ns0:cNvPr>
          <ns0:cNvSpPr>
            <ns1:spLocks noGrp="1"/>
          </ns0:cNvSpPr>
          <ns0:nvPr/>
        </ns0:nvSpPr>
        <ns0:spPr>
          <ns1:xfrm>
            <ns1:off x="723900" y="6191250"/>
            <ns1:ext cx="10744200" cy="9525"/>
          </ns1:xfrm>
          <ns1:prstGeom prst="rect">
            <ns1:avLst/>
          </ns1:prstGeom>
          <ns1:solidFill>
            <ns1:srgbClr val="D7E2E2"/>
          </ns1:solidFill>
          <ns1:ln w="0">
            <ns1:noFill/>
            <ns1:prstDash val="solid"/>
          </ns1:ln>
        </ns0:spPr>
        <ns0:txBody>
          <ns1:bodyPr/>
          <ns1:lstStyle/>
          <ns1:p>
            <ns1:endParaRPr lang="en-KW"/>
          </ns1:p>
        </ns0:txBody>
      </ns0:sp>
      <ns0:sp>
        <ns0:nvSpPr>
          <ns0:cNvPr id="5" name="Rectangle 4">
            <ns1:extLst>
              <ns1:ext uri="{FF2B5EF4-FFF2-40B4-BE49-F238E27FC236}">
                <ns2:creationId id="{4D6794AE-2183-46FD-B12D-0B318F31B653}"/>
              </ns1:ext>
            </ns1:extLst>
          </ns0:cNvPr>
          <ns0:cNvSpPr>
            <ns1:spLocks noGrp="1"/>
          </ns0:cNvSpPr>
          <ns0:nvPr/>
        </ns0:nvSpPr>
        <ns0:spPr>
          <ns1:xfrm>
            <ns1:off x="723900" y="6296025"/>
            <ns1:ext cx="7620000" cy="209550"/>
          </ns1:xfrm>
          <ns1:prstGeom prst="rect">
            <ns1:avLst/>
          </ns1:prstGeom>
          <ns1:noFill/>
          <ns1:ln w="0">
            <ns1:noFill/>
            <ns1:prstDash val="solid"/>
          </ns1:ln>
        </ns0:spPr>
        <ns0:txBody>
          <ns1:bodyPr anchor="ctr"/>
          <ns1:lstStyle>
            <ns1:defPPr>
              <ns1:defRPr sz="900" b="0">
                <ns1:solidFill>
                  <ns1:srgbClr val="60747C"/>
                </ns1:solidFill>
              </ns1:defRPr>
            </ns1:defPPr>
          </ns1:lstStyle>
          <ns1:p>
            <ns1:pPr>
              <ns1:defRPr sz="900" b="0">
                <ns1:solidFill>
                  <ns1:srgbClr val="60747C"/>
                </ns1:solidFill>
              </ns1:defRPr>
            </ns1:pPr>
            <ns1:r>
              <ns1:rPr sz="900" b="0">
                <ns1:solidFill>
                  <ns1:srgbClr val="60747C"/>
                </ns1:solidFill>
              </ns1:rPr>
              <ns1:t>Digital Skills and Research Methods  |  LCHS4007</ns1:t>
            </ns1:r>
          </ns1:p>
        </ns0:txBody>
      </ns0:sp>
      <ns0:sp>
        <ns0:nvSpPr>
          <ns0:cNvPr id="6" name="Rounded Rectangle 5">
            <ns1:extLst>
              <ns1:ext uri="{FF2B5EF4-FFF2-40B4-BE49-F238E27FC236}">
                <ns2:creationId id="{240AE828-2F78-4340-84A2-AB66EB176A2C}"/>
              </ns1:ext>
            </ns1:extLst>
          </ns0:cNvPr>
          <ns0:cNvSpPr>
            <ns1:spLocks noGrp="1"/>
          </ns0:cNvSpPr>
          <ns0:nvPr/>
        </ns0:nvSpPr>
        <ns0:spPr>
          <ns1:xfrm>
            <ns1:off x="800100" y="1619250"/>
            <ns1:ext cx="1714500" cy="323850"/>
          </ns1:xfrm>
          <ns1:prstGeom prst="roundRect">
            <ns1:avLst>
              <ns1:gd name="adj" fmla="val 23529"/>
            </ns1:avLst>
          </ns1:prstGeom>
          <ns1:solidFill>
            <ns1:srgbClr val="D9F1EA"/>
          </ns1:solidFill>
          <ns1:ln w="0">
            <ns1:noFill/>
            <ns1:prstDash val="solid"/>
          </ns1:ln>
        </ns0:spPr>
        <ns0:txBody>
          <ns1:bodyPr/>
          <ns1:lstStyle/>
          <ns1:p>
            <ns1:endParaRPr lang="en-KW"/>
          </ns1:p>
        </ns0:txBody>
      </ns0:sp>
      <ns0:sp>
        <ns0:nvSpPr>
          <ns0:cNvPr id="7" name="Rectangle 6">
            <ns1:extLst>
              <ns1:ext uri="{FF2B5EF4-FFF2-40B4-BE49-F238E27FC236}">
                <ns2:creationId id="{44189587-F811-47D3-9B61-F6E5562D373D}"/>
              </ns1:ext>
            </ns1:extLst>
          </ns0:cNvPr>
          <ns0:cNvSpPr>
            <ns1:spLocks noGrp="1"/>
          </ns0:cNvSpPr>
          <ns0:nvPr/>
        </ns0:nvSpPr>
        <ns0:spPr>
          <ns1:xfrm>
            <ns1:off x="876300" y="1628775"/>
            <ns1:ext cx="1562100"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1">
                <ns1:solidFill>
                  <ns1:srgbClr val="117770"/>
                </ns1:solidFill>
              </ns1:rPr>
              <ns1:t>WORKPLACE TASK</ns1:t>
            </ns1:r>
          </ns1:p>
        </ns0:txBody>
      </ns0:sp>
      <ns0:sp>
        <ns0:nvSpPr>
          <ns0:cNvPr id="8" name="Rectangle 7">
            <ns1:extLst>
              <ns1:ext uri="{FF2B5EF4-FFF2-40B4-BE49-F238E27FC236}">
                <ns2:creationId id="{3BC54A4C-D88E-4A74-9694-7F3A25A5F405}"/>
              </ns1:ext>
            </ns1:extLst>
          </ns0:cNvPr>
          <ns0:cNvSpPr>
            <ns1:spLocks noGrp="1"/>
          </ns0:cNvSpPr>
          <ns0:nvPr/>
        </ns0:nvSpPr>
        <ns0:spPr>
          <ns1:xfrm>
            <ns1:off x="800100" y="2171700"/>
            <ns1:ext cx="5048250" cy="685800"/>
          </ns1:xfrm>
          <ns1:prstGeom prst="rect">
            <ns1:avLst/>
          </ns1:prstGeom>
          <ns1:noFill/>
          <ns1:ln w="0">
            <ns1:noFill/>
            <ns1:prstDash val="solid"/>
          </ns1:ln>
        </ns0:spPr>
        <ns0:txBody>
          <ns1:bodyPr anchor="ctr"/>
          <ns1:lstStyle>
            <ns1:defPPr>
              <ns1:defRPr sz="2325" b="1">
                <ns1:solidFill>
                  <ns1:srgbClr val="103144"/>
                </ns1:solidFill>
              </ns1:defRPr>
            </ns1:defPPr>
          </ns1:lstStyle>
          <ns1:p>
            <ns1:pPr>
              <ns1:defRPr sz="2325" b="1">
                <ns1:solidFill>
                  <ns1:srgbClr val="103144"/>
                </ns1:solidFill>
              </ns1:defRPr>
            </ns1:pPr>
            <ns1:r>
              <ns1:rPr sz="2325" b="0">
                <ns1:solidFill>
                  <ns1:srgbClr val="103144"/>
                </ns1:solidFill>
              </ns1:rPr>
              <ns1:t>Plan who visits, when, and where</ns1:t>
            </ns1:r>
          </ns1:p>
        </ns0:txBody>
      </ns0:sp>
      <ns0:sp>
        <ns0:nvSpPr>
          <ns0:cNvPr id="9" name="Oval 8">
            <ns1:extLst>
              <ns1:ext uri="{FF2B5EF4-FFF2-40B4-BE49-F238E27FC236}">
                <ns2:creationId id="{149193E0-5FD9-47AC-941C-6059903F45D8}"/>
              </ns1:ext>
            </ns1:extLst>
          </ns0:cNvPr>
          <ns0:cNvSpPr>
            <ns1:spLocks noGrp="1"/>
          </ns0:cNvSpPr>
          <ns0:nvPr/>
        </ns0:nvSpPr>
        <ns0:spPr>
          <ns1:xfrm>
            <ns1:off x="800100" y="3190875"/>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10" name="Rectangle 9">
            <ns1:extLst>
              <ns1:ext uri="{FF2B5EF4-FFF2-40B4-BE49-F238E27FC236}">
                <ns2:creationId id="{531B9E9D-467E-4585-AE2D-2F3C980F9DE0}"/>
              </ns1:ext>
            </ns1:extLst>
          </ns0:cNvPr>
          <ns0:cNvSpPr>
            <ns1:spLocks noGrp="1"/>
          </ns0:cNvSpPr>
          <ns0:nvPr/>
        </ns0:nvSpPr>
        <ns0:spPr>
          <ns1:xfrm>
            <ns1:off x="1085850" y="3095625"/>
            <ns1:ext cx="5048250" cy="714375"/>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Assign a named worker to each planned visit.</ns1:t>
            </ns1:r>
          </ns1:p>
        </ns0:txBody>
      </ns0:sp>
      <ns0:sp>
        <ns0:nvSpPr>
          <ns0:cNvPr id="11" name="Oval 10">
            <ns1:extLst>
              <ns1:ext uri="{FF2B5EF4-FFF2-40B4-BE49-F238E27FC236}">
                <ns2:creationId id="{B0FE92CE-2752-4DFF-B2E1-F4CC0737EAFD}"/>
              </ns1:ext>
            </ns1:extLst>
          </ns0:cNvPr>
          <ns0:cNvSpPr>
            <ns1:spLocks noGrp="1"/>
          </ns0:cNvSpPr>
          <ns0:nvPr/>
        </ns0:nvSpPr>
        <ns0:spPr>
          <ns1:xfrm>
            <ns1:off x="800100" y="3981450"/>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12" name="Rectangle 11">
            <ns1:extLst>
              <ns1:ext uri="{FF2B5EF4-FFF2-40B4-BE49-F238E27FC236}">
                <ns2:creationId id="{EF1ED562-7667-4B71-AC38-6491834B5BD5}"/>
              </ns1:ext>
            </ns1:extLst>
          </ns0:cNvPr>
          <ns0:cNvSpPr>
            <ns1:spLocks noGrp="1"/>
          </ns0:cNvSpPr>
          <ns0:nvPr/>
        </ns0:nvSpPr>
        <ns0:spPr>
          <ns1:xfrm>
            <ns1:off x="1085850" y="3886200"/>
            <ns1:ext cx="5048250" cy="714375"/>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Check availability, role, timing and travel zone.</ns1:t>
            </ns1:r>
          </ns1:p>
        </ns0:txBody>
      </ns0:sp>
      <ns0:sp>
        <ns0:nvSpPr>
          <ns0:cNvPr id="13" name="Oval 12">
            <ns1:extLst>
              <ns1:ext uri="{FF2B5EF4-FFF2-40B4-BE49-F238E27FC236}">
                <ns2:creationId id="{EF1CB9C6-3DAF-4BA2-969B-AD347BCCAF32}"/>
              </ns1:ext>
            </ns1:extLst>
          </ns0:cNvPr>
          <ns0:cNvSpPr>
            <ns1:spLocks noGrp="1"/>
          </ns0:cNvSpPr>
          <ns0:nvPr/>
        </ns0:nvSpPr>
        <ns0:spPr>
          <ns1:xfrm>
            <ns1:off x="800100" y="4772025"/>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14" name="Rectangle 13">
            <ns1:extLst>
              <ns1:ext uri="{FF2B5EF4-FFF2-40B4-BE49-F238E27FC236}">
                <ns2:creationId id="{4395594A-A5C8-4BF1-9B29-2CF5577DF3E5}"/>
              </ns1:ext>
            </ns1:extLst>
          </ns0:cNvPr>
          <ns0:cNvSpPr>
            <ns1:spLocks noGrp="1"/>
          </ns0:cNvSpPr>
          <ns0:nvPr/>
        </ns0:nvSpPr>
        <ns0:spPr>
          <ns1:xfrm>
            <ns1:off x="1085850" y="4676775"/>
            <ns1:ext cx="5048250" cy="714375"/>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Record approved changes and visit status.</ns1:t>
            </ns1:r>
          </ns1:p>
        </ns0:txBody>
      </ns0:sp>
      <ns0:sp>
        <ns0:nvSpPr>
          <ns0:cNvPr id="15" name="Rounded Rectangle 14">
            <ns1:extLst>
              <ns1:ext uri="{FF2B5EF4-FFF2-40B4-BE49-F238E27FC236}">
                <ns2:creationId id="{CB83E7BC-D2D1-42C4-9BB2-D9F7E731F1C2}"/>
              </ns1:ext>
            </ns1:extLst>
          </ns0:cNvPr>
          <ns0:cNvSpPr>
            <ns1:spLocks noGrp="1"/>
          </ns0:cNvSpPr>
          <ns0:nvPr/>
        </ns0:nvSpPr>
        <ns0:spPr>
          <ns1:xfrm>
            <ns1:off x="6953250" y="1695450"/>
            <ns1:ext cx="4238625" cy="3238500"/>
          </ns1:xfrm>
          <ns1:prstGeom prst="roundRect">
            <ns1:avLst>
              <ns1:gd name="adj" fmla="val 2353"/>
            </ns1:avLst>
          </ns1:prstGeom>
          <ns1:solidFill>
            <ns1:srgbClr val="FFFFFF"/>
          </ns1:solidFill>
          <ns1:ln w="19050">
            <ns1:solidFill>
              <ns1:srgbClr val="D7E2E2"/>
            </ns1:solidFill>
            <ns1:prstDash val="solid"/>
          </ns1:ln>
        </ns0:spPr>
        <ns0:txBody>
          <ns1:bodyPr/>
          <ns1:lstStyle/>
          <ns1:p>
            <ns1:endParaRPr lang="en-KW"/>
          </ns1:p>
        </ns0:txBody>
      </ns0:sp>
      <ns0:pic>
        <ns0:nvPicPr>
          <ns0:cNvPr id="16" name="Graphic 15">
            <ns1:extLst>
              <ns1:ext uri="{FF2B5EF4-FFF2-40B4-BE49-F238E27FC236}">
                <ns2:creationId id="{168FE742-6389-49F2-BB1F-1B7535EFFE15}"/>
              </ns1:ext>
            </ns1:extLst>
          </ns0:cNvPr>
          <ns0:cNvPicPr>
            <ns1:picLocks noChangeAspect="1"/>
          </ns0:cNvPicPr>
          <ns0:nvPr/>
        </ns0:nvPicPr>
        <ns0:blipFill>
          <ns1:blip ns3:embed="rId3">
            <ns1:extLst>
              <ns1:ext uri="{96DAC541-7B7A-43D3-8B79-37D633B846F1}">
                <ns4:svgBlip ns3:embed="rId4"/>
              </ns1:ext>
            </ns1:extLst>
          </ns1:blip>
          <ns1:stretch/>
        </ns0:blipFill>
        <ns0:spPr>
          <ns1:xfrm>
            <ns1:off x="8524875" y="2057400"/>
            <ns1:ext cx="1162050" cy="1000125"/>
          </ns1:xfrm>
          <ns1:prstGeom prst="rect">
            <ns1:avLst/>
          </ns1:prstGeom>
        </ns0:spPr>
      </ns0:pic>
      <ns0:sp>
        <ns0:nvSpPr>
          <ns0:cNvPr id="17" name="Rectangle 16">
            <ns1:extLst>
              <ns1:ext uri="{FF2B5EF4-FFF2-40B4-BE49-F238E27FC236}">
                <ns2:creationId id="{501EA12D-8E9C-4E01-94D5-69F795FA5389}"/>
              </ns1:ext>
            </ns1:extLst>
          </ns0:cNvPr>
          <ns0:cNvSpPr>
            <ns1:spLocks noGrp="1"/>
          </ns0:cNvSpPr>
          <ns0:nvPr/>
        </ns0:nvSpPr>
        <ns0:spPr>
          <ns1:xfrm>
            <ns1:off x="7486650" y="3286125"/>
            <ns1:ext cx="3171825" cy="419100"/>
          </ns1:xfrm>
          <ns1:prstGeom prst="rect">
            <ns1:avLst/>
          </ns1:prstGeom>
          <ns1:noFill/>
          <ns1:ln w="0">
            <ns1:noFill/>
            <ns1:prstDash val="solid"/>
          </ns1:ln>
        </ns0:spPr>
        <ns0:txBody>
          <ns1:bodyPr anchor="ctr"/>
          <ns1:lstStyle>
            <ns1:defPPr algn="ctr">
              <ns1:defRPr sz="1950" b="1">
                <ns1:solidFill>
                  <ns1:srgbClr val="103144"/>
                </ns1:solidFill>
              </ns1:defRPr>
            </ns1:defPPr>
          </ns1:lstStyle>
          <ns1:p>
            <ns1:pPr algn="ctr">
              <ns1:defRPr sz="1950" b="1">
                <ns1:solidFill>
                  <ns1:srgbClr val="103144"/>
                </ns1:solidFill>
              </ns1:defRPr>
            </ns1:pPr>
            <ns1:r>
              <ns1:rPr sz="1950" b="0">
                <ns1:solidFill>
                  <ns1:srgbClr val="103144"/>
                </ns1:solidFill>
              </ns1:rPr>
              <ns1:t>A weekly rota</ns1:t>
            </ns1:r>
          </ns1:p>
        </ns0:txBody>
      </ns0:sp>
      <ns0:sp>
        <ns0:nvSpPr>
          <ns0:cNvPr id="18" name="Rectangle 17">
            <ns1:extLst>
              <ns1:ext uri="{FF2B5EF4-FFF2-40B4-BE49-F238E27FC236}">
                <ns2:creationId id="{0842B6E6-9C7F-4329-8F71-B92C71CF8023}"/>
              </ns1:ext>
            </ns1:extLst>
          </ns0:cNvPr>
          <ns0:cNvSpPr>
            <ns1:spLocks noGrp="1"/>
          </ns0:cNvSpPr>
          <ns0:nvPr/>
        </ns0:nvSpPr>
        <ns0:spPr>
          <ns1:xfrm>
            <ns1:off x="7477125" y="3781425"/>
            <ns1:ext cx="3190875" cy="723900"/>
          </ns1:xfrm>
          <ns1:prstGeom prst="rect">
            <ns1:avLst/>
          </ns1:prstGeom>
          <ns1:noFill/>
          <ns1:ln w="0">
            <ns1:noFill/>
            <ns1:prstDash val="solid"/>
          </ns1:ln>
        </ns0:spPr>
        <ns0:txBody>
          <ns1:bodyPr anchor="ctr"/>
          <ns1:lstStyle>
            <ns1:defPPr algn="ctr">
              <ns1:defRPr sz="1425" b="0">
                <ns1:solidFill>
                  <ns1:srgbClr val="60747C"/>
                </ns1:solidFill>
              </ns1:defRPr>
            </ns1:defPPr>
          </ns1:lstStyle>
          <ns1:p>
            <ns1:pPr algn="ctr">
              <ns1:defRPr sz="1425" b="0">
                <ns1:solidFill>
                  <ns1:srgbClr val="60747C"/>
                </ns1:solidFill>
              </ns1:defRPr>
            </ns1:pPr>
            <ns1:r>
              <ns1:rPr sz="1425" b="0">
                <ns1:solidFill>
                  <ns1:srgbClr val="60747C"/>
                </ns1:solidFill>
              </ns1:rPr>
              <ns1:t>Visitor-specific row with owner and update time.</ns1:t>
            </ns1:r>
          </ns1:p>
        </ns0:txBody>
      </ns0:sp>
      <ns0:pic>
        <ns0:nvPicPr>
          <ns0:cNvPr id="21" name="Picture 20" descr="A diagram of a calendar&#10;&#10;AI-generated content may be incorrect.">
            <ns1:extLst>
              <ns1:ext uri="{FF2B5EF4-FFF2-40B4-BE49-F238E27FC236}">
                <ns2:creationId id="{D0E5E4DC-C220-DED1-33BE-5F136122DD27}"/>
              </ns1:ext>
            </ns1:extLst>
          </ns0:cNvPr>
          <ns0:cNvPicPr>
            <ns1:picLocks noChangeAspect="1"/>
          </ns0:cNvPicPr>
          <ns0:nvPr/>
        </ns0:nvPicPr>
        <ns0:blipFill>
          <ns1:blip ns3:embed="rId5">
            <ns1:extLst>
              <ns1:ext uri="{28A0092B-C50C-407E-A947-70E740481C1C}">
                <ns5:useLocalDpi val="0"/>
              </ns1:ext>
            </ns1:extLst>
          </ns1:blip>
          <ns1:stretch>
            <ns1:fillRect/>
          </ns1:stretch>
        </ns0:blipFill>
        <ns0:spPr>
          <ns1:xfrm>
            <ns1:off x="6743700" y="1830381"/>
            <ns1:ext cx="4724400" cy="2630632"/>
          </ns1:xfrm>
          <ns1:prstGeom prst="rect">
            <ns1:avLst/>
          </ns1:prstGeom>
        </ns0:spPr>
      </ns0:pic>
    </ns0:spTree>
    <ns0:extLst>
      <ns0:ext uri="{BB962C8B-B14F-4D97-AF65-F5344CB8AC3E}">
        <ns6:creationId val="636153579"/>
      </ns0:ext>
    </ns0:extLst>
  </ns0:cSld>
  <ns0:clrMapOvr>
    <ns1:masterClrMapping/>
  </ns0:clrMapOvr>
</ns0:sld>
</file>

<file path=ppt/slides/slide4.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6/SVG/main" xmlns:ns5="http://schemas.microsoft.com/office/drawing/2010/main" xmlns:ns6="http://schemas.microsoft.com/office/powerpoint/2010/main">
  <ns0:cSld>
    <ns0:bg>
      <ns0:bgPr>
        <ns1:solidFill>
          <ns1:srgbClr val="F3F7F7"/>
        </ns1:solidFill>
        <ns1:effectLst/>
      </ns0:bgPr>
    </ns0:bg>
    <ns0:spTree>
      <ns0:nvGrpSpPr>
        <ns0:cNvPr id="1" name=""/>
        <ns0:cNvGrpSpPr/>
        <ns0:nvPr/>
      </ns0:nvGrpSpPr>
      <ns0:grpSpPr>
        <ns1:xfrm>
          <ns1:off x="0" y="0"/>
          <ns1:ext cx="0" cy="0"/>
          <ns1:chOff x="0" y="0"/>
          <ns1:chExt cx="0" cy="0"/>
        </ns1:xfrm>
      </ns0:grpSpPr>
      <ns0:sp>
        <ns0:nvSpPr>
          <ns0:cNvPr id="29" name="Rectangle 28">
            <ns1:extLst>
              <ns1:ext uri="{FF2B5EF4-FFF2-40B4-BE49-F238E27FC236}">
                <ns2:creationId id="{2504BF5E-119F-4424-970B-2A15AFAC6BFF}"/>
              </ns1:ext>
            </ns1:extLst>
          </ns0:cNvPr>
          <ns0:cNvSpPr>
            <ns1:spLocks noGrp="1"/>
          </ns0:cNvSpPr>
          <ns0:nvPr/>
        </ns0:nvSpPr>
        <ns0:spPr>
          <ns1:xfrm>
            <ns1:off x="0" y="0"/>
            <ns1:ext cx="12192000" cy="13335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D7066340-EF9F-4C55-8040-C241C46690E5}"/>
              </ns1:ext>
            </ns1:extLst>
          </ns0:cNvPr>
          <ns0:cNvSpPr>
            <ns1:spLocks noGrp="1"/>
          </ns0:cNvSpPr>
          <ns0:nvPr/>
        </ns0:nvSpPr>
        <ns0:spPr>
          <ns1:xfrm>
            <ns1:off x="723900" y="323850"/>
            <ns1:ext cx="6667500" cy="228600"/>
          </ns1:xfrm>
          <ns1:prstGeom prst="rect">
            <ns1:avLst/>
          </ns1:prstGeom>
          <ns1:noFill/>
          <ns1:ln w="0">
            <ns1:noFill/>
            <ns1:prstDash val="solid"/>
          </ns1:ln>
        </ns0:spPr>
        <ns0:txBody>
          <ns1:bodyPr anchor="ctr"/>
          <ns1:lstStyle>
            <ns1:defPPr>
              <ns1:defRPr sz="975" b="1">
                <ns1:solidFill>
                  <ns1:srgbClr val="117770"/>
                </ns1:solidFill>
              </ns1:defRPr>
            </ns1:defPPr>
          </ns1:lstStyle>
          <ns1:p>
            <ns1:pPr>
              <ns1:defRPr sz="975" b="1">
                <ns1:solidFill>
                  <ns1:srgbClr val="117770"/>
                </ns1:solidFill>
              </ns1:defRPr>
            </ns1:pPr>
            <ns1:r>
              <ns1:rPr sz="975" b="1">
                <ns1:solidFill>
                  <ns1:srgbClr val="117770"/>
                </ns1:solidFill>
              </ns1:rPr>
              <ns1:t>ASHFORD COMMUNITY CARE SERVICE</ns1:t>
            </ns1:r>
          </ns1:p>
        </ns0:txBody>
      </ns0:sp>
      <ns0:sp>
        <ns0:nvSpPr>
          <ns0:cNvPr id="3" name="Rectangle 2">
            <ns1:extLst>
              <ns1:ext uri="{FF2B5EF4-FFF2-40B4-BE49-F238E27FC236}">
                <ns2:creationId id="{6A37D071-C514-4230-A43F-045A193D7700}"/>
              </ns1:ext>
            </ns1:extLst>
          </ns0:cNvPr>
          <ns0:cNvSpPr>
            <ns1:spLocks noGrp="1"/>
          </ns0:cNvSpPr>
          <ns0:nvPr/>
        </ns0:nvSpPr>
        <ns0:spPr>
          <ns1:xfrm>
            <ns1:off x="723900" y="666750"/>
            <ns1:ext cx="10668000" cy="647700"/>
          </ns1:xfrm>
          <ns1:prstGeom prst="rect">
            <ns1:avLst/>
          </ns1:prstGeom>
          <ns1:noFill/>
          <ns1:ln w="0">
            <ns1:noFill/>
            <ns1:prstDash val="solid"/>
          </ns1:ln>
        </ns0:spPr>
        <ns0:txBody>
          <ns1:bodyPr anchor="ctr"/>
          <ns1:lstStyle>
            <ns1:defPPr>
              <ns1:defRPr sz="2550" b="1">
                <ns1:solidFill>
                  <ns1:srgbClr val="103144"/>
                </ns1:solidFill>
              </ns1:defRPr>
            </ns1:defPPr>
          </ns1:lstStyle>
          <ns1:p>
            <ns1:pPr>
              <ns1:defRPr sz="2550" b="1">
                <ns1:solidFill>
                  <ns1:srgbClr val="103144"/>
                </ns1:solidFill>
              </ns1:defRPr>
            </ns1:pPr>
            <ns1:r>
              <ns1:rPr sz="2550" b="1">
                <ns1:solidFill>
                  <ns1:srgbClr val="103144"/>
                </ns1:solidFill>
              </ns1:rPr>
              <ns1:t>Recommended tool: Microsoft Excel</ns1:t>
            </ns1:r>
          </ns1:p>
        </ns0:txBody>
      </ns0:sp>
      <ns0:sp>
        <ns0:nvSpPr>
          <ns0:cNvPr id="4" name="Rectangle 3">
            <ns1:extLst>
              <ns1:ext uri="{FF2B5EF4-FFF2-40B4-BE49-F238E27FC236}">
                <ns2:creationId id="{A678DA2A-8AB0-4452-861D-947887F571D4}"/>
              </ns1:ext>
            </ns1:extLst>
          </ns0:cNvPr>
          <ns0:cNvSpPr>
            <ns1:spLocks noGrp="1"/>
          </ns0:cNvSpPr>
          <ns0:nvPr/>
        </ns0:nvSpPr>
        <ns0:spPr>
          <ns1:xfrm>
            <ns1:off x="723900" y="6191250"/>
            <ns1:ext cx="10744200" cy="9525"/>
          </ns1:xfrm>
          <ns1:prstGeom prst="rect">
            <ns1:avLst/>
          </ns1:prstGeom>
          <ns1:solidFill>
            <ns1:srgbClr val="D7E2E2"/>
          </ns1:solidFill>
          <ns1:ln w="0">
            <ns1:noFill/>
            <ns1:prstDash val="solid"/>
          </ns1:ln>
        </ns0:spPr>
        <ns0:txBody>
          <ns1:bodyPr/>
          <ns1:lstStyle/>
          <ns1:p>
            <ns1:endParaRPr lang="en-KW"/>
          </ns1:p>
        </ns0:txBody>
      </ns0:sp>
      <ns0:sp>
        <ns0:nvSpPr>
          <ns0:cNvPr id="5" name="Rectangle 4">
            <ns1:extLst>
              <ns1:ext uri="{FF2B5EF4-FFF2-40B4-BE49-F238E27FC236}">
                <ns2:creationId id="{220D6EDA-9434-48BA-98C9-30DD405A9F9C}"/>
              </ns1:ext>
            </ns1:extLst>
          </ns0:cNvPr>
          <ns0:cNvSpPr>
            <ns1:spLocks noGrp="1"/>
          </ns0:cNvSpPr>
          <ns0:nvPr/>
        </ns0:nvSpPr>
        <ns0:spPr>
          <ns1:xfrm>
            <ns1:off x="723900" y="6296025"/>
            <ns1:ext cx="7620000" cy="209550"/>
          </ns1:xfrm>
          <ns1:prstGeom prst="rect">
            <ns1:avLst/>
          </ns1:prstGeom>
          <ns1:noFill/>
          <ns1:ln w="0">
            <ns1:noFill/>
            <ns1:prstDash val="solid"/>
          </ns1:ln>
        </ns0:spPr>
        <ns0:txBody>
          <ns1:bodyPr anchor="ctr"/>
          <ns1:lstStyle>
            <ns1:defPPr>
              <ns1:defRPr sz="900" b="0">
                <ns1:solidFill>
                  <ns1:srgbClr val="60747C"/>
                </ns1:solidFill>
              </ns1:defRPr>
            </ns1:defPPr>
          </ns1:lstStyle>
          <ns1:p>
            <ns1:pPr>
              <ns1:defRPr sz="900" b="0">
                <ns1:solidFill>
                  <ns1:srgbClr val="60747C"/>
                </ns1:solidFill>
              </ns1:defRPr>
            </ns1:pPr>
            <ns1:r>
              <ns1:rPr sz="900" b="0">
                <ns1:solidFill>
                  <ns1:srgbClr val="60747C"/>
                </ns1:solidFill>
              </ns1:rPr>
              <ns1:t>Digital Skills and Research Methods  |  LCHS4007</ns1:t>
            </ns1:r>
          </ns1:p>
        </ns0:txBody>
      </ns0:sp>
      <ns0:sp>
        <ns0:nvSpPr>
          <ns0:cNvPr id="6" name="Rectangle 5">
            <ns1:extLst>
              <ns1:ext uri="{FF2B5EF4-FFF2-40B4-BE49-F238E27FC236}">
                <ns2:creationId id="{030BFDCA-AA9F-4CF1-8A3A-44A00D4DD787}"/>
              </ns1:ext>
            </ns1:extLst>
          </ns0:cNvPr>
          <ns0:cNvSpPr>
            <ns1:spLocks noGrp="1"/>
          </ns0:cNvSpPr>
          <ns0:nvPr/>
        </ns0:nvSpPr>
        <ns0:spPr>
          <ns1:xfrm>
            <ns1:off x="800100" y="1581150"/>
            <ns1:ext cx="6143625" cy="571500"/>
          </ns1:xfrm>
          <ns1:prstGeom prst="rect">
            <ns1:avLst/>
          </ns1:prstGeom>
          <ns1:noFill/>
          <ns1:ln w="0">
            <ns1:noFill/>
            <ns1:prstDash val="solid"/>
          </ns1:ln>
        </ns0:spPr>
        <ns0:txBody>
          <ns1:bodyPr anchor="ctr"/>
          <ns1:lstStyle>
            <ns1:defPPr>
              <ns1:defRPr sz="1725" b="0">
                <ns1:solidFill>
                  <ns1:srgbClr val="24343C"/>
                </ns1:solidFill>
              </ns1:defRPr>
            </ns1:defPPr>
          </ns1:lstStyle>
          <ns1:p>
            <ns1:pPr>
              <ns1:defRPr sz="1725" b="0">
                <ns1:solidFill>
                  <ns1:srgbClr val="24343C"/>
                </ns1:solidFill>
              </ns1:defRPr>
            </ns1:pPr>
            <ns1:r>
              <ns1:rPr sz="1725" b="0">
                <ns1:solidFill>
                  <ns1:srgbClr val="24343C"/>
                </ns1:solidFill>
              </ns1:rPr>
              <ns1:t>A structured workbook simplifies weekly plan scanning and updating.</ns1:t>
            </ns1:r>
          </ns1:p>
        </ns0:txBody>
      </ns0:sp>
      <ns0:sp>
        <ns0:nvSpPr>
          <ns0:cNvPr id="7" name="Rounded Rectangle 6">
            <ns1:extLst>
              <ns1:ext uri="{FF2B5EF4-FFF2-40B4-BE49-F238E27FC236}">
                <ns2:creationId id="{4A11C45C-6E4F-4509-BFC2-BCD04121D4DD}"/>
              </ns1:ext>
            </ns1:extLst>
          </ns0:cNvPr>
          <ns0:cNvSpPr>
            <ns1:spLocks noGrp="1"/>
          </ns0:cNvSpPr>
          <ns0:nvPr/>
        </ns0:nvSpPr>
        <ns0:spPr>
          <ns1:xfrm>
            <ns1:off x="809625" y="2381250"/>
            <ns1:ext cx="5905500" cy="438150"/>
          </ns1:xfrm>
          <ns1:prstGeom prst="roundRect">
            <ns1:avLst>
              <ns1:gd name="adj" fmla="val 17391"/>
            </ns1:avLst>
          </ns1:prstGeom>
          <ns1:solidFill>
            <ns1:srgbClr val="FFFFFF"/>
          </ns1:solidFill>
          <ns1:ln w="9525">
            <ns1:solidFill>
              <ns1:srgbClr val="D7E2E2"/>
            </ns1:solidFill>
            <ns1:prstDash val="solid"/>
          </ns1:ln>
        </ns0:spPr>
        <ns0:txBody>
          <ns1:bodyPr/>
          <ns1:lstStyle/>
          <ns1:p>
            <ns1:endParaRPr lang="en-KW"/>
          </ns1:p>
        </ns0:txBody>
      </ns0:sp>
      <ns0:sp>
        <ns0:nvSpPr>
          <ns0:cNvPr id="8" name="Rounded Rectangle 7">
            <ns1:extLst>
              <ns1:ext uri="{FF2B5EF4-FFF2-40B4-BE49-F238E27FC236}">
                <ns2:creationId id="{D8889744-4C85-4ED9-AED8-5B5559B111CE}"/>
              </ns1:ext>
            </ns1:extLst>
          </ns0:cNvPr>
          <ns0:cNvSpPr>
            <ns1:spLocks noGrp="1"/>
          </ns0:cNvSpPr>
          <ns0:nvPr/>
        </ns0:nvSpPr>
        <ns0:spPr>
          <ns1:xfrm>
            <ns1:off x="952500" y="2438400"/>
            <ns1:ext cx="1095375" cy="323850"/>
          </ns1:xfrm>
          <ns1:prstGeom prst="roundRect">
            <ns1:avLst>
              <ns1:gd name="adj" fmla="val 23529"/>
            </ns1:avLst>
          </ns1:prstGeom>
          <ns1:solidFill>
            <ns1:srgbClr val="D9F1EA"/>
          </ns1:solidFill>
          <ns1:ln w="0">
            <ns1:noFill/>
            <ns1:prstDash val="solid"/>
          </ns1:ln>
        </ns0:spPr>
        <ns0:txBody>
          <ns1:bodyPr/>
          <ns1:lstStyle/>
          <ns1:p>
            <ns1:endParaRPr lang="en-KW"/>
          </ns1:p>
        </ns0:txBody>
      </ns0:sp>
      <ns0:sp>
        <ns0:nvSpPr>
          <ns0:cNvPr id="9" name="Rectangle 8">
            <ns1:extLst>
              <ns1:ext uri="{FF2B5EF4-FFF2-40B4-BE49-F238E27FC236}">
                <ns2:creationId id="{6267A358-7394-463B-9F37-4786C92E5B6C}"/>
              </ns1:ext>
            </ns1:extLst>
          </ns0:cNvPr>
          <ns0:cNvSpPr>
            <ns1:spLocks noGrp="1"/>
          </ns0:cNvSpPr>
          <ns0:nvPr/>
        </ns0:nvSpPr>
        <ns0:spPr>
          <ns1:xfrm>
            <ns1:off x="1028700" y="2447925"/>
            <ns1:ext cx="942975"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0">
                <ns1:solidFill>
                  <ns1:srgbClr val="117770"/>
                </ns1:solidFill>
              </ns1:rPr>
              <ns1:t>DATE</ns1:t>
            </ns1:r>
          </ns1:p>
        </ns0:txBody>
      </ns0:sp>
      <ns0:sp>
        <ns0:nvSpPr>
          <ns0:cNvPr id="10" name="Rectangle 9">
            <ns1:extLst>
              <ns1:ext uri="{FF2B5EF4-FFF2-40B4-BE49-F238E27FC236}">
                <ns2:creationId id="{7F475232-4AB3-43FE-BFFD-C6C12DC9C220}"/>
              </ns1:ext>
            </ns1:extLst>
          </ns0:cNvPr>
          <ns0:cNvSpPr>
            <ns1:spLocks noGrp="1"/>
          </ns0:cNvSpPr>
          <ns0:nvPr/>
        </ns0:nvSpPr>
        <ns0:spPr>
          <ns1:xfrm>
            <ns1:off x="2238375" y="2419350"/>
            <ns1:ext cx="4238625" cy="361950"/>
          </ns1:xfrm>
          <ns1:prstGeom prst="rect">
            <ns1:avLst/>
          </ns1:prstGeom>
          <ns1:noFill/>
          <ns1:ln w="0">
            <ns1:noFill/>
            <ns1:prstDash val="solid"/>
          </ns1:ln>
        </ns0:spPr>
        <ns0:txBody>
          <ns1:bodyPr anchor="ctr"/>
          <ns1:lstStyle>
            <ns1:defPPr>
              <ns1:defRPr sz="1425" b="1">
                <ns1:solidFill>
                  <ns1:srgbClr val="24343C"/>
                </ns1:solidFill>
              </ns1:defRPr>
            </ns1:defPPr>
          </ns1:lstStyle>
          <ns1:p>
            <ns1:pPr>
              <ns1:defRPr sz="1425" b="1">
                <ns1:solidFill>
                  <ns1:srgbClr val="24343C"/>
                </ns1:solidFill>
              </ns1:defRPr>
            </ns1:pPr>
            <ns1:r>
              <ns1:rPr sz="1425" b="0">
                <ns1:solidFill>
                  <ns1:srgbClr val="24343C"/>
                </ns1:solidFill>
              </ns1:rPr>
              <ns1:t>Visit day</ns1:t>
            </ns1:r>
          </ns1:p>
        </ns0:txBody>
      </ns0:sp>
      <ns0:sp>
        <ns0:nvSpPr>
          <ns0:cNvPr id="11" name="Rounded Rectangle 10">
            <ns1:extLst>
              <ns1:ext uri="{FF2B5EF4-FFF2-40B4-BE49-F238E27FC236}">
                <ns2:creationId id="{E11E2175-869B-4C77-A051-477F233F3BC9}"/>
              </ns1:ext>
            </ns1:extLst>
          </ns0:cNvPr>
          <ns0:cNvSpPr>
            <ns1:spLocks noGrp="1"/>
          </ns0:cNvSpPr>
          <ns0:nvPr/>
        </ns0:nvSpPr>
        <ns0:spPr>
          <ns1:xfrm>
            <ns1:off x="809625" y="2933700"/>
            <ns1:ext cx="5905500" cy="438150"/>
          </ns1:xfrm>
          <ns1:prstGeom prst="roundRect">
            <ns1:avLst>
              <ns1:gd name="adj" fmla="val 17391"/>
            </ns1:avLst>
          </ns1:prstGeom>
          <ns1:solidFill>
            <ns1:srgbClr val="FFFFFF"/>
          </ns1:solidFill>
          <ns1:ln w="9525">
            <ns1:solidFill>
              <ns1:srgbClr val="D7E2E2"/>
            </ns1:solidFill>
            <ns1:prstDash val="solid"/>
          </ns1:ln>
        </ns0:spPr>
        <ns0:txBody>
          <ns1:bodyPr/>
          <ns1:lstStyle/>
          <ns1:p>
            <ns1:endParaRPr lang="en-KW"/>
          </ns1:p>
        </ns0:txBody>
      </ns0:sp>
      <ns0:sp>
        <ns0:nvSpPr>
          <ns0:cNvPr id="12" name="Rounded Rectangle 11">
            <ns1:extLst>
              <ns1:ext uri="{FF2B5EF4-FFF2-40B4-BE49-F238E27FC236}">
                <ns2:creationId id="{1EE20240-69E8-420C-AF58-7ECD1C65980B}"/>
              </ns1:ext>
            </ns1:extLst>
          </ns0:cNvPr>
          <ns0:cNvSpPr>
            <ns1:spLocks noGrp="1"/>
          </ns0:cNvSpPr>
          <ns0:nvPr/>
        </ns0:nvSpPr>
        <ns0:spPr>
          <ns1:xfrm>
            <ns1:off x="952500" y="2990850"/>
            <ns1:ext cx="1095375" cy="323850"/>
          </ns1:xfrm>
          <ns1:prstGeom prst="roundRect">
            <ns1:avLst>
              <ns1:gd name="adj" fmla="val 23529"/>
            </ns1:avLst>
          </ns1:prstGeom>
          <ns1:solidFill>
            <ns1:srgbClr val="D9F1EA"/>
          </ns1:solidFill>
          <ns1:ln w="0">
            <ns1:noFill/>
            <ns1:prstDash val="solid"/>
          </ns1:ln>
        </ns0:spPr>
        <ns0:txBody>
          <ns1:bodyPr/>
          <ns1:lstStyle/>
          <ns1:p>
            <ns1:endParaRPr lang="en-KW"/>
          </ns1:p>
        </ns0:txBody>
      </ns0:sp>
      <ns0:sp>
        <ns0:nvSpPr>
          <ns0:cNvPr id="13" name="Rectangle 12">
            <ns1:extLst>
              <ns1:ext uri="{FF2B5EF4-FFF2-40B4-BE49-F238E27FC236}">
                <ns2:creationId id="{807ED8B3-EC3E-4502-ACC4-A37675029323}"/>
              </ns1:ext>
            </ns1:extLst>
          </ns0:cNvPr>
          <ns0:cNvSpPr>
            <ns1:spLocks noGrp="1"/>
          </ns0:cNvSpPr>
          <ns0:nvPr/>
        </ns0:nvSpPr>
        <ns0:spPr>
          <ns1:xfrm>
            <ns1:off x="1028700" y="3000375"/>
            <ns1:ext cx="942975"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0">
                <ns1:solidFill>
                  <ns1:srgbClr val="117770"/>
                </ns1:solidFill>
              </ns1:rPr>
              <ns1:t>TIME</ns1:t>
            </ns1:r>
          </ns1:p>
        </ns0:txBody>
      </ns0:sp>
      <ns0:sp>
        <ns0:nvSpPr>
          <ns0:cNvPr id="14" name="Rectangle 13">
            <ns1:extLst>
              <ns1:ext uri="{FF2B5EF4-FFF2-40B4-BE49-F238E27FC236}">
                <ns2:creationId id="{A50FCAAB-7E17-4F0C-98F4-B84FF075864A}"/>
              </ns1:ext>
            </ns1:extLst>
          </ns0:cNvPr>
          <ns0:cNvSpPr>
            <ns1:spLocks noGrp="1"/>
          </ns0:cNvSpPr>
          <ns0:nvPr/>
        </ns0:nvSpPr>
        <ns0:spPr>
          <ns1:xfrm>
            <ns1:off x="2238375" y="2971800"/>
            <ns1:ext cx="4238625" cy="361950"/>
          </ns1:xfrm>
          <ns1:prstGeom prst="rect">
            <ns1:avLst/>
          </ns1:prstGeom>
          <ns1:noFill/>
          <ns1:ln w="0">
            <ns1:noFill/>
            <ns1:prstDash val="solid"/>
          </ns1:ln>
        </ns0:spPr>
        <ns0:txBody>
          <ns1:bodyPr anchor="ctr"/>
          <ns1:lstStyle>
            <ns1:defPPr>
              <ns1:defRPr sz="1425" b="1">
                <ns1:solidFill>
                  <ns1:srgbClr val="24343C"/>
                </ns1:solidFill>
              </ns1:defRPr>
            </ns1:defPPr>
          </ns1:lstStyle>
          <ns1:p>
            <ns1:pPr>
              <ns1:defRPr sz="1425" b="1">
                <ns1:solidFill>
                  <ns1:srgbClr val="24343C"/>
                </ns1:solidFill>
              </ns1:defRPr>
            </ns1:pPr>
            <ns1:r>
              <ns1:rPr sz="1425" b="0">
                <ns1:solidFill>
                  <ns1:srgbClr val="24343C"/>
                </ns1:solidFill>
              </ns1:rPr>
              <ns1:t>Start and duration</ns1:t>
            </ns1:r>
          </ns1:p>
        </ns0:txBody>
      </ns0:sp>
      <ns0:sp>
        <ns0:nvSpPr>
          <ns0:cNvPr id="15" name="Rounded Rectangle 14">
            <ns1:extLst>
              <ns1:ext uri="{FF2B5EF4-FFF2-40B4-BE49-F238E27FC236}">
                <ns2:creationId id="{9925BBC8-A6C0-4E32-83DE-62F25FB8281F}"/>
              </ns1:ext>
            </ns1:extLst>
          </ns0:cNvPr>
          <ns0:cNvSpPr>
            <ns1:spLocks noGrp="1"/>
          </ns0:cNvSpPr>
          <ns0:nvPr/>
        </ns0:nvSpPr>
        <ns0:spPr>
          <ns1:xfrm>
            <ns1:off x="809625" y="3486150"/>
            <ns1:ext cx="5905500" cy="438150"/>
          </ns1:xfrm>
          <ns1:prstGeom prst="roundRect">
            <ns1:avLst>
              <ns1:gd name="adj" fmla="val 17391"/>
            </ns1:avLst>
          </ns1:prstGeom>
          <ns1:solidFill>
            <ns1:srgbClr val="FFFFFF"/>
          </ns1:solidFill>
          <ns1:ln w="9525">
            <ns1:solidFill>
              <ns1:srgbClr val="D7E2E2"/>
            </ns1:solidFill>
            <ns1:prstDash val="solid"/>
          </ns1:ln>
        </ns0:spPr>
        <ns0:txBody>
          <ns1:bodyPr/>
          <ns1:lstStyle/>
          <ns1:p>
            <ns1:endParaRPr lang="en-KW"/>
          </ns1:p>
        </ns0:txBody>
      </ns0:sp>
      <ns0:sp>
        <ns0:nvSpPr>
          <ns0:cNvPr id="16" name="Rounded Rectangle 15">
            <ns1:extLst>
              <ns1:ext uri="{FF2B5EF4-FFF2-40B4-BE49-F238E27FC236}">
                <ns2:creationId id="{2B249D82-0DB3-47BD-8300-E68CA66AC449}"/>
              </ns1:ext>
            </ns1:extLst>
          </ns0:cNvPr>
          <ns0:cNvSpPr>
            <ns1:spLocks noGrp="1"/>
          </ns0:cNvSpPr>
          <ns0:nvPr/>
        </ns0:nvSpPr>
        <ns0:spPr>
          <ns1:xfrm>
            <ns1:off x="952500" y="3543300"/>
            <ns1:ext cx="1095375" cy="323850"/>
          </ns1:xfrm>
          <ns1:prstGeom prst="roundRect">
            <ns1:avLst>
              <ns1:gd name="adj" fmla="val 23529"/>
            </ns1:avLst>
          </ns1:prstGeom>
          <ns1:solidFill>
            <ns1:srgbClr val="D9F1EA"/>
          </ns1:solidFill>
          <ns1:ln w="0">
            <ns1:noFill/>
            <ns1:prstDash val="solid"/>
          </ns1:ln>
        </ns0:spPr>
        <ns0:txBody>
          <ns1:bodyPr/>
          <ns1:lstStyle/>
          <ns1:p>
            <ns1:endParaRPr lang="en-KW"/>
          </ns1:p>
        </ns0:txBody>
      </ns0:sp>
      <ns0:sp>
        <ns0:nvSpPr>
          <ns0:cNvPr id="17" name="Rectangle 16">
            <ns1:extLst>
              <ns1:ext uri="{FF2B5EF4-FFF2-40B4-BE49-F238E27FC236}">
                <ns2:creationId id="{6D404A72-A225-4B5C-9EB4-276B8D5DD698}"/>
              </ns1:ext>
            </ns1:extLst>
          </ns0:cNvPr>
          <ns0:cNvSpPr>
            <ns1:spLocks noGrp="1"/>
          </ns0:cNvSpPr>
          <ns0:nvPr/>
        </ns0:nvSpPr>
        <ns0:spPr>
          <ns1:xfrm>
            <ns1:off x="1028700" y="3552825"/>
            <ns1:ext cx="942975"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0">
                <ns1:solidFill>
                  <ns1:srgbClr val="117770"/>
                </ns1:solidFill>
              </ns1:rPr>
              <ns1:t>STAFF</ns1:t>
            </ns1:r>
          </ns1:p>
        </ns0:txBody>
      </ns0:sp>
      <ns0:sp>
        <ns0:nvSpPr>
          <ns0:cNvPr id="18" name="Rectangle 17">
            <ns1:extLst>
              <ns1:ext uri="{FF2B5EF4-FFF2-40B4-BE49-F238E27FC236}">
                <ns2:creationId id="{1909E862-A70E-4A91-9275-8BC9ACFB9FC5}"/>
              </ns1:ext>
            </ns1:extLst>
          </ns0:cNvPr>
          <ns0:cNvSpPr>
            <ns1:spLocks noGrp="1"/>
          </ns0:cNvSpPr>
          <ns0:nvPr/>
        </ns0:nvSpPr>
        <ns0:spPr>
          <ns1:xfrm>
            <ns1:off x="2238375" y="3524250"/>
            <ns1:ext cx="4238625" cy="361950"/>
          </ns1:xfrm>
          <ns1:prstGeom prst="rect">
            <ns1:avLst/>
          </ns1:prstGeom>
          <ns1:noFill/>
          <ns1:ln w="0">
            <ns1:noFill/>
            <ns1:prstDash val="solid"/>
          </ns1:ln>
        </ns0:spPr>
        <ns0:txBody>
          <ns1:bodyPr anchor="ctr"/>
          <ns1:lstStyle>
            <ns1:defPPr>
              <ns1:defRPr sz="1425" b="1">
                <ns1:solidFill>
                  <ns1:srgbClr val="24343C"/>
                </ns1:solidFill>
              </ns1:defRPr>
            </ns1:defPPr>
          </ns1:lstStyle>
          <ns1:p>
            <ns1:pPr>
              <ns1:defRPr sz="1425" b="1">
                <ns1:solidFill>
                  <ns1:srgbClr val="24343C"/>
                </ns1:solidFill>
              </ns1:defRPr>
            </ns1:pPr>
            <ns1:r>
              <ns1:rPr sz="1425" b="0">
                <ns1:solidFill>
                  <ns1:srgbClr val="24343C"/>
                </ns1:solidFill>
              </ns1:rPr>
              <ns1:t>Initials or staff ID</ns1:t>
            </ns1:r>
          </ns1:p>
        </ns0:txBody>
      </ns0:sp>
      <ns0:sp>
        <ns0:nvSpPr>
          <ns0:cNvPr id="19" name="Rounded Rectangle 18">
            <ns1:extLst>
              <ns1:ext uri="{FF2B5EF4-FFF2-40B4-BE49-F238E27FC236}">
                <ns2:creationId id="{F1EDCE66-1FDF-4E64-BF9E-AAB29C64981E}"/>
              </ns1:ext>
            </ns1:extLst>
          </ns0:cNvPr>
          <ns0:cNvSpPr>
            <ns1:spLocks noGrp="1"/>
          </ns0:cNvSpPr>
          <ns0:nvPr/>
        </ns0:nvSpPr>
        <ns0:spPr>
          <ns1:xfrm>
            <ns1:off x="809625" y="4038600"/>
            <ns1:ext cx="5905500" cy="438150"/>
          </ns1:xfrm>
          <ns1:prstGeom prst="roundRect">
            <ns1:avLst>
              <ns1:gd name="adj" fmla="val 17391"/>
            </ns1:avLst>
          </ns1:prstGeom>
          <ns1:solidFill>
            <ns1:srgbClr val="FFFFFF"/>
          </ns1:solidFill>
          <ns1:ln w="9525">
            <ns1:solidFill>
              <ns1:srgbClr val="D7E2E2"/>
            </ns1:solidFill>
            <ns1:prstDash val="solid"/>
          </ns1:ln>
        </ns0:spPr>
        <ns0:txBody>
          <ns1:bodyPr/>
          <ns1:lstStyle/>
          <ns1:p>
            <ns1:endParaRPr lang="en-KW"/>
          </ns1:p>
        </ns0:txBody>
      </ns0:sp>
      <ns0:sp>
        <ns0:nvSpPr>
          <ns0:cNvPr id="20" name="Rounded Rectangle 19">
            <ns1:extLst>
              <ns1:ext uri="{FF2B5EF4-FFF2-40B4-BE49-F238E27FC236}">
                <ns2:creationId id="{E307B80E-3A25-4081-B6A3-0BDF06A3AEAD}"/>
              </ns1:ext>
            </ns1:extLst>
          </ns0:cNvPr>
          <ns0:cNvSpPr>
            <ns1:spLocks noGrp="1"/>
          </ns0:cNvSpPr>
          <ns0:nvPr/>
        </ns0:nvSpPr>
        <ns0:spPr>
          <ns1:xfrm>
            <ns1:off x="952500" y="4095750"/>
            <ns1:ext cx="1095375" cy="323850"/>
          </ns1:xfrm>
          <ns1:prstGeom prst="roundRect">
            <ns1:avLst>
              <ns1:gd name="adj" fmla="val 23529"/>
            </ns1:avLst>
          </ns1:prstGeom>
          <ns1:solidFill>
            <ns1:srgbClr val="D9F1EA"/>
          </ns1:solidFill>
          <ns1:ln w="0">
            <ns1:noFill/>
            <ns1:prstDash val="solid"/>
          </ns1:ln>
        </ns0:spPr>
        <ns0:txBody>
          <ns1:bodyPr/>
          <ns1:lstStyle/>
          <ns1:p>
            <ns1:endParaRPr lang="en-KW"/>
          </ns1:p>
        </ns0:txBody>
      </ns0:sp>
      <ns0:sp>
        <ns0:nvSpPr>
          <ns0:cNvPr id="21" name="Rectangle 20">
            <ns1:extLst>
              <ns1:ext uri="{FF2B5EF4-FFF2-40B4-BE49-F238E27FC236}">
                <ns2:creationId id="{1E09646B-5C71-4B79-B32D-23194A3F3E6F}"/>
              </ns1:ext>
            </ns1:extLst>
          </ns0:cNvPr>
          <ns0:cNvSpPr>
            <ns1:spLocks noGrp="1"/>
          </ns0:cNvSpPr>
          <ns0:nvPr/>
        </ns0:nvSpPr>
        <ns0:spPr>
          <ns1:xfrm>
            <ns1:off x="1028700" y="4105275"/>
            <ns1:ext cx="942975"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0">
                <ns1:solidFill>
                  <ns1:srgbClr val="117770"/>
                </ns1:solidFill>
              </ns1:rPr>
              <ns1:t>ZONE</ns1:t>
            </ns1:r>
          </ns1:p>
        </ns0:txBody>
      </ns0:sp>
      <ns0:sp>
        <ns0:nvSpPr>
          <ns0:cNvPr id="22" name="Rectangle 21">
            <ns1:extLst>
              <ns1:ext uri="{FF2B5EF4-FFF2-40B4-BE49-F238E27FC236}">
                <ns2:creationId id="{9797ADBB-A0B7-4EBE-B826-3A1A5CAA9D92}"/>
              </ns1:ext>
            </ns1:extLst>
          </ns0:cNvPr>
          <ns0:cNvSpPr>
            <ns1:spLocks noGrp="1"/>
          </ns0:cNvSpPr>
          <ns0:nvPr/>
        </ns0:nvSpPr>
        <ns0:spPr>
          <ns1:xfrm>
            <ns1:off x="2238375" y="4076700"/>
            <ns1:ext cx="4238625" cy="361950"/>
          </ns1:xfrm>
          <ns1:prstGeom prst="rect">
            <ns1:avLst/>
          </ns1:prstGeom>
          <ns1:noFill/>
          <ns1:ln w="0">
            <ns1:noFill/>
            <ns1:prstDash val="solid"/>
          </ns1:ln>
        </ns0:spPr>
        <ns0:txBody>
          <ns1:bodyPr anchor="ctr"/>
          <ns1:lstStyle>
            <ns1:defPPr>
              <ns1:defRPr sz="1425" b="1">
                <ns1:solidFill>
                  <ns1:srgbClr val="24343C"/>
                </ns1:solidFill>
              </ns1:defRPr>
            </ns1:defPPr>
          </ns1:lstStyle>
          <ns1:p>
            <ns1:pPr>
              <ns1:defRPr sz="1425" b="1">
                <ns1:solidFill>
                  <ns1:srgbClr val="24343C"/>
                </ns1:solidFill>
              </ns1:defRPr>
            </ns1:pPr>
            <ns1:r>
              <ns1:rPr sz="1425" b="0">
                <ns1:solidFill>
                  <ns1:srgbClr val="24343C"/>
                </ns1:solidFill>
              </ns1:rPr>
              <ns1:t>Area or route group</ns1:t>
            </ns1:r>
          </ns1:p>
        </ns0:txBody>
      </ns0:sp>
      <ns0:sp>
        <ns0:nvSpPr>
          <ns0:cNvPr id="23" name="Rounded Rectangle 22">
            <ns1:extLst>
              <ns1:ext uri="{FF2B5EF4-FFF2-40B4-BE49-F238E27FC236}">
                <ns2:creationId id="{3A53652D-A853-48E8-A040-917B92343C37}"/>
              </ns1:ext>
            </ns1:extLst>
          </ns0:cNvPr>
          <ns0:cNvSpPr>
            <ns1:spLocks noGrp="1"/>
          </ns0:cNvSpPr>
          <ns0:nvPr/>
        </ns0:nvSpPr>
        <ns0:spPr>
          <ns1:xfrm>
            <ns1:off x="809625" y="4591050"/>
            <ns1:ext cx="5905500" cy="438150"/>
          </ns1:xfrm>
          <ns1:prstGeom prst="roundRect">
            <ns1:avLst>
              <ns1:gd name="adj" fmla="val 17391"/>
            </ns1:avLst>
          </ns1:prstGeom>
          <ns1:solidFill>
            <ns1:srgbClr val="FFFFFF"/>
          </ns1:solidFill>
          <ns1:ln w="9525">
            <ns1:solidFill>
              <ns1:srgbClr val="D7E2E2"/>
            </ns1:solidFill>
            <ns1:prstDash val="solid"/>
          </ns1:ln>
        </ns0:spPr>
        <ns0:txBody>
          <ns1:bodyPr/>
          <ns1:lstStyle/>
          <ns1:p>
            <ns1:endParaRPr lang="en-KW"/>
          </ns1:p>
        </ns0:txBody>
      </ns0:sp>
      <ns0:sp>
        <ns0:nvSpPr>
          <ns0:cNvPr id="24" name="Rounded Rectangle 23">
            <ns1:extLst>
              <ns1:ext uri="{FF2B5EF4-FFF2-40B4-BE49-F238E27FC236}">
                <ns2:creationId id="{F9B162B6-3CA6-48C3-B9C9-9B7E4AA925FD}"/>
              </ns1:ext>
            </ns1:extLst>
          </ns0:cNvPr>
          <ns0:cNvSpPr>
            <ns1:spLocks noGrp="1"/>
          </ns0:cNvSpPr>
          <ns0:nvPr/>
        </ns0:nvSpPr>
        <ns0:spPr>
          <ns1:xfrm>
            <ns1:off x="952500" y="4648200"/>
            <ns1:ext cx="1095375" cy="323850"/>
          </ns1:xfrm>
          <ns1:prstGeom prst="roundRect">
            <ns1:avLst>
              <ns1:gd name="adj" fmla="val 23529"/>
            </ns1:avLst>
          </ns1:prstGeom>
          <ns1:solidFill>
            <ns1:srgbClr val="D9F1EA"/>
          </ns1:solidFill>
          <ns1:ln w="0">
            <ns1:noFill/>
            <ns1:prstDash val="solid"/>
          </ns1:ln>
        </ns0:spPr>
        <ns0:txBody>
          <ns1:bodyPr/>
          <ns1:lstStyle/>
          <ns1:p>
            <ns1:endParaRPr lang="en-KW"/>
          </ns1:p>
        </ns0:txBody>
      </ns0:sp>
      <ns0:sp>
        <ns0:nvSpPr>
          <ns0:cNvPr id="25" name="Rectangle 24">
            <ns1:extLst>
              <ns1:ext uri="{FF2B5EF4-FFF2-40B4-BE49-F238E27FC236}">
                <ns2:creationId id="{B2D786A3-4B9C-4910-83DF-7F4F066FA91F}"/>
              </ns1:ext>
            </ns1:extLst>
          </ns0:cNvPr>
          <ns0:cNvSpPr>
            <ns1:spLocks noGrp="1"/>
          </ns0:cNvSpPr>
          <ns0:nvPr/>
        </ns0:nvSpPr>
        <ns0:spPr>
          <ns1:xfrm>
            <ns1:off x="1028700" y="4657725"/>
            <ns1:ext cx="942975"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0">
                <ns1:solidFill>
                  <ns1:srgbClr val="117770"/>
                </ns1:solidFill>
              </ns1:rPr>
              <ns1:t>STATUS</ns1:t>
            </ns1:r>
          </ns1:p>
        </ns0:txBody>
      </ns0:sp>
      <ns0:sp>
        <ns0:nvSpPr>
          <ns0:cNvPr id="26" name="Rectangle 25">
            <ns1:extLst>
              <ns1:ext uri="{FF2B5EF4-FFF2-40B4-BE49-F238E27FC236}">
                <ns2:creationId id="{FC573A78-7F85-4115-A4CA-0075F3D226C1}"/>
              </ns1:ext>
            </ns1:extLst>
          </ns0:cNvPr>
          <ns0:cNvSpPr>
            <ns1:spLocks noGrp="1"/>
          </ns0:cNvSpPr>
          <ns0:nvPr/>
        </ns0:nvSpPr>
        <ns0:spPr>
          <ns1:xfrm>
            <ns1:off x="2238375" y="4629150"/>
            <ns1:ext cx="4238625" cy="361950"/>
          </ns1:xfrm>
          <ns1:prstGeom prst="rect">
            <ns1:avLst/>
          </ns1:prstGeom>
          <ns1:noFill/>
          <ns1:ln w="0">
            <ns1:noFill/>
            <ns1:prstDash val="solid"/>
          </ns1:ln>
        </ns0:spPr>
        <ns0:txBody>
          <ns1:bodyPr anchor="ctr"/>
          <ns1:lstStyle>
            <ns1:defPPr>
              <ns1:defRPr sz="1425" b="1">
                <ns1:solidFill>
                  <ns1:srgbClr val="24343C"/>
                </ns1:solidFill>
              </ns1:defRPr>
            </ns1:defPPr>
          </ns1:lstStyle>
          <ns1:p>
            <ns1:pPr>
              <ns1:defRPr sz="1425" b="1">
                <ns1:solidFill>
                  <ns1:srgbClr val="24343C"/>
                </ns1:solidFill>
              </ns1:defRPr>
            </ns1:pPr>
            <ns1:r>
              <ns1:rPr sz="1425" b="0">
                <ns1:solidFill>
                  <ns1:srgbClr val="24343C"/>
                </ns1:solidFill>
              </ns1:rPr>
              <ns1:t>Planned / confirmed / done</ns1:t>
            </ns1:r>
          </ns1:p>
        </ns0:txBody>
      </ns0:sp>
      <ns0:pic>
        <ns0:nvPicPr>
          <ns0:cNvPr id="27" name="Graphic 26">
            <ns1:extLst>
              <ns1:ext uri="{FF2B5EF4-FFF2-40B4-BE49-F238E27FC236}">
                <ns2:creationId id="{1C142B52-44AA-4076-884E-3147DD5570CC}"/>
              </ns1:ext>
            </ns1:extLst>
          </ns0:cNvPr>
          <ns0:cNvPicPr>
            <ns1:picLocks noChangeAspect="1"/>
          </ns0:cNvPicPr>
          <ns0:nvPr/>
        </ns0:nvPicPr>
        <ns0:blipFill>
          <ns1:blip ns3:embed="rId3">
            <ns1:extLst>
              <ns1:ext uri="{96DAC541-7B7A-43D3-8B79-37D633B846F1}">
                <ns4:svgBlip ns3:embed="rId4"/>
              </ns1:ext>
            </ns1:extLst>
          </ns1:blip>
          <ns1:stretch/>
        </ns0:blipFill>
        <ns0:spPr>
          <ns1:xfrm>
            <ns1:off x="8096250" y="2647950"/>
            <ns1:ext cx="2000250" cy="1714500"/>
          </ns1:xfrm>
          <ns1:prstGeom prst="rect">
            <ns1:avLst/>
          </ns1:prstGeom>
        </ns0:spPr>
      </ns0:pic>
      <ns0:sp>
        <ns0:nvSpPr>
          <ns0:cNvPr id="28" name="Rectangle 27">
            <ns1:extLst>
              <ns1:ext uri="{FF2B5EF4-FFF2-40B4-BE49-F238E27FC236}">
                <ns2:creationId id="{5CBE8F4B-F3F1-45AC-AAC5-BFBD0C31A57C}"/>
              </ns1:ext>
            </ns1:extLst>
          </ns0:cNvPr>
          <ns0:cNvSpPr>
            <ns1:spLocks noGrp="1"/>
          </ns0:cNvSpPr>
          <ns0:nvPr/>
        </ns0:nvSpPr>
        <ns0:spPr>
          <ns1:xfrm>
            <ns1:off x="7429500" y="4619625"/>
            <ns1:ext cx="3333750" cy="457200"/>
          </ns1:xfrm>
          <ns1:prstGeom prst="rect">
            <ns1:avLst/>
          </ns1:prstGeom>
          <ns1:noFill/>
          <ns1:ln w="0">
            <ns1:noFill/>
            <ns1:prstDash val="solid"/>
          </ns1:ln>
        </ns0:spPr>
        <ns0:txBody>
          <ns1:bodyPr anchor="ctr"/>
          <ns1:lstStyle>
            <ns1:defPPr algn="ctr">
              <ns1:defRPr sz="1500" b="1">
                <ns1:solidFill>
                  <ns1:srgbClr val="117770"/>
                </ns1:solidFill>
              </ns1:defRPr>
            </ns1:defPPr>
          </ns1:lstStyle>
          <ns1:p>
            <ns1:pPr algn="ctr">
              <ns1:defRPr sz="1500" b="1">
                <ns1:solidFill>
                  <ns1:srgbClr val="117770"/>
                </ns1:solidFill>
              </ns1:defRPr>
            </ns1:pPr>
            <ns1:r>
              <ns1:rPr sz="1500" b="0">
                <ns1:solidFill>
                  <ns1:srgbClr val="117770"/>
                </ns1:solidFill>
              </ns1:rPr>
              <ns1:t>Excel table + filters + validation</ns1:t>
            </ns1:r>
          </ns1:p>
        </ns0:txBody>
      </ns0:sp>
      <ns0:pic>
        <ns0:nvPicPr>
          <ns0:cNvPr id="31" name="Picture 30" descr="A screenshot of a task list&#10;&#10;AI-generated content may be incorrect.">
            <ns1:extLst>
              <ns1:ext uri="{FF2B5EF4-FFF2-40B4-BE49-F238E27FC236}">
                <ns2:creationId id="{9C9D64ED-FFE0-B564-267C-448300BE102D}"/>
              </ns1:ext>
            </ns1:extLst>
          </ns0:cNvPr>
          <ns0:cNvPicPr>
            <ns1:picLocks noChangeAspect="1"/>
          </ns0:cNvPicPr>
          <ns0:nvPr/>
        </ns0:nvPicPr>
        <ns0:blipFill>
          <ns1:blip ns3:embed="rId5">
            <ns1:extLst>
              <ns1:ext uri="{28A0092B-C50C-407E-A947-70E740481C1C}">
                <ns5:useLocalDpi val="0"/>
              </ns1:ext>
            </ns1:extLst>
          </ns1:blip>
          <ns1:stretch>
            <ns1:fillRect/>
          </ns1:stretch>
        </ns0:blipFill>
        <ns0:spPr>
          <ns1:xfrm>
            <ns1:off x="6639339" y="2216512"/>
            <ns1:ext cx="5396948" cy="3060338"/>
          </ns1:xfrm>
          <ns1:prstGeom prst="rect">
            <ns1:avLst/>
          </ns1:prstGeom>
        </ns0:spPr>
      </ns0:pic>
    </ns0:spTree>
    <ns0:extLst>
      <ns0:ext uri="{BB962C8B-B14F-4D97-AF65-F5344CB8AC3E}">
        <ns6:creationId val="764277398"/>
      </ns0:ext>
    </ns0:extLst>
  </ns0:cSld>
  <ns0:clrMapOvr>
    <ns1:masterClrMapping/>
  </ns0:clrMapOvr>
</ns0:sld>
</file>

<file path=ppt/slides/slide5.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0/main" xmlns:ns5="http://schemas.microsoft.com/office/powerpoint/2010/main">
  <ns0:cSld>
    <ns0:bg>
      <ns0:bgPr>
        <ns1:solidFill>
          <ns1:srgbClr val="F3F7F7"/>
        </ns1:solidFill>
        <ns1:effectLst/>
      </ns0:bgPr>
    </ns0:bg>
    <ns0:spTree>
      <ns0:nvGrpSpPr>
        <ns0:cNvPr id="1" name=""/>
        <ns0:cNvGrpSpPr/>
        <ns0:nvPr/>
      </ns0:nvGrpSpPr>
      <ns0:grpSpPr>
        <ns1:xfrm>
          <ns1:off x="0" y="0"/>
          <ns1:ext cx="0" cy="0"/>
          <ns1:chOff x="0" y="0"/>
          <ns1:chExt cx="0" cy="0"/>
        </ns1:xfrm>
      </ns0:grpSpPr>
      <ns0:sp>
        <ns0:nvSpPr>
          <ns0:cNvPr id="27" name="Rectangle 26">
            <ns1:extLst>
              <ns1:ext uri="{FF2B5EF4-FFF2-40B4-BE49-F238E27FC236}">
                <ns2:creationId id="{2E3D75F3-877D-40C1-81AD-C2ACB7A90B43}"/>
              </ns1:ext>
            </ns1:extLst>
          </ns0:cNvPr>
          <ns0:cNvSpPr>
            <ns1:spLocks noGrp="1"/>
          </ns0:cNvSpPr>
          <ns0:nvPr/>
        </ns0:nvSpPr>
        <ns0:spPr>
          <ns1:xfrm>
            <ns1:off x="0" y="0"/>
            <ns1:ext cx="12192000" cy="13335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249AEE33-E012-4E99-83CD-F6E4F2232D06}"/>
              </ns1:ext>
            </ns1:extLst>
          </ns0:cNvPr>
          <ns0:cNvSpPr>
            <ns1:spLocks noGrp="1"/>
          </ns0:cNvSpPr>
          <ns0:nvPr/>
        </ns0:nvSpPr>
        <ns0:spPr>
          <ns1:xfrm>
            <ns1:off x="723900" y="323850"/>
            <ns1:ext cx="6667500" cy="228600"/>
          </ns1:xfrm>
          <ns1:prstGeom prst="rect">
            <ns1:avLst/>
          </ns1:prstGeom>
          <ns1:noFill/>
          <ns1:ln w="0">
            <ns1:noFill/>
            <ns1:prstDash val="solid"/>
          </ns1:ln>
        </ns0:spPr>
        <ns0:txBody>
          <ns1:bodyPr anchor="ctr"/>
          <ns1:lstStyle>
            <ns1:defPPr>
              <ns1:defRPr sz="975" b="1">
                <ns1:solidFill>
                  <ns1:srgbClr val="117770"/>
                </ns1:solidFill>
              </ns1:defRPr>
            </ns1:defPPr>
          </ns1:lstStyle>
          <ns1:p>
            <ns1:pPr>
              <ns1:defRPr sz="975" b="1">
                <ns1:solidFill>
                  <ns1:srgbClr val="117770"/>
                </ns1:solidFill>
              </ns1:defRPr>
            </ns1:pPr>
            <ns1:r>
              <ns1:rPr sz="975" b="1">
                <ns1:solidFill>
                  <ns1:srgbClr val="117770"/>
                </ns1:solidFill>
              </ns1:rPr>
              <ns1:t>ASHFORD COMMUNITY CARE SERVICE</ns1:t>
            </ns1:r>
          </ns1:p>
        </ns0:txBody>
      </ns0:sp>
      <ns0:sp>
        <ns0:nvSpPr>
          <ns0:cNvPr id="3" name="Rectangle 2">
            <ns1:extLst>
              <ns1:ext uri="{FF2B5EF4-FFF2-40B4-BE49-F238E27FC236}">
                <ns2:creationId id="{459F592A-6E73-4EC9-BF8B-30E22E6D1DF8}"/>
              </ns1:ext>
            </ns1:extLst>
          </ns0:cNvPr>
          <ns0:cNvSpPr>
            <ns1:spLocks noGrp="1"/>
          </ns0:cNvSpPr>
          <ns0:nvPr/>
        </ns0:nvSpPr>
        <ns0:spPr>
          <ns1:xfrm>
            <ns1:off x="723900" y="666750"/>
            <ns1:ext cx="10668000" cy="647700"/>
          </ns1:xfrm>
          <ns1:prstGeom prst="rect">
            <ns1:avLst/>
          </ns1:prstGeom>
          <ns1:noFill/>
          <ns1:ln w="0">
            <ns1:noFill/>
            <ns1:prstDash val="solid"/>
          </ns1:ln>
        </ns0:spPr>
        <ns0:txBody>
          <ns1:bodyPr anchor="ctr"/>
          <ns1:lstStyle>
            <ns1:defPPr>
              <ns1:defRPr sz="2550" b="1">
                <ns1:solidFill>
                  <ns1:srgbClr val="103144"/>
                </ns1:solidFill>
              </ns1:defRPr>
            </ns1:defPPr>
          </ns1:lstStyle>
          <ns1:p>
            <ns1:pPr>
              <ns1:defRPr sz="2550" b="1">
                <ns1:solidFill>
                  <ns1:srgbClr val="103144"/>
                </ns1:solidFill>
              </ns1:defRPr>
            </ns1:pPr>
            <ns1:r>
              <ns1:rPr sz="2550" b="0">
                <ns1:solidFill>
                  <ns1:srgbClr val="103144"/>
                </ns1:solidFill>
              </ns1:rPr>
              <ns1:t>One workbook supports a simple daily workflow</ns1:t>
            </ns1:r>
          </ns1:p>
        </ns0:txBody>
      </ns0:sp>
      <ns0:sp>
        <ns0:nvSpPr>
          <ns0:cNvPr id="4" name="Rectangle 3">
            <ns1:extLst>
              <ns1:ext uri="{FF2B5EF4-FFF2-40B4-BE49-F238E27FC236}">
                <ns2:creationId id="{854F7B3D-FEBE-42CE-87EE-80549A2CCD72}"/>
              </ns1:ext>
            </ns1:extLst>
          </ns0:cNvPr>
          <ns0:cNvSpPr>
            <ns1:spLocks noGrp="1"/>
          </ns0:cNvSpPr>
          <ns0:nvPr/>
        </ns0:nvSpPr>
        <ns0:spPr>
          <ns1:xfrm>
            <ns1:off x="723900" y="6191250"/>
            <ns1:ext cx="10744200" cy="9525"/>
          </ns1:xfrm>
          <ns1:prstGeom prst="rect">
            <ns1:avLst/>
          </ns1:prstGeom>
          <ns1:solidFill>
            <ns1:srgbClr val="D7E2E2"/>
          </ns1:solidFill>
          <ns1:ln w="0">
            <ns1:noFill/>
            <ns1:prstDash val="solid"/>
          </ns1:ln>
        </ns0:spPr>
        <ns0:txBody>
          <ns1:bodyPr/>
          <ns1:lstStyle/>
          <ns1:p>
            <ns1:endParaRPr lang="en-KW"/>
          </ns1:p>
        </ns0:txBody>
      </ns0:sp>
      <ns0:sp>
        <ns0:nvSpPr>
          <ns0:cNvPr id="5" name="Rectangle 4">
            <ns1:extLst>
              <ns1:ext uri="{FF2B5EF4-FFF2-40B4-BE49-F238E27FC236}">
                <ns2:creationId id="{EB812987-4C9B-41D2-88BE-CD4E0C8E965B}"/>
              </ns1:ext>
            </ns1:extLst>
          </ns0:cNvPr>
          <ns0:cNvSpPr>
            <ns1:spLocks noGrp="1"/>
          </ns0:cNvSpPr>
          <ns0:nvPr/>
        </ns0:nvSpPr>
        <ns0:spPr>
          <ns1:xfrm>
            <ns1:off x="723900" y="6296025"/>
            <ns1:ext cx="7620000" cy="209550"/>
          </ns1:xfrm>
          <ns1:prstGeom prst="rect">
            <ns1:avLst/>
          </ns1:prstGeom>
          <ns1:noFill/>
          <ns1:ln w="0">
            <ns1:noFill/>
            <ns1:prstDash val="solid"/>
          </ns1:ln>
        </ns0:spPr>
        <ns0:txBody>
          <ns1:bodyPr anchor="ctr"/>
          <ns1:lstStyle>
            <ns1:defPPr>
              <ns1:defRPr sz="900" b="0">
                <ns1:solidFill>
                  <ns1:srgbClr val="60747C"/>
                </ns1:solidFill>
              </ns1:defRPr>
            </ns1:defPPr>
          </ns1:lstStyle>
          <ns1:p>
            <ns1:pPr>
              <ns1:defRPr sz="900" b="0">
                <ns1:solidFill>
                  <ns1:srgbClr val="60747C"/>
                </ns1:solidFill>
              </ns1:defRPr>
            </ns1:pPr>
            <ns1:r>
              <ns1:rPr sz="900" b="0">
                <ns1:solidFill>
                  <ns1:srgbClr val="60747C"/>
                </ns1:solidFill>
              </ns1:rPr>
              <ns1:t>Digital Skills and Research Methods  |  LCHS4007</ns1:t>
            </ns1:r>
          </ns1:p>
        </ns0:txBody>
      </ns0:sp>
      <ns0:sp>
        <ns0:nvSpPr>
          <ns0:cNvPr id="6" name="Rounded Rectangle 5">
            <ns1:extLst>
              <ns1:ext uri="{FF2B5EF4-FFF2-40B4-BE49-F238E27FC236}">
                <ns2:creationId id="{E8914762-8A2D-4E1E-B26F-9787B65B91EA}"/>
              </ns1:ext>
            </ns1:extLst>
          </ns0:cNvPr>
          <ns0:cNvSpPr>
            <ns1:spLocks noGrp="1"/>
          </ns0:cNvSpPr>
          <ns0:nvPr/>
        </ns0:nvSpPr>
        <ns0:spPr>
          <ns1:xfrm>
            <ns1:off x="800100" y="2428875"/>
            <ns1:ext cx="1828800" cy="1562100"/>
          </ns1:xfrm>
          <ns1:prstGeom prst="roundRect">
            <ns1:avLst>
              <ns1:gd name="adj" fmla="val 4878"/>
            </ns1:avLst>
          </ns1:prstGeom>
          <ns1:solidFill>
            <ns1:srgbClr val="103144"/>
          </ns1:solidFill>
          <ns1:ln w="19050">
            <ns1:solidFill>
              <ns1:srgbClr val="D7E2E2"/>
            </ns1:solidFill>
            <ns1:prstDash val="solid"/>
          </ns1:ln>
        </ns0:spPr>
        <ns0:txBody>
          <ns1:bodyPr/>
          <ns1:lstStyle/>
          <ns1:p>
            <ns1:endParaRPr lang="en-KW"/>
          </ns1:p>
        </ns0:txBody>
      </ns0:sp>
      <ns0:sp>
        <ns0:nvSpPr>
          <ns0:cNvPr id="7" name="Oval 6">
            <ns1:extLst>
              <ns1:ext uri="{FF2B5EF4-FFF2-40B4-BE49-F238E27FC236}">
                <ns2:creationId id="{69DDEAF4-7009-47E6-94A1-12D368CEF06E}"/>
              </ns1:ext>
            </ns1:extLst>
          </ns0:cNvPr>
          <ns0:cNvSpPr>
            <ns1:spLocks noGrp="1"/>
          </ns0:cNvSpPr>
          <ns0:nvPr/>
        </ns0:nvSpPr>
        <ns0:spPr>
          <ns1:xfrm>
            <ns1:off x="1466850" y="2114550"/>
            <ns1:ext cx="495300" cy="495300"/>
          </ns1:xfrm>
          <ns1:prstGeom prst="ellipse">
            <ns1:avLst/>
          </ns1:prstGeom>
          <ns1:solidFill>
            <ns1:srgbClr val="117770"/>
          </ns1:solidFill>
          <ns1:ln w="0">
            <ns1:noFill/>
            <ns1:prstDash val="solid"/>
          </ns1:ln>
        </ns0:spPr>
        <ns0:txBody>
          <ns1:bodyPr/>
          <ns1:lstStyle/>
          <ns1:p>
            <ns1:endParaRPr lang="en-KW"/>
          </ns1:p>
        </ns0:txBody>
      </ns0:sp>
      <ns0:sp>
        <ns0:nvSpPr>
          <ns0:cNvPr id="8" name="Rectangle 7">
            <ns1:extLst>
              <ns1:ext uri="{FF2B5EF4-FFF2-40B4-BE49-F238E27FC236}">
                <ns2:creationId id="{E5A8302E-380B-421F-9891-989BEEE703F6}"/>
              </ns1:ext>
            </ns1:extLst>
          </ns0:cNvPr>
          <ns0:cNvSpPr>
            <ns1:spLocks noGrp="1"/>
          </ns0:cNvSpPr>
          <ns0:nvPr/>
        </ns0:nvSpPr>
        <ns0:spPr>
          <ns1:xfrm>
            <ns1:off x="1466850" y="2152650"/>
            <ns1:ext cx="495300" cy="400050"/>
          </ns1:xfrm>
          <ns1:prstGeom prst="rect">
            <ns1:avLst/>
          </ns1:prstGeom>
          <ns1:noFill/>
          <ns1:ln w="0">
            <ns1:noFill/>
            <ns1:prstDash val="solid"/>
          </ns1:ln>
        </ns0:spPr>
        <ns0:txBody>
          <ns1:bodyPr anchor="ctr"/>
          <ns1:lstStyle>
            <ns1:defPPr algn="ctr">
              <ns1:defRPr sz="1650" b="1">
                <ns1:solidFill>
                  <ns1:srgbClr val="FFFFFF"/>
                </ns1:solidFill>
              </ns1:defRPr>
            </ns1:defPPr>
          </ns1:lstStyle>
          <ns1:p>
            <ns1:pPr algn="ctr">
              <ns1:defRPr sz="1650" b="1">
                <ns1:solidFill>
                  <ns1:srgbClr val="FFFFFF"/>
                </ns1:solidFill>
              </ns1:defRPr>
            </ns1:pPr>
            <ns1:r>
              <ns1:rPr sz="1650" b="0">
                <ns1:solidFill>
                  <ns1:srgbClr val="FFFFFF"/>
                </ns1:solidFill>
              </ns1:rPr>
              <ns1:t>1</ns1:t>
            </ns1:r>
          </ns1:p>
        </ns0:txBody>
      </ns0:sp>
      <ns0:sp>
        <ns0:nvSpPr>
          <ns0:cNvPr id="9" name="Rectangle 8">
            <ns1:extLst>
              <ns1:ext uri="{FF2B5EF4-FFF2-40B4-BE49-F238E27FC236}">
                <ns2:creationId id="{414FE4F5-1F22-4E80-8833-59EC7A5B1DA5}"/>
              </ns1:ext>
            </ns1:extLst>
          </ns0:cNvPr>
          <ns0:cNvSpPr>
            <ns1:spLocks noGrp="1"/>
          </ns0:cNvSpPr>
          <ns0:nvPr/>
        </ns0:nvSpPr>
        <ns0:spPr>
          <ns1:xfrm>
            <ns1:off x="971550" y="2857500"/>
            <ns1:ext cx="1485900" cy="933450"/>
          </ns1:xfrm>
          <ns1:prstGeom prst="rect">
            <ns1:avLst/>
          </ns1:prstGeom>
          <ns1:noFill/>
          <ns1:ln w="0">
            <ns1:noFill/>
            <ns1:prstDash val="solid"/>
          </ns1:ln>
        </ns0:spPr>
        <ns0:txBody>
          <ns1:bodyPr anchor="ctr"/>
          <ns1:lstStyle>
            <ns1:defPPr algn="ctr">
              <ns1:defRPr sz="1350" b="1">
                <ns1:solidFill>
                  <ns1:srgbClr val="FFFFFF"/>
                </ns1:solidFill>
              </ns1:defRPr>
            </ns1:defPPr>
          </ns1:lstStyle>
          <ns1:p>
            <ns1:pPr algn="ctr">
              <ns1:defRPr sz="1350" b="1">
                <ns1:solidFill>
                  <ns1:srgbClr val="FFFFFF"/>
                </ns1:solidFill>
              </ns1:defRPr>
            </ns1:pPr>
            <ns1:r>
              <ns1:rPr sz="1350" b="0">
                <ns1:solidFill>
                  <ns1:srgbClr val="FFFFFF"/>
                </ns1:solidFill>
              </ns1:rPr>
              <ns1:t>Coordinator builds weekly plan</ns1:t>
            </ns1:r>
          </ns1:p>
        </ns0:txBody>
      </ns0:sp>
      <ns0:sp>
        <ns0:nvSpPr>
          <ns0:cNvPr id="10" name="Rounded Rectangle 9">
            <ns1:extLst>
              <ns1:ext uri="{FF2B5EF4-FFF2-40B4-BE49-F238E27FC236}">
                <ns2:creationId id="{F64E1AD8-D7DE-4269-BB0C-ADE9CC6D6FEE}"/>
              </ns1:ext>
            </ns1:extLst>
          </ns0:cNvPr>
          <ns0:cNvSpPr>
            <ns1:spLocks noGrp="1"/>
          </ns0:cNvSpPr>
          <ns0:nvPr/>
        </ns0:nvSpPr>
        <ns0:spPr>
          <ns1:xfrm>
            <ns1:off x="2952750" y="2428875"/>
            <ns1:ext cx="1828800" cy="1562100"/>
          </ns1:xfrm>
          <ns1:prstGeom prst="roundRect">
            <ns1:avLst>
              <ns1:gd name="adj" fmla="val 4878"/>
            </ns1:avLst>
          </ns1:prstGeom>
          <ns1:solidFill>
            <ns1:srgbClr val="FFFFFF"/>
          </ns1:solidFill>
          <ns1:ln w="19050">
            <ns1:solidFill>
              <ns1:srgbClr val="D7E2E2"/>
            </ns1:solidFill>
            <ns1:prstDash val="solid"/>
          </ns1:ln>
        </ns0:spPr>
        <ns0:txBody>
          <ns1:bodyPr/>
          <ns1:lstStyle/>
          <ns1:p>
            <ns1:endParaRPr lang="en-KW"/>
          </ns1:p>
        </ns0:txBody>
      </ns0:sp>
      <ns0:sp>
        <ns0:nvSpPr>
          <ns0:cNvPr id="11" name="Oval 10">
            <ns1:extLst>
              <ns1:ext uri="{FF2B5EF4-FFF2-40B4-BE49-F238E27FC236}">
                <ns2:creationId id="{64CC4DAF-0FA3-401E-A6D9-6267C5D89E4F}"/>
              </ns1:ext>
            </ns1:extLst>
          </ns0:cNvPr>
          <ns0:cNvSpPr>
            <ns1:spLocks noGrp="1"/>
          </ns0:cNvSpPr>
          <ns0:nvPr/>
        </ns0:nvSpPr>
        <ns0:spPr>
          <ns1:xfrm>
            <ns1:off x="3619500" y="2114550"/>
            <ns1:ext cx="495300" cy="495300"/>
          </ns1:xfrm>
          <ns1:prstGeom prst="ellipse">
            <ns1:avLst/>
          </ns1:prstGeom>
          <ns1:solidFill>
            <ns1:srgbClr val="D9F1EA"/>
          </ns1:solidFill>
          <ns1:ln w="0">
            <ns1:noFill/>
            <ns1:prstDash val="solid"/>
          </ns1:ln>
        </ns0:spPr>
        <ns0:txBody>
          <ns1:bodyPr/>
          <ns1:lstStyle/>
          <ns1:p>
            <ns1:endParaRPr lang="en-KW"/>
          </ns1:p>
        </ns0:txBody>
      </ns0:sp>
      <ns0:sp>
        <ns0:nvSpPr>
          <ns0:cNvPr id="12" name="Rectangle 11">
            <ns1:extLst>
              <ns1:ext uri="{FF2B5EF4-FFF2-40B4-BE49-F238E27FC236}">
                <ns2:creationId id="{20628A87-EBE5-4E0D-8A32-4B64ADEB162E}"/>
              </ns1:ext>
            </ns1:extLst>
          </ns0:cNvPr>
          <ns0:cNvSpPr>
            <ns1:spLocks noGrp="1"/>
          </ns0:cNvSpPr>
          <ns0:nvPr/>
        </ns0:nvSpPr>
        <ns0:spPr>
          <ns1:xfrm>
            <ns1:off x="3619500" y="2152650"/>
            <ns1:ext cx="495300" cy="400050"/>
          </ns1:xfrm>
          <ns1:prstGeom prst="rect">
            <ns1:avLst/>
          </ns1:prstGeom>
          <ns1:noFill/>
          <ns1:ln w="0">
            <ns1:noFill/>
            <ns1:prstDash val="solid"/>
          </ns1:ln>
        </ns0:spPr>
        <ns0:txBody>
          <ns1:bodyPr anchor="ctr"/>
          <ns1:lstStyle>
            <ns1:defPPr algn="ctr">
              <ns1:defRPr sz="1650" b="1">
                <ns1:solidFill>
                  <ns1:srgbClr val="117770"/>
                </ns1:solidFill>
              </ns1:defRPr>
            </ns1:defPPr>
          </ns1:lstStyle>
          <ns1:p>
            <ns1:pPr algn="ctr">
              <ns1:defRPr sz="1650" b="1">
                <ns1:solidFill>
                  <ns1:srgbClr val="117770"/>
                </ns1:solidFill>
              </ns1:defRPr>
            </ns1:pPr>
            <ns1:r>
              <ns1:rPr sz="1650" b="0">
                <ns1:solidFill>
                  <ns1:srgbClr val="117770"/>
                </ns1:solidFill>
              </ns1:rPr>
              <ns1:t>2</ns1:t>
            </ns1:r>
          </ns1:p>
        </ns0:txBody>
      </ns0:sp>
      <ns0:sp>
        <ns0:nvSpPr>
          <ns0:cNvPr id="13" name="Rectangle 12">
            <ns1:extLst>
              <ns1:ext uri="{FF2B5EF4-FFF2-40B4-BE49-F238E27FC236}">
                <ns2:creationId id="{A68441AE-34FC-4B63-84EA-E93419A2A309}"/>
              </ns1:ext>
            </ns1:extLst>
          </ns0:cNvPr>
          <ns0:cNvSpPr>
            <ns1:spLocks noGrp="1"/>
          </ns0:cNvSpPr>
          <ns0:nvPr/>
        </ns0:nvSpPr>
        <ns0:spPr>
          <ns1:xfrm>
            <ns1:off x="3124200" y="2857500"/>
            <ns1:ext cx="1485900" cy="933450"/>
          </ns1:xfrm>
          <ns1:prstGeom prst="rect">
            <ns1:avLst/>
          </ns1:prstGeom>
          <ns1:noFill/>
          <ns1:ln w="0">
            <ns1:noFill/>
            <ns1:prstDash val="solid"/>
          </ns1:ln>
        </ns0:spPr>
        <ns0:txBody>
          <ns1:bodyPr anchor="ctr"/>
          <ns1:lstStyle>
            <ns1:defPPr algn="ctr">
              <ns1:defRPr sz="1350" b="1">
                <ns1:solidFill>
                  <ns1:srgbClr val="24343C"/>
                </ns1:solidFill>
              </ns1:defRPr>
            </ns1:defPPr>
          </ns1:lstStyle>
          <ns1:p>
            <ns1:pPr algn="ctr">
              <ns1:defRPr sz="1350" b="1">
                <ns1:solidFill>
                  <ns1:srgbClr val="24343C"/>
                </ns1:solidFill>
              </ns1:defRPr>
            </ns1:pPr>
            <ns1:r>
              <ns1:rPr sz="1350" b="0">
                <ns1:solidFill>
                  <ns1:srgbClr val="24343C"/>
                </ns1:solidFill>
              </ns1:rPr>
              <ns1:t>Senior checks cover and role</ns1:t>
            </ns1:r>
          </ns1:p>
        </ns0:txBody>
      </ns0:sp>
      <ns0:sp>
        <ns0:nvSpPr>
          <ns0:cNvPr id="14" name="Rounded Rectangle 13">
            <ns1:extLst>
              <ns1:ext uri="{FF2B5EF4-FFF2-40B4-BE49-F238E27FC236}">
                <ns2:creationId id="{5BE1CE97-C75F-49E9-8294-9889C6C5C391}"/>
              </ns1:ext>
            </ns1:extLst>
          </ns0:cNvPr>
          <ns0:cNvSpPr>
            <ns1:spLocks noGrp="1"/>
          </ns0:cNvSpPr>
          <ns0:nvPr/>
        </ns0:nvSpPr>
        <ns0:spPr>
          <ns1:xfrm>
            <ns1:off x="5105400" y="2428875"/>
            <ns1:ext cx="1828800" cy="1562100"/>
          </ns1:xfrm>
          <ns1:prstGeom prst="roundRect">
            <ns1:avLst>
              <ns1:gd name="adj" fmla="val 4878"/>
            </ns1:avLst>
          </ns1:prstGeom>
          <ns1:solidFill>
            <ns1:srgbClr val="FFFFFF"/>
          </ns1:solidFill>
          <ns1:ln w="19050">
            <ns1:solidFill>
              <ns1:srgbClr val="D7E2E2"/>
            </ns1:solidFill>
            <ns1:prstDash val="solid"/>
          </ns1:ln>
        </ns0:spPr>
        <ns0:txBody>
          <ns1:bodyPr/>
          <ns1:lstStyle/>
          <ns1:p>
            <ns1:endParaRPr lang="en-KW"/>
          </ns1:p>
        </ns0:txBody>
      </ns0:sp>
      <ns0:sp>
        <ns0:nvSpPr>
          <ns0:cNvPr id="15" name="Oval 14">
            <ns1:extLst>
              <ns1:ext uri="{FF2B5EF4-FFF2-40B4-BE49-F238E27FC236}">
                <ns2:creationId id="{F540FFFB-E735-479A-A711-F10B6222C2B1}"/>
              </ns1:ext>
            </ns1:extLst>
          </ns0:cNvPr>
          <ns0:cNvSpPr>
            <ns1:spLocks noGrp="1"/>
          </ns0:cNvSpPr>
          <ns0:nvPr/>
        </ns0:nvSpPr>
        <ns0:spPr>
          <ns1:xfrm>
            <ns1:off x="5772150" y="2114550"/>
            <ns1:ext cx="495300" cy="495300"/>
          </ns1:xfrm>
          <ns1:prstGeom prst="ellipse">
            <ns1:avLst/>
          </ns1:prstGeom>
          <ns1:solidFill>
            <ns1:srgbClr val="D9F1EA"/>
          </ns1:solidFill>
          <ns1:ln w="0">
            <ns1:noFill/>
            <ns1:prstDash val="solid"/>
          </ns1:ln>
        </ns0:spPr>
        <ns0:txBody>
          <ns1:bodyPr/>
          <ns1:lstStyle/>
          <ns1:p>
            <ns1:endParaRPr lang="en-KW"/>
          </ns1:p>
        </ns0:txBody>
      </ns0:sp>
      <ns0:sp>
        <ns0:nvSpPr>
          <ns0:cNvPr id="16" name="Rectangle 15">
            <ns1:extLst>
              <ns1:ext uri="{FF2B5EF4-FFF2-40B4-BE49-F238E27FC236}">
                <ns2:creationId id="{725229A6-2465-429B-B3EA-CB02DBF2A8CE}"/>
              </ns1:ext>
            </ns1:extLst>
          </ns0:cNvPr>
          <ns0:cNvSpPr>
            <ns1:spLocks noGrp="1"/>
          </ns0:cNvSpPr>
          <ns0:nvPr/>
        </ns0:nvSpPr>
        <ns0:spPr>
          <ns1:xfrm>
            <ns1:off x="5772150" y="2152650"/>
            <ns1:ext cx="495300" cy="400050"/>
          </ns1:xfrm>
          <ns1:prstGeom prst="rect">
            <ns1:avLst/>
          </ns1:prstGeom>
          <ns1:noFill/>
          <ns1:ln w="0">
            <ns1:noFill/>
            <ns1:prstDash val="solid"/>
          </ns1:ln>
        </ns0:spPr>
        <ns0:txBody>
          <ns1:bodyPr anchor="ctr"/>
          <ns1:lstStyle>
            <ns1:defPPr algn="ctr">
              <ns1:defRPr sz="1650" b="1">
                <ns1:solidFill>
                  <ns1:srgbClr val="117770"/>
                </ns1:solidFill>
              </ns1:defRPr>
            </ns1:defPPr>
          </ns1:lstStyle>
          <ns1:p>
            <ns1:pPr algn="ctr">
              <ns1:defRPr sz="1650" b="1">
                <ns1:solidFill>
                  <ns1:srgbClr val="117770"/>
                </ns1:solidFill>
              </ns1:defRPr>
            </ns1:pPr>
            <ns1:r>
              <ns1:rPr sz="1650" b="0">
                <ns1:solidFill>
                  <ns1:srgbClr val="117770"/>
                </ns1:solidFill>
              </ns1:rPr>
              <ns1:t>3</ns1:t>
            </ns1:r>
          </ns1:p>
        </ns0:txBody>
      </ns0:sp>
      <ns0:sp>
        <ns0:nvSpPr>
          <ns0:cNvPr id="17" name="Rectangle 16">
            <ns1:extLst>
              <ns1:ext uri="{FF2B5EF4-FFF2-40B4-BE49-F238E27FC236}">
                <ns2:creationId id="{44B67EE8-0460-4836-A93E-3539FB7E5C28}"/>
              </ns1:ext>
            </ns1:extLst>
          </ns0:cNvPr>
          <ns0:cNvSpPr>
            <ns1:spLocks noGrp="1"/>
          </ns0:cNvSpPr>
          <ns0:nvPr/>
        </ns0:nvSpPr>
        <ns0:spPr>
          <ns1:xfrm>
            <ns1:off x="5276850" y="2857500"/>
            <ns1:ext cx="1485900" cy="933450"/>
          </ns1:xfrm>
          <ns1:prstGeom prst="rect">
            <ns1:avLst/>
          </ns1:prstGeom>
          <ns1:noFill/>
          <ns1:ln w="0">
            <ns1:noFill/>
            <ns1:prstDash val="solid"/>
          </ns1:ln>
        </ns0:spPr>
        <ns0:txBody>
          <ns1:bodyPr anchor="ctr"/>
          <ns1:lstStyle>
            <ns1:defPPr algn="ctr">
              <ns1:defRPr sz="1350" b="1">
                <ns1:solidFill>
                  <ns1:srgbClr val="24343C"/>
                </ns1:solidFill>
              </ns1:defRPr>
            </ns1:defPPr>
          </ns1:lstStyle>
          <ns1:p>
            <ns1:pPr algn="ctr">
              <ns1:defRPr sz="1350" b="1">
                <ns1:solidFill>
                  <ns1:srgbClr val="24343C"/>
                </ns1:solidFill>
              </ns1:defRPr>
            </ns1:pPr>
            <ns1:r>
              <ns1:rPr sz="1350" b="0">
                <ns1:solidFill>
                  <ns1:srgbClr val="24343C"/>
                </ns1:solidFill>
              </ns1:rPr>
              <ns1:t>Staff open current shared view</ns1:t>
            </ns1:r>
          </ns1:p>
        </ns0:txBody>
      </ns0:sp>
      <ns0:sp>
        <ns0:nvSpPr>
          <ns0:cNvPr id="18" name="Rounded Rectangle 17">
            <ns1:extLst>
              <ns1:ext uri="{FF2B5EF4-FFF2-40B4-BE49-F238E27FC236}">
                <ns2:creationId id="{52221410-9ACC-428A-8AA4-9B6F404A13F7}"/>
              </ns1:ext>
            </ns1:extLst>
          </ns0:cNvPr>
          <ns0:cNvSpPr>
            <ns1:spLocks noGrp="1"/>
          </ns0:cNvSpPr>
          <ns0:nvPr/>
        </ns0:nvSpPr>
        <ns0:spPr>
          <ns1:xfrm>
            <ns1:off x="7258050" y="2428875"/>
            <ns1:ext cx="1828800" cy="1562100"/>
          </ns1:xfrm>
          <ns1:prstGeom prst="roundRect">
            <ns1:avLst>
              <ns1:gd name="adj" fmla="val 4878"/>
            </ns1:avLst>
          </ns1:prstGeom>
          <ns1:solidFill>
            <ns1:srgbClr val="FFFFFF"/>
          </ns1:solidFill>
          <ns1:ln w="19050">
            <ns1:solidFill>
              <ns1:srgbClr val="D7E2E2"/>
            </ns1:solidFill>
            <ns1:prstDash val="solid"/>
          </ns1:ln>
        </ns0:spPr>
        <ns0:txBody>
          <ns1:bodyPr/>
          <ns1:lstStyle/>
          <ns1:p>
            <ns1:endParaRPr lang="en-KW"/>
          </ns1:p>
        </ns0:txBody>
      </ns0:sp>
      <ns0:sp>
        <ns0:nvSpPr>
          <ns0:cNvPr id="19" name="Oval 18">
            <ns1:extLst>
              <ns1:ext uri="{FF2B5EF4-FFF2-40B4-BE49-F238E27FC236}">
                <ns2:creationId id="{8D913588-883D-43FA-ABAF-FBDC9D41E4A2}"/>
              </ns1:ext>
            </ns1:extLst>
          </ns0:cNvPr>
          <ns0:cNvSpPr>
            <ns1:spLocks noGrp="1"/>
          </ns0:cNvSpPr>
          <ns0:nvPr/>
        </ns0:nvSpPr>
        <ns0:spPr>
          <ns1:xfrm>
            <ns1:off x="7924800" y="2114550"/>
            <ns1:ext cx="495300" cy="495300"/>
          </ns1:xfrm>
          <ns1:prstGeom prst="ellipse">
            <ns1:avLst/>
          </ns1:prstGeom>
          <ns1:solidFill>
            <ns1:srgbClr val="D9F1EA"/>
          </ns1:solidFill>
          <ns1:ln w="0">
            <ns1:noFill/>
            <ns1:prstDash val="solid"/>
          </ns1:ln>
        </ns0:spPr>
        <ns0:txBody>
          <ns1:bodyPr/>
          <ns1:lstStyle/>
          <ns1:p>
            <ns1:endParaRPr lang="en-KW"/>
          </ns1:p>
        </ns0:txBody>
      </ns0:sp>
      <ns0:sp>
        <ns0:nvSpPr>
          <ns0:cNvPr id="20" name="Rectangle 19">
            <ns1:extLst>
              <ns1:ext uri="{FF2B5EF4-FFF2-40B4-BE49-F238E27FC236}">
                <ns2:creationId id="{815B27FC-4CD1-4B7E-B4CD-9ED64BA425AD}"/>
              </ns1:ext>
            </ns1:extLst>
          </ns0:cNvPr>
          <ns0:cNvSpPr>
            <ns1:spLocks noGrp="1"/>
          </ns0:cNvSpPr>
          <ns0:nvPr/>
        </ns0:nvSpPr>
        <ns0:spPr>
          <ns1:xfrm>
            <ns1:off x="7924800" y="2152650"/>
            <ns1:ext cx="495300" cy="400050"/>
          </ns1:xfrm>
          <ns1:prstGeom prst="rect">
            <ns1:avLst/>
          </ns1:prstGeom>
          <ns1:noFill/>
          <ns1:ln w="0">
            <ns1:noFill/>
            <ns1:prstDash val="solid"/>
          </ns1:ln>
        </ns0:spPr>
        <ns0:txBody>
          <ns1:bodyPr anchor="ctr"/>
          <ns1:lstStyle>
            <ns1:defPPr algn="ctr">
              <ns1:defRPr sz="1650" b="1">
                <ns1:solidFill>
                  <ns1:srgbClr val="117770"/>
                </ns1:solidFill>
              </ns1:defRPr>
            </ns1:defPPr>
          </ns1:lstStyle>
          <ns1:p>
            <ns1:pPr algn="ctr">
              <ns1:defRPr sz="1650" b="1">
                <ns1:solidFill>
                  <ns1:srgbClr val="117770"/>
                </ns1:solidFill>
              </ns1:defRPr>
            </ns1:pPr>
            <ns1:r>
              <ns1:rPr sz="1650" b="0">
                <ns1:solidFill>
                  <ns1:srgbClr val="117770"/>
                </ns1:solidFill>
              </ns1:rPr>
              <ns1:t>4</ns1:t>
            </ns1:r>
          </ns1:p>
        </ns0:txBody>
      </ns0:sp>
      <ns0:sp>
        <ns0:nvSpPr>
          <ns0:cNvPr id="21" name="Rectangle 20">
            <ns1:extLst>
              <ns1:ext uri="{FF2B5EF4-FFF2-40B4-BE49-F238E27FC236}">
                <ns2:creationId id="{9B81101C-04D5-4593-8577-C2A16F939E6C}"/>
              </ns1:ext>
            </ns1:extLst>
          </ns0:cNvPr>
          <ns0:cNvSpPr>
            <ns1:spLocks noGrp="1"/>
          </ns0:cNvSpPr>
          <ns0:nvPr/>
        </ns0:nvSpPr>
        <ns0:spPr>
          <ns1:xfrm>
            <ns1:off x="7429500" y="2857500"/>
            <ns1:ext cx="1485900" cy="933450"/>
          </ns1:xfrm>
          <ns1:prstGeom prst="rect">
            <ns1:avLst/>
          </ns1:prstGeom>
          <ns1:noFill/>
          <ns1:ln w="0">
            <ns1:noFill/>
            <ns1:prstDash val="solid"/>
          </ns1:ln>
        </ns0:spPr>
        <ns0:txBody>
          <ns1:bodyPr anchor="ctr"/>
          <ns1:lstStyle>
            <ns1:defPPr algn="ctr">
              <ns1:defRPr sz="1350" b="1">
                <ns1:solidFill>
                  <ns1:srgbClr val="24343C"/>
                </ns1:solidFill>
              </ns1:defRPr>
            </ns1:defPPr>
          </ns1:lstStyle>
          <ns1:p>
            <ns1:pPr algn="ctr">
              <ns1:defRPr sz="1350" b="1">
                <ns1:solidFill>
                  <ns1:srgbClr val="24343C"/>
                </ns1:solidFill>
              </ns1:defRPr>
            </ns1:pPr>
            <ns1:r>
              <ns1:rPr sz="1350" b="0">
                <ns1:solidFill>
                  <ns1:srgbClr val="24343C"/>
                </ns1:solidFill>
              </ns1:rPr>
              <ns1:t>Changes are approved and logged</ns1:t>
            </ns1:r>
          </ns1:p>
        </ns0:txBody>
      </ns0:sp>
      <ns0:sp>
        <ns0:nvSpPr>
          <ns0:cNvPr id="22" name="Rounded Rectangle 21">
            <ns1:extLst>
              <ns1:ext uri="{FF2B5EF4-FFF2-40B4-BE49-F238E27FC236}">
                <ns2:creationId id="{97A0C8BD-96BF-4A68-819D-6ACAB7BE790A}"/>
              </ns1:ext>
            </ns1:extLst>
          </ns0:cNvPr>
          <ns0:cNvSpPr>
            <ns1:spLocks noGrp="1"/>
          </ns0:cNvSpPr>
          <ns0:nvPr/>
        </ns0:nvSpPr>
        <ns0:spPr>
          <ns1:xfrm>
            <ns1:off x="9410700" y="2428875"/>
            <ns1:ext cx="1828800" cy="1562100"/>
          </ns1:xfrm>
          <ns1:prstGeom prst="roundRect">
            <ns1:avLst>
              <ns1:gd name="adj" fmla="val 4878"/>
            </ns1:avLst>
          </ns1:prstGeom>
          <ns1:solidFill>
            <ns1:srgbClr val="FFFFFF"/>
          </ns1:solidFill>
          <ns1:ln w="19050">
            <ns1:solidFill>
              <ns1:srgbClr val="D7E2E2"/>
            </ns1:solidFill>
            <ns1:prstDash val="solid"/>
          </ns1:ln>
        </ns0:spPr>
        <ns0:txBody>
          <ns1:bodyPr/>
          <ns1:lstStyle/>
          <ns1:p>
            <ns1:endParaRPr lang="en-KW"/>
          </ns1:p>
        </ns0:txBody>
      </ns0:sp>
      <ns0:sp>
        <ns0:nvSpPr>
          <ns0:cNvPr id="23" name="Oval 22">
            <ns1:extLst>
              <ns1:ext uri="{FF2B5EF4-FFF2-40B4-BE49-F238E27FC236}">
                <ns2:creationId id="{FF640C55-07BD-4687-915A-A36494EF85F8}"/>
              </ns1:ext>
            </ns1:extLst>
          </ns0:cNvPr>
          <ns0:cNvSpPr>
            <ns1:spLocks noGrp="1"/>
          </ns0:cNvSpPr>
          <ns0:nvPr/>
        </ns0:nvSpPr>
        <ns0:spPr>
          <ns1:xfrm>
            <ns1:off x="10077450" y="2114550"/>
            <ns1:ext cx="495300" cy="495300"/>
          </ns1:xfrm>
          <ns1:prstGeom prst="ellipse">
            <ns1:avLst/>
          </ns1:prstGeom>
          <ns1:solidFill>
            <ns1:srgbClr val="D9F1EA"/>
          </ns1:solidFill>
          <ns1:ln w="0">
            <ns1:noFill/>
            <ns1:prstDash val="solid"/>
          </ns1:ln>
        </ns0:spPr>
        <ns0:txBody>
          <ns1:bodyPr/>
          <ns1:lstStyle/>
          <ns1:p>
            <ns1:endParaRPr lang="en-KW"/>
          </ns1:p>
        </ns0:txBody>
      </ns0:sp>
      <ns0:sp>
        <ns0:nvSpPr>
          <ns0:cNvPr id="24" name="Rectangle 23">
            <ns1:extLst>
              <ns1:ext uri="{FF2B5EF4-FFF2-40B4-BE49-F238E27FC236}">
                <ns2:creationId id="{63BECC03-1370-475A-B4F2-2FFEE85975C5}"/>
              </ns1:ext>
            </ns1:extLst>
          </ns0:cNvPr>
          <ns0:cNvSpPr>
            <ns1:spLocks noGrp="1"/>
          </ns0:cNvSpPr>
          <ns0:nvPr/>
        </ns0:nvSpPr>
        <ns0:spPr>
          <ns1:xfrm>
            <ns1:off x="10077450" y="2152650"/>
            <ns1:ext cx="495300" cy="400050"/>
          </ns1:xfrm>
          <ns1:prstGeom prst="rect">
            <ns1:avLst/>
          </ns1:prstGeom>
          <ns1:noFill/>
          <ns1:ln w="0">
            <ns1:noFill/>
            <ns1:prstDash val="solid"/>
          </ns1:ln>
        </ns0:spPr>
        <ns0:txBody>
          <ns1:bodyPr anchor="ctr"/>
          <ns1:lstStyle>
            <ns1:defPPr algn="ctr">
              <ns1:defRPr sz="1650" b="1">
                <ns1:solidFill>
                  <ns1:srgbClr val="117770"/>
                </ns1:solidFill>
              </ns1:defRPr>
            </ns1:defPPr>
          </ns1:lstStyle>
          <ns1:p>
            <ns1:pPr algn="ctr">
              <ns1:defRPr sz="1650" b="1">
                <ns1:solidFill>
                  <ns1:srgbClr val="117770"/>
                </ns1:solidFill>
              </ns1:defRPr>
            </ns1:pPr>
            <ns1:r>
              <ns1:rPr sz="1650" b="0">
                <ns1:solidFill>
                  <ns1:srgbClr val="117770"/>
                </ns1:solidFill>
              </ns1:rPr>
              <ns1:t>5</ns1:t>
            </ns1:r>
          </ns1:p>
        </ns0:txBody>
      </ns0:sp>
      <ns0:sp>
        <ns0:nvSpPr>
          <ns0:cNvPr id="25" name="Rectangle 24">
            <ns1:extLst>
              <ns1:ext uri="{FF2B5EF4-FFF2-40B4-BE49-F238E27FC236}">
                <ns2:creationId id="{A384CEC5-B764-4BE4-A210-03826CF5A320}"/>
              </ns1:ext>
            </ns1:extLst>
          </ns0:cNvPr>
          <ns0:cNvSpPr>
            <ns1:spLocks noGrp="1"/>
          </ns0:cNvSpPr>
          <ns0:nvPr/>
        </ns0:nvSpPr>
        <ns0:spPr>
          <ns1:xfrm>
            <ns1:off x="9582150" y="2857500"/>
            <ns1:ext cx="1485900" cy="933450"/>
          </ns1:xfrm>
          <ns1:prstGeom prst="rect">
            <ns1:avLst/>
          </ns1:prstGeom>
          <ns1:noFill/>
          <ns1:ln w="0">
            <ns1:noFill/>
            <ns1:prstDash val="solid"/>
          </ns1:ln>
        </ns0:spPr>
        <ns0:txBody>
          <ns1:bodyPr anchor="ctr"/>
          <ns1:lstStyle>
            <ns1:defPPr algn="ctr">
              <ns1:defRPr sz="1350" b="1">
                <ns1:solidFill>
                  <ns1:srgbClr val="24343C"/>
                </ns1:solidFill>
              </ns1:defRPr>
            </ns1:defPPr>
          </ns1:lstStyle>
          <ns1:p>
            <ns1:pPr algn="ctr">
              <ns1:defRPr sz="1350" b="1">
                <ns1:solidFill>
                  <ns1:srgbClr val="24343C"/>
                </ns1:solidFill>
              </ns1:defRPr>
            </ns1:pPr>
            <ns1:r>
              <ns1:rPr sz="1350" b="0">
                <ns1:solidFill>
                  <ns1:srgbClr val="24343C"/>
                </ns1:solidFill>
              </ns1:rPr>
              <ns1:t>Visit status is confirmed</ns1:t>
            </ns1:r>
          </ns1:p>
        </ns0:txBody>
      </ns0:sp>
      <ns0:sp>
        <ns0:nvSpPr>
          <ns0:cNvPr id="26" name="Rectangle 25">
            <ns1:extLst>
              <ns1:ext uri="{FF2B5EF4-FFF2-40B4-BE49-F238E27FC236}">
                <ns2:creationId id="{F32D1DCD-B0F1-4A71-B852-3DAA47D7BE92}"/>
              </ns1:ext>
            </ns1:extLst>
          </ns0:cNvPr>
          <ns0:cNvSpPr>
            <ns1:spLocks noGrp="1"/>
          </ns0:cNvSpPr>
          <ns0:nvPr/>
        </ns0:nvSpPr>
        <ns0:spPr>
          <ns1:xfrm>
            <ns1:off x="1095375" y="1525088"/>
            <ns1:ext cx="10001250" cy="476250"/>
          </ns1:xfrm>
          <ns1:prstGeom prst="rect">
            <ns1:avLst/>
          </ns1:prstGeom>
          <ns1:noFill/>
          <ns1:ln w="0">
            <ns1:noFill/>
            <ns1:prstDash val="solid"/>
          </ns1:ln>
        </ns0:spPr>
        <ns0:txBody>
          <ns1:bodyPr anchor="ctr"/>
          <ns1:lstStyle>
            <ns1:defPPr algn="ctr">
              <ns1:defRPr sz="1575" b="1">
                <ns1:solidFill>
                  <ns1:srgbClr val="B95B4A"/>
                </ns1:solidFill>
              </ns1:defRPr>
            </ns1:defPPr>
          </ns1:lstStyle>
          <ns1:p>
            <ns1:pPr algn="ctr">
              <ns1:defRPr sz="1575" b="1">
                <ns1:solidFill>
                  <ns1:srgbClr val="B95B4A"/>
                </ns1:solidFill>
              </ns1:defRPr>
            </ns1:pPr>
            <ns1:r>
              <ns1:rPr sz="1575" b="0" dirty="0">
                <ns1:solidFill>
                  <ns1:srgbClr val="B95B4A"/>
                </ns1:solidFill>
              </ns1:rPr>
              <ns1:t>Emergency changes are still made by phone or agreed-upon escalation.</ns1:t>
            </ns1:r>
          </ns1:p>
        </ns0:txBody>
      </ns0:sp>
      <ns0:pic>
        <ns0:nvPicPr>
          <ns0:cNvPr id="29" name="Picture 28" descr="A computer with a schedule on it&#10;&#10;AI-generated content may be incorrect.">
            <ns1:extLst>
              <ns1:ext uri="{FF2B5EF4-FFF2-40B4-BE49-F238E27FC236}">
                <ns2:creationId id="{E32BF616-ADC4-C668-0EC5-70575A2AAE0F}"/>
              </ns1:ext>
            </ns1:extLst>
          </ns0:cNvPr>
          <ns0:cNvPicPr>
            <ns1:picLocks noChangeAspect="1"/>
          </ns0:cNvPicPr>
          <ns0:nvPr/>
        </ns0:nvPicPr>
        <ns0:blipFill>
          <ns1:blip ns3:embed="rId3">
            <ns1:extLst>
              <ns1:ext uri="{28A0092B-C50C-407E-A947-70E740481C1C}">
                <ns4:useLocalDpi val="0"/>
              </ns1:ext>
            </ns1:extLst>
          </ns1:blip>
          <ns1:stretch>
            <ns1:fillRect/>
          </ns1:stretch>
        </ns0:blipFill>
        <ns0:spPr>
          <ns1:xfrm>
            <ns1:off x="4484204" y="3886045"/>
            <ns1:ext cx="5238750" cy="2972783"/>
          </ns1:xfrm>
          <ns1:prstGeom prst="rect">
            <ns1:avLst/>
          </ns1:prstGeom>
        </ns0:spPr>
      </ns0:pic>
    </ns0:spTree>
    <ns0:extLst>
      <ns0:ext uri="{BB962C8B-B14F-4D97-AF65-F5344CB8AC3E}">
        <ns5:creationId val="1548820647"/>
      </ns0:ext>
    </ns0:extLst>
  </ns0:cSld>
  <ns0:clrMapOvr>
    <ns1:masterClrMapping/>
  </ns0:clrMapOvr>
</ns0:sld>
</file>

<file path=ppt/slides/slide6.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6/SVG/main" xmlns:ns5="http://schemas.microsoft.com/office/drawing/2010/main" xmlns:ns6="http://schemas.microsoft.com/office/powerpoint/2010/main">
  <ns0:cSld>
    <ns0:bg>
      <ns0:bgPr>
        <ns1:solidFill>
          <ns1:srgbClr val="F3F7F7"/>
        </ns1:solidFill>
        <ns1:effectLst/>
      </ns0:bgPr>
    </ns0:bg>
    <ns0:spTree>
      <ns0:nvGrpSpPr>
        <ns0:cNvPr id="1" name=""/>
        <ns0:cNvGrpSpPr/>
        <ns0:nvPr/>
      </ns0:nvGrpSpPr>
      <ns0:grpSpPr>
        <ns1:xfrm>
          <ns1:off x="0" y="0"/>
          <ns1:ext cx="0" cy="0"/>
          <ns1:chOff x="0" y="0"/>
          <ns1:chExt cx="0" cy="0"/>
        </ns1:xfrm>
      </ns0:grpSpPr>
      <ns0:sp>
        <ns0:nvSpPr>
          <ns0:cNvPr id="17" name="Rectangle 16">
            <ns1:extLst>
              <ns1:ext uri="{FF2B5EF4-FFF2-40B4-BE49-F238E27FC236}">
                <ns2:creationId id="{EAD9A0FD-C4C0-4B61-B262-88F6C05126F0}"/>
              </ns1:ext>
            </ns1:extLst>
          </ns0:cNvPr>
          <ns0:cNvSpPr>
            <ns1:spLocks noGrp="1"/>
          </ns0:cNvSpPr>
          <ns0:nvPr/>
        </ns0:nvSpPr>
        <ns0:spPr>
          <ns1:xfrm>
            <ns1:off x="0" y="0"/>
            <ns1:ext cx="12192000" cy="13335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6728A2BC-FE02-4539-982E-A1D100B94DC7}"/>
              </ns1:ext>
            </ns1:extLst>
          </ns0:cNvPr>
          <ns0:cNvSpPr>
            <ns1:spLocks noGrp="1"/>
          </ns0:cNvSpPr>
          <ns0:nvPr/>
        </ns0:nvSpPr>
        <ns0:spPr>
          <ns1:xfrm>
            <ns1:off x="723900" y="323850"/>
            <ns1:ext cx="6667500" cy="228600"/>
          </ns1:xfrm>
          <ns1:prstGeom prst="rect">
            <ns1:avLst/>
          </ns1:prstGeom>
          <ns1:noFill/>
          <ns1:ln w="0">
            <ns1:noFill/>
            <ns1:prstDash val="solid"/>
          </ns1:ln>
        </ns0:spPr>
        <ns0:txBody>
          <ns1:bodyPr anchor="ctr"/>
          <ns1:lstStyle>
            <ns1:defPPr>
              <ns1:defRPr sz="975" b="1">
                <ns1:solidFill>
                  <ns1:srgbClr val="117770"/>
                </ns1:solidFill>
              </ns1:defRPr>
            </ns1:defPPr>
          </ns1:lstStyle>
          <ns1:p>
            <ns1:pPr>
              <ns1:defRPr sz="975" b="1">
                <ns1:solidFill>
                  <ns1:srgbClr val="117770"/>
                </ns1:solidFill>
              </ns1:defRPr>
            </ns1:pPr>
            <ns1:r>
              <ns1:rPr sz="975" b="1">
                <ns1:solidFill>
                  <ns1:srgbClr val="117770"/>
                </ns1:solidFill>
              </ns1:rPr>
              <ns1:t>ASHFORD COMMUNITY CARE SERVICE</ns1:t>
            </ns1:r>
          </ns1:p>
        </ns0:txBody>
      </ns0:sp>
      <ns0:sp>
        <ns0:nvSpPr>
          <ns0:cNvPr id="3" name="Rectangle 2">
            <ns1:extLst>
              <ns1:ext uri="{FF2B5EF4-FFF2-40B4-BE49-F238E27FC236}">
                <ns2:creationId id="{A6E2798F-DD27-4998-ACDF-1AA7913E94D3}"/>
              </ns1:ext>
            </ns1:extLst>
          </ns0:cNvPr>
          <ns0:cNvSpPr>
            <ns1:spLocks noGrp="1"/>
          </ns0:cNvSpPr>
          <ns0:nvPr/>
        </ns0:nvSpPr>
        <ns0:spPr>
          <ns1:xfrm>
            <ns1:off x="723900" y="666750"/>
            <ns1:ext cx="10668000" cy="647700"/>
          </ns1:xfrm>
          <ns1:prstGeom prst="rect">
            <ns1:avLst/>
          </ns1:prstGeom>
          <ns1:noFill/>
          <ns1:ln w="0">
            <ns1:noFill/>
            <ns1:prstDash val="solid"/>
          </ns1:ln>
        </ns0:spPr>
        <ns0:txBody>
          <ns1:bodyPr anchor="ctr"/>
          <ns1:lstStyle>
            <ns1:defPPr>
              <ns1:defRPr sz="2550" b="1">
                <ns1:solidFill>
                  <ns1:srgbClr val="103144"/>
                </ns1:solidFill>
              </ns1:defRPr>
            </ns1:defPPr>
          </ns1:lstStyle>
          <ns1:p>
            <ns1:pPr>
              <ns1:defRPr sz="2550" b="1">
                <ns1:solidFill>
                  <ns1:srgbClr val="103144"/>
                </ns1:solidFill>
              </ns1:defRPr>
            </ns1:pPr>
            <ns1:r>
              <ns1:rPr sz="2550" b="0">
                <ns1:solidFill>
                  <ns1:srgbClr val="103144"/>
                </ns1:solidFill>
              </ns1:rPr>
              <ns1:t>Expected gains: visibility, fewer repeats, clearer checks</ns1:t>
            </ns1:r>
          </ns1:p>
        </ns0:txBody>
      </ns0:sp>
      <ns0:sp>
        <ns0:nvSpPr>
          <ns0:cNvPr id="4" name="Rectangle 3">
            <ns1:extLst>
              <ns1:ext uri="{FF2B5EF4-FFF2-40B4-BE49-F238E27FC236}">
                <ns2:creationId id="{D40DB8D6-D0BE-454E-89C1-E275540190F0}"/>
              </ns1:ext>
            </ns1:extLst>
          </ns0:cNvPr>
          <ns0:cNvSpPr>
            <ns1:spLocks noGrp="1"/>
          </ns0:cNvSpPr>
          <ns0:nvPr/>
        </ns0:nvSpPr>
        <ns0:spPr>
          <ns1:xfrm>
            <ns1:off x="723900" y="6191250"/>
            <ns1:ext cx="10744200" cy="9525"/>
          </ns1:xfrm>
          <ns1:prstGeom prst="rect">
            <ns1:avLst/>
          </ns1:prstGeom>
          <ns1:solidFill>
            <ns1:srgbClr val="D7E2E2"/>
          </ns1:solidFill>
          <ns1:ln w="0">
            <ns1:noFill/>
            <ns1:prstDash val="solid"/>
          </ns1:ln>
        </ns0:spPr>
        <ns0:txBody>
          <ns1:bodyPr/>
          <ns1:lstStyle/>
          <ns1:p>
            <ns1:endParaRPr lang="en-KW"/>
          </ns1:p>
        </ns0:txBody>
      </ns0:sp>
      <ns0:sp>
        <ns0:nvSpPr>
          <ns0:cNvPr id="5" name="Rectangle 4">
            <ns1:extLst>
              <ns1:ext uri="{FF2B5EF4-FFF2-40B4-BE49-F238E27FC236}">
                <ns2:creationId id="{B6B40F6E-D524-4BA7-80F5-CB74D8E321E6}"/>
              </ns1:ext>
            </ns1:extLst>
          </ns0:cNvPr>
          <ns0:cNvSpPr>
            <ns1:spLocks noGrp="1"/>
          </ns0:cNvSpPr>
          <ns0:nvPr/>
        </ns0:nvSpPr>
        <ns0:spPr>
          <ns1:xfrm>
            <ns1:off x="723900" y="6296025"/>
            <ns1:ext cx="7620000" cy="209550"/>
          </ns1:xfrm>
          <ns1:prstGeom prst="rect">
            <ns1:avLst/>
          </ns1:prstGeom>
          <ns1:noFill/>
          <ns1:ln w="0">
            <ns1:noFill/>
            <ns1:prstDash val="solid"/>
          </ns1:ln>
        </ns0:spPr>
        <ns0:txBody>
          <ns1:bodyPr anchor="ctr"/>
          <ns1:lstStyle>
            <ns1:defPPr>
              <ns1:defRPr sz="900" b="0">
                <ns1:solidFill>
                  <ns1:srgbClr val="60747C"/>
                </ns1:solidFill>
              </ns1:defRPr>
            </ns1:defPPr>
          </ns1:lstStyle>
          <ns1:p>
            <ns1:pPr>
              <ns1:defRPr sz="900" b="0">
                <ns1:solidFill>
                  <ns1:srgbClr val="60747C"/>
                </ns1:solidFill>
              </ns1:defRPr>
            </ns1:pPr>
            <ns1:r>
              <ns1:rPr sz="900" b="0">
                <ns1:solidFill>
                  <ns1:srgbClr val="60747C"/>
                </ns1:solidFill>
              </ns1:rPr>
              <ns1:t>Digital Skills and Research Methods  |  LCHS4007</ns1:t>
            </ns1:r>
          </ns1:p>
        </ns0:txBody>
      </ns0:sp>
      <ns0:sp>
        <ns0:nvSpPr>
          <ns0:cNvPr id="6" name="Rectangle 5">
            <ns1:extLst>
              <ns1:ext uri="{FF2B5EF4-FFF2-40B4-BE49-F238E27FC236}">
                <ns2:creationId id="{A1E6353C-7943-4DAB-BE5C-1F92CAE1D267}"/>
              </ns1:ext>
            </ns1:extLst>
          </ns0:cNvPr>
          <ns0:cNvSpPr>
            <ns1:spLocks noGrp="1"/>
          </ns0:cNvSpPr>
          <ns0:nvPr/>
        </ns0:nvSpPr>
        <ns0:spPr>
          <ns1:xfrm>
            <ns1:off x="800100" y="1695450"/>
            <ns1:ext cx="95250" cy="990600"/>
          </ns1:xfrm>
          <ns1:prstGeom prst="rect">
            <ns1:avLst/>
          </ns1:prstGeom>
          <ns1:solidFill>
            <ns1:srgbClr val="117770"/>
          </ns1:solidFill>
          <ns1:ln w="0">
            <ns1:noFill/>
            <ns1:prstDash val="solid"/>
          </ns1:ln>
        </ns0:spPr>
        <ns0:txBody>
          <ns1:bodyPr/>
          <ns1:lstStyle/>
          <ns1:p>
            <ns1:endParaRPr lang="en-KW"/>
          </ns1:p>
        </ns0:txBody>
      </ns0:sp>
      <ns0:sp>
        <ns0:nvSpPr>
          <ns0:cNvPr id="7" name="Rectangle 6">
            <ns1:extLst>
              <ns1:ext uri="{FF2B5EF4-FFF2-40B4-BE49-F238E27FC236}">
                <ns2:creationId id="{3F638D91-5858-4036-A9D1-6A3169F6A178}"/>
              </ns1:ext>
            </ns1:extLst>
          </ns0:cNvPr>
          <ns0:cNvSpPr>
            <ns1:spLocks noGrp="1"/>
          </ns0:cNvSpPr>
          <ns0:nvPr/>
        </ns0:nvSpPr>
        <ns0:spPr>
          <ns1:xfrm>
            <ns1:off x="1123950" y="1762125"/>
            <ns1:ext cx="2238375" cy="285750"/>
          </ns1:xfrm>
          <ns1:prstGeom prst="rect">
            <ns1:avLst/>
          </ns1:prstGeom>
          <ns1:noFill/>
          <ns1:ln w="0">
            <ns1:noFill/>
            <ns1:prstDash val="solid"/>
          </ns1:ln>
        </ns0:spPr>
        <ns0:txBody>
          <ns1:bodyPr anchor="ctr"/>
          <ns1:lstStyle>
            <ns1:defPPr>
              <ns1:defRPr sz="1125" b="1">
                <ns1:solidFill>
                  <ns1:srgbClr val="117770"/>
                </ns1:solidFill>
              </ns1:defRPr>
            </ns1:defPPr>
          </ns1:lstStyle>
          <ns1:p>
            <ns1:pPr>
              <ns1:defRPr sz="1125" b="1">
                <ns1:solidFill>
                  <ns1:srgbClr val="117770"/>
                </ns1:solidFill>
              </ns1:defRPr>
            </ns1:pPr>
            <ns1:r>
              <ns1:rPr sz="1125" b="0">
                <ns1:solidFill>
                  <ns1:srgbClr val="117770"/>
                </ns1:solidFill>
              </ns1:rPr>
              <ns1:t>VISIBILITY</ns1:t>
            </ns1:r>
          </ns1:p>
        </ns0:txBody>
      </ns0:sp>
      <ns0:sp>
        <ns0:nvSpPr>
          <ns0:cNvPr id="8" name="Rectangle 7">
            <ns1:extLst>
              <ns1:ext uri="{FF2B5EF4-FFF2-40B4-BE49-F238E27FC236}">
                <ns2:creationId id="{D520251D-2088-4927-9102-CB9DA04D99DB}"/>
              </ns1:ext>
            </ns1:extLst>
          </ns0:cNvPr>
          <ns0:cNvSpPr>
            <ns1:spLocks noGrp="1"/>
          </ns0:cNvSpPr>
          <ns0:nvPr/>
        </ns0:nvSpPr>
        <ns0:spPr>
          <ns1:xfrm>
            <ns1:off x="1123950" y="2076450"/>
            <ns1:ext cx="5429250" cy="590550"/>
          </ns1:xfrm>
          <ns1:prstGeom prst="rect">
            <ns1:avLst/>
          </ns1:prstGeom>
          <ns1:noFill/>
          <ns1:ln w="0">
            <ns1:noFill/>
            <ns1:prstDash val="solid"/>
          </ns1:ln>
        </ns0:spPr>
        <ns0:txBody>
          <ns1:bodyPr anchor="ctr"/>
          <ns1:lstStyle>
            <ns1:defPPr>
              <ns1:defRPr sz="1575" b="0">
                <ns1:solidFill>
                  <ns1:srgbClr val="24343C"/>
                </ns1:solidFill>
              </ns1:defRPr>
            </ns1:defPPr>
          </ns1:lstStyle>
          <ns1:p>
            <ns1:pPr>
              <ns1:defRPr sz="1575" b="0">
                <ns1:solidFill>
                  <ns1:srgbClr val="24343C"/>
                </ns1:solidFill>
              </ns1:defRPr>
            </ns1:pPr>
            <ns1:r>
              <ns1:rPr sz="1575" b="0">
                <ns1:solidFill>
                  <ns1:srgbClr val="24343C"/>
                </ns1:solidFill>
              </ns1:rPr>
              <ns1:t>Staff and coordinators can find the current approved plan.</ns1:t>
            </ns1:r>
          </ns1:p>
        </ns0:txBody>
      </ns0:sp>
      <ns0:sp>
        <ns0:nvSpPr>
          <ns0:cNvPr id="9" name="Rectangle 8">
            <ns1:extLst>
              <ns1:ext uri="{FF2B5EF4-FFF2-40B4-BE49-F238E27FC236}">
                <ns2:creationId id="{1AC55986-7A22-4088-9210-90C945175CAA}"/>
              </ns1:ext>
            </ns1:extLst>
          </ns0:cNvPr>
          <ns0:cNvSpPr>
            <ns1:spLocks noGrp="1"/>
          </ns0:cNvSpPr>
          <ns0:nvPr/>
        </ns0:nvSpPr>
        <ns0:spPr>
          <ns1:xfrm>
            <ns1:off x="800100" y="3076575"/>
            <ns1:ext cx="95250" cy="990600"/>
          </ns1:xfrm>
          <ns1:prstGeom prst="rect">
            <ns1:avLst/>
          </ns1:prstGeom>
          <ns1:solidFill>
            <ns1:srgbClr val="E6AE4B"/>
          </ns1:solidFill>
          <ns1:ln w="0">
            <ns1:noFill/>
            <ns1:prstDash val="solid"/>
          </ns1:ln>
        </ns0:spPr>
        <ns0:txBody>
          <ns1:bodyPr/>
          <ns1:lstStyle/>
          <ns1:p>
            <ns1:endParaRPr lang="en-KW"/>
          </ns1:p>
        </ns0:txBody>
      </ns0:sp>
      <ns0:sp>
        <ns0:nvSpPr>
          <ns0:cNvPr id="10" name="Rectangle 9">
            <ns1:extLst>
              <ns1:ext uri="{FF2B5EF4-FFF2-40B4-BE49-F238E27FC236}">
                <ns2:creationId id="{6BE9451E-FCEB-4A1D-BC79-3FC04E391AD1}"/>
              </ns1:ext>
            </ns1:extLst>
          </ns0:cNvPr>
          <ns0:cNvSpPr>
            <ns1:spLocks noGrp="1"/>
          </ns0:cNvSpPr>
          <ns0:nvPr/>
        </ns0:nvSpPr>
        <ns0:spPr>
          <ns1:xfrm>
            <ns1:off x="1123950" y="3143250"/>
            <ns1:ext cx="2238375" cy="285750"/>
          </ns1:xfrm>
          <ns1:prstGeom prst="rect">
            <ns1:avLst/>
          </ns1:prstGeom>
          <ns1:noFill/>
          <ns1:ln w="0">
            <ns1:noFill/>
            <ns1:prstDash val="solid"/>
          </ns1:ln>
        </ns0:spPr>
        <ns0:txBody>
          <ns1:bodyPr anchor="ctr"/>
          <ns1:lstStyle>
            <ns1:defPPr>
              <ns1:defRPr sz="1125" b="1">
                <ns1:solidFill>
                  <ns1:srgbClr val="117770"/>
                </ns1:solidFill>
              </ns1:defRPr>
            </ns1:defPPr>
          </ns1:lstStyle>
          <ns1:p>
            <ns1:pPr>
              <ns1:defRPr sz="1125" b="1">
                <ns1:solidFill>
                  <ns1:srgbClr val="117770"/>
                </ns1:solidFill>
              </ns1:defRPr>
            </ns1:pPr>
            <ns1:r>
              <ns1:rPr sz="1125" b="1">
                <ns1:solidFill>
                  <ns1:srgbClr val="117770"/>
                </ns1:solidFill>
              </ns1:rPr>
              <ns1:t>LESS RE-ENTRY</ns1:t>
            </ns1:r>
          </ns1:p>
        </ns0:txBody>
      </ns0:sp>
      <ns0:sp>
        <ns0:nvSpPr>
          <ns0:cNvPr id="11" name="Rectangle 10">
            <ns1:extLst>
              <ns1:ext uri="{FF2B5EF4-FFF2-40B4-BE49-F238E27FC236}">
                <ns2:creationId id="{CA0AB90B-2F40-492B-9D6E-C8783E9652EE}"/>
              </ns1:ext>
            </ns1:extLst>
          </ns0:cNvPr>
          <ns0:cNvSpPr>
            <ns1:spLocks noGrp="1"/>
          </ns0:cNvSpPr>
          <ns0:nvPr/>
        </ns0:nvSpPr>
        <ns0:spPr>
          <ns1:xfrm>
            <ns1:off x="1123950" y="3457575"/>
            <ns1:ext cx="5429250" cy="590550"/>
          </ns1:xfrm>
          <ns1:prstGeom prst="rect">
            <ns1:avLst/>
          </ns1:prstGeom>
          <ns1:noFill/>
          <ns1:ln w="0">
            <ns1:noFill/>
            <ns1:prstDash val="solid"/>
          </ns1:ln>
        </ns0:spPr>
        <ns0:txBody>
          <ns1:bodyPr anchor="ctr"/>
          <ns1:lstStyle>
            <ns1:defPPr>
              <ns1:defRPr sz="1575" b="0">
                <ns1:solidFill>
                  <ns1:srgbClr val="24343C"/>
                </ns1:solidFill>
              </ns1:defRPr>
            </ns1:defPPr>
          </ns1:lstStyle>
          <ns1:p>
            <ns1:pPr>
              <ns1:defRPr sz="1575" b="0">
                <ns1:solidFill>
                  <ns1:srgbClr val="24343C"/>
                </ns1:solidFill>
              </ns1:defRPr>
            </ns1:pPr>
            <ns1:r>
              <ns1:rPr sz="1575" b="0">
                <ns1:solidFill>
                  <ns1:srgbClr val="24343C"/>
                </ns1:solidFill>
              </ns1:rPr>
              <ns1:t>A single workbook reduces separate copies and repeated typing.</ns1:t>
            </ns1:r>
          </ns1:p>
        </ns0:txBody>
      </ns0:sp>
      <ns0:sp>
        <ns0:nvSpPr>
          <ns0:cNvPr id="12" name="Rectangle 11">
            <ns1:extLst>
              <ns1:ext uri="{FF2B5EF4-FFF2-40B4-BE49-F238E27FC236}">
                <ns2:creationId id="{94AB605C-5D81-4623-8642-8DB57C097952}"/>
              </ns1:ext>
            </ns1:extLst>
          </ns0:cNvPr>
          <ns0:cNvSpPr>
            <ns1:spLocks noGrp="1"/>
          </ns0:cNvSpPr>
          <ns0:nvPr/>
        </ns0:nvSpPr>
        <ns0:spPr>
          <ns1:xfrm>
            <ns1:off x="800100" y="4457700"/>
            <ns1:ext cx="95250" cy="990600"/>
          </ns1:xfrm>
          <ns1:prstGeom prst="rect">
            <ns1:avLst/>
          </ns1:prstGeom>
          <ns1:solidFill>
            <ns1:srgbClr val="117770"/>
          </ns1:solidFill>
          <ns1:ln w="0">
            <ns1:noFill/>
            <ns1:prstDash val="solid"/>
          </ns1:ln>
        </ns0:spPr>
        <ns0:txBody>
          <ns1:bodyPr/>
          <ns1:lstStyle/>
          <ns1:p>
            <ns1:endParaRPr lang="en-KW"/>
          </ns1:p>
        </ns0:txBody>
      </ns0:sp>
      <ns0:sp>
        <ns0:nvSpPr>
          <ns0:cNvPr id="13" name="Rectangle 12">
            <ns1:extLst>
              <ns1:ext uri="{FF2B5EF4-FFF2-40B4-BE49-F238E27FC236}">
                <ns2:creationId id="{236D1E00-DCE5-485E-A7BF-10E07177883F}"/>
              </ns1:ext>
            </ns1:extLst>
          </ns0:cNvPr>
          <ns0:cNvSpPr>
            <ns1:spLocks noGrp="1"/>
          </ns0:cNvSpPr>
          <ns0:nvPr/>
        </ns0:nvSpPr>
        <ns0:spPr>
          <ns1:xfrm>
            <ns1:off x="1123950" y="4524375"/>
            <ns1:ext cx="2238375" cy="285750"/>
          </ns1:xfrm>
          <ns1:prstGeom prst="rect">
            <ns1:avLst/>
          </ns1:prstGeom>
          <ns1:noFill/>
          <ns1:ln w="0">
            <ns1:noFill/>
            <ns1:prstDash val="solid"/>
          </ns1:ln>
        </ns0:spPr>
        <ns0:txBody>
          <ns1:bodyPr anchor="ctr"/>
          <ns1:lstStyle>
            <ns1:defPPr>
              <ns1:defRPr sz="1125" b="1">
                <ns1:solidFill>
                  <ns1:srgbClr val="117770"/>
                </ns1:solidFill>
              </ns1:defRPr>
            </ns1:defPPr>
          </ns1:lstStyle>
          <ns1:p>
            <ns1:pPr>
              <ns1:defRPr sz="1125" b="1">
                <ns1:solidFill>
                  <ns1:srgbClr val="117770"/>
                </ns1:solidFill>
              </ns1:defRPr>
            </ns1:pPr>
            <ns1:r>
              <ns1:rPr sz="1125" b="1">
                <ns1:solidFill>
                  <ns1:srgbClr val="117770"/>
                </ns1:solidFill>
              </ns1:rPr>
              <ns1:t>EARLY CHECKS</ns1:t>
            </ns1:r>
          </ns1:p>
        </ns0:txBody>
      </ns0:sp>
      <ns0:sp>
        <ns0:nvSpPr>
          <ns0:cNvPr id="14" name="Rectangle 13">
            <ns1:extLst>
              <ns1:ext uri="{FF2B5EF4-FFF2-40B4-BE49-F238E27FC236}">
                <ns2:creationId id="{57884ADD-4D74-4D04-9D17-65E520607F27}"/>
              </ns1:ext>
            </ns1:extLst>
          </ns0:cNvPr>
          <ns0:cNvSpPr>
            <ns1:spLocks noGrp="1"/>
          </ns0:cNvSpPr>
          <ns0:nvPr/>
        </ns0:nvSpPr>
        <ns0:spPr>
          <ns1:xfrm>
            <ns1:off x="1123950" y="4838700"/>
            <ns1:ext cx="5429250" cy="590550"/>
          </ns1:xfrm>
          <ns1:prstGeom prst="rect">
            <ns1:avLst/>
          </ns1:prstGeom>
          <ns1:noFill/>
          <ns1:ln w="0">
            <ns1:noFill/>
            <ns1:prstDash val="solid"/>
          </ns1:ln>
        </ns0:spPr>
        <ns0:txBody>
          <ns1:bodyPr anchor="ctr"/>
          <ns1:lstStyle>
            <ns1:defPPr>
              <ns1:defRPr sz="1575" b="0">
                <ns1:solidFill>
                  <ns1:srgbClr val="24343C"/>
                </ns1:solidFill>
              </ns1:defRPr>
            </ns1:defPPr>
          </ns1:lstStyle>
          <ns1:p>
            <ns1:pPr>
              <ns1:defRPr sz="1575" b="0">
                <ns1:solidFill>
                  <ns1:srgbClr val="24343C"/>
                </ns1:solidFill>
              </ns1:defRPr>
            </ns1:pPr>
            <ns1:r>
              <ns1:rPr sz="1575" b="0">
                <ns1:solidFill>
                  <ns1:srgbClr val="24343C"/>
                </ns1:solidFill>
              </ns1:rPr>
              <ns1:t>Filters and simple rules help spot gaps or possible overlaps.</ns1:t>
            </ns1:r>
          </ns1:p>
        </ns0:txBody>
      </ns0:sp>
      <ns0:pic>
        <ns0:nvPicPr>
          <ns0:cNvPr id="15" name="Graphic 14">
            <ns1:extLst>
              <ns1:ext uri="{FF2B5EF4-FFF2-40B4-BE49-F238E27FC236}">
                <ns2:creationId id="{3771B0B9-D226-4C60-9E20-65D321AC217C}"/>
              </ns1:ext>
            </ns1:extLst>
          </ns0:cNvPr>
          <ns0:cNvPicPr>
            <ns1:picLocks noChangeAspect="1"/>
          </ns0:cNvPicPr>
          <ns0:nvPr/>
        </ns0:nvPicPr>
        <ns0:blipFill>
          <ns1:blip ns3:embed="rId3">
            <ns1:extLst>
              <ns1:ext uri="{96DAC541-7B7A-43D3-8B79-37D633B846F1}">
                <ns4:svgBlip ns3:embed="rId4"/>
              </ns1:ext>
            </ns1:extLst>
          </ns1:blip>
          <ns1:stretch/>
        </ns0:blipFill>
        <ns0:spPr>
          <ns1:xfrm>
            <ns1:off x="7667625" y="2266950"/>
            <ns1:ext cx="2857500" cy="1790700"/>
          </ns1:xfrm>
          <ns1:prstGeom prst="rect">
            <ns1:avLst/>
          </ns1:prstGeom>
        </ns0:spPr>
      </ns0:pic>
      <ns0:sp>
        <ns0:nvSpPr>
          <ns0:cNvPr id="16" name="Rectangle 15">
            <ns1:extLst>
              <ns1:ext uri="{FF2B5EF4-FFF2-40B4-BE49-F238E27FC236}">
                <ns2:creationId id="{B58A51F7-8F19-4B38-AE56-9894E4C2AF8F}"/>
              </ns1:ext>
            </ns1:extLst>
          </ns0:cNvPr>
          <ns0:cNvSpPr>
            <ns1:spLocks noGrp="1"/>
          </ns0:cNvSpPr>
          <ns0:nvPr/>
        </ns0:nvSpPr>
        <ns0:spPr>
          <ns1:xfrm>
            <ns1:off x="7596187" y="1322557"/>
            <ns1:ext cx="3000375" cy="457200"/>
          </ns1:xfrm>
          <ns1:prstGeom prst="rect">
            <ns1:avLst/>
          </ns1:prstGeom>
          <ns1:noFill/>
          <ns1:ln w="0">
            <ns1:noFill/>
            <ns1:prstDash val="solid"/>
          </ns1:ln>
        </ns0:spPr>
        <ns0:txBody>
          <ns1:bodyPr anchor="ctr"/>
          <ns1:lstStyle>
            <ns1:defPPr algn="ctr">
              <ns1:defRPr sz="1500" b="1">
                <ns1:solidFill>
                  <ns1:srgbClr val="103144"/>
                </ns1:solidFill>
              </ns1:defRPr>
            </ns1:defPPr>
          </ns1:lstStyle>
          <ns1:p>
            <ns1:pPr algn="ctr">
              <ns1:defRPr sz="1500" b="1">
                <ns1:solidFill>
                  <ns1:srgbClr val="103144"/>
                </ns1:solidFill>
              </ns1:defRPr>
            </ns1:pPr>
            <ns1:r>
              <ns1:rPr sz="1500" b="0">
                <ns1:solidFill>
                  <ns1:srgbClr val="103144"/>
                </ns1:solidFill>
              </ns1:rPr>
              <ns1:t>Measure before and after the pilot</ns1:t>
            </ns1:r>
          </ns1:p>
        </ns0:txBody>
      </ns0:sp>
      <ns0:pic>
        <ns0:nvPicPr>
          <ns0:cNvPr id="19" name="Picture 18" descr="A group of people in blue uniforms&#10;&#10;AI-generated content may be incorrect.">
            <ns1:extLst>
              <ns1:ext uri="{FF2B5EF4-FFF2-40B4-BE49-F238E27FC236}">
                <ns2:creationId id="{8584F66E-8A33-40D0-E14F-C574534E22CA}"/>
              </ns1:ext>
            </ns1:extLst>
          </ns0:cNvPr>
          <ns0:cNvPicPr>
            <ns1:picLocks noChangeAspect="1"/>
          </ns0:cNvPicPr>
          <ns0:nvPr/>
        </ns0:nvPicPr>
        <ns0:blipFill>
          <ns1:blip ns3:embed="rId5">
            <ns1:extLst>
              <ns1:ext uri="{28A0092B-C50C-407E-A947-70E740481C1C}">
                <ns5:useLocalDpi val="0"/>
              </ns1:ext>
            </ns1:extLst>
          </ns1:blip>
          <ns1:stretch>
            <ns1:fillRect/>
          </ns1:stretch>
        </ns0:blipFill>
        <ns0:spPr>
          <ns1:xfrm>
            <ns1:off x="7391400" y="4048125"/>
            <ns1:ext cx="4559024" cy="2582869"/>
          </ns1:xfrm>
          <ns1:prstGeom prst="rect">
            <ns1:avLst/>
          </ns1:prstGeom>
        </ns0:spPr>
      </ns0:pic>
    </ns0:spTree>
    <ns0:extLst>
      <ns0:ext uri="{BB962C8B-B14F-4D97-AF65-F5344CB8AC3E}">
        <ns6:creationId val="984354454"/>
      </ns0:ext>
    </ns0:extLst>
  </ns0:cSld>
  <ns0:clrMapOvr>
    <ns1:masterClrMapping/>
  </ns0:clrMapOvr>
</ns0:sld>
</file>

<file path=ppt/slides/slide7.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0/main" xmlns:ns5="http://schemas.microsoft.com/office/powerpoint/2010/main">
  <ns0:cSld>
    <ns0:bg>
      <ns0:bgPr>
        <ns1:solidFill>
          <ns1:srgbClr val="F3F7F7"/>
        </ns1:solidFill>
        <ns1:effectLst/>
      </ns0:bgPr>
    </ns0:bg>
    <ns0:spTree>
      <ns0:nvGrpSpPr>
        <ns0:cNvPr id="1" name=""/>
        <ns0:cNvGrpSpPr/>
        <ns0:nvPr/>
      </ns0:nvGrpSpPr>
      <ns0:grpSpPr>
        <ns1:xfrm>
          <ns1:off x="0" y="0"/>
          <ns1:ext cx="0" cy="0"/>
          <ns1:chOff x="0" y="0"/>
          <ns1:chExt cx="0" cy="0"/>
        </ns1:xfrm>
      </ns0:grpSpPr>
      <ns0:sp>
        <ns0:nvSpPr>
          <ns0:cNvPr id="26" name="Rectangle 25">
            <ns1:extLst>
              <ns1:ext uri="{FF2B5EF4-FFF2-40B4-BE49-F238E27FC236}">
                <ns2:creationId id="{12F2D119-424A-4D25-AE6D-94330F380879}"/>
              </ns1:ext>
            </ns1:extLst>
          </ns0:cNvPr>
          <ns0:cNvSpPr>
            <ns1:spLocks noGrp="1"/>
          </ns0:cNvSpPr>
          <ns0:nvPr/>
        </ns0:nvSpPr>
        <ns0:spPr>
          <ns1:xfrm>
            <ns1:off x="0" y="0"/>
            <ns1:ext cx="12192000" cy="13335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C193A6FE-8511-400C-9138-00EC9140A4FD}"/>
              </ns1:ext>
            </ns1:extLst>
          </ns0:cNvPr>
          <ns0:cNvSpPr>
            <ns1:spLocks noGrp="1"/>
          </ns0:cNvSpPr>
          <ns0:nvPr/>
        </ns0:nvSpPr>
        <ns0:spPr>
          <ns1:xfrm>
            <ns1:off x="723900" y="323850"/>
            <ns1:ext cx="6667500" cy="228600"/>
          </ns1:xfrm>
          <ns1:prstGeom prst="rect">
            <ns1:avLst/>
          </ns1:prstGeom>
          <ns1:noFill/>
          <ns1:ln w="0">
            <ns1:noFill/>
            <ns1:prstDash val="solid"/>
          </ns1:ln>
        </ns0:spPr>
        <ns0:txBody>
          <ns1:bodyPr anchor="ctr"/>
          <ns1:lstStyle>
            <ns1:defPPr>
              <ns1:defRPr sz="975" b="1">
                <ns1:solidFill>
                  <ns1:srgbClr val="117770"/>
                </ns1:solidFill>
              </ns1:defRPr>
            </ns1:defPPr>
          </ns1:lstStyle>
          <ns1:p>
            <ns1:pPr>
              <ns1:defRPr sz="975" b="1">
                <ns1:solidFill>
                  <ns1:srgbClr val="117770"/>
                </ns1:solidFill>
              </ns1:defRPr>
            </ns1:pPr>
            <ns1:r>
              <ns1:rPr sz="975" b="1">
                <ns1:solidFill>
                  <ns1:srgbClr val="117770"/>
                </ns1:solidFill>
              </ns1:rPr>
              <ns1:t>ASHFORD COMMUNITY CARE SERVICE</ns1:t>
            </ns1:r>
          </ns1:p>
        </ns0:txBody>
      </ns0:sp>
      <ns0:sp>
        <ns0:nvSpPr>
          <ns0:cNvPr id="3" name="Rectangle 2">
            <ns1:extLst>
              <ns1:ext uri="{FF2B5EF4-FFF2-40B4-BE49-F238E27FC236}">
                <ns2:creationId id="{71644F29-E908-4E25-9B5A-D5450B22361B}"/>
              </ns1:ext>
            </ns1:extLst>
          </ns0:cNvPr>
          <ns0:cNvSpPr>
            <ns1:spLocks noGrp="1"/>
          </ns0:cNvSpPr>
          <ns0:nvPr/>
        </ns0:nvSpPr>
        <ns0:spPr>
          <ns1:xfrm>
            <ns1:off x="723900" y="666750"/>
            <ns1:ext cx="10668000" cy="647700"/>
          </ns1:xfrm>
          <ns1:prstGeom prst="rect">
            <ns1:avLst/>
          </ns1:prstGeom>
          <ns1:noFill/>
          <ns1:ln w="0">
            <ns1:noFill/>
            <ns1:prstDash val="solid"/>
          </ns1:ln>
        </ns0:spPr>
        <ns0:txBody>
          <ns1:bodyPr anchor="ctr"/>
          <ns1:lstStyle>
            <ns1:defPPr>
              <ns1:defRPr sz="2550" b="1">
                <ns1:solidFill>
                  <ns1:srgbClr val="103144"/>
                </ns1:solidFill>
              </ns1:defRPr>
            </ns1:defPPr>
          </ns1:lstStyle>
          <ns1:p>
            <ns1:pPr>
              <ns1:defRPr sz="2550" b="1">
                <ns1:solidFill>
                  <ns1:srgbClr val="103144"/>
                </ns1:solidFill>
              </ns1:defRPr>
            </ns1:pPr>
            <ns1:r>
              <ns1:rPr sz="2550" b="0">
                <ns1:solidFill>
                  <ns1:srgbClr val="103144"/>
                </ns1:solidFill>
              </ns1:rPr>
              <ns1:t>Limitations need clear safeguards</ns1:t>
            </ns1:r>
          </ns1:p>
        </ns0:txBody>
      </ns0:sp>
      <ns0:sp>
        <ns0:nvSpPr>
          <ns0:cNvPr id="4" name="Rectangle 3">
            <ns1:extLst>
              <ns1:ext uri="{FF2B5EF4-FFF2-40B4-BE49-F238E27FC236}">
                <ns2:creationId id="{AE4E1CFA-FFCE-4710-9E4B-E16C536E86B7}"/>
              </ns1:ext>
            </ns1:extLst>
          </ns0:cNvPr>
          <ns0:cNvSpPr>
            <ns1:spLocks noGrp="1"/>
          </ns0:cNvSpPr>
          <ns0:nvPr/>
        </ns0:nvSpPr>
        <ns0:spPr>
          <ns1:xfrm>
            <ns1:off x="723900" y="6191250"/>
            <ns1:ext cx="10744200" cy="9525"/>
          </ns1:xfrm>
          <ns1:prstGeom prst="rect">
            <ns1:avLst/>
          </ns1:prstGeom>
          <ns1:solidFill>
            <ns1:srgbClr val="D7E2E2"/>
          </ns1:solidFill>
          <ns1:ln w="0">
            <ns1:noFill/>
            <ns1:prstDash val="solid"/>
          </ns1:ln>
        </ns0:spPr>
        <ns0:txBody>
          <ns1:bodyPr/>
          <ns1:lstStyle/>
          <ns1:p>
            <ns1:endParaRPr lang="en-KW"/>
          </ns1:p>
        </ns0:txBody>
      </ns0:sp>
      <ns0:sp>
        <ns0:nvSpPr>
          <ns0:cNvPr id="5" name="Rectangle 4">
            <ns1:extLst>
              <ns1:ext uri="{FF2B5EF4-FFF2-40B4-BE49-F238E27FC236}">
                <ns2:creationId id="{87748D5E-CE02-41B7-8C9C-B5F2B57C3B25}"/>
              </ns1:ext>
            </ns1:extLst>
          </ns0:cNvPr>
          <ns0:cNvSpPr>
            <ns1:spLocks noGrp="1"/>
          </ns0:cNvSpPr>
          <ns0:nvPr/>
        </ns0:nvSpPr>
        <ns0:spPr>
          <ns1:xfrm>
            <ns1:off x="723900" y="6296025"/>
            <ns1:ext cx="7620000" cy="209550"/>
          </ns1:xfrm>
          <ns1:prstGeom prst="rect">
            <ns1:avLst/>
          </ns1:prstGeom>
          <ns1:noFill/>
          <ns1:ln w="0">
            <ns1:noFill/>
            <ns1:prstDash val="solid"/>
          </ns1:ln>
        </ns0:spPr>
        <ns0:txBody>
          <ns1:bodyPr anchor="ctr"/>
          <ns1:lstStyle>
            <ns1:defPPr>
              <ns1:defRPr sz="900" b="0">
                <ns1:solidFill>
                  <ns1:srgbClr val="60747C"/>
                </ns1:solidFill>
              </ns1:defRPr>
            </ns1:defPPr>
          </ns1:lstStyle>
          <ns1:p>
            <ns1:pPr>
              <ns1:defRPr sz="900" b="0">
                <ns1:solidFill>
                  <ns1:srgbClr val="60747C"/>
                </ns1:solidFill>
              </ns1:defRPr>
            </ns1:pPr>
            <ns1:r>
              <ns1:rPr sz="900" b="0">
                <ns1:solidFill>
                  <ns1:srgbClr val="60747C"/>
                </ns1:solidFill>
              </ns1:rPr>
              <ns1:t>Digital Skills and Research Methods  |  LCHS4007</ns1:t>
            </ns1:r>
          </ns1:p>
        </ns0:txBody>
      </ns0:sp>
      <ns0:sp>
        <ns0:nvSpPr>
          <ns0:cNvPr id="6" name="Rectangle 5">
            <ns1:extLst>
              <ns1:ext uri="{FF2B5EF4-FFF2-40B4-BE49-F238E27FC236}">
                <ns2:creationId id="{D82AAA54-76A2-4CC6-8B72-2CAE50248D50}"/>
              </ns1:ext>
            </ns1:extLst>
          </ns0:cNvPr>
          <ns0:cNvSpPr>
            <ns1:spLocks noGrp="1"/>
          </ns0:cNvSpPr>
          <ns0:nvPr/>
        </ns0:nvSpPr>
        <ns0:spPr>
          <ns1:xfrm>
            <ns1:off x="809625" y="1695450"/>
            <ns1:ext cx="3714750" cy="590550"/>
          </ns1:xfrm>
          <ns1:prstGeom prst="rect">
            <ns1:avLst/>
          </ns1:prstGeom>
          <ns1:solidFill>
            <ns1:srgbClr val="103144"/>
          </ns1:solidFill>
          <ns1:ln w="9525">
            <ns1:solidFill>
              <ns1:srgbClr val="D7E2E2"/>
            </ns1:solidFill>
            <ns1:prstDash val="solid"/>
          </ns1:ln>
        </ns0:spPr>
        <ns0:txBody>
          <ns1:bodyPr/>
          <ns1:lstStyle/>
          <ns1:p>
            <ns1:endParaRPr lang="en-KW"/>
          </ns1:p>
        </ns0:txBody>
      </ns0:sp>
      <ns0:sp>
        <ns0:nvSpPr>
          <ns0:cNvPr id="7" name="Rectangle 6">
            <ns1:extLst>
              <ns1:ext uri="{FF2B5EF4-FFF2-40B4-BE49-F238E27FC236}">
                <ns2:creationId id="{2F78143E-645F-4374-A396-EFD86B51C654}"/>
              </ns1:ext>
            </ns1:extLst>
          </ns0:cNvPr>
          <ns0:cNvSpPr>
            <ns1:spLocks noGrp="1"/>
          </ns0:cNvSpPr>
          <ns0:nvPr/>
        </ns0:nvSpPr>
        <ns0:spPr>
          <ns1:xfrm>
            <ns1:off x="4524375" y="1695450"/>
            <ns1:ext cx="6429375" cy="590550"/>
          </ns1:xfrm>
          <ns1:prstGeom prst="rect">
            <ns1:avLst/>
          </ns1:prstGeom>
          <ns1:solidFill>
            <ns1:srgbClr val="103144"/>
          </ns1:solidFill>
          <ns1:ln w="9525">
            <ns1:solidFill>
              <ns1:srgbClr val="D7E2E2"/>
            </ns1:solidFill>
            <ns1:prstDash val="solid"/>
          </ns1:ln>
        </ns0:spPr>
        <ns0:txBody>
          <ns1:bodyPr/>
          <ns1:lstStyle/>
          <ns1:p>
            <ns1:endParaRPr lang="en-KW"/>
          </ns1:p>
        </ns0:txBody>
      </ns0:sp>
      <ns0:sp>
        <ns0:nvSpPr>
          <ns0:cNvPr id="8" name="Rectangle 7">
            <ns1:extLst>
              <ns1:ext uri="{FF2B5EF4-FFF2-40B4-BE49-F238E27FC236}">
                <ns2:creationId id="{30525A5A-8163-4122-A1F2-7FA7E61EDECD}"/>
              </ns1:ext>
            </ns1:extLst>
          </ns0:cNvPr>
          <ns0:cNvSpPr>
            <ns1:spLocks noGrp="1"/>
          </ns0:cNvSpPr>
          <ns0:nvPr/>
        </ns0:nvSpPr>
        <ns0:spPr>
          <ns1:xfrm>
            <ns1:off x="962025" y="1752600"/>
            <ns1:ext cx="3429000" cy="495300"/>
          </ns1:xfrm>
          <ns1:prstGeom prst="rect">
            <ns1:avLst/>
          </ns1:prstGeom>
          <ns1:noFill/>
          <ns1:ln w="0">
            <ns1:noFill/>
            <ns1:prstDash val="solid"/>
          </ns1:ln>
        </ns0:spPr>
        <ns0:txBody>
          <ns1:bodyPr anchor="ctr"/>
          <ns1:lstStyle>
            <ns1:defPPr>
              <ns1:defRPr sz="1200" b="1">
                <ns1:solidFill>
                  <ns1:srgbClr val="FFFFFF"/>
                </ns1:solidFill>
              </ns1:defRPr>
            </ns1:defPPr>
          </ns1:lstStyle>
          <ns1:p>
            <ns1:pPr>
              <ns1:defRPr sz="1200" b="1">
                <ns1:solidFill>
                  <ns1:srgbClr val="FFFFFF"/>
                </ns1:solidFill>
              </ns1:defRPr>
            </ns1:pPr>
            <ns1:r>
              <ns1:rPr sz="1200" b="0">
                <ns1:solidFill>
                  <ns1:srgbClr val="FFFFFF"/>
                </ns1:solidFill>
              </ns1:rPr>
              <ns1:t>LIMIT</ns1:t>
            </ns1:r>
          </ns1:p>
        </ns0:txBody>
      </ns0:sp>
      <ns0:sp>
        <ns0:nvSpPr>
          <ns0:cNvPr id="9" name="Rectangle 8">
            <ns1:extLst>
              <ns1:ext uri="{FF2B5EF4-FFF2-40B4-BE49-F238E27FC236}">
                <ns2:creationId id="{0E71A751-2225-479D-8FAB-73B56B89BDC8}"/>
              </ns1:ext>
            </ns1:extLst>
          </ns0:cNvPr>
          <ns0:cNvSpPr>
            <ns1:spLocks noGrp="1"/>
          </ns0:cNvSpPr>
          <ns0:nvPr/>
        </ns0:nvSpPr>
        <ns0:spPr>
          <ns1:xfrm>
            <ns1:off x="4676775" y="1752600"/>
            <ns1:ext cx="6143625" cy="495300"/>
          </ns1:xfrm>
          <ns1:prstGeom prst="rect">
            <ns1:avLst/>
          </ns1:prstGeom>
          <ns1:noFill/>
          <ns1:ln w="0">
            <ns1:noFill/>
            <ns1:prstDash val="solid"/>
          </ns1:ln>
        </ns0:spPr>
        <ns0:txBody>
          <ns1:bodyPr anchor="ctr"/>
          <ns1:lstStyle>
            <ns1:defPPr>
              <ns1:defRPr sz="1200" b="1">
                <ns1:solidFill>
                  <ns1:srgbClr val="FFFFFF"/>
                </ns1:solidFill>
              </ns1:defRPr>
            </ns1:defPPr>
          </ns1:lstStyle>
          <ns1:p>
            <ns1:pPr>
              <ns1:defRPr sz="1200" b="1">
                <ns1:solidFill>
                  <ns1:srgbClr val="FFFFFF"/>
                </ns1:solidFill>
              </ns1:defRPr>
            </ns1:pPr>
            <ns1:r>
              <ns1:rPr sz="1200" b="0">
                <ns1:solidFill>
                  <ns1:srgbClr val="FFFFFF"/>
                </ns1:solidFill>
              </ns1:rPr>
              <ns1:t>SAFEGUARD</ns1:t>
            </ns1:r>
          </ns1:p>
        </ns0:txBody>
      </ns0:sp>
      <ns0:sp>
        <ns0:nvSpPr>
          <ns0:cNvPr id="10" name="Rectangle 9">
            <ns1:extLst>
              <ns1:ext uri="{FF2B5EF4-FFF2-40B4-BE49-F238E27FC236}">
                <ns2:creationId id="{31ECCDE4-372D-40F7-A41E-12EAE420DFA6}"/>
              </ns1:ext>
            </ns1:extLst>
          </ns0:cNvPr>
          <ns0:cNvSpPr>
            <ns1:spLocks noGrp="1"/>
          </ns0:cNvSpPr>
          <ns0:nvPr/>
        </ns0:nvSpPr>
        <ns0:spPr>
          <ns1:xfrm>
            <ns1:off x="809625" y="2286000"/>
            <ns1:ext cx="3714750" cy="590550"/>
          </ns1:xfrm>
          <ns1:prstGeom prst="rect">
            <ns1:avLst/>
          </ns1:prstGeom>
          <ns1:solidFill>
            <ns1:srgbClr val="FFFFFF"/>
          </ns1:solidFill>
          <ns1:ln w="9525">
            <ns1:solidFill>
              <ns1:srgbClr val="D7E2E2"/>
            </ns1:solidFill>
            <ns1:prstDash val="solid"/>
          </ns1:ln>
        </ns0:spPr>
        <ns0:txBody>
          <ns1:bodyPr/>
          <ns1:lstStyle/>
          <ns1:p>
            <ns1:endParaRPr lang="en-KW"/>
          </ns1:p>
        </ns0:txBody>
      </ns0:sp>
      <ns0:sp>
        <ns0:nvSpPr>
          <ns0:cNvPr id="11" name="Rectangle 10">
            <ns1:extLst>
              <ns1:ext uri="{FF2B5EF4-FFF2-40B4-BE49-F238E27FC236}">
                <ns2:creationId id="{1DBF5E39-FAD9-4E9C-868E-87DF713C29F8}"/>
              </ns1:ext>
            </ns1:extLst>
          </ns0:cNvPr>
          <ns0:cNvSpPr>
            <ns1:spLocks noGrp="1"/>
          </ns0:cNvSpPr>
          <ns0:nvPr/>
        </ns0:nvSpPr>
        <ns0:spPr>
          <ns1:xfrm>
            <ns1:off x="4524375" y="2286000"/>
            <ns1:ext cx="6429375" cy="590550"/>
          </ns1:xfrm>
          <ns1:prstGeom prst="rect">
            <ns1:avLst/>
          </ns1:prstGeom>
          <ns1:solidFill>
            <ns1:srgbClr val="FFFFFF"/>
          </ns1:solidFill>
          <ns1:ln w="9525">
            <ns1:solidFill>
              <ns1:srgbClr val="D7E2E2"/>
            </ns1:solidFill>
            <ns1:prstDash val="solid"/>
          </ns1:ln>
        </ns0:spPr>
        <ns0:txBody>
          <ns1:bodyPr/>
          <ns1:lstStyle/>
          <ns1:p>
            <ns1:endParaRPr lang="en-KW"/>
          </ns1:p>
        </ns0:txBody>
      </ns0:sp>
      <ns0:sp>
        <ns0:nvSpPr>
          <ns0:cNvPr id="12" name="Rectangle 11">
            <ns1:extLst>
              <ns1:ext uri="{FF2B5EF4-FFF2-40B4-BE49-F238E27FC236}">
                <ns2:creationId id="{1C87B653-C7AD-451A-8BAC-677F19D1B338}"/>
              </ns1:ext>
            </ns1:extLst>
          </ns0:cNvPr>
          <ns0:cNvSpPr>
            <ns1:spLocks noGrp="1"/>
          </ns0:cNvSpPr>
          <ns0:nvPr/>
        </ns0:nvSpPr>
        <ns0:spPr>
          <ns1:xfrm>
            <ns1:off x="962025" y="2343150"/>
            <ns1:ext cx="3429000" cy="495300"/>
          </ns1:xfrm>
          <ns1:prstGeom prst="rect">
            <ns1:avLst/>
          </ns1:prstGeom>
          <ns1:noFill/>
          <ns1:ln w="0">
            <ns1:noFill/>
            <ns1:prstDash val="solid"/>
          </ns1:ln>
        </ns0:spPr>
        <ns0:txBody>
          <ns1:bodyPr anchor="ctr"/>
          <ns1:lstStyle>
            <ns1:defPPr>
              <ns1:defRPr sz="1350" b="1">
                <ns1:solidFill>
                  <ns1:srgbClr val="24343C"/>
                </ns1:solidFill>
              </ns1:defRPr>
            </ns1:defPPr>
          </ns1:lstStyle>
          <ns1:p>
            <ns1:pPr>
              <ns1:defRPr sz="1350" b="1">
                <ns1:solidFill>
                  <ns1:srgbClr val="24343C"/>
                </ns1:solidFill>
              </ns1:defRPr>
            </ns1:pPr>
            <ns1:r>
              <ns1:rPr sz="1350" b="0">
                <ns1:solidFill>
                  <ns1:srgbClr val="24343C"/>
                </ns1:solidFill>
              </ns1:rPr>
              <ns1:t>No route optimisation</ns1:t>
            </ns1:r>
          </ns1:p>
        </ns0:txBody>
      </ns0:sp>
      <ns0:sp>
        <ns0:nvSpPr>
          <ns0:cNvPr id="13" name="Rectangle 12">
            <ns1:extLst>
              <ns1:ext uri="{FF2B5EF4-FFF2-40B4-BE49-F238E27FC236}">
                <ns2:creationId id="{E5BCBAEE-D700-4B28-A7DB-596B7217429C}"/>
              </ns1:ext>
            </ns1:extLst>
          </ns0:cNvPr>
          <ns0:cNvSpPr>
            <ns1:spLocks noGrp="1"/>
          </ns0:cNvSpPr>
          <ns0:nvPr/>
        </ns0:nvSpPr>
        <ns0:spPr>
          <ns1:xfrm>
            <ns1:off x="4676775" y="2343150"/>
            <ns1:ext cx="6143625" cy="495300"/>
          </ns1:xfrm>
          <ns1:prstGeom prst="rect">
            <ns1:avLst/>
          </ns1:prstGeom>
          <ns1:noFill/>
          <ns1:ln w="0">
            <ns1:noFill/>
            <ns1:prstDash val="solid"/>
          </ns1:ln>
        </ns0:spPr>
        <ns0:txBody>
          <ns1:bodyPr anchor="ctr"/>
          <ns1:lstStyle>
            <ns1:defPPr>
              <ns1:defRPr sz="1350" b="0">
                <ns1:solidFill>
                  <ns1:srgbClr val="24343C"/>
                </ns1:solidFill>
              </ns1:defRPr>
            </ns1:defPPr>
          </ns1:lstStyle>
          <ns1:p>
            <ns1:pPr>
              <ns1:defRPr sz="1350" b="0">
                <ns1:solidFill>
                  <ns1:srgbClr val="24343C"/>
                </ns1:solidFill>
              </ns1:defRPr>
            </ns1:pPr>
            <ns1:r>
              <ns1:rPr sz="1350" b="0">
                <ns1:solidFill>
                  <ns1:srgbClr val="24343C"/>
                </ns1:solidFill>
              </ns1:rPr>
              <ns1:t>Group visits by area and review travel time</ns1:t>
            </ns1:r>
          </ns1:p>
        </ns0:txBody>
      </ns0:sp>
      <ns0:sp>
        <ns0:nvSpPr>
          <ns0:cNvPr id="14" name="Rectangle 13">
            <ns1:extLst>
              <ns1:ext uri="{FF2B5EF4-FFF2-40B4-BE49-F238E27FC236}">
                <ns2:creationId id="{B047C2C2-C976-473D-839F-D243A2F72233}"/>
              </ns1:ext>
            </ns1:extLst>
          </ns0:cNvPr>
          <ns0:cNvSpPr>
            <ns1:spLocks noGrp="1"/>
          </ns0:cNvSpPr>
          <ns0:nvPr/>
        </ns0:nvSpPr>
        <ns0:spPr>
          <ns1:xfrm>
            <ns1:off x="809625" y="2876550"/>
            <ns1:ext cx="3714750" cy="590550"/>
          </ns1:xfrm>
          <ns1:prstGeom prst="rect">
            <ns1:avLst/>
          </ns1:prstGeom>
          <ns1:solidFill>
            <ns1:srgbClr val="FFFFFF"/>
          </ns1:solidFill>
          <ns1:ln w="9525">
            <ns1:solidFill>
              <ns1:srgbClr val="D7E2E2"/>
            </ns1:solidFill>
            <ns1:prstDash val="solid"/>
          </ns1:ln>
        </ns0:spPr>
        <ns0:txBody>
          <ns1:bodyPr/>
          <ns1:lstStyle/>
          <ns1:p>
            <ns1:endParaRPr lang="en-KW"/>
          </ns1:p>
        </ns0:txBody>
      </ns0:sp>
      <ns0:sp>
        <ns0:nvSpPr>
          <ns0:cNvPr id="15" name="Rectangle 14">
            <ns1:extLst>
              <ns1:ext uri="{FF2B5EF4-FFF2-40B4-BE49-F238E27FC236}">
                <ns2:creationId id="{DA6F29A4-C580-4D9A-8B08-EAF6A9B909D7}"/>
              </ns1:ext>
            </ns1:extLst>
          </ns0:cNvPr>
          <ns0:cNvSpPr>
            <ns1:spLocks noGrp="1"/>
          </ns0:cNvSpPr>
          <ns0:nvPr/>
        </ns0:nvSpPr>
        <ns0:spPr>
          <ns1:xfrm>
            <ns1:off x="4524375" y="2876550"/>
            <ns1:ext cx="6429375" cy="590550"/>
          </ns1:xfrm>
          <ns1:prstGeom prst="rect">
            <ns1:avLst/>
          </ns1:prstGeom>
          <ns1:solidFill>
            <ns1:srgbClr val="FFFFFF"/>
          </ns1:solidFill>
          <ns1:ln w="9525">
            <ns1:solidFill>
              <ns1:srgbClr val="D7E2E2"/>
            </ns1:solidFill>
            <ns1:prstDash val="solid"/>
          </ns1:ln>
        </ns0:spPr>
        <ns0:txBody>
          <ns1:bodyPr/>
          <ns1:lstStyle/>
          <ns1:p>
            <ns1:endParaRPr lang="en-KW"/>
          </ns1:p>
        </ns0:txBody>
      </ns0:sp>
      <ns0:sp>
        <ns0:nvSpPr>
          <ns0:cNvPr id="16" name="Rectangle 15">
            <ns1:extLst>
              <ns1:ext uri="{FF2B5EF4-FFF2-40B4-BE49-F238E27FC236}">
                <ns2:creationId id="{B682DEE1-50B5-4731-8073-D0341EB2C846}"/>
              </ns1:ext>
            </ns1:extLst>
          </ns0:cNvPr>
          <ns0:cNvSpPr>
            <ns1:spLocks noGrp="1"/>
          </ns0:cNvSpPr>
          <ns0:nvPr/>
        </ns0:nvSpPr>
        <ns0:spPr>
          <ns1:xfrm>
            <ns1:off x="962025" y="2933700"/>
            <ns1:ext cx="3429000" cy="495300"/>
          </ns1:xfrm>
          <ns1:prstGeom prst="rect">
            <ns1:avLst/>
          </ns1:prstGeom>
          <ns1:noFill/>
          <ns1:ln w="0">
            <ns1:noFill/>
            <ns1:prstDash val="solid"/>
          </ns1:ln>
        </ns0:spPr>
        <ns0:txBody>
          <ns1:bodyPr anchor="ctr"/>
          <ns1:lstStyle>
            <ns1:defPPr>
              <ns1:defRPr sz="1350" b="1">
                <ns1:solidFill>
                  <ns1:srgbClr val="24343C"/>
                </ns1:solidFill>
              </ns1:defRPr>
            </ns1:defPPr>
          </ns1:lstStyle>
          <ns1:p>
            <ns1:pPr>
              <ns1:defRPr sz="1350" b="1">
                <ns1:solidFill>
                  <ns1:srgbClr val="24343C"/>
                </ns1:solidFill>
              </ns1:defRPr>
            </ns1:pPr>
            <ns1:r>
              <ns1:rPr sz="1350" b="0">
                <ns1:solidFill>
                  <ns1:srgbClr val="24343C"/>
                </ns1:solidFill>
              </ns1:rPr>
              <ns1:t>Input and formula errors</ns1:t>
            </ns1:r>
          </ns1:p>
        </ns0:txBody>
      </ns0:sp>
      <ns0:sp>
        <ns0:nvSpPr>
          <ns0:cNvPr id="17" name="Rectangle 16">
            <ns1:extLst>
              <ns1:ext uri="{FF2B5EF4-FFF2-40B4-BE49-F238E27FC236}">
                <ns2:creationId id="{7DBFE4B4-3C1C-4FFB-B5F1-99771629F70C}"/>
              </ns1:ext>
            </ns1:extLst>
          </ns0:cNvPr>
          <ns0:cNvSpPr>
            <ns1:spLocks noGrp="1"/>
          </ns0:cNvSpPr>
          <ns0:nvPr/>
        </ns0:nvSpPr>
        <ns0:spPr>
          <ns1:xfrm>
            <ns1:off x="4676775" y="2933700"/>
            <ns1:ext cx="6143625" cy="495300"/>
          </ns1:xfrm>
          <ns1:prstGeom prst="rect">
            <ns1:avLst/>
          </ns1:prstGeom>
          <ns1:noFill/>
          <ns1:ln w="0">
            <ns1:noFill/>
            <ns1:prstDash val="solid"/>
          </ns1:ln>
        </ns0:spPr>
        <ns0:txBody>
          <ns1:bodyPr anchor="ctr"/>
          <ns1:lstStyle>
            <ns1:defPPr>
              <ns1:defRPr sz="1350" b="0">
                <ns1:solidFill>
                  <ns1:srgbClr val="24343C"/>
                </ns1:solidFill>
              </ns1:defRPr>
            </ns1:defPPr>
          </ns1:lstStyle>
          <ns1:p>
            <ns1:pPr>
              <ns1:defRPr sz="1350" b="0">
                <ns1:solidFill>
                  <ns1:srgbClr val="24343C"/>
                </ns1:solidFill>
              </ns1:defRPr>
            </ns1:pPr>
            <ns1:r>
              <ns1:rPr sz="1350" b="0">
                <ns1:solidFill>
                  <ns1:srgbClr val="24343C"/>
                </ns1:solidFill>
              </ns1:rPr>
              <ns1:t>Protect formulas and assign a rota owner</ns1:t>
            </ns1:r>
          </ns1:p>
        </ns0:txBody>
      </ns0:sp>
      <ns0:sp>
        <ns0:nvSpPr>
          <ns0:cNvPr id="18" name="Rectangle 17">
            <ns1:extLst>
              <ns1:ext uri="{FF2B5EF4-FFF2-40B4-BE49-F238E27FC236}">
                <ns2:creationId id="{7F31A03D-DF9D-439A-8E76-758DD6E1CD31}"/>
              </ns1:ext>
            </ns1:extLst>
          </ns0:cNvPr>
          <ns0:cNvSpPr>
            <ns1:spLocks noGrp="1"/>
          </ns0:cNvSpPr>
          <ns0:nvPr/>
        </ns0:nvSpPr>
        <ns0:spPr>
          <ns1:xfrm>
            <ns1:off x="809625" y="3467100"/>
            <ns1:ext cx="3714750" cy="590550"/>
          </ns1:xfrm>
          <ns1:prstGeom prst="rect">
            <ns1:avLst/>
          </ns1:prstGeom>
          <ns1:solidFill>
            <ns1:srgbClr val="FFFFFF"/>
          </ns1:solidFill>
          <ns1:ln w="9525">
            <ns1:solidFill>
              <ns1:srgbClr val="D7E2E2"/>
            </ns1:solidFill>
            <ns1:prstDash val="solid"/>
          </ns1:ln>
        </ns0:spPr>
        <ns0:txBody>
          <ns1:bodyPr/>
          <ns1:lstStyle/>
          <ns1:p>
            <ns1:endParaRPr lang="en-KW"/>
          </ns1:p>
        </ns0:txBody>
      </ns0:sp>
      <ns0:sp>
        <ns0:nvSpPr>
          <ns0:cNvPr id="19" name="Rectangle 18">
            <ns1:extLst>
              <ns1:ext uri="{FF2B5EF4-FFF2-40B4-BE49-F238E27FC236}">
                <ns2:creationId id="{09680C37-234B-4D0E-BB02-3D64BE894BE3}"/>
              </ns1:ext>
            </ns1:extLst>
          </ns0:cNvPr>
          <ns0:cNvSpPr>
            <ns1:spLocks noGrp="1"/>
          </ns0:cNvSpPr>
          <ns0:nvPr/>
        </ns0:nvSpPr>
        <ns0:spPr>
          <ns1:xfrm>
            <ns1:off x="4524375" y="3467100"/>
            <ns1:ext cx="6429375" cy="590550"/>
          </ns1:xfrm>
          <ns1:prstGeom prst="rect">
            <ns1:avLst/>
          </ns1:prstGeom>
          <ns1:solidFill>
            <ns1:srgbClr val="FFFFFF"/>
          </ns1:solidFill>
          <ns1:ln w="9525">
            <ns1:solidFill>
              <ns1:srgbClr val="D7E2E2"/>
            </ns1:solidFill>
            <ns1:prstDash val="solid"/>
          </ns1:ln>
        </ns0:spPr>
        <ns0:txBody>
          <ns1:bodyPr/>
          <ns1:lstStyle/>
          <ns1:p>
            <ns1:endParaRPr lang="en-KW"/>
          </ns1:p>
        </ns0:txBody>
      </ns0:sp>
      <ns0:sp>
        <ns0:nvSpPr>
          <ns0:cNvPr id="20" name="Rectangle 19">
            <ns1:extLst>
              <ns1:ext uri="{FF2B5EF4-FFF2-40B4-BE49-F238E27FC236}">
                <ns2:creationId id="{3D8F805C-F0F1-470F-B9A1-E820EAA8B557}"/>
              </ns1:ext>
            </ns1:extLst>
          </ns0:cNvPr>
          <ns0:cNvSpPr>
            <ns1:spLocks noGrp="1"/>
          </ns0:cNvSpPr>
          <ns0:nvPr/>
        </ns0:nvSpPr>
        <ns0:spPr>
          <ns1:xfrm>
            <ns1:off x="962025" y="3524250"/>
            <ns1:ext cx="3429000" cy="495300"/>
          </ns1:xfrm>
          <ns1:prstGeom prst="rect">
            <ns1:avLst/>
          </ns1:prstGeom>
          <ns1:noFill/>
          <ns1:ln w="0">
            <ns1:noFill/>
            <ns1:prstDash val="solid"/>
          </ns1:ln>
        </ns0:spPr>
        <ns0:txBody>
          <ns1:bodyPr anchor="ctr"/>
          <ns1:lstStyle>
            <ns1:defPPr>
              <ns1:defRPr sz="1350" b="1">
                <ns1:solidFill>
                  <ns1:srgbClr val="24343C"/>
                </ns1:solidFill>
              </ns1:defRPr>
            </ns1:defPPr>
          </ns1:lstStyle>
          <ns1:p>
            <ns1:pPr>
              <ns1:defRPr sz="1350" b="1">
                <ns1:solidFill>
                  <ns1:srgbClr val="24343C"/>
                </ns1:solidFill>
              </ns1:defRPr>
            </ns1:pPr>
            <ns1:r>
              <ns1:rPr sz="1350" b="0">
                <ns1:solidFill>
                  <ns1:srgbClr val="24343C"/>
                </ns1:solidFill>
              </ns1:rPr>
              <ns1:t>Weak signal or no device</ns1:t>
            </ns1:r>
          </ns1:p>
        </ns0:txBody>
      </ns0:sp>
      <ns0:sp>
        <ns0:nvSpPr>
          <ns0:cNvPr id="21" name="Rectangle 20">
            <ns1:extLst>
              <ns1:ext uri="{FF2B5EF4-FFF2-40B4-BE49-F238E27FC236}">
                <ns2:creationId id="{6219E860-12E7-492B-A445-38C2B5AA204A}"/>
              </ns1:ext>
            </ns1:extLst>
          </ns0:cNvPr>
          <ns0:cNvSpPr>
            <ns1:spLocks noGrp="1"/>
          </ns0:cNvSpPr>
          <ns0:nvPr/>
        </ns0:nvSpPr>
        <ns0:spPr>
          <ns1:xfrm>
            <ns1:off x="4676775" y="3524250"/>
            <ns1:ext cx="6143625" cy="495300"/>
          </ns1:xfrm>
          <ns1:prstGeom prst="rect">
            <ns1:avLst/>
          </ns1:prstGeom>
          <ns1:noFill/>
          <ns1:ln w="0">
            <ns1:noFill/>
            <ns1:prstDash val="solid"/>
          </ns1:ln>
        </ns0:spPr>
        <ns0:txBody>
          <ns1:bodyPr anchor="ctr"/>
          <ns1:lstStyle>
            <ns1:defPPr>
              <ns1:defRPr sz="1350" b="0">
                <ns1:solidFill>
                  <ns1:srgbClr val="24343C"/>
                </ns1:solidFill>
              </ns1:defRPr>
            </ns1:defPPr>
          </ns1:lstStyle>
          <ns1:p>
            <ns1:pPr>
              <ns1:defRPr sz="1350" b="0">
                <ns1:solidFill>
                  <ns1:srgbClr val="24343C"/>
                </ns1:solidFill>
              </ns1:defRPr>
            </ns1:pPr>
            <ns1:r>
              <ns1:rPr sz="1350" b="0">
                <ns1:solidFill>
                  <ns1:srgbClr val="24343C"/>
                </ns1:solidFill>
              </ns1:rPr>
              <ns1:t>Keep a tested urgent contact and outage plan</ns1:t>
            </ns1:r>
          </ns1:p>
        </ns0:txBody>
      </ns0:sp>
      <ns0:sp>
        <ns0:nvSpPr>
          <ns0:cNvPr id="22" name="Rectangle 21">
            <ns1:extLst>
              <ns1:ext uri="{FF2B5EF4-FFF2-40B4-BE49-F238E27FC236}">
                <ns2:creationId id="{19652DBC-43C7-42B4-9905-BC356B312B6E}"/>
              </ns1:ext>
            </ns1:extLst>
          </ns0:cNvPr>
          <ns0:cNvSpPr>
            <ns1:spLocks noGrp="1"/>
          </ns0:cNvSpPr>
          <ns0:nvPr/>
        </ns0:nvSpPr>
        <ns0:spPr>
          <ns1:xfrm>
            <ns1:off x="809625" y="4057650"/>
            <ns1:ext cx="3714750" cy="590550"/>
          </ns1:xfrm>
          <ns1:prstGeom prst="rect">
            <ns1:avLst/>
          </ns1:prstGeom>
          <ns1:solidFill>
            <ns1:srgbClr val="FFFFFF"/>
          </ns1:solidFill>
          <ns1:ln w="9525">
            <ns1:solidFill>
              <ns1:srgbClr val="D7E2E2"/>
            </ns1:solidFill>
            <ns1:prstDash val="solid"/>
          </ns1:ln>
        </ns0:spPr>
        <ns0:txBody>
          <ns1:bodyPr/>
          <ns1:lstStyle/>
          <ns1:p>
            <ns1:endParaRPr lang="en-KW"/>
          </ns1:p>
        </ns0:txBody>
      </ns0:sp>
      <ns0:sp>
        <ns0:nvSpPr>
          <ns0:cNvPr id="23" name="Rectangle 22">
            <ns1:extLst>
              <ns1:ext uri="{FF2B5EF4-FFF2-40B4-BE49-F238E27FC236}">
                <ns2:creationId id="{9A7469FB-734D-4C7E-BCFD-C845FA699559}"/>
              </ns1:ext>
            </ns1:extLst>
          </ns0:cNvPr>
          <ns0:cNvSpPr>
            <ns1:spLocks noGrp="1"/>
          </ns0:cNvSpPr>
          <ns0:nvPr/>
        </ns0:nvSpPr>
        <ns0:spPr>
          <ns1:xfrm>
            <ns1:off x="4524375" y="4057650"/>
            <ns1:ext cx="6429375" cy="590550"/>
          </ns1:xfrm>
          <ns1:prstGeom prst="rect">
            <ns1:avLst/>
          </ns1:prstGeom>
          <ns1:solidFill>
            <ns1:srgbClr val="FFFFFF"/>
          </ns1:solidFill>
          <ns1:ln w="9525">
            <ns1:solidFill>
              <ns1:srgbClr val="D7E2E2"/>
            </ns1:solidFill>
            <ns1:prstDash val="solid"/>
          </ns1:ln>
        </ns0:spPr>
        <ns0:txBody>
          <ns1:bodyPr/>
          <ns1:lstStyle/>
          <ns1:p>
            <ns1:endParaRPr lang="en-KW"/>
          </ns1:p>
        </ns0:txBody>
      </ns0:sp>
      <ns0:sp>
        <ns0:nvSpPr>
          <ns0:cNvPr id="24" name="Rectangle 23">
            <ns1:extLst>
              <ns1:ext uri="{FF2B5EF4-FFF2-40B4-BE49-F238E27FC236}">
                <ns2:creationId id="{DE278AED-FA6B-4790-87D1-4E64459E88AF}"/>
              </ns1:ext>
            </ns1:extLst>
          </ns0:cNvPr>
          <ns0:cNvSpPr>
            <ns1:spLocks noGrp="1"/>
          </ns0:cNvSpPr>
          <ns0:nvPr/>
        </ns0:nvSpPr>
        <ns0:spPr>
          <ns1:xfrm>
            <ns1:off x="962025" y="4114800"/>
            <ns1:ext cx="3429000" cy="495300"/>
          </ns1:xfrm>
          <ns1:prstGeom prst="rect">
            <ns1:avLst/>
          </ns1:prstGeom>
          <ns1:noFill/>
          <ns1:ln w="0">
            <ns1:noFill/>
            <ns1:prstDash val="solid"/>
          </ns1:ln>
        </ns0:spPr>
        <ns0:txBody>
          <ns1:bodyPr anchor="ctr"/>
          <ns1:lstStyle>
            <ns1:defPPr>
              <ns1:defRPr sz="1350" b="1">
                <ns1:solidFill>
                  <ns1:srgbClr val="24343C"/>
                </ns1:solidFill>
              </ns1:defRPr>
            </ns1:defPPr>
          </ns1:lstStyle>
          <ns1:p>
            <ns1:pPr>
              <ns1:defRPr sz="1350" b="1">
                <ns1:solidFill>
                  <ns1:srgbClr val="24343C"/>
                </ns1:solidFill>
              </ns1:defRPr>
            </ns1:pPr>
            <ns1:r>
              <ns1:rPr sz="1350" b="0">
                <ns1:solidFill>
                  <ns1:srgbClr val="24343C"/>
                </ns1:solidFill>
              </ns1:rPr>
              <ns1:t>Sensitive information risk</ns1:t>
            </ns1:r>
          </ns1:p>
        </ns0:txBody>
      </ns0:sp>
      <ns0:sp>
        <ns0:nvSpPr>
          <ns0:cNvPr id="25" name="Rectangle 24">
            <ns1:extLst>
              <ns1:ext uri="{FF2B5EF4-FFF2-40B4-BE49-F238E27FC236}">
                <ns2:creationId id="{D419343C-DE79-481F-889E-C9B02F21F4B7}"/>
              </ns1:ext>
            </ns1:extLst>
          </ns0:cNvPr>
          <ns0:cNvSpPr>
            <ns1:spLocks noGrp="1"/>
          </ns0:cNvSpPr>
          <ns0:nvPr/>
        </ns0:nvSpPr>
        <ns0:spPr>
          <ns1:xfrm>
            <ns1:off x="4676775" y="4114800"/>
            <ns1:ext cx="6143625" cy="495300"/>
          </ns1:xfrm>
          <ns1:prstGeom prst="rect">
            <ns1:avLst/>
          </ns1:prstGeom>
          <ns1:noFill/>
          <ns1:ln w="0">
            <ns1:noFill/>
            <ns1:prstDash val="solid"/>
          </ns1:ln>
        </ns0:spPr>
        <ns0:txBody>
          <ns1:bodyPr anchor="ctr"/>
          <ns1:lstStyle>
            <ns1:defPPr>
              <ns1:defRPr sz="1350" b="0">
                <ns1:solidFill>
                  <ns1:srgbClr val="24343C"/>
                </ns1:solidFill>
              </ns1:defRPr>
            </ns1:defPPr>
          </ns1:lstStyle>
          <ns1:p>
            <ns1:pPr>
              <ns1:defRPr sz="1350" b="0">
                <ns1:solidFill>
                  <ns1:srgbClr val="24343C"/>
                </ns1:solidFill>
              </ns1:defRPr>
            </ns1:pPr>
            <ns1:r>
              <ns1:rPr sz="1350" b="0">
                <ns1:solidFill>
                  <ns1:srgbClr val="24343C"/>
                </ns1:solidFill>
              </ns1:rPr>
              <ns1:t>Restrict access and minimise identifying data</ns1:t>
            </ns1:r>
          </ns1:p>
        </ns0:txBody>
      </ns0:sp>
      <ns0:pic>
        <ns0:nvPicPr>
          <ns0:cNvPr id="28" name="Picture 27" descr="A diagram of a workbook&#10;&#10;AI-generated content may be incorrect.">
            <ns1:extLst>
              <ns1:ext uri="{FF2B5EF4-FFF2-40B4-BE49-F238E27FC236}">
                <ns2:creationId id="{A135438A-CA72-BD08-748A-C428FE03D6FD}"/>
              </ns1:ext>
            </ns1:extLst>
          </ns0:cNvPr>
          <ns0:cNvPicPr>
            <ns1:picLocks noChangeAspect="1"/>
          </ns0:cNvPicPr>
          <ns0:nvPr/>
        </ns0:nvPicPr>
        <ns0:blipFill>
          <ns1:blip ns3:embed="rId3">
            <ns1:extLst>
              <ns1:ext uri="{28A0092B-C50C-407E-A947-70E740481C1C}">
                <ns4:useLocalDpi val="0"/>
              </ns1:ext>
            </ns1:extLst>
          </ns1:blip>
          <ns1:stretch>
            <ns1:fillRect/>
          </ns1:stretch>
        </ns0:blipFill>
        <ns0:spPr>
          <ns1:xfrm>
            <ns1:off x="8557177" y="207909"/>
            <ns1:ext cx="3537088" cy="2913392"/>
          </ns1:xfrm>
          <ns1:prstGeom prst="rect">
            <ns1:avLst/>
          </ns1:prstGeom>
        </ns0:spPr>
      </ns0:pic>
    </ns0:spTree>
    <ns0:extLst>
      <ns0:ext uri="{BB962C8B-B14F-4D97-AF65-F5344CB8AC3E}">
        <ns5:creationId val="596448138"/>
      </ns0:ext>
    </ns0:extLst>
  </ns0:cSld>
  <ns0:clrMapOvr>
    <ns1:masterClrMapping/>
  </ns0:clrMapOvr>
</ns0:sld>
</file>

<file path=ppt/slides/slide8.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6/SVG/main" xmlns:ns5="http://schemas.microsoft.com/office/drawing/2010/main" xmlns:ns6="http://schemas.microsoft.com/office/powerpoint/2010/main">
  <ns0:cSld>
    <ns0:bg>
      <ns0:bgPr>
        <ns1:solidFill>
          <ns1:srgbClr val="F3F7F7"/>
        </ns1:solidFill>
        <ns1:effectLst/>
      </ns0:bgPr>
    </ns0:bg>
    <ns0:spTree>
      <ns0:nvGrpSpPr>
        <ns0:cNvPr id="1" name=""/>
        <ns0:cNvGrpSpPr/>
        <ns0:nvPr/>
      </ns0:nvGrpSpPr>
      <ns0:grpSpPr>
        <ns1:xfrm>
          <ns1:off x="0" y="0"/>
          <ns1:ext cx="0" cy="0"/>
          <ns1:chOff x="0" y="0"/>
          <ns1:chExt cx="0" cy="0"/>
        </ns1:xfrm>
      </ns0:grpSpPr>
      <ns0:sp>
        <ns0:nvSpPr>
          <ns0:cNvPr id="17" name="Rectangle 16">
            <ns1:extLst>
              <ns1:ext uri="{FF2B5EF4-FFF2-40B4-BE49-F238E27FC236}">
                <ns2:creationId id="{B1285540-13A2-4558-8C42-A70DFBB24C6F}"/>
              </ns1:ext>
            </ns1:extLst>
          </ns0:cNvPr>
          <ns0:cNvSpPr>
            <ns1:spLocks noGrp="1"/>
          </ns0:cNvSpPr>
          <ns0:nvPr/>
        </ns0:nvSpPr>
        <ns0:spPr>
          <ns1:xfrm>
            <ns1:off x="0" y="0"/>
            <ns1:ext cx="12192000" cy="13335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140F83DA-EAB5-4F8B-872B-AE99BEBA6470}"/>
              </ns1:ext>
            </ns1:extLst>
          </ns0:cNvPr>
          <ns0:cNvSpPr>
            <ns1:spLocks noGrp="1"/>
          </ns0:cNvSpPr>
          <ns0:nvPr/>
        </ns0:nvSpPr>
        <ns0:spPr>
          <ns1:xfrm>
            <ns1:off x="723900" y="323850"/>
            <ns1:ext cx="6667500" cy="228600"/>
          </ns1:xfrm>
          <ns1:prstGeom prst="rect">
            <ns1:avLst/>
          </ns1:prstGeom>
          <ns1:noFill/>
          <ns1:ln w="0">
            <ns1:noFill/>
            <ns1:prstDash val="solid"/>
          </ns1:ln>
        </ns0:spPr>
        <ns0:txBody>
          <ns1:bodyPr anchor="ctr"/>
          <ns1:lstStyle>
            <ns1:defPPr>
              <ns1:defRPr sz="975" b="1">
                <ns1:solidFill>
                  <ns1:srgbClr val="117770"/>
                </ns1:solidFill>
              </ns1:defRPr>
            </ns1:defPPr>
          </ns1:lstStyle>
          <ns1:p>
            <ns1:pPr>
              <ns1:defRPr sz="975" b="1">
                <ns1:solidFill>
                  <ns1:srgbClr val="117770"/>
                </ns1:solidFill>
              </ns1:defRPr>
            </ns1:pPr>
            <ns1:r>
              <ns1:rPr sz="975" b="1">
                <ns1:solidFill>
                  <ns1:srgbClr val="117770"/>
                </ns1:solidFill>
              </ns1:rPr>
              <ns1:t>ASHFORD COMMUNITY CARE SERVICE</ns1:t>
            </ns1:r>
          </ns1:p>
        </ns0:txBody>
      </ns0:sp>
      <ns0:sp>
        <ns0:nvSpPr>
          <ns0:cNvPr id="3" name="Rectangle 2">
            <ns1:extLst>
              <ns1:ext uri="{FF2B5EF4-FFF2-40B4-BE49-F238E27FC236}">
                <ns2:creationId id="{3619A97A-74B5-4FC1-B362-736DC20D20A7}"/>
              </ns1:ext>
            </ns1:extLst>
          </ns0:cNvPr>
          <ns0:cNvSpPr>
            <ns1:spLocks noGrp="1"/>
          </ns0:cNvSpPr>
          <ns0:nvPr/>
        </ns0:nvSpPr>
        <ns0:spPr>
          <ns1:xfrm>
            <ns1:off x="723900" y="666750"/>
            <ns1:ext cx="10668000" cy="647700"/>
          </ns1:xfrm>
          <ns1:prstGeom prst="rect">
            <ns1:avLst/>
          </ns1:prstGeom>
          <ns1:noFill/>
          <ns1:ln w="0">
            <ns1:noFill/>
            <ns1:prstDash val="solid"/>
          </ns1:ln>
        </ns0:spPr>
        <ns0:txBody>
          <ns1:bodyPr anchor="ctr"/>
          <ns1:lstStyle>
            <ns1:defPPr>
              <ns1:defRPr sz="2550" b="1">
                <ns1:solidFill>
                  <ns1:srgbClr val="103144"/>
                </ns1:solidFill>
              </ns1:defRPr>
            </ns1:defPPr>
          </ns1:lstStyle>
          <ns1:p>
            <ns1:pPr>
              <ns1:defRPr sz="2550" b="1">
                <ns1:solidFill>
                  <ns1:srgbClr val="103144"/>
                </ns1:solidFill>
              </ns1:defRPr>
            </ns1:pPr>
            <ns1:r>
              <ns1:rPr sz="2550" b="0">
                <ns1:solidFill>
                  <ns1:srgbClr val="103144"/>
                </ns1:solidFill>
              </ns1:rPr>
              <ns1:t>Protect people and staff through access controls</ns1:t>
            </ns1:r>
          </ns1:p>
        </ns0:txBody>
      </ns0:sp>
      <ns0:sp>
        <ns0:nvSpPr>
          <ns0:cNvPr id="4" name="Rectangle 3">
            <ns1:extLst>
              <ns1:ext uri="{FF2B5EF4-FFF2-40B4-BE49-F238E27FC236}">
                <ns2:creationId id="{11A2608E-B75A-4F7E-85E5-72B7933523E5}"/>
              </ns1:ext>
            </ns1:extLst>
          </ns0:cNvPr>
          <ns0:cNvSpPr>
            <ns1:spLocks noGrp="1"/>
          </ns0:cNvSpPr>
          <ns0:nvPr/>
        </ns0:nvSpPr>
        <ns0:spPr>
          <ns1:xfrm>
            <ns1:off x="723900" y="6191250"/>
            <ns1:ext cx="10744200" cy="9525"/>
          </ns1:xfrm>
          <ns1:prstGeom prst="rect">
            <ns1:avLst/>
          </ns1:prstGeom>
          <ns1:solidFill>
            <ns1:srgbClr val="D7E2E2"/>
          </ns1:solidFill>
          <ns1:ln w="0">
            <ns1:noFill/>
            <ns1:prstDash val="solid"/>
          </ns1:ln>
        </ns0:spPr>
        <ns0:txBody>
          <ns1:bodyPr/>
          <ns1:lstStyle/>
          <ns1:p>
            <ns1:endParaRPr lang="en-KW"/>
          </ns1:p>
        </ns0:txBody>
      </ns0:sp>
      <ns0:sp>
        <ns0:nvSpPr>
          <ns0:cNvPr id="5" name="Rectangle 4">
            <ns1:extLst>
              <ns1:ext uri="{FF2B5EF4-FFF2-40B4-BE49-F238E27FC236}">
                <ns2:creationId id="{F457FD02-F0F7-4B05-9FCF-942A90A2E5B5}"/>
              </ns1:ext>
            </ns1:extLst>
          </ns0:cNvPr>
          <ns0:cNvSpPr>
            <ns1:spLocks noGrp="1"/>
          </ns0:cNvSpPr>
          <ns0:nvPr/>
        </ns0:nvSpPr>
        <ns0:spPr>
          <ns1:xfrm>
            <ns1:off x="723900" y="6296025"/>
            <ns1:ext cx="7620000" cy="209550"/>
          </ns1:xfrm>
          <ns1:prstGeom prst="rect">
            <ns1:avLst/>
          </ns1:prstGeom>
          <ns1:noFill/>
          <ns1:ln w="0">
            <ns1:noFill/>
            <ns1:prstDash val="solid"/>
          </ns1:ln>
        </ns0:spPr>
        <ns0:txBody>
          <ns1:bodyPr anchor="ctr"/>
          <ns1:lstStyle>
            <ns1:defPPr>
              <ns1:defRPr sz="900" b="0">
                <ns1:solidFill>
                  <ns1:srgbClr val="60747C"/>
                </ns1:solidFill>
              </ns1:defRPr>
            </ns1:defPPr>
          </ns1:lstStyle>
          <ns1:p>
            <ns1:pPr>
              <ns1:defRPr sz="900" b="0">
                <ns1:solidFill>
                  <ns1:srgbClr val="60747C"/>
                </ns1:solidFill>
              </ns1:defRPr>
            </ns1:pPr>
            <ns1:r>
              <ns1:rPr sz="900" b="0">
                <ns1:solidFill>
                  <ns1:srgbClr val="60747C"/>
                </ns1:solidFill>
              </ns1:rPr>
              <ns1:t>Digital Skills and Research Methods  |  LCHS4007</ns1:t>
            </ns1:r>
          </ns1:p>
        </ns0:txBody>
      </ns0:sp>
      <ns0:pic>
        <ns0:nvPicPr>
          <ns0:cNvPr id="6" name="Graphic 5">
            <ns1:extLst>
              <ns1:ext uri="{FF2B5EF4-FFF2-40B4-BE49-F238E27FC236}">
                <ns2:creationId id="{69682A69-9433-4E24-B721-65CD65790A4D}"/>
              </ns1:ext>
            </ns1:extLst>
          </ns0:cNvPr>
          <ns0:cNvPicPr>
            <ns1:picLocks noChangeAspect="1"/>
          </ns0:cNvPicPr>
          <ns0:nvPr/>
        </ns0:nvPicPr>
        <ns0:blipFill>
          <ns1:blip ns3:embed="rId3">
            <ns1:extLst>
              <ns1:ext uri="{96DAC541-7B7A-43D3-8B79-37D633B846F1}">
                <ns4:svgBlip ns3:embed="rId4"/>
              </ns1:ext>
            </ns1:extLst>
          </ns1:blip>
          <ns1:stretch/>
        </ns0:blipFill>
        <ns0:spPr>
          <ns1:xfrm>
            <ns1:off x="876300" y="1971675"/>
            <ns1:ext cx="1666875" cy="1390650"/>
          </ns1:xfrm>
          <ns1:prstGeom prst="rect">
            <ns1:avLst/>
          </ns1:prstGeom>
        </ns0:spPr>
      </ns0:pic>
      <ns0:sp>
        <ns0:nvSpPr>
          <ns0:cNvPr id="7" name="Oval 6">
            <ns1:extLst>
              <ns1:ext uri="{FF2B5EF4-FFF2-40B4-BE49-F238E27FC236}">
                <ns2:creationId id="{52A41318-6058-4930-9358-2FA3CF16B020}"/>
              </ns1:ext>
            </ns1:extLst>
          </ns0:cNvPr>
          <ns0:cNvSpPr>
            <ns1:spLocks noGrp="1"/>
          </ns0:cNvSpPr>
          <ns0:nvPr/>
        </ns0:nvSpPr>
        <ns0:spPr>
          <ns1:xfrm>
            <ns1:off x="3238500" y="1905000"/>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8" name="Rectangle 7">
            <ns1:extLst>
              <ns1:ext uri="{FF2B5EF4-FFF2-40B4-BE49-F238E27FC236}">
                <ns2:creationId id="{D5F3E2E7-3EAD-47A5-8374-2A9D9EF83E28}"/>
              </ns1:ext>
            </ns1:extLst>
          </ns0:cNvPr>
          <ns0:cNvSpPr>
            <ns1:spLocks noGrp="1"/>
          </ns0:cNvSpPr>
          <ns0:nvPr/>
        </ns0:nvSpPr>
        <ns0:spPr>
          <ns1:xfrm>
            <ns1:off x="3524250" y="1809750"/>
            <ns1:ext cx="7239000" cy="742950"/>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Store the workbook in an approved restricted location.</ns1:t>
            </ns1:r>
          </ns1:p>
        </ns0:txBody>
      </ns0:sp>
      <ns0:sp>
        <ns0:nvSpPr>
          <ns0:cNvPr id="9" name="Oval 8">
            <ns1:extLst>
              <ns1:ext uri="{FF2B5EF4-FFF2-40B4-BE49-F238E27FC236}">
                <ns2:creationId id="{B24005D2-4688-49BE-8ABB-0670C8BE72F0}"/>
              </ns1:ext>
            </ns1:extLst>
          </ns0:cNvPr>
          <ns0:cNvSpPr>
            <ns1:spLocks noGrp="1"/>
          </ns0:cNvSpPr>
          <ns0:nvPr/>
        </ns0:nvSpPr>
        <ns0:spPr>
          <ns1:xfrm>
            <ns1:off x="3238500" y="2724150"/>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10" name="Rectangle 9">
            <ns1:extLst>
              <ns1:ext uri="{FF2B5EF4-FFF2-40B4-BE49-F238E27FC236}">
                <ns2:creationId id="{FBB3D153-0CEF-49F3-A2AF-355DCCD1601B}"/>
              </ns1:ext>
            </ns1:extLst>
          </ns0:cNvPr>
          <ns0:cNvSpPr>
            <ns1:spLocks noGrp="1"/>
          </ns0:cNvSpPr>
          <ns0:nvPr/>
        </ns0:nvSpPr>
        <ns0:spPr>
          <ns1:xfrm>
            <ns1:off x="3524250" y="2628900"/>
            <ns1:ext cx="7239000" cy="742950"/>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Give named staff only the access their role requires.</ns1:t>
            </ns1:r>
          </ns1:p>
        </ns0:txBody>
      </ns0:sp>
      <ns0:sp>
        <ns0:nvSpPr>
          <ns0:cNvPr id="11" name="Oval 10">
            <ns1:extLst>
              <ns1:ext uri="{FF2B5EF4-FFF2-40B4-BE49-F238E27FC236}">
                <ns2:creationId id="{E6ACE317-9C88-4EF4-B8CD-4A6F497F9DD8}"/>
              </ns1:ext>
            </ns1:extLst>
          </ns0:cNvPr>
          <ns0:cNvSpPr>
            <ns1:spLocks noGrp="1"/>
          </ns0:cNvSpPr>
          <ns0:nvPr/>
        </ns0:nvSpPr>
        <ns0:spPr>
          <ns1:xfrm>
            <ns1:off x="3238500" y="3543300"/>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12" name="Rectangle 11">
            <ns1:extLst>
              <ns1:ext uri="{FF2B5EF4-FFF2-40B4-BE49-F238E27FC236}">
                <ns2:creationId id="{9C26E814-4EA8-4CB0-9C75-465178B59D20}"/>
              </ns1:ext>
            </ns1:extLst>
          </ns0:cNvPr>
          <ns0:cNvSpPr>
            <ns1:spLocks noGrp="1"/>
          </ns0:cNvSpPr>
          <ns0:nvPr/>
        </ns0:nvSpPr>
        <ns0:spPr>
          <ns1:xfrm>
            <ns1:off x="3524250" y="3448050"/>
            <ns1:ext cx="7239000" cy="742950"/>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Avoid diagnoses, medication notes and detailed care histories.</ns1:t>
            </ns1:r>
          </ns1:p>
        </ns0:txBody>
      </ns0:sp>
      <ns0:sp>
        <ns0:nvSpPr>
          <ns0:cNvPr id="13" name="Oval 12">
            <ns1:extLst>
              <ns1:ext uri="{FF2B5EF4-FFF2-40B4-BE49-F238E27FC236}">
                <ns2:creationId id="{6F08F5DF-7642-4DCA-AF3B-4E173FF277D0}"/>
              </ns1:ext>
            </ns1:extLst>
          </ns0:cNvPr>
          <ns0:cNvSpPr>
            <ns1:spLocks noGrp="1"/>
          </ns0:cNvSpPr>
          <ns0:nvPr/>
        </ns0:nvSpPr>
        <ns0:spPr>
          <ns1:xfrm>
            <ns1:off x="3238500" y="4362450"/>
            <ns1:ext cx="114300" cy="114300"/>
          </ns1:xfrm>
          <ns1:prstGeom prst="ellipse">
            <ns1:avLst/>
          </ns1:prstGeom>
          <ns1:solidFill>
            <ns1:srgbClr val="117770"/>
          </ns1:solidFill>
          <ns1:ln w="0">
            <ns1:noFill/>
            <ns1:prstDash val="solid"/>
          </ns1:ln>
        </ns0:spPr>
        <ns0:txBody>
          <ns1:bodyPr/>
          <ns1:lstStyle/>
          <ns1:p>
            <ns1:endParaRPr lang="en-KW"/>
          </ns1:p>
        </ns0:txBody>
      </ns0:sp>
      <ns0:sp>
        <ns0:nvSpPr>
          <ns0:cNvPr id="14" name="Rectangle 13">
            <ns1:extLst>
              <ns1:ext uri="{FF2B5EF4-FFF2-40B4-BE49-F238E27FC236}">
                <ns2:creationId id="{A637C2AD-1F96-4E4F-8FEA-14240BE3FB5E}"/>
              </ns1:ext>
            </ns1:extLst>
          </ns0:cNvPr>
          <ns0:cNvSpPr>
            <ns1:spLocks noGrp="1"/>
          </ns0:cNvSpPr>
          <ns0:nvPr/>
        </ns0:nvSpPr>
        <ns0:spPr>
          <ns1:xfrm>
            <ns1:off x="3524250" y="4267200"/>
            <ns1:ext cx="7239000" cy="742950"/>
          </ns1:xfrm>
          <ns1:prstGeom prst="rect">
            <ns1:avLst/>
          </ns1:prstGeom>
          <ns1:noFill/>
          <ns1:ln w="0">
            <ns1:noFill/>
            <ns1:prstDash val="solid"/>
          </ns1:ln>
        </ns0:spPr>
        <ns0:txBody>
          <ns1:bodyPr anchor="t"/>
          <ns1:lstStyle>
            <ns1:defPPr>
              <ns1:defRPr sz="1500" b="0">
                <ns1:solidFill>
                  <ns1:srgbClr val="24343C"/>
                </ns1:solidFill>
              </ns1:defRPr>
            </ns1:defPPr>
          </ns1:lstStyle>
          <ns1:p>
            <ns1:pPr>
              <ns1:defRPr sz="1500" b="0">
                <ns1:solidFill>
                  <ns1:srgbClr val="24343C"/>
                </ns1:solidFill>
              </ns1:defRPr>
            </ns1:pPr>
            <ns1:r>
              <ns1:rPr sz="1500" b="0">
                <ns1:solidFill>
                  <ns1:srgbClr val="24343C"/>
                </ns1:solidFill>
              </ns1:rPr>
              <ns1:t>Review access, retention, backup and incident steps.</ns1:t>
            </ns1:r>
          </ns1:p>
        </ns0:txBody>
      </ns0:sp>
      <ns0:sp>
        <ns0:nvSpPr>
          <ns0:cNvPr id="15" name="Rounded Rectangle 14">
            <ns1:extLst>
              <ns1:ext uri="{FF2B5EF4-FFF2-40B4-BE49-F238E27FC236}">
                <ns2:creationId id="{75CC5225-3E83-447E-BA23-2CCC0325BA61}"/>
              </ns1:ext>
            </ns1:extLst>
          </ns0:cNvPr>
          <ns0:cNvSpPr>
            <ns1:spLocks noGrp="1"/>
          </ns0:cNvSpPr>
          <ns0:nvPr/>
        </ns0:nvSpPr>
        <ns0:spPr>
          <ns1:xfrm>
            <ns1:off x="3371850" y="5181600"/>
            <ns1:ext cx="1952625" cy="323850"/>
          </ns1:xfrm>
          <ns1:prstGeom prst="roundRect">
            <ns1:avLst>
              <ns1:gd name="adj" fmla="val 23529"/>
            </ns1:avLst>
          </ns1:prstGeom>
          <ns1:solidFill>
            <ns1:srgbClr val="D9F1EA"/>
          </ns1:solidFill>
          <ns1:ln w="0">
            <ns1:noFill/>
            <ns1:prstDash val="solid"/>
          </ns1:ln>
        </ns0:spPr>
        <ns0:txBody>
          <ns1:bodyPr/>
          <ns1:lstStyle/>
          <ns1:p>
            <ns1:endParaRPr lang="en-KW"/>
          </ns1:p>
        </ns0:txBody>
      </ns0:sp>
      <ns0:sp>
        <ns0:nvSpPr>
          <ns0:cNvPr id="16" name="Rectangle 15">
            <ns1:extLst>
              <ns1:ext uri="{FF2B5EF4-FFF2-40B4-BE49-F238E27FC236}">
                <ns2:creationId id="{A38BBA9E-F8E4-4F41-A814-B7061D51C7FE}"/>
              </ns1:ext>
            </ns1:extLst>
          </ns0:cNvPr>
          <ns0:cNvSpPr>
            <ns1:spLocks noGrp="1"/>
          </ns0:cNvSpPr>
          <ns0:nvPr/>
        </ns0:nvSpPr>
        <ns0:spPr>
          <ns1:xfrm>
            <ns1:off x="3448050" y="5191125"/>
            <ns1:ext cx="1800225"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1">
                <ns1:solidFill>
                  <ns1:srgbClr val="117770"/>
                </ns1:solidFill>
              </ns1:rPr>
              <ns1:t>DATA MINIMISATION</ns1:t>
            </ns1:r>
          </ns1:p>
        </ns0:txBody>
      </ns0:sp>
      <ns0:pic>
        <ns0:nvPicPr>
          <ns0:cNvPr id="19" name="Picture 18" descr="A close-up of a graph&#10;&#10;AI-generated content may be incorrect.">
            <ns1:extLst>
              <ns1:ext uri="{FF2B5EF4-FFF2-40B4-BE49-F238E27FC236}">
                <ns2:creationId id="{F5F51EFD-FFF3-3391-52CC-00ADD5F2C349}"/>
              </ns1:ext>
            </ns1:extLst>
          </ns0:cNvPr>
          <ns0:cNvPicPr>
            <ns1:picLocks noChangeAspect="1"/>
          </ns0:cNvPicPr>
          <ns0:nvPr/>
        </ns0:nvPicPr>
        <ns0:blipFill>
          <ns1:blip ns3:embed="rId5">
            <ns1:extLst>
              <ns1:ext uri="{28A0092B-C50C-407E-A947-70E740481C1C}">
                <ns5:useLocalDpi val="0"/>
              </ns1:ext>
            </ns1:extLst>
          </ns1:blip>
          <ns1:stretch>
            <ns1:fillRect/>
          </ns1:stretch>
        </ns0:blipFill>
        <ns0:spPr>
          <ns1:xfrm>
            <ns1:off x="8693426" y="1784925"/>
            <ns1:ext cx="3498574" cy="2754750"/>
          </ns1:xfrm>
          <ns1:prstGeom prst="rect">
            <ns1:avLst/>
          </ns1:prstGeom>
        </ns0:spPr>
      </ns0:pic>
    </ns0:spTree>
    <ns0:extLst>
      <ns0:ext uri="{BB962C8B-B14F-4D97-AF65-F5344CB8AC3E}">
        <ns6:creationId val="613054587"/>
      </ns0:ext>
    </ns0:extLst>
  </ns0:cSld>
  <ns0:clrMapOvr>
    <ns1:masterClrMapping/>
  </ns0:clrMapOvr>
</ns0:sld>
</file>

<file path=ppt/slides/slide9.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0/main" xmlns:ns5="http://schemas.microsoft.com/office/powerpoint/2010/main">
  <ns0:cSld>
    <ns0:bg>
      <ns0:bgPr>
        <ns1:solidFill>
          <ns1:srgbClr val="F3F7F7"/>
        </ns1:solidFill>
        <ns1:effectLst/>
      </ns0:bgPr>
    </ns0:bg>
    <ns0:spTree>
      <ns0:nvGrpSpPr>
        <ns0:cNvPr id="1" name=""/>
        <ns0:cNvGrpSpPr/>
        <ns0:nvPr/>
      </ns0:nvGrpSpPr>
      <ns0:grpSpPr>
        <ns1:xfrm>
          <ns1:off x="0" y="0"/>
          <ns1:ext cx="0" cy="0"/>
          <ns1:chOff x="0" y="0"/>
          <ns1:chExt cx="0" cy="0"/>
        </ns1:xfrm>
      </ns0:grpSpPr>
      <ns0:sp>
        <ns0:nvSpPr>
          <ns0:cNvPr id="23" name="Rectangle 22">
            <ns1:extLst>
              <ns1:ext uri="{FF2B5EF4-FFF2-40B4-BE49-F238E27FC236}">
                <ns2:creationId id="{52053D03-355F-4E71-9CC6-C25ACADE45BC}"/>
              </ns1:ext>
            </ns1:extLst>
          </ns0:cNvPr>
          <ns0:cNvSpPr>
            <ns1:spLocks noGrp="1"/>
          </ns0:cNvSpPr>
          <ns0:nvPr/>
        </ns0:nvSpPr>
        <ns0:spPr>
          <ns1:xfrm>
            <ns1:off x="0" y="0"/>
            <ns1:ext cx="12192000" cy="13335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E46148EC-2E88-4CAB-9A26-E2C07304B23B}"/>
              </ns1:ext>
            </ns1:extLst>
          </ns0:cNvPr>
          <ns0:cNvSpPr>
            <ns1:spLocks noGrp="1"/>
          </ns0:cNvSpPr>
          <ns0:nvPr/>
        </ns0:nvSpPr>
        <ns0:spPr>
          <ns1:xfrm>
            <ns1:off x="723900" y="323850"/>
            <ns1:ext cx="6667500" cy="228600"/>
          </ns1:xfrm>
          <ns1:prstGeom prst="rect">
            <ns1:avLst/>
          </ns1:prstGeom>
          <ns1:noFill/>
          <ns1:ln w="0">
            <ns1:noFill/>
            <ns1:prstDash val="solid"/>
          </ns1:ln>
        </ns0:spPr>
        <ns0:txBody>
          <ns1:bodyPr anchor="ctr"/>
          <ns1:lstStyle>
            <ns1:defPPr>
              <ns1:defRPr sz="975" b="1">
                <ns1:solidFill>
                  <ns1:srgbClr val="117770"/>
                </ns1:solidFill>
              </ns1:defRPr>
            </ns1:defPPr>
          </ns1:lstStyle>
          <ns1:p>
            <ns1:pPr>
              <ns1:defRPr sz="975" b="1">
                <ns1:solidFill>
                  <ns1:srgbClr val="117770"/>
                </ns1:solidFill>
              </ns1:defRPr>
            </ns1:pPr>
            <ns1:r>
              <ns1:rPr sz="975" b="1">
                <ns1:solidFill>
                  <ns1:srgbClr val="117770"/>
                </ns1:solidFill>
              </ns1:rPr>
              <ns1:t>ASHFORD COMMUNITY CARE SERVICE</ns1:t>
            </ns1:r>
          </ns1:p>
        </ns0:txBody>
      </ns0:sp>
      <ns0:sp>
        <ns0:nvSpPr>
          <ns0:cNvPr id="3" name="Rectangle 2">
            <ns1:extLst>
              <ns1:ext uri="{FF2B5EF4-FFF2-40B4-BE49-F238E27FC236}">
                <ns2:creationId id="{82CEF486-D82D-4E3E-88B1-09A8CD5B16C6}"/>
              </ns1:ext>
            </ns1:extLst>
          </ns0:cNvPr>
          <ns0:cNvSpPr>
            <ns1:spLocks noGrp="1"/>
          </ns0:cNvSpPr>
          <ns0:nvPr/>
        </ns0:nvSpPr>
        <ns0:spPr>
          <ns1:xfrm>
            <ns1:off x="723900" y="666750"/>
            <ns1:ext cx="10668000" cy="647700"/>
          </ns1:xfrm>
          <ns1:prstGeom prst="rect">
            <ns1:avLst/>
          </ns1:prstGeom>
          <ns1:noFill/>
          <ns1:ln w="0">
            <ns1:noFill/>
            <ns1:prstDash val="solid"/>
          </ns1:ln>
        </ns0:spPr>
        <ns0:txBody>
          <ns1:bodyPr anchor="ctr"/>
          <ns1:lstStyle>
            <ns1:defPPr>
              <ns1:defRPr sz="2550" b="1">
                <ns1:solidFill>
                  <ns1:srgbClr val="103144"/>
                </ns1:solidFill>
              </ns1:defRPr>
            </ns1:defPPr>
          </ns1:lstStyle>
          <ns1:p>
            <ns1:pPr>
              <ns1:defRPr sz="2550" b="1">
                <ns1:solidFill>
                  <ns1:srgbClr val="103144"/>
                </ns1:solidFill>
              </ns1:defRPr>
            </ns1:pPr>
            <ns1:r>
              <ns1:rPr sz="2550" b="0">
                <ns1:solidFill>
                  <ns1:srgbClr val="103144"/>
                </ns1:solidFill>
              </ns1:rPr>
              <ns1:t>A small pilot makes the change testable</ns1:t>
            </ns1:r>
          </ns1:p>
        </ns0:txBody>
      </ns0:sp>
      <ns0:sp>
        <ns0:nvSpPr>
          <ns0:cNvPr id="4" name="Rectangle 3">
            <ns1:extLst>
              <ns1:ext uri="{FF2B5EF4-FFF2-40B4-BE49-F238E27FC236}">
                <ns2:creationId id="{AD3DEDC7-E9CB-4FBF-AC48-3991A8955F2E}"/>
              </ns1:ext>
            </ns1:extLst>
          </ns0:cNvPr>
          <ns0:cNvSpPr>
            <ns1:spLocks noGrp="1"/>
          </ns0:cNvSpPr>
          <ns0:nvPr/>
        </ns0:nvSpPr>
        <ns0:spPr>
          <ns1:xfrm>
            <ns1:off x="723900" y="6191250"/>
            <ns1:ext cx="10744200" cy="9525"/>
          </ns1:xfrm>
          <ns1:prstGeom prst="rect">
            <ns1:avLst/>
          </ns1:prstGeom>
          <ns1:solidFill>
            <ns1:srgbClr val="D7E2E2"/>
          </ns1:solidFill>
          <ns1:ln w="0">
            <ns1:noFill/>
            <ns1:prstDash val="solid"/>
          </ns1:ln>
        </ns0:spPr>
        <ns0:txBody>
          <ns1:bodyPr/>
          <ns1:lstStyle/>
          <ns1:p>
            <ns1:endParaRPr lang="en-KW"/>
          </ns1:p>
        </ns0:txBody>
      </ns0:sp>
      <ns0:sp>
        <ns0:nvSpPr>
          <ns0:cNvPr id="5" name="Rectangle 4">
            <ns1:extLst>
              <ns1:ext uri="{FF2B5EF4-FFF2-40B4-BE49-F238E27FC236}">
                <ns2:creationId id="{941F9AD1-697C-461C-9093-CBC6DD585116}"/>
              </ns1:ext>
            </ns1:extLst>
          </ns0:cNvPr>
          <ns0:cNvSpPr>
            <ns1:spLocks noGrp="1"/>
          </ns0:cNvSpPr>
          <ns0:nvPr/>
        </ns0:nvSpPr>
        <ns0:spPr>
          <ns1:xfrm>
            <ns1:off x="723900" y="6296025"/>
            <ns1:ext cx="7620000" cy="209550"/>
          </ns1:xfrm>
          <ns1:prstGeom prst="rect">
            <ns1:avLst/>
          </ns1:prstGeom>
          <ns1:noFill/>
          <ns1:ln w="0">
            <ns1:noFill/>
            <ns1:prstDash val="solid"/>
          </ns1:ln>
        </ns0:spPr>
        <ns0:txBody>
          <ns1:bodyPr anchor="ctr"/>
          <ns1:lstStyle>
            <ns1:defPPr>
              <ns1:defRPr sz="900" b="0">
                <ns1:solidFill>
                  <ns1:srgbClr val="60747C"/>
                </ns1:solidFill>
              </ns1:defRPr>
            </ns1:defPPr>
          </ns1:lstStyle>
          <ns1:p>
            <ns1:pPr>
              <ns1:defRPr sz="900" b="0">
                <ns1:solidFill>
                  <ns1:srgbClr val="60747C"/>
                </ns1:solidFill>
              </ns1:defRPr>
            </ns1:pPr>
            <ns1:r>
              <ns1:rPr sz="900" b="0">
                <ns1:solidFill>
                  <ns1:srgbClr val="60747C"/>
                </ns1:solidFill>
              </ns1:rPr>
              <ns1:t>Digital Skills and Research Methods  |  LCHS4007</ns1:t>
            </ns1:r>
          </ns1:p>
        </ns0:txBody>
      </ns0:sp>
      <ns0:sp>
        <ns0:nvSpPr>
          <ns0:cNvPr id="6" name="Rounded Rectangle 5">
            <ns1:extLst>
              <ns1:ext uri="{FF2B5EF4-FFF2-40B4-BE49-F238E27FC236}">
                <ns2:creationId id="{69F1EA67-811F-40FD-AEA1-1ACB47FE10CA}"/>
              </ns1:ext>
            </ns1:extLst>
          </ns0:cNvPr>
          <ns0:cNvSpPr>
            <ns1:spLocks noGrp="1"/>
          </ns0:cNvSpPr>
          <ns0:nvPr/>
        </ns0:nvSpPr>
        <ns0:spPr>
          <ns1:xfrm>
            <ns1:off x="809625" y="2133600"/>
            <ns1:ext cx="2209800" cy="2076450"/>
          </ns1:xfrm>
          <ns1:prstGeom prst="roundRect">
            <ns1:avLst>
              <ns1:gd name="adj" fmla="val 3670"/>
            </ns1:avLst>
          </ns1:prstGeom>
          <ns1:solidFill>
            <ns1:srgbClr val="FFFFFF"/>
          </ns1:solidFill>
          <ns1:ln w="19050">
            <ns1:solidFill>
              <ns1:srgbClr val="D7E2E2"/>
            </ns1:solidFill>
            <ns1:prstDash val="solid"/>
          </ns1:ln>
        </ns0:spPr>
        <ns0:txBody>
          <ns1:bodyPr/>
          <ns1:lstStyle/>
          <ns1:p>
            <ns1:endParaRPr lang="en-KW"/>
          </ns1:p>
        </ns0:txBody>
      </ns0:sp>
      <ns0:sp>
        <ns0:nvSpPr>
          <ns0:cNvPr id="7" name="Rounded Rectangle 6">
            <ns1:extLst>
              <ns1:ext uri="{FF2B5EF4-FFF2-40B4-BE49-F238E27FC236}">
                <ns2:creationId id="{FA56FC18-3FE4-44E8-9EED-EA899EC530DC}"/>
              </ns1:ext>
            </ns1:extLst>
          </ns0:cNvPr>
          <ns0:cNvSpPr>
            <ns1:spLocks noGrp="1"/>
          </ns0:cNvSpPr>
          <ns0:nvPr/>
        </ns0:nvSpPr>
        <ns0:spPr>
          <ns1:xfrm>
            <ns1:off x="1133475" y="1847850"/>
            <ns1:ext cx="1562100" cy="323850"/>
          </ns1:xfrm>
          <ns1:prstGeom prst="roundRect">
            <ns1:avLst>
              <ns1:gd name="adj" fmla="val 23529"/>
            </ns1:avLst>
          </ns1:prstGeom>
          <ns1:solidFill>
            <ns1:srgbClr val="E8EFF0"/>
          </ns1:solidFill>
          <ns1:ln w="0">
            <ns1:noFill/>
            <ns1:prstDash val="solid"/>
          </ns1:ln>
        </ns0:spPr>
        <ns0:txBody>
          <ns1:bodyPr/>
          <ns1:lstStyle/>
          <ns1:p>
            <ns1:endParaRPr lang="en-KW"/>
          </ns1:p>
        </ns0:txBody>
      </ns0:sp>
      <ns0:sp>
        <ns0:nvSpPr>
          <ns0:cNvPr id="8" name="Rectangle 7">
            <ns1:extLst>
              <ns1:ext uri="{FF2B5EF4-FFF2-40B4-BE49-F238E27FC236}">
                <ns2:creationId id="{009244A8-CA61-4F00-9126-AB25A7CAB771}"/>
              </ns1:ext>
            </ns1:extLst>
          </ns0:cNvPr>
          <ns0:cNvSpPr>
            <ns1:spLocks noGrp="1"/>
          </ns0:cNvSpPr>
          <ns0:nvPr/>
        </ns0:nvSpPr>
        <ns0:spPr>
          <ns1:xfrm>
            <ns1:off x="1209675" y="1857375"/>
            <ns1:ext cx="1409700"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0">
                <ns1:solidFill>
                  <ns1:srgbClr val="117770"/>
                </ns1:solidFill>
              </ns1:rPr>
              <ns1:t>DESIGN</ns1:t>
            </ns1:r>
          </ns1:p>
        </ns0:txBody>
      </ns0:sp>
      <ns0:sp>
        <ns0:nvSpPr>
          <ns0:cNvPr id="9" name="Rectangle 8">
            <ns1:extLst>
              <ns1:ext uri="{FF2B5EF4-FFF2-40B4-BE49-F238E27FC236}">
                <ns2:creationId id="{65DBC0C9-7CE3-4EC9-8824-BBBECCF07739}"/>
              </ns1:ext>
            </ns1:extLst>
          </ns0:cNvPr>
          <ns0:cNvSpPr>
            <ns1:spLocks noGrp="1"/>
          </ns0:cNvSpPr>
          <ns0:nvPr/>
        </ns0:nvSpPr>
        <ns0:spPr>
          <ns1:xfrm>
            <ns1:off x="1019175" y="2524125"/>
            <ns1:ext cx="1790700" cy="1238250"/>
          </ns1:xfrm>
          <ns1:prstGeom prst="rect">
            <ns1:avLst/>
          </ns1:prstGeom>
          <ns1:noFill/>
          <ns1:ln w="0">
            <ns1:noFill/>
            <ns1:prstDash val="solid"/>
          </ns1:ln>
        </ns0:spPr>
        <ns0:txBody>
          <ns1:bodyPr anchor="ctr"/>
          <ns1:lstStyle>
            <ns1:defPPr algn="ctr">
              <ns1:defRPr sz="1575" b="1">
                <ns1:solidFill>
                  <ns1:srgbClr val="103144"/>
                </ns1:solidFill>
              </ns1:defRPr>
            </ns1:defPPr>
          </ns1:lstStyle>
          <ns1:p>
            <ns1:pPr algn="ctr">
              <ns1:defRPr sz="1575" b="1">
                <ns1:solidFill>
                  <ns1:srgbClr val="103144"/>
                </ns1:solidFill>
              </ns1:defRPr>
            </ns1:pPr>
            <ns1:r>
              <ns1:rPr sz="1575" b="0">
                <ns1:solidFill>
                  <ns1:srgbClr val="103144"/>
                </ns1:solidFill>
              </ns1:rPr>
              <ns1:t>Map workflow</ns1:t>
            </ns1:r>
          </ns1:p>
          <ns1:p>
            <ns1:pPr algn="ctr">
              <ns1:defRPr sz="1575" b="1">
                <ns1:solidFill>
                  <ns1:srgbClr val="103144"/>
                </ns1:solidFill>
              </ns1:defRPr>
            </ns1:pPr>
            <ns1:r>
              <ns1:rPr sz="1575" b="0">
                <ns1:solidFill>
                  <ns1:srgbClr val="103144"/>
                </ns1:solidFill>
              </ns1:rPr>
              <ns1:t>Agree fields and owner</ns1:t>
            </ns1:r>
          </ns1:p>
        </ns0:txBody>
      </ns0:sp>
      <ns0:sp>
        <ns0:nvSpPr>
          <ns0:cNvPr id="10" name="Rounded Rectangle 9">
            <ns1:extLst>
              <ns1:ext uri="{FF2B5EF4-FFF2-40B4-BE49-F238E27FC236}">
                <ns2:creationId id="{066DE88B-308D-4EC8-ACEF-23D22E66756B}"/>
              </ns1:ext>
            </ns1:extLst>
          </ns0:cNvPr>
          <ns0:cNvSpPr>
            <ns1:spLocks noGrp="1"/>
          </ns0:cNvSpPr>
          <ns0:nvPr/>
        </ns0:nvSpPr>
        <ns0:spPr>
          <ns1:xfrm>
            <ns1:off x="3495675" y="2133600"/>
            <ns1:ext cx="2209800" cy="2076450"/>
          </ns1:xfrm>
          <ns1:prstGeom prst="roundRect">
            <ns1:avLst>
              <ns1:gd name="adj" fmla="val 3670"/>
            </ns1:avLst>
          </ns1:prstGeom>
          <ns1:solidFill>
            <ns1:srgbClr val="FFFFFF"/>
          </ns1:solidFill>
          <ns1:ln w="19050">
            <ns1:solidFill>
              <ns1:srgbClr val="D7E2E2"/>
            </ns1:solidFill>
            <ns1:prstDash val="solid"/>
          </ns1:ln>
        </ns0:spPr>
        <ns0:txBody>
          <ns1:bodyPr/>
          <ns1:lstStyle/>
          <ns1:p>
            <ns1:endParaRPr lang="en-KW"/>
          </ns1:p>
        </ns0:txBody>
      </ns0:sp>
      <ns0:sp>
        <ns0:nvSpPr>
          <ns0:cNvPr id="11" name="Rounded Rectangle 10">
            <ns1:extLst>
              <ns1:ext uri="{FF2B5EF4-FFF2-40B4-BE49-F238E27FC236}">
                <ns2:creationId id="{104E9A4F-24B8-454E-AB4A-4D2927AA912D}"/>
              </ns1:ext>
            </ns1:extLst>
          </ns0:cNvPr>
          <ns0:cNvSpPr>
            <ns1:spLocks noGrp="1"/>
          </ns0:cNvSpPr>
          <ns0:nvPr/>
        </ns0:nvSpPr>
        <ns0:spPr>
          <ns1:xfrm>
            <ns1:off x="3819525" y="1847850"/>
            <ns1:ext cx="1562100" cy="323850"/>
          </ns1:xfrm>
          <ns1:prstGeom prst="roundRect">
            <ns1:avLst>
              <ns1:gd name="adj" fmla="val 23529"/>
            </ns1:avLst>
          </ns1:prstGeom>
          <ns1:solidFill>
            <ns1:srgbClr val="E8EFF0"/>
          </ns1:solidFill>
          <ns1:ln w="0">
            <ns1:noFill/>
            <ns1:prstDash val="solid"/>
          </ns1:ln>
        </ns0:spPr>
        <ns0:txBody>
          <ns1:bodyPr/>
          <ns1:lstStyle/>
          <ns1:p>
            <ns1:endParaRPr lang="en-KW"/>
          </ns1:p>
        </ns0:txBody>
      </ns0:sp>
      <ns0:sp>
        <ns0:nvSpPr>
          <ns0:cNvPr id="12" name="Rectangle 11">
            <ns1:extLst>
              <ns1:ext uri="{FF2B5EF4-FFF2-40B4-BE49-F238E27FC236}">
                <ns2:creationId id="{B3933350-59A2-4B47-93A9-F1A1A09DCB26}"/>
              </ns1:ext>
            </ns1:extLst>
          </ns0:cNvPr>
          <ns0:cNvSpPr>
            <ns1:spLocks noGrp="1"/>
          </ns0:cNvSpPr>
          <ns0:nvPr/>
        </ns0:nvSpPr>
        <ns0:spPr>
          <ns1:xfrm>
            <ns1:off x="3895725" y="1857375"/>
            <ns1:ext cx="1409700"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0">
                <ns1:solidFill>
                  <ns1:srgbClr val="117770"/>
                </ns1:solidFill>
              </ns1:rPr>
              <ns1:t>TEST</ns1:t>
            </ns1:r>
          </ns1:p>
        </ns0:txBody>
      </ns0:sp>
      <ns0:sp>
        <ns0:nvSpPr>
          <ns0:cNvPr id="13" name="Rectangle 12">
            <ns1:extLst>
              <ns1:ext uri="{FF2B5EF4-FFF2-40B4-BE49-F238E27FC236}">
                <ns2:creationId id="{D7134704-3B5D-47C2-BB15-862BA0A669FA}"/>
              </ns1:ext>
            </ns1:extLst>
          </ns0:cNvPr>
          <ns0:cNvSpPr>
            <ns1:spLocks noGrp="1"/>
          </ns0:cNvSpPr>
          <ns0:nvPr/>
        </ns0:nvSpPr>
        <ns0:spPr>
          <ns1:xfrm>
            <ns1:off x="3705225" y="2524125"/>
            <ns1:ext cx="1790700" cy="1238250"/>
          </ns1:xfrm>
          <ns1:prstGeom prst="rect">
            <ns1:avLst/>
          </ns1:prstGeom>
          <ns1:noFill/>
          <ns1:ln w="0">
            <ns1:noFill/>
            <ns1:prstDash val="solid"/>
          </ns1:ln>
        </ns0:spPr>
        <ns0:txBody>
          <ns1:bodyPr anchor="ctr"/>
          <ns1:lstStyle>
            <ns1:defPPr algn="ctr">
              <ns1:defRPr sz="1575" b="1">
                <ns1:solidFill>
                  <ns1:srgbClr val="103144"/>
                </ns1:solidFill>
              </ns1:defRPr>
            </ns1:defPPr>
          </ns1:lstStyle>
          <ns1:p>
            <ns1:pPr algn="ctr">
              <ns1:defRPr sz="1575" b="1">
                <ns1:solidFill>
                  <ns1:srgbClr val="103144"/>
                </ns1:solidFill>
              </ns1:defRPr>
            </ns1:pPr>
            <ns1:r>
              <ns1:rPr sz="1575" b="0">
                <ns1:solidFill>
                  <ns1:srgbClr val="103144"/>
                </ns1:solidFill>
              </ns1:rPr>
              <ns1:t>Use fictitious data</ns1:t>
            </ns1:r>
          </ns1:p>
          <ns1:p>
            <ns1:pPr algn="ctr">
              <ns1:defRPr sz="1575" b="1">
                <ns1:solidFill>
                  <ns1:srgbClr val="103144"/>
                </ns1:solidFill>
              </ns1:defRPr>
            </ns1:pPr>
            <ns1:r>
              <ns1:rPr sz="1575" b="0">
                <ns1:solidFill>
                  <ns1:srgbClr val="103144"/>
                </ns1:solidFill>
              </ns1:rPr>
              <ns1:t>Check access and formulas</ns1:t>
            </ns1:r>
          </ns1:p>
        </ns0:txBody>
      </ns0:sp>
      <ns0:sp>
        <ns0:nvSpPr>
          <ns0:cNvPr id="14" name="Rounded Rectangle 13">
            <ns1:extLst>
              <ns1:ext uri="{FF2B5EF4-FFF2-40B4-BE49-F238E27FC236}">
                <ns2:creationId id="{BDFBE83C-5840-487A-A32A-69AAB07E050E}"/>
              </ns1:ext>
            </ns1:extLst>
          </ns0:cNvPr>
          <ns0:cNvSpPr>
            <ns1:spLocks noGrp="1"/>
          </ns0:cNvSpPr>
          <ns0:nvPr/>
        </ns0:nvSpPr>
        <ns0:spPr>
          <ns1:xfrm>
            <ns1:off x="6181725" y="2133600"/>
            <ns1:ext cx="2209800" cy="2076450"/>
          </ns1:xfrm>
          <ns1:prstGeom prst="roundRect">
            <ns1:avLst>
              <ns1:gd name="adj" fmla="val 3670"/>
            </ns1:avLst>
          </ns1:prstGeom>
          <ns1:solidFill>
            <ns1:srgbClr val="FFFFFF"/>
          </ns1:solidFill>
          <ns1:ln w="19050">
            <ns1:solidFill>
              <ns1:srgbClr val="D7E2E2"/>
            </ns1:solidFill>
            <ns1:prstDash val="solid"/>
          </ns1:ln>
        </ns0:spPr>
        <ns0:txBody>
          <ns1:bodyPr/>
          <ns1:lstStyle/>
          <ns1:p>
            <ns1:endParaRPr lang="en-KW"/>
          </ns1:p>
        </ns0:txBody>
      </ns0:sp>
      <ns0:sp>
        <ns0:nvSpPr>
          <ns0:cNvPr id="15" name="Rounded Rectangle 14">
            <ns1:extLst>
              <ns1:ext uri="{FF2B5EF4-FFF2-40B4-BE49-F238E27FC236}">
                <ns2:creationId id="{63C92390-4C6E-445A-981D-FBE16ED24D60}"/>
              </ns1:ext>
            </ns1:extLst>
          </ns0:cNvPr>
          <ns0:cNvSpPr>
            <ns1:spLocks noGrp="1"/>
          </ns0:cNvSpPr>
          <ns0:nvPr/>
        </ns0:nvSpPr>
        <ns0:spPr>
          <ns1:xfrm>
            <ns1:off x="6505575" y="1847850"/>
            <ns1:ext cx="1562100" cy="323850"/>
          </ns1:xfrm>
          <ns1:prstGeom prst="roundRect">
            <ns1:avLst>
              <ns1:gd name="adj" fmla="val 23529"/>
            </ns1:avLst>
          </ns1:prstGeom>
          <ns1:solidFill>
            <ns1:srgbClr val="D9F1EA"/>
          </ns1:solidFill>
          <ns1:ln w="0">
            <ns1:noFill/>
            <ns1:prstDash val="solid"/>
          </ns1:ln>
        </ns0:spPr>
        <ns0:txBody>
          <ns1:bodyPr/>
          <ns1:lstStyle/>
          <ns1:p>
            <ns1:endParaRPr lang="en-KW"/>
          </ns1:p>
        </ns0:txBody>
      </ns0:sp>
      <ns0:sp>
        <ns0:nvSpPr>
          <ns0:cNvPr id="16" name="Rectangle 15">
            <ns1:extLst>
              <ns1:ext uri="{FF2B5EF4-FFF2-40B4-BE49-F238E27FC236}">
                <ns2:creationId id="{8971FC53-6D98-47E9-A201-CBCF1539D4BA}"/>
              </ns1:ext>
            </ns1:extLst>
          </ns0:cNvPr>
          <ns0:cNvSpPr>
            <ns1:spLocks noGrp="1"/>
          </ns0:cNvSpPr>
          <ns0:nvPr/>
        </ns0:nvSpPr>
        <ns0:spPr>
          <ns1:xfrm>
            <ns1:off x="6581775" y="1857375"/>
            <ns1:ext cx="1409700"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0">
                <ns1:solidFill>
                  <ns1:srgbClr val="117770"/>
                </ns1:solidFill>
              </ns1:rPr>
              <ns1:t>PILOT</ns1:t>
            </ns1:r>
          </ns1:p>
        </ns0:txBody>
      </ns0:sp>
      <ns0:sp>
        <ns0:nvSpPr>
          <ns0:cNvPr id="17" name="Rectangle 16">
            <ns1:extLst>
              <ns1:ext uri="{FF2B5EF4-FFF2-40B4-BE49-F238E27FC236}">
                <ns2:creationId id="{EA1232D6-7A21-4682-A11D-3853A5B61295}"/>
              </ns1:ext>
            </ns1:extLst>
          </ns0:cNvPr>
          <ns0:cNvSpPr>
            <ns1:spLocks noGrp="1"/>
          </ns0:cNvSpPr>
          <ns0:nvPr/>
        </ns0:nvSpPr>
        <ns0:spPr>
          <ns1:xfrm>
            <ns1:off x="6391275" y="2524125"/>
            <ns1:ext cx="1790700" cy="1238250"/>
          </ns1:xfrm>
          <ns1:prstGeom prst="rect">
            <ns1:avLst/>
          </ns1:prstGeom>
          <ns1:noFill/>
          <ns1:ln w="0">
            <ns1:noFill/>
            <ns1:prstDash val="solid"/>
          </ns1:ln>
        </ns0:spPr>
        <ns0:txBody>
          <ns1:bodyPr anchor="ctr"/>
          <ns1:lstStyle>
            <ns1:defPPr algn="ctr">
              <ns1:defRPr sz="1575" b="1">
                <ns1:solidFill>
                  <ns1:srgbClr val="103144"/>
                </ns1:solidFill>
              </ns1:defRPr>
            </ns1:defPPr>
          </ns1:lstStyle>
          <ns1:p>
            <ns1:pPr algn="ctr">
              <ns1:defRPr sz="1575" b="1">
                <ns1:solidFill>
                  <ns1:srgbClr val="103144"/>
                </ns1:solidFill>
              </ns1:defRPr>
            </ns1:pPr>
            <ns1:r>
              <ns1:rPr sz="1575" b="0">
                <ns1:solidFill>
                  <ns1:srgbClr val="103144"/>
                </ns1:solidFill>
              </ns1:rPr>
              <ns1:t>One team for 4–6 weeks</ns1:t>
            </ns1:r>
          </ns1:p>
          <ns1:p>
            <ns1:pPr algn="ctr">
              <ns1:defRPr sz="1575" b="1">
                <ns1:solidFill>
                  <ns1:srgbClr val="103144"/>
                </ns1:solidFill>
              </ns1:defRPr>
            </ns1:pPr>
            <ns1:r>
              <ns1:rPr sz="1575" b="0">
                <ns1:solidFill>
                  <ns1:srgbClr val="103144"/>
                </ns1:solidFill>
              </ns1:rPr>
              <ns1:t>Train all users</ns1:t>
            </ns1:r>
          </ns1:p>
        </ns0:txBody>
      </ns0:sp>
      <ns0:sp>
        <ns0:nvSpPr>
          <ns0:cNvPr id="18" name="Rounded Rectangle 17">
            <ns1:extLst>
              <ns1:ext uri="{FF2B5EF4-FFF2-40B4-BE49-F238E27FC236}">
                <ns2:creationId id="{2B40C5BA-5E7B-4EEA-9CBB-CD9B05CFA3A1}"/>
              </ns1:ext>
            </ns1:extLst>
          </ns0:cNvPr>
          <ns0:cNvSpPr>
            <ns1:spLocks noGrp="1"/>
          </ns0:cNvSpPr>
          <ns0:nvPr/>
        </ns0:nvSpPr>
        <ns0:spPr>
          <ns1:xfrm>
            <ns1:off x="8867775" y="2133600"/>
            <ns1:ext cx="2209800" cy="2076450"/>
          </ns1:xfrm>
          <ns1:prstGeom prst="roundRect">
            <ns1:avLst>
              <ns1:gd name="adj" fmla="val 3670"/>
            </ns1:avLst>
          </ns1:prstGeom>
          <ns1:solidFill>
            <ns1:srgbClr val="FFFFFF"/>
          </ns1:solidFill>
          <ns1:ln w="19050">
            <ns1:solidFill>
              <ns1:srgbClr val="D7E2E2"/>
            </ns1:solidFill>
            <ns1:prstDash val="solid"/>
          </ns1:ln>
        </ns0:spPr>
        <ns0:txBody>
          <ns1:bodyPr/>
          <ns1:lstStyle/>
          <ns1:p>
            <ns1:endParaRPr lang="en-KW"/>
          </ns1:p>
        </ns0:txBody>
      </ns0:sp>
      <ns0:sp>
        <ns0:nvSpPr>
          <ns0:cNvPr id="19" name="Rounded Rectangle 18">
            <ns1:extLst>
              <ns1:ext uri="{FF2B5EF4-FFF2-40B4-BE49-F238E27FC236}">
                <ns2:creationId id="{274A4EC4-D9A5-4884-AB80-E203C195F746}"/>
              </ns1:ext>
            </ns1:extLst>
          </ns0:cNvPr>
          <ns0:cNvSpPr>
            <ns1:spLocks noGrp="1"/>
          </ns0:cNvSpPr>
          <ns0:nvPr/>
        </ns0:nvSpPr>
        <ns0:spPr>
          <ns1:xfrm>
            <ns1:off x="9191625" y="1847850"/>
            <ns1:ext cx="1562100" cy="323850"/>
          </ns1:xfrm>
          <ns1:prstGeom prst="roundRect">
            <ns1:avLst>
              <ns1:gd name="adj" fmla="val 23529"/>
            </ns1:avLst>
          </ns1:prstGeom>
          <ns1:solidFill>
            <ns1:srgbClr val="E8EFF0"/>
          </ns1:solidFill>
          <ns1:ln w="0">
            <ns1:noFill/>
            <ns1:prstDash val="solid"/>
          </ns1:ln>
        </ns0:spPr>
        <ns0:txBody>
          <ns1:bodyPr/>
          <ns1:lstStyle/>
          <ns1:p>
            <ns1:endParaRPr lang="en-KW"/>
          </ns1:p>
        </ns0:txBody>
      </ns0:sp>
      <ns0:sp>
        <ns0:nvSpPr>
          <ns0:cNvPr id="20" name="Rectangle 19">
            <ns1:extLst>
              <ns1:ext uri="{FF2B5EF4-FFF2-40B4-BE49-F238E27FC236}">
                <ns2:creationId id="{9C37CDF1-2A93-4549-81CA-AD47F9FD0AD3}"/>
              </ns1:ext>
            </ns1:extLst>
          </ns0:cNvPr>
          <ns0:cNvSpPr>
            <ns1:spLocks noGrp="1"/>
          </ns0:cNvSpPr>
          <ns0:nvPr/>
        </ns0:nvSpPr>
        <ns0:spPr>
          <ns1:xfrm>
            <ns1:off x="9267825" y="1857375"/>
            <ns1:ext cx="1409700"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0">
                <ns1:solidFill>
                  <ns1:srgbClr val="117770"/>
                </ns1:solidFill>
              </ns1:rPr>
              <ns1:t>REVIEW</ns1:t>
            </ns1:r>
          </ns1:p>
        </ns0:txBody>
      </ns0:sp>
      <ns0:sp>
        <ns0:nvSpPr>
          <ns0:cNvPr id="21" name="Rectangle 20">
            <ns1:extLst>
              <ns1:ext uri="{FF2B5EF4-FFF2-40B4-BE49-F238E27FC236}">
                <ns2:creationId id="{6227E661-BF0F-4B0C-96AF-5D295972840F}"/>
              </ns1:ext>
            </ns1:extLst>
          </ns0:cNvPr>
          <ns0:cNvSpPr>
            <ns1:spLocks noGrp="1"/>
          </ns0:cNvSpPr>
          <ns0:nvPr/>
        </ns0:nvSpPr>
        <ns0:spPr>
          <ns1:xfrm>
            <ns1:off x="9077325" y="2524125"/>
            <ns1:ext cx="1790700" cy="1238250"/>
          </ns1:xfrm>
          <ns1:prstGeom prst="rect">
            <ns1:avLst/>
          </ns1:prstGeom>
          <ns1:noFill/>
          <ns1:ln w="0">
            <ns1:noFill/>
            <ns1:prstDash val="solid"/>
          </ns1:ln>
        </ns0:spPr>
        <ns0:txBody>
          <ns1:bodyPr anchor="ctr"/>
          <ns1:lstStyle>
            <ns1:defPPr algn="ctr">
              <ns1:defRPr sz="1575" b="1">
                <ns1:solidFill>
                  <ns1:srgbClr val="103144"/>
                </ns1:solidFill>
              </ns1:defRPr>
            </ns1:defPPr>
          </ns1:lstStyle>
          <ns1:p>
            <ns1:pPr algn="ctr">
              <ns1:defRPr sz="1575" b="1">
                <ns1:solidFill>
                  <ns1:srgbClr val="103144"/>
                </ns1:solidFill>
              </ns1:defRPr>
            </ns1:pPr>
            <ns1:r>
              <ns1:rPr sz="1575" b="0">
                <ns1:solidFill>
                  <ns1:srgbClr val="103144"/>
                </ns1:solidFill>
              </ns1:rPr>
              <ns1:t>Compare measures</ns1:t>
            </ns1:r>
          </ns1:p>
          <ns1:p>
            <ns1:pPr algn="ctr">
              <ns1:defRPr sz="1575" b="1">
                <ns1:solidFill>
                  <ns1:srgbClr val="103144"/>
                </ns1:solidFill>
              </ns1:defRPr>
            </ns1:pPr>
            <ns1:r>
              <ns1:rPr sz="1575" b="0">
                <ns1:solidFill>
                  <ns1:srgbClr val="103144"/>
                </ns1:solidFill>
              </ns1:rPr>
              <ns1:t>Fix or expand</ns1:t>
            </ns1:r>
          </ns1:p>
        </ns0:txBody>
      </ns0:sp>
      <ns0:sp>
        <ns0:nvSpPr>
          <ns0:cNvPr id="22" name="Rectangle 21">
            <ns1:extLst>
              <ns1:ext uri="{FF2B5EF4-FFF2-40B4-BE49-F238E27FC236}">
                <ns2:creationId id="{5E561A9C-EE5A-4617-886A-B0F1FABF6231}"/>
              </ns1:ext>
            </ns1:extLst>
          </ns0:cNvPr>
          <ns0:cNvSpPr>
            <ns1:spLocks noGrp="1"/>
          </ns0:cNvSpPr>
          <ns0:nvPr/>
        </ns0:nvSpPr>
        <ns0:spPr>
          <ns1:xfrm>
            <ns1:off x="-1104900" y="4688457"/>
            <ns1:ext cx="10001250" cy="590550"/>
          </ns1:xfrm>
          <ns1:prstGeom prst="rect">
            <ns1:avLst/>
          </ns1:prstGeom>
          <ns1:noFill/>
          <ns1:ln w="0">
            <ns1:noFill/>
            <ns1:prstDash val="solid"/>
          </ns1:ln>
        </ns0:spPr>
        <ns0:txBody>
          <ns1:bodyPr anchor="ctr"/>
          <ns1:lstStyle>
            <ns1:defPPr algn="ctr">
              <ns1:defRPr sz="1275" b="1">
                <ns1:solidFill>
                  <ns1:srgbClr val="60747C"/>
                </ns1:solidFill>
              </ns1:defRPr>
            </ns1:defPPr>
          </ns1:lstStyle>
          <ns1:p>
            <ns1:pPr algn="ctr">
              <ns1:defRPr sz="1275" b="1">
                <ns1:solidFill>
                  <ns1:srgbClr val="60747C"/>
                </ns1:solidFill>
              </ns1:defRPr>
            </ns1:pPr>
            <ns1:r>
              <ns1:rPr sz="1275" b="0" dirty="0">
                <ns1:solidFill>
                  <ns1:srgbClr val="60747C"/>
                </ns1:solidFill>
              </ns1:rPr>
              <ns1:t>Rota coordinator | service manager | information governance lead</ns1:t>
            </ns1:r>
          </ns1:p>
        </ns0:txBody>
      </ns0:sp>
      <ns0:pic>
        <ns0:nvPicPr>
          <ns0:cNvPr id="25" name="Picture 24" descr="A table of informational text&#10;&#10;AI-generated content may be incorrect.">
            <ns1:extLst>
              <ns1:ext uri="{FF2B5EF4-FFF2-40B4-BE49-F238E27FC236}">
                <ns2:creationId id="{F153698F-B3D4-D386-5A66-EE79F2F7A980}"/>
              </ns1:ext>
            </ns1:extLst>
          </ns0:cNvPr>
          <ns0:cNvPicPr>
            <ns1:picLocks noChangeAspect="1"/>
          </ns0:cNvPicPr>
          <ns0:nvPr/>
        </ns0:nvPicPr>
        <ns0:blipFill>
          <ns1:blip ns3:embed="rId3">
            <ns1:extLst>
              <ns1:ext uri="{28A0092B-C50C-407E-A947-70E740481C1C}">
                <ns4:useLocalDpi val="0"/>
              </ns1:ext>
            </ns1:extLst>
          </ns1:blip>
          <ns1:stretch>
            <ns1:fillRect/>
          </ns1:stretch>
        </ns0:blipFill>
        <ns0:spPr>
          <ns1:xfrm>
            <ns1:off x="7361997" y="4155057"/>
            <ns1:ext cx="4257675" cy="2495878"/>
          </ns1:xfrm>
          <ns1:prstGeom prst="rect">
            <ns1:avLst/>
          </ns1:prstGeom>
        </ns0:spPr>
      </ns0:pic>
    </ns0:spTree>
    <ns0:extLst>
      <ns0:ext uri="{BB962C8B-B14F-4D97-AF65-F5344CB8AC3E}">
        <ns5:creationId val="1150672518"/>
      </ns0:ext>
    </ns0:extLst>
  </ns0:cSld>
  <ns0:clrMapOvr>
    <ns1:masterClrMapping/>
  </ns0:clrMapOvr>
</ns0:sld>
</file>

<file path=ppt/slides/slide10.xml><?xml version="1.0" encoding="utf-8"?>
<ns0:sld xmlns:ns0="http://schemas.openxmlformats.org/presentationml/2006/main" xmlns:ns1="http://schemas.openxmlformats.org/drawingml/2006/main" xmlns:ns2="http://schemas.microsoft.com/office/drawing/2014/main" xmlns:ns3="http://schemas.openxmlformats.org/officeDocument/2006/relationships" xmlns:ns4="http://schemas.microsoft.com/office/drawing/2010/main" xmlns:ns5="http://schemas.microsoft.com/office/powerpoint/2010/main">
  <ns0:cSld>
    <ns0:bg>
      <ns0:bgPr>
        <ns1:solidFill>
          <ns1:srgbClr val="F3F7F7"/>
        </ns1:solidFill>
        <ns1:effectLst/>
      </ns0:bgPr>
    </ns0:bg>
    <ns0:spTree>
      <ns0:nvGrpSpPr>
        <ns0:cNvPr id="1" name=""/>
        <ns0:cNvGrpSpPr/>
        <ns0:nvPr/>
      </ns0:nvGrpSpPr>
      <ns0:grpSpPr>
        <ns1:xfrm>
          <ns1:off x="0" y="0"/>
          <ns1:ext cx="0" cy="0"/>
          <ns1:chOff x="0" y="0"/>
          <ns1:chExt cx="0" cy="0"/>
        </ns1:xfrm>
      </ns0:grpSpPr>
      <ns0:sp>
        <ns0:nvSpPr>
          <ns0:cNvPr id="22" name="Rectangle 21">
            <ns1:extLst>
              <ns1:ext uri="{FF2B5EF4-FFF2-40B4-BE49-F238E27FC236}">
                <ns2:creationId id="{E6325271-57CA-4443-BF57-240F80ECDF51}"/>
              </ns1:ext>
            </ns1:extLst>
          </ns0:cNvPr>
          <ns0:cNvSpPr>
            <ns1:spLocks noGrp="1"/>
          </ns0:cNvSpPr>
          <ns0:nvPr/>
        </ns0:nvSpPr>
        <ns0:spPr>
          <ns1:xfrm>
            <ns1:off x="0" y="0"/>
            <ns1:ext cx="12192000" cy="13335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E8E64B6C-3642-4162-853D-3E036DBA77B1}"/>
              </ns1:ext>
            </ns1:extLst>
          </ns0:cNvPr>
          <ns0:cNvSpPr>
            <ns1:spLocks noGrp="1"/>
          </ns0:cNvSpPr>
          <ns0:nvPr/>
        </ns0:nvSpPr>
        <ns0:spPr>
          <ns1:xfrm>
            <ns1:off x="723900" y="323850"/>
            <ns1:ext cx="6667500" cy="228600"/>
          </ns1:xfrm>
          <ns1:prstGeom prst="rect">
            <ns1:avLst/>
          </ns1:prstGeom>
          <ns1:noFill/>
          <ns1:ln w="0">
            <ns1:noFill/>
            <ns1:prstDash val="solid"/>
          </ns1:ln>
        </ns0:spPr>
        <ns0:txBody>
          <ns1:bodyPr anchor="ctr"/>
          <ns1:lstStyle>
            <ns1:defPPr>
              <ns1:defRPr sz="975" b="1">
                <ns1:solidFill>
                  <ns1:srgbClr val="117770"/>
                </ns1:solidFill>
              </ns1:defRPr>
            </ns1:defPPr>
          </ns1:lstStyle>
          <ns1:p>
            <ns1:pPr>
              <ns1:defRPr sz="975" b="1">
                <ns1:solidFill>
                  <ns1:srgbClr val="117770"/>
                </ns1:solidFill>
              </ns1:defRPr>
            </ns1:pPr>
            <ns1:r>
              <ns1:rPr sz="975" b="1">
                <ns1:solidFill>
                  <ns1:srgbClr val="117770"/>
                </ns1:solidFill>
              </ns1:rPr>
              <ns1:t>ASHFORD COMMUNITY CARE SERVICE</ns1:t>
            </ns1:r>
          </ns1:p>
        </ns0:txBody>
      </ns0:sp>
      <ns0:sp>
        <ns0:nvSpPr>
          <ns0:cNvPr id="3" name="Rectangle 2">
            <ns1:extLst>
              <ns1:ext uri="{FF2B5EF4-FFF2-40B4-BE49-F238E27FC236}">
                <ns2:creationId id="{F56DF2B6-91F8-4AB3-9864-B241F6D0F6F4}"/>
              </ns1:ext>
            </ns1:extLst>
          </ns0:cNvPr>
          <ns0:cNvSpPr>
            <ns1:spLocks noGrp="1"/>
          </ns0:cNvSpPr>
          <ns0:nvPr/>
        </ns0:nvSpPr>
        <ns0:spPr>
          <ns1:xfrm>
            <ns1:off x="723900" y="666750"/>
            <ns1:ext cx="10668000" cy="647700"/>
          </ns1:xfrm>
          <ns1:prstGeom prst="rect">
            <ns1:avLst/>
          </ns1:prstGeom>
          <ns1:noFill/>
          <ns1:ln w="0">
            <ns1:noFill/>
            <ns1:prstDash val="solid"/>
          </ns1:ln>
        </ns0:spPr>
        <ns0:txBody>
          <ns1:bodyPr anchor="ctr"/>
          <ns1:lstStyle>
            <ns1:defPPr>
              <ns1:defRPr sz="2550" b="1">
                <ns1:solidFill>
                  <ns1:srgbClr val="103144"/>
                </ns1:solidFill>
              </ns1:defRPr>
            </ns1:defPPr>
          </ns1:lstStyle>
          <ns1:p>
            <ns1:pPr>
              <ns1:defRPr sz="2550" b="1">
                <ns1:solidFill>
                  <ns1:srgbClr val="103144"/>
                </ns1:solidFill>
              </ns1:defRPr>
            </ns1:pPr>
            <ns1:r>
              <ns1:rPr sz="2550" b="0">
                <ns1:solidFill>
                  <ns1:srgbClr val="103144"/>
                </ns1:solidFill>
              </ns1:rPr>
              <ns1:t>Review impact before expanding</ns1:t>
            </ns1:r>
          </ns1:p>
        </ns0:txBody>
      </ns0:sp>
      <ns0:sp>
        <ns0:nvSpPr>
          <ns0:cNvPr id="4" name="Rectangle 3">
            <ns1:extLst>
              <ns1:ext uri="{FF2B5EF4-FFF2-40B4-BE49-F238E27FC236}">
                <ns2:creationId id="{79FF686F-B717-44D4-AED6-EA33C04217DB}"/>
              </ns1:ext>
            </ns1:extLst>
          </ns0:cNvPr>
          <ns0:cNvSpPr>
            <ns1:spLocks noGrp="1"/>
          </ns0:cNvSpPr>
          <ns0:nvPr/>
        </ns0:nvSpPr>
        <ns0:spPr>
          <ns1:xfrm>
            <ns1:off x="723900" y="6191250"/>
            <ns1:ext cx="10744200" cy="9525"/>
          </ns1:xfrm>
          <ns1:prstGeom prst="rect">
            <ns1:avLst/>
          </ns1:prstGeom>
          <ns1:solidFill>
            <ns1:srgbClr val="D7E2E2"/>
          </ns1:solidFill>
          <ns1:ln w="0">
            <ns1:noFill/>
            <ns1:prstDash val="solid"/>
          </ns1:ln>
        </ns0:spPr>
        <ns0:txBody>
          <ns1:bodyPr/>
          <ns1:lstStyle/>
          <ns1:p>
            <ns1:endParaRPr lang="en-KW"/>
          </ns1:p>
        </ns0:txBody>
      </ns0:sp>
      <ns0:sp>
        <ns0:nvSpPr>
          <ns0:cNvPr id="5" name="Rectangle 4">
            <ns1:extLst>
              <ns1:ext uri="{FF2B5EF4-FFF2-40B4-BE49-F238E27FC236}">
                <ns2:creationId id="{1BA2CAD3-76B4-4D73-A40F-E770E8DDA2FF}"/>
              </ns1:ext>
            </ns1:extLst>
          </ns0:cNvPr>
          <ns0:cNvSpPr>
            <ns1:spLocks noGrp="1"/>
          </ns0:cNvSpPr>
          <ns0:nvPr/>
        </ns0:nvSpPr>
        <ns0:spPr>
          <ns1:xfrm>
            <ns1:off x="723900" y="6296025"/>
            <ns1:ext cx="7620000" cy="209550"/>
          </ns1:xfrm>
          <ns1:prstGeom prst="rect">
            <ns1:avLst/>
          </ns1:prstGeom>
          <ns1:noFill/>
          <ns1:ln w="0">
            <ns1:noFill/>
            <ns1:prstDash val="solid"/>
          </ns1:ln>
        </ns0:spPr>
        <ns0:txBody>
          <ns1:bodyPr anchor="ctr"/>
          <ns1:lstStyle>
            <ns1:defPPr>
              <ns1:defRPr sz="900" b="0">
                <ns1:solidFill>
                  <ns1:srgbClr val="60747C"/>
                </ns1:solidFill>
              </ns1:defRPr>
            </ns1:defPPr>
          </ns1:lstStyle>
          <ns1:p>
            <ns1:pPr>
              <ns1:defRPr sz="900" b="0">
                <ns1:solidFill>
                  <ns1:srgbClr val="60747C"/>
                </ns1:solidFill>
              </ns1:defRPr>
            </ns1:pPr>
            <ns1:r>
              <ns1:rPr sz="900" b="0">
                <ns1:solidFill>
                  <ns1:srgbClr val="60747C"/>
                </ns1:solidFill>
              </ns1:rPr>
              <ns1:t>Digital Skills and Research Methods  |  LCHS4007</ns1:t>
            </ns1:r>
          </ns1:p>
        </ns0:txBody>
      </ns0:sp>
      <ns0:sp>
        <ns0:nvSpPr>
          <ns0:cNvPr id="6" name="Oval 5">
            <ns1:extLst>
              <ns1:ext uri="{FF2B5EF4-FFF2-40B4-BE49-F238E27FC236}">
                <ns2:creationId id="{4248672B-B50A-41C3-9B90-8AD83486E1D0}"/>
              </ns1:ext>
            </ns1:extLst>
          </ns0:cNvPr>
          <ns0:cNvSpPr>
            <ns1:spLocks noGrp="1"/>
          </ns0:cNvSpPr>
          <ns0:nvPr/>
        </ns0:nvSpPr>
        <ns0:spPr>
          <ns1:xfrm>
            <ns1:off x="904875" y="1809750"/>
            <ns1:ext cx="381000" cy="381000"/>
          </ns1:xfrm>
          <ns1:prstGeom prst="ellipse">
            <ns1:avLst/>
          </ns1:prstGeom>
          <ns1:solidFill>
            <ns1:srgbClr val="E6AE4B"/>
          </ns1:solidFill>
          <ns1:ln w="0">
            <ns1:noFill/>
            <ns1:prstDash val="solid"/>
          </ns1:ln>
        </ns0:spPr>
        <ns0:txBody>
          <ns1:bodyPr/>
          <ns1:lstStyle/>
          <ns1:p>
            <ns1:endParaRPr lang="en-KW"/>
          </ns1:p>
        </ns0:txBody>
      </ns0:sp>
      <ns0:sp>
        <ns0:nvSpPr>
          <ns0:cNvPr id="7" name="Rectangle 6">
            <ns1:extLst>
              <ns1:ext uri="{FF2B5EF4-FFF2-40B4-BE49-F238E27FC236}">
                <ns2:creationId id="{377BF130-CB50-40AC-8EC3-9F3555DF0F4D}"/>
              </ns1:ext>
            </ns1:extLst>
          </ns0:cNvPr>
          <ns0:cNvSpPr>
            <ns1:spLocks noGrp="1"/>
          </ns0:cNvSpPr>
          <ns0:nvPr/>
        </ns0:nvSpPr>
        <ns0:spPr>
          <ns1:xfrm>
            <ns1:off x="904875" y="1828800"/>
            <ns1:ext cx="381000" cy="304800"/>
          </ns1:xfrm>
          <ns1:prstGeom prst="rect">
            <ns1:avLst/>
          </ns1:prstGeom>
          <ns1:noFill/>
          <ns1:ln w="0">
            <ns1:noFill/>
            <ns1:prstDash val="solid"/>
          </ns1:ln>
        </ns0:spPr>
        <ns0:txBody>
          <ns1:bodyPr anchor="ctr"/>
          <ns1:lstStyle>
            <ns1:defPPr algn="ctr">
              <ns1:defRPr sz="1275" b="1">
                <ns1:solidFill>
                  <ns1:srgbClr val="117770"/>
                </ns1:solidFill>
              </ns1:defRPr>
            </ns1:defPPr>
          </ns1:lstStyle>
          <ns1:p>
            <ns1:pPr algn="ctr">
              <ns1:defRPr sz="1275" b="1">
                <ns1:solidFill>
                  <ns1:srgbClr val="117770"/>
                </ns1:solidFill>
              </ns1:defRPr>
            </ns1:pPr>
            <ns1:r>
              <ns1:rPr sz="1275" b="0">
                <ns1:solidFill>
                  <ns1:srgbClr val="117770"/>
                </ns1:solidFill>
              </ns1:rPr>
              <ns1:t>1</ns1:t>
            </ns1:r>
          </ns1:p>
        </ns0:txBody>
      </ns0:sp>
      <ns0:sp>
        <ns0:nvSpPr>
          <ns0:cNvPr id="8" name="Rectangle 7">
            <ns1:extLst>
              <ns1:ext uri="{FF2B5EF4-FFF2-40B4-BE49-F238E27FC236}">
                <ns2:creationId id="{70A79FEA-4730-46C8-B0AE-134DFA34986C}"/>
              </ns1:ext>
            </ns1:extLst>
          </ns0:cNvPr>
          <ns0:cNvSpPr>
            <ns1:spLocks noGrp="1"/>
          </ns0:cNvSpPr>
          <ns0:nvPr/>
        </ns0:nvSpPr>
        <ns0:spPr>
          <ns1:xfrm>
            <ns1:off x="1524000" y="1714500"/>
            <ns1:ext cx="4476750" cy="304800"/>
          </ns1:xfrm>
          <ns1:prstGeom prst="rect">
            <ns1:avLst/>
          </ns1:prstGeom>
          <ns1:noFill/>
          <ns1:ln w="0">
            <ns1:noFill/>
            <ns1:prstDash val="solid"/>
          </ns1:ln>
        </ns0:spPr>
        <ns0:txBody>
          <ns1:bodyPr anchor="ctr"/>
          <ns1:lstStyle>
            <ns1:defPPr>
              <ns1:defRPr sz="1425" b="1">
                <ns1:solidFill>
                  <ns1:srgbClr val="103144"/>
                </ns1:solidFill>
              </ns1:defRPr>
            </ns1:defPPr>
          </ns1:lstStyle>
          <ns1:p>
            <ns1:pPr>
              <ns1:defRPr sz="1425" b="1">
                <ns1:solidFill>
                  <ns1:srgbClr val="103144"/>
                </ns1:solidFill>
              </ns1:defRPr>
            </ns1:pPr>
            <ns1:r>
              <ns1:rPr sz="1425" b="0">
                <ns1:solidFill>
                  <ns1:srgbClr val="103144"/>
                </ns1:solidFill>
              </ns1:rPr>
              <ns1:t>Missed or late visits linked to rota updates</ns1:t>
            </ns1:r>
          </ns1:p>
        </ns0:txBody>
      </ns0:sp>
      <ns0:sp>
        <ns0:nvSpPr>
          <ns0:cNvPr id="9" name="Rectangle 8">
            <ns1:extLst>
              <ns1:ext uri="{FF2B5EF4-FFF2-40B4-BE49-F238E27FC236}">
                <ns2:creationId id="{1E109629-268B-473A-80E1-B356439C3AA1}"/>
              </ns1:ext>
            </ns1:extLst>
          </ns0:cNvPr>
          <ns0:cNvSpPr>
            <ns1:spLocks noGrp="1"/>
          </ns0:cNvSpPr>
          <ns0:nvPr/>
        </ns0:nvSpPr>
        <ns0:spPr>
          <ns1:xfrm>
            <ns1:off x="1524000" y="2076450"/>
            <ns1:ext cx="6667500" cy="381000"/>
          </ns1:xfrm>
          <ns1:prstGeom prst="rect">
            <ns1:avLst/>
          </ns1:prstGeom>
          <ns1:noFill/>
          <ns1:ln w="0">
            <ns1:noFill/>
            <ns1:prstDash val="solid"/>
          </ns1:ln>
        </ns0:spPr>
        <ns0:txBody>
          <ns1:bodyPr anchor="ctr"/>
          <ns1:lstStyle>
            <ns1:defPPr>
              <ns1:defRPr sz="1275" b="0">
                <ns1:solidFill>
                  <ns1:srgbClr val="60747C"/>
                </ns1:solidFill>
              </ns1:defRPr>
            </ns1:defPPr>
          </ns1:lstStyle>
          <ns1:p>
            <ns1:pPr>
              <ns1:defRPr sz="1275" b="0">
                <ns1:solidFill>
                  <ns1:srgbClr val="60747C"/>
                </ns1:solidFill>
              </ns1:defRPr>
            </ns1:pPr>
            <ns1:r>
              <ns1:rPr sz="1275" b="0">
                <ns1:solidFill>
                  <ns1:srgbClr val="60747C"/>
                </ns1:solidFill>
              </ns1:rPr>
              <ns1:t>Compare weekly counts with baseline</ns1:t>
            </ns1:r>
          </ns1:p>
        </ns0:txBody>
      </ns0:sp>
      <ns0:sp>
        <ns0:nvSpPr>
          <ns0:cNvPr id="10" name="Oval 9">
            <ns1:extLst>
              <ns1:ext uri="{FF2B5EF4-FFF2-40B4-BE49-F238E27FC236}">
                <ns2:creationId id="{A4F2EFE0-F7A4-4B5D-807F-0BCA1FBFB1FA}"/>
              </ns1:ext>
            </ns1:extLst>
          </ns0:cNvPr>
          <ns0:cNvSpPr>
            <ns1:spLocks noGrp="1"/>
          </ns0:cNvSpPr>
          <ns0:nvPr/>
        </ns0:nvSpPr>
        <ns0:spPr>
          <ns1:xfrm>
            <ns1:off x="904875" y="2714625"/>
            <ns1:ext cx="381000" cy="381000"/>
          </ns1:xfrm>
          <ns1:prstGeom prst="ellipse">
            <ns1:avLst/>
          </ns1:prstGeom>
          <ns1:solidFill>
            <ns1:srgbClr val="D9F1EA"/>
          </ns1:solidFill>
          <ns1:ln w="0">
            <ns1:noFill/>
            <ns1:prstDash val="solid"/>
          </ns1:ln>
        </ns0:spPr>
        <ns0:txBody>
          <ns1:bodyPr/>
          <ns1:lstStyle/>
          <ns1:p>
            <ns1:endParaRPr lang="en-KW"/>
          </ns1:p>
        </ns0:txBody>
      </ns0:sp>
      <ns0:sp>
        <ns0:nvSpPr>
          <ns0:cNvPr id="11" name="Rectangle 10">
            <ns1:extLst>
              <ns1:ext uri="{FF2B5EF4-FFF2-40B4-BE49-F238E27FC236}">
                <ns2:creationId id="{1B3A3F13-303F-4462-9EF6-8C697D63B626}"/>
              </ns1:ext>
            </ns1:extLst>
          </ns0:cNvPr>
          <ns0:cNvSpPr>
            <ns1:spLocks noGrp="1"/>
          </ns0:cNvSpPr>
          <ns0:nvPr/>
        </ns0:nvSpPr>
        <ns0:spPr>
          <ns1:xfrm>
            <ns1:off x="904875" y="2733675"/>
            <ns1:ext cx="381000" cy="304800"/>
          </ns1:xfrm>
          <ns1:prstGeom prst="rect">
            <ns1:avLst/>
          </ns1:prstGeom>
          <ns1:noFill/>
          <ns1:ln w="0">
            <ns1:noFill/>
            <ns1:prstDash val="solid"/>
          </ns1:ln>
        </ns0:spPr>
        <ns0:txBody>
          <ns1:bodyPr anchor="ctr"/>
          <ns1:lstStyle>
            <ns1:defPPr algn="ctr">
              <ns1:defRPr sz="1275" b="1">
                <ns1:solidFill>
                  <ns1:srgbClr val="117770"/>
                </ns1:solidFill>
              </ns1:defRPr>
            </ns1:defPPr>
          </ns1:lstStyle>
          <ns1:p>
            <ns1:pPr algn="ctr">
              <ns1:defRPr sz="1275" b="1">
                <ns1:solidFill>
                  <ns1:srgbClr val="117770"/>
                </ns1:solidFill>
              </ns1:defRPr>
            </ns1:pPr>
            <ns1:r>
              <ns1:rPr sz="1275" b="0">
                <ns1:solidFill>
                  <ns1:srgbClr val="117770"/>
                </ns1:solidFill>
              </ns1:rPr>
              <ns1:t>2</ns1:t>
            </ns1:r>
          </ns1:p>
        </ns0:txBody>
      </ns0:sp>
      <ns0:sp>
        <ns0:nvSpPr>
          <ns0:cNvPr id="12" name="Rectangle 11">
            <ns1:extLst>
              <ns1:ext uri="{FF2B5EF4-FFF2-40B4-BE49-F238E27FC236}">
                <ns2:creationId id="{380C065E-1424-4BBC-A137-20876F3CE46E}"/>
              </ns1:ext>
            </ns1:extLst>
          </ns0:cNvPr>
          <ns0:cNvSpPr>
            <ns1:spLocks noGrp="1"/>
          </ns0:cNvSpPr>
          <ns0:nvPr/>
        </ns0:nvSpPr>
        <ns0:spPr>
          <ns1:xfrm>
            <ns1:off x="1524000" y="2619375"/>
            <ns1:ext cx="4476750" cy="304800"/>
          </ns1:xfrm>
          <ns1:prstGeom prst="rect">
            <ns1:avLst/>
          </ns1:prstGeom>
          <ns1:noFill/>
          <ns1:ln w="0">
            <ns1:noFill/>
            <ns1:prstDash val="solid"/>
          </ns1:ln>
        </ns0:spPr>
        <ns0:txBody>
          <ns1:bodyPr anchor="ctr"/>
          <ns1:lstStyle>
            <ns1:defPPr>
              <ns1:defRPr sz="1425" b="1">
                <ns1:solidFill>
                  <ns1:srgbClr val="103144"/>
                </ns1:solidFill>
              </ns1:defRPr>
            </ns1:defPPr>
          </ns1:lstStyle>
          <ns1:p>
            <ns1:pPr>
              <ns1:defRPr sz="1425" b="1">
                <ns1:solidFill>
                  <ns1:srgbClr val="103144"/>
                </ns1:solidFill>
              </ns1:defRPr>
            </ns1:pPr>
            <ns1:r>
              <ns1:rPr sz="1425" b="0">
                <ns1:solidFill>
                  <ns1:srgbClr val="103144"/>
                </ns1:solidFill>
              </ns1:rPr>
              <ns1:t>Duplicate entries and rework</ns1:t>
            </ns1:r>
          </ns1:p>
        </ns0:txBody>
      </ns0:sp>
      <ns0:sp>
        <ns0:nvSpPr>
          <ns0:cNvPr id="13" name="Rectangle 12">
            <ns1:extLst>
              <ns1:ext uri="{FF2B5EF4-FFF2-40B4-BE49-F238E27FC236}">
                <ns2:creationId id="{9C014E4C-EFE7-4950-960B-E2E406505C77}"/>
              </ns1:ext>
            </ns1:extLst>
          </ns0:cNvPr>
          <ns0:cNvSpPr>
            <ns1:spLocks noGrp="1"/>
          </ns0:cNvSpPr>
          <ns0:nvPr/>
        </ns0:nvSpPr>
        <ns0:spPr>
          <ns1:xfrm>
            <ns1:off x="1524000" y="2981325"/>
            <ns1:ext cx="6667500" cy="381000"/>
          </ns1:xfrm>
          <ns1:prstGeom prst="rect">
            <ns1:avLst/>
          </ns1:prstGeom>
          <ns1:noFill/>
          <ns1:ln w="0">
            <ns1:noFill/>
            <ns1:prstDash val="solid"/>
          </ns1:ln>
        </ns0:spPr>
        <ns0:txBody>
          <ns1:bodyPr anchor="ctr"/>
          <ns1:lstStyle>
            <ns1:defPPr>
              <ns1:defRPr sz="1275" b="0">
                <ns1:solidFill>
                  <ns1:srgbClr val="60747C"/>
                </ns1:solidFill>
              </ns1:defRPr>
            </ns1:defPPr>
          </ns1:lstStyle>
          <ns1:p>
            <ns1:pPr>
              <ns1:defRPr sz="1275" b="0">
                <ns1:solidFill>
                  <ns1:srgbClr val="60747C"/>
                </ns1:solidFill>
              </ns1:defRPr>
            </ns1:pPr>
            <ns1:r>
              <ns1:rPr sz="1275" b="0">
                <ns1:solidFill>
                  <ns1:srgbClr val="60747C"/>
                </ns1:solidFill>
              </ns1:rPr>
              <ns1:t>Track corrections and coordinator time</ns1:t>
            </ns1:r>
          </ns1:p>
        </ns0:txBody>
      </ns0:sp>
      <ns0:sp>
        <ns0:nvSpPr>
          <ns0:cNvPr id="14" name="Oval 13">
            <ns1:extLst>
              <ns1:ext uri="{FF2B5EF4-FFF2-40B4-BE49-F238E27FC236}">
                <ns2:creationId id="{8D0C13F4-D925-4232-B9AE-14D68BF40C4E}"/>
              </ns1:ext>
            </ns1:extLst>
          </ns0:cNvPr>
          <ns0:cNvSpPr>
            <ns1:spLocks noGrp="1"/>
          </ns0:cNvSpPr>
          <ns0:nvPr/>
        </ns0:nvSpPr>
        <ns0:spPr>
          <ns1:xfrm>
            <ns1:off x="904875" y="3619500"/>
            <ns1:ext cx="381000" cy="381000"/>
          </ns1:xfrm>
          <ns1:prstGeom prst="ellipse">
            <ns1:avLst/>
          </ns1:prstGeom>
          <ns1:solidFill>
            <ns1:srgbClr val="D9F1EA"/>
          </ns1:solidFill>
          <ns1:ln w="0">
            <ns1:noFill/>
            <ns1:prstDash val="solid"/>
          </ns1:ln>
        </ns0:spPr>
        <ns0:txBody>
          <ns1:bodyPr/>
          <ns1:lstStyle/>
          <ns1:p>
            <ns1:endParaRPr lang="en-KW"/>
          </ns1:p>
        </ns0:txBody>
      </ns0:sp>
      <ns0:sp>
        <ns0:nvSpPr>
          <ns0:cNvPr id="15" name="Rectangle 14">
            <ns1:extLst>
              <ns1:ext uri="{FF2B5EF4-FFF2-40B4-BE49-F238E27FC236}">
                <ns2:creationId id="{0FC4F39E-7804-4508-87E3-C5EE1CE9B4A4}"/>
              </ns1:ext>
            </ns1:extLst>
          </ns0:cNvPr>
          <ns0:cNvSpPr>
            <ns1:spLocks noGrp="1"/>
          </ns0:cNvSpPr>
          <ns0:nvPr/>
        </ns0:nvSpPr>
        <ns0:spPr>
          <ns1:xfrm>
            <ns1:off x="904875" y="3638550"/>
            <ns1:ext cx="381000" cy="304800"/>
          </ns1:xfrm>
          <ns1:prstGeom prst="rect">
            <ns1:avLst/>
          </ns1:prstGeom>
          <ns1:noFill/>
          <ns1:ln w="0">
            <ns1:noFill/>
            <ns1:prstDash val="solid"/>
          </ns1:ln>
        </ns0:spPr>
        <ns0:txBody>
          <ns1:bodyPr anchor="ctr"/>
          <ns1:lstStyle>
            <ns1:defPPr algn="ctr">
              <ns1:defRPr sz="1275" b="1">
                <ns1:solidFill>
                  <ns1:srgbClr val="117770"/>
                </ns1:solidFill>
              </ns1:defRPr>
            </ns1:defPPr>
          </ns1:lstStyle>
          <ns1:p>
            <ns1:pPr algn="ctr">
              <ns1:defRPr sz="1275" b="1">
                <ns1:solidFill>
                  <ns1:srgbClr val="117770"/>
                </ns1:solidFill>
              </ns1:defRPr>
            </ns1:pPr>
            <ns1:r>
              <ns1:rPr sz="1275" b="0">
                <ns1:solidFill>
                  <ns1:srgbClr val="117770"/>
                </ns1:solidFill>
              </ns1:rPr>
              <ns1:t>3</ns1:t>
            </ns1:r>
          </ns1:p>
        </ns0:txBody>
      </ns0:sp>
      <ns0:sp>
        <ns0:nvSpPr>
          <ns0:cNvPr id="16" name="Rectangle 15">
            <ns1:extLst>
              <ns1:ext uri="{FF2B5EF4-FFF2-40B4-BE49-F238E27FC236}">
                <ns2:creationId id="{61156CE4-E4F5-45BC-A6CE-DFFED3EED018}"/>
              </ns1:ext>
            </ns1:extLst>
          </ns0:cNvPr>
          <ns0:cNvSpPr>
            <ns1:spLocks noGrp="1"/>
          </ns0:cNvSpPr>
          <ns0:nvPr/>
        </ns0:nvSpPr>
        <ns0:spPr>
          <ns1:xfrm>
            <ns1:off x="1524000" y="3524250"/>
            <ns1:ext cx="4476750" cy="304800"/>
          </ns1:xfrm>
          <ns1:prstGeom prst="rect">
            <ns1:avLst/>
          </ns1:prstGeom>
          <ns1:noFill/>
          <ns1:ln w="0">
            <ns1:noFill/>
            <ns1:prstDash val="solid"/>
          </ns1:ln>
        </ns0:spPr>
        <ns0:txBody>
          <ns1:bodyPr anchor="ctr"/>
          <ns1:lstStyle>
            <ns1:defPPr>
              <ns1:defRPr sz="1425" b="1">
                <ns1:solidFill>
                  <ns1:srgbClr val="103144"/>
                </ns1:solidFill>
              </ns1:defRPr>
            </ns1:defPPr>
          </ns1:lstStyle>
          <ns1:p>
            <ns1:pPr>
              <ns1:defRPr sz="1425" b="1">
                <ns1:solidFill>
                  <ns1:srgbClr val="103144"/>
                </ns1:solidFill>
              </ns1:defRPr>
            </ns1:pPr>
            <ns1:r>
              <ns1:rPr sz="1425" b="0">
                <ns1:solidFill>
                  <ns1:srgbClr val="103144"/>
                </ns1:solidFill>
              </ns1:rPr>
              <ns1:t>Unacknowledged rota changes</ns1:t>
            </ns1:r>
          </ns1:p>
        </ns0:txBody>
      </ns0:sp>
      <ns0:sp>
        <ns0:nvSpPr>
          <ns0:cNvPr id="17" name="Rectangle 16">
            <ns1:extLst>
              <ns1:ext uri="{FF2B5EF4-FFF2-40B4-BE49-F238E27FC236}">
                <ns2:creationId id="{66397116-D8D3-4B2A-80F6-1ACAB12480F9}"/>
              </ns1:ext>
            </ns1:extLst>
          </ns0:cNvPr>
          <ns0:cNvSpPr>
            <ns1:spLocks noGrp="1"/>
          </ns0:cNvSpPr>
          <ns0:nvPr/>
        </ns0:nvSpPr>
        <ns0:spPr>
          <ns1:xfrm>
            <ns1:off x="1524000" y="3886200"/>
            <ns1:ext cx="6667500" cy="381000"/>
          </ns1:xfrm>
          <ns1:prstGeom prst="rect">
            <ns1:avLst/>
          </ns1:prstGeom>
          <ns1:noFill/>
          <ns1:ln w="0">
            <ns1:noFill/>
            <ns1:prstDash val="solid"/>
          </ns1:ln>
        </ns0:spPr>
        <ns0:txBody>
          <ns1:bodyPr anchor="ctr"/>
          <ns1:lstStyle>
            <ns1:defPPr>
              <ns1:defRPr sz="1275" b="0">
                <ns1:solidFill>
                  <ns1:srgbClr val="60747C"/>
                </ns1:solidFill>
              </ns1:defRPr>
            </ns1:defPPr>
          </ns1:lstStyle>
          <ns1:p>
            <ns1:pPr>
              <ns1:defRPr sz="1275" b="0">
                <ns1:solidFill>
                  <ns1:srgbClr val="60747C"/>
                </ns1:solidFill>
              </ns1:defRPr>
            </ns1:pPr>
            <ns1:r>
              <ns1:rPr sz="1275" b="0">
                <ns1:solidFill>
                  <ns1:srgbClr val="60747C"/>
                </ns1:solidFill>
              </ns1:rPr>
              <ns1:t>Review change log and staff feedback</ns1:t>
            </ns1:r>
          </ns1:p>
        </ns0:txBody>
      </ns0:sp>
      <ns0:sp>
        <ns0:nvSpPr>
          <ns0:cNvPr id="18" name="Oval 17">
            <ns1:extLst>
              <ns1:ext uri="{FF2B5EF4-FFF2-40B4-BE49-F238E27FC236}">
                <ns2:creationId id="{FCF52E3D-DD2C-4848-A890-331DB9B785A2}"/>
              </ns1:ext>
            </ns1:extLst>
          </ns0:cNvPr>
          <ns0:cNvSpPr>
            <ns1:spLocks noGrp="1"/>
          </ns0:cNvSpPr>
          <ns0:nvPr/>
        </ns0:nvSpPr>
        <ns0:spPr>
          <ns1:xfrm>
            <ns1:off x="904875" y="4524375"/>
            <ns1:ext cx="381000" cy="381000"/>
          </ns1:xfrm>
          <ns1:prstGeom prst="ellipse">
            <ns1:avLst/>
          </ns1:prstGeom>
          <ns1:solidFill>
            <ns1:srgbClr val="D9F1EA"/>
          </ns1:solidFill>
          <ns1:ln w="0">
            <ns1:noFill/>
            <ns1:prstDash val="solid"/>
          </ns1:ln>
        </ns0:spPr>
        <ns0:txBody>
          <ns1:bodyPr/>
          <ns1:lstStyle/>
          <ns1:p>
            <ns1:endParaRPr lang="en-KW"/>
          </ns1:p>
        </ns0:txBody>
      </ns0:sp>
      <ns0:sp>
        <ns0:nvSpPr>
          <ns0:cNvPr id="19" name="Rectangle 18">
            <ns1:extLst>
              <ns1:ext uri="{FF2B5EF4-FFF2-40B4-BE49-F238E27FC236}">
                <ns2:creationId id="{055DB323-2BAD-41E4-A094-B469BF597C79}"/>
              </ns1:ext>
            </ns1:extLst>
          </ns0:cNvPr>
          <ns0:cNvSpPr>
            <ns1:spLocks noGrp="1"/>
          </ns0:cNvSpPr>
          <ns0:nvPr/>
        </ns0:nvSpPr>
        <ns0:spPr>
          <ns1:xfrm>
            <ns1:off x="904875" y="4543425"/>
            <ns1:ext cx="381000" cy="304800"/>
          </ns1:xfrm>
          <ns1:prstGeom prst="rect">
            <ns1:avLst/>
          </ns1:prstGeom>
          <ns1:noFill/>
          <ns1:ln w="0">
            <ns1:noFill/>
            <ns1:prstDash val="solid"/>
          </ns1:ln>
        </ns0:spPr>
        <ns0:txBody>
          <ns1:bodyPr anchor="ctr"/>
          <ns1:lstStyle>
            <ns1:defPPr algn="ctr">
              <ns1:defRPr sz="1275" b="1">
                <ns1:solidFill>
                  <ns1:srgbClr val="117770"/>
                </ns1:solidFill>
              </ns1:defRPr>
            </ns1:defPPr>
          </ns1:lstStyle>
          <ns1:p>
            <ns1:pPr algn="ctr">
              <ns1:defRPr sz="1275" b="1">
                <ns1:solidFill>
                  <ns1:srgbClr val="117770"/>
                </ns1:solidFill>
              </ns1:defRPr>
            </ns1:pPr>
            <ns1:r>
              <ns1:rPr sz="1275" b="0">
                <ns1:solidFill>
                  <ns1:srgbClr val="117770"/>
                </ns1:solidFill>
              </ns1:rPr>
              <ns1:t>4</ns1:t>
            </ns1:r>
          </ns1:p>
        </ns0:txBody>
      </ns0:sp>
      <ns0:sp>
        <ns0:nvSpPr>
          <ns0:cNvPr id="20" name="Rectangle 19">
            <ns1:extLst>
              <ns1:ext uri="{FF2B5EF4-FFF2-40B4-BE49-F238E27FC236}">
                <ns2:creationId id="{0D8EF01D-CA71-47EF-BD7E-0B40C0825A86}"/>
              </ns1:ext>
            </ns1:extLst>
          </ns0:cNvPr>
          <ns0:cNvSpPr>
            <ns1:spLocks noGrp="1"/>
          </ns0:cNvSpPr>
          <ns0:nvPr/>
        </ns0:nvSpPr>
        <ns0:spPr>
          <ns1:xfrm>
            <ns1:off x="1524000" y="4429125"/>
            <ns1:ext cx="4476750" cy="304800"/>
          </ns1:xfrm>
          <ns1:prstGeom prst="rect">
            <ns1:avLst/>
          </ns1:prstGeom>
          <ns1:noFill/>
          <ns1:ln w="0">
            <ns1:noFill/>
            <ns1:prstDash val="solid"/>
          </ns1:ln>
        </ns0:spPr>
        <ns0:txBody>
          <ns1:bodyPr anchor="ctr"/>
          <ns1:lstStyle>
            <ns1:defPPr>
              <ns1:defRPr sz="1425" b="1">
                <ns1:solidFill>
                  <ns1:srgbClr val="103144"/>
                </ns1:solidFill>
              </ns1:defRPr>
            </ns1:defPPr>
          </ns1:lstStyle>
          <ns1:p>
            <ns1:pPr>
              <ns1:defRPr sz="1425" b="1">
                <ns1:solidFill>
                  <ns1:srgbClr val="103144"/>
                </ns1:solidFill>
              </ns1:defRPr>
            </ns1:pPr>
            <ns1:r>
              <ns1:rPr sz="1425" b="0">
                <ns1:solidFill>
                  <ns1:srgbClr val="103144"/>
                </ns1:solidFill>
              </ns1:rPr>
              <ns1:t>Confidence and access issues</ns1:t>
            </ns1:r>
          </ns1:p>
        </ns0:txBody>
      </ns0:sp>
      <ns0:sp>
        <ns0:nvSpPr>
          <ns0:cNvPr id="21" name="Rectangle 20">
            <ns1:extLst>
              <ns1:ext uri="{FF2B5EF4-FFF2-40B4-BE49-F238E27FC236}">
                <ns2:creationId id="{069AC180-CB5F-4703-9002-44AB67DD7667}"/>
              </ns1:ext>
            </ns1:extLst>
          </ns0:cNvPr>
          <ns0:cNvSpPr>
            <ns1:spLocks noGrp="1"/>
          </ns0:cNvSpPr>
          <ns0:nvPr/>
        </ns0:nvSpPr>
        <ns0:spPr>
          <ns1:xfrm>
            <ns1:off x="1524000" y="4791075"/>
            <ns1:ext cx="6667500" cy="381000"/>
          </ns1:xfrm>
          <ns1:prstGeom prst="rect">
            <ns1:avLst/>
          </ns1:prstGeom>
          <ns1:noFill/>
          <ns1:ln w="0">
            <ns1:noFill/>
            <ns1:prstDash val="solid"/>
          </ns1:ln>
        </ns0:spPr>
        <ns0:txBody>
          <ns1:bodyPr anchor="ctr"/>
          <ns1:lstStyle>
            <ns1:defPPr>
              <ns1:defRPr sz="1275" b="0">
                <ns1:solidFill>
                  <ns1:srgbClr val="60747C"/>
                </ns1:solidFill>
              </ns1:defRPr>
            </ns1:defPPr>
          </ns1:lstStyle>
          <ns1:p>
            <ns1:pPr>
              <ns1:defRPr sz="1275" b="0">
                <ns1:solidFill>
                  <ns1:srgbClr val="60747C"/>
                </ns1:solidFill>
              </ns1:defRPr>
            </ns1:pPr>
            <ns1:r>
              <ns1:rPr sz="1275" b="0">
                <ns1:solidFill>
                  <ns1:srgbClr val="60747C"/>
                </ns1:solidFill>
              </ns1:rPr>
              <ns1:t>Short staff survey and issue log</ns1:t>
            </ns1:r>
          </ns1:p>
        </ns0:txBody>
      </ns0:sp>
      <ns0:pic>
        <ns0:nvPicPr>
          <ns0:cNvPr id="24" name="Picture 23" descr="A blue and white diagram with text&#10;&#10;AI-generated content may be incorrect.">
            <ns1:extLst>
              <ns1:ext uri="{FF2B5EF4-FFF2-40B4-BE49-F238E27FC236}">
                <ns2:creationId id="{C73B288B-B377-1551-B0E8-71DB357B1184}"/>
              </ns1:ext>
            </ns1:extLst>
          </ns0:cNvPr>
          <ns0:cNvPicPr>
            <ns1:picLocks noChangeAspect="1"/>
          </ns0:cNvPicPr>
          <ns0:nvPr/>
        </ns0:nvPicPr>
        <ns0:blipFill>
          <ns1:blip ns3:embed="rId3">
            <ns1:extLst>
              <ns1:ext uri="{28A0092B-C50C-407E-A947-70E740481C1C}">
                <ns4:useLocalDpi val="0"/>
              </ns1:ext>
            </ns1:extLst>
          </ns1:blip>
          <ns1:stretch>
            <ns1:fillRect/>
          </ns1:stretch>
        </ns0:blipFill>
        <ns0:spPr>
          <ns1:xfrm>
            <ns1:off x="5944428" y="295275"/>
            <ns1:ext cx="5447472" cy="3151603"/>
          </ns1:xfrm>
          <ns1:prstGeom prst="rect">
            <ns1:avLst/>
          </ns1:prstGeom>
        </ns0:spPr>
      </ns0:pic>
      <ns0:pic>
        <ns0:nvPicPr>
          <ns0:cNvPr id="26" name="Picture 25" descr="A diagram of a process&#10;&#10;AI-generated content may be incorrect.">
            <ns1:extLst>
              <ns1:ext uri="{FF2B5EF4-FFF2-40B4-BE49-F238E27FC236}">
                <ns2:creationId id="{027011F6-B222-F859-02F2-24F261EE372E}"/>
              </ns1:ext>
            </ns1:extLst>
          </ns0:cNvPr>
          <ns0:cNvPicPr>
            <ns1:picLocks noChangeAspect="1"/>
          </ns0:cNvPicPr>
          <ns0:nvPr/>
        </ns0:nvPicPr>
        <ns0:blipFill>
          <ns1:blip ns3:embed="rId4">
            <ns1:extLst>
              <ns1:ext uri="{28A0092B-C50C-407E-A947-70E740481C1C}">
                <ns4:useLocalDpi val="0"/>
              </ns1:ext>
            </ns1:extLst>
          </ns1:blip>
          <ns1:stretch>
            <ns1:fillRect/>
          </ns1:stretch>
        </ns0:blipFill>
        <ns0:spPr>
          <ns1:xfrm>
            <ns1:off x="5962512" y="3429000"/>
            <ns1:ext cx="5429388" cy="3375025"/>
          </ns1:xfrm>
          <ns1:prstGeom prst="rect">
            <ns1:avLst/>
          </ns1:prstGeom>
        </ns0:spPr>
      </ns0:pic>
    </ns0:spTree>
    <ns0:extLst>
      <ns0:ext uri="{BB962C8B-B14F-4D97-AF65-F5344CB8AC3E}">
        <ns5:creationId val="721996437"/>
      </ns0:ext>
    </ns0:extLst>
  </ns0:cSld>
  <ns0:clrMapOvr>
    <ns1:masterClrMapping/>
  </ns0:clrMapOvr>
</ns0:sld>
</file>

<file path=ppt/slides/slide11.xml><?xml version="1.0" encoding="utf-8"?>
<ns0:sld xmlns:ns0="http://schemas.openxmlformats.org/presentationml/2006/main" xmlns:ns1="http://schemas.openxmlformats.org/drawingml/2006/main" xmlns:ns2="http://schemas.microsoft.com/office/drawing/2014/main" xmlns:ns3="http://schemas.microsoft.com/office/powerpoint/2010/main">
  <ns0:cSld>
    <ns0:bg>
      <ns0:bgPr>
        <ns1:solidFill>
          <ns1:srgbClr val="103144"/>
        </ns1:solidFill>
        <ns1:effectLst/>
      </ns0:bgPr>
    </ns0:bg>
    <ns0:spTree>
      <ns0:nvGrpSpPr>
        <ns0:cNvPr id="1" name=""/>
        <ns0:cNvGrpSpPr/>
        <ns0:nvPr/>
      </ns0:nvGrpSpPr>
      <ns0:grpSpPr>
        <ns1:xfrm>
          <ns1:off x="0" y="0"/>
          <ns1:ext cx="0" cy="0"/>
          <ns1:chOff x="0" y="0"/>
          <ns1:chExt cx="0" cy="0"/>
        </ns1:xfrm>
      </ns0:grpSpPr>
      <ns0:sp>
        <ns0:nvSpPr>
          <ns0:cNvPr id="12" name="Rectangle 11">
            <ns1:extLst>
              <ns1:ext uri="{FF2B5EF4-FFF2-40B4-BE49-F238E27FC236}">
                <ns2:creationId id="{E3C79F2F-95C7-471B-B42F-6736A0BB3018}"/>
              </ns1:ext>
            </ns1:extLst>
          </ns0:cNvPr>
          <ns0:cNvSpPr>
            <ns1:spLocks noGrp="1"/>
          </ns0:cNvSpPr>
          <ns0:nvPr/>
        </ns0:nvSpPr>
        <ns0:spPr>
          <ns1:xfrm>
            <ns1:off x="0" y="0"/>
            <ns1:ext cx="171450" cy="6858000"/>
          </ns1:xfrm>
          <ns1:prstGeom prst="rect">
            <ns1:avLst/>
          </ns1:prstGeom>
          <ns1:solidFill>
            <ns1:srgbClr val="117770"/>
          </ns1:solidFill>
          <ns1:ln w="0">
            <ns1:noFill/>
            <ns1:prstDash val="solid"/>
          </ns1:ln>
        </ns0:spPr>
        <ns0:txBody>
          <ns1:bodyPr/>
          <ns1:lstStyle/>
          <ns1:p>
            <ns1:endParaRPr lang="en-KW"/>
          </ns1:p>
        </ns0:txBody>
      </ns0:sp>
      <ns0:sp>
        <ns0:nvSpPr>
          <ns0:cNvPr id="2" name="Rectangle 1">
            <ns1:extLst>
              <ns1:ext uri="{FF2B5EF4-FFF2-40B4-BE49-F238E27FC236}">
                <ns2:creationId id="{97A8FB1C-F0D9-4511-B54A-E7E9FC02A39F}"/>
              </ns1:ext>
            </ns1:extLst>
          </ns0:cNvPr>
          <ns0:cNvSpPr>
            <ns1:spLocks noGrp="1"/>
          </ns0:cNvSpPr>
          <ns0:nvPr/>
        </ns0:nvSpPr>
        <ns0:spPr>
          <ns1:xfrm>
            <ns1:off x="781050" y="590550"/>
            <ns1:ext cx="6667500" cy="266700"/>
          </ns1:xfrm>
          <ns1:prstGeom prst="rect">
            <ns1:avLst/>
          </ns1:prstGeom>
          <ns1:noFill/>
          <ns1:ln w="0">
            <ns1:noFill/>
            <ns1:prstDash val="solid"/>
          </ns1:ln>
        </ns0:spPr>
        <ns0:txBody>
          <ns1:bodyPr anchor="ctr"/>
          <ns1:lstStyle>
            <ns1:defPPr>
              <ns1:defRPr sz="1125" b="1">
                <ns1:solidFill>
                  <ns1:srgbClr val="D9F1EA"/>
                </ns1:solidFill>
              </ns1:defRPr>
            </ns1:defPPr>
          </ns1:lstStyle>
          <ns1:p>
            <ns1:pPr>
              <ns1:defRPr sz="1125" b="1">
                <ns1:solidFill>
                  <ns1:srgbClr val="D9F1EA"/>
                </ns1:solidFill>
              </ns1:defRPr>
            </ns1:pPr>
            <ns1:r>
              <ns1:rPr sz="1125" b="1">
                <ns1:solidFill>
                  <ns1:srgbClr val="D9F1EA"/>
                </ns1:solidFill>
              </ns1:rPr>
              <ns1:t>GROUP RECOMMENDATION</ns1:t>
            </ns1:r>
          </ns1:p>
        </ns0:txBody>
      </ns0:sp>
      <ns0:sp>
        <ns0:nvSpPr>
          <ns0:cNvPr id="3" name="Rectangle 2">
            <ns1:extLst>
              <ns1:ext uri="{FF2B5EF4-FFF2-40B4-BE49-F238E27FC236}">
                <ns2:creationId id="{78E97811-CEEE-402E-B4C0-710C1B779FEF}"/>
              </ns1:ext>
            </ns1:extLst>
          </ns0:cNvPr>
          <ns0:cNvSpPr>
            <ns1:spLocks noGrp="1"/>
          </ns0:cNvSpPr>
          <ns0:nvPr/>
        </ns0:nvSpPr>
        <ns0:spPr>
          <ns1:xfrm>
            <ns1:off x="781050" y="1123950"/>
            <ns1:ext cx="9429750" cy="1314450"/>
          </ns1:xfrm>
          <ns1:prstGeom prst="rect">
            <ns1:avLst/>
          </ns1:prstGeom>
          <ns1:noFill/>
          <ns1:ln w="0">
            <ns1:noFill/>
            <ns1:prstDash val="solid"/>
          </ns1:ln>
        </ns0:spPr>
        <ns0:txBody>
          <ns1:bodyPr anchor="t"/>
          <ns1:lstStyle>
            <ns1:defPPr>
              <ns1:defRPr sz="3150" b="1">
                <ns1:solidFill>
                  <ns1:srgbClr val="FFFFFF"/>
                </ns1:solidFill>
              </ns1:defRPr>
            </ns1:defPPr>
          </ns1:lstStyle>
          <ns1:p>
            <ns1:pPr>
              <ns1:defRPr sz="3150" b="1">
                <ns1:solidFill>
                  <ns1:srgbClr val="FFFFFF"/>
                </ns1:solidFill>
              </ns1:defRPr>
            </ns1:pPr>
            <ns1:r>
              <ns1:rPr sz="3150" b="0">
                <ns1:solidFill>
                  <ns1:srgbClr val="FFFFFF"/>
                </ns1:solidFill>
              </ns1:rPr>
              <ns1:t>Pilot one secure Excel rota</ns1:t>
            </ns1:r>
          </ns1:p>
          <ns1:p>
            <ns1:pPr>
              <ns1:defRPr sz="3150" b="1">
                <ns1:solidFill>
                  <ns1:srgbClr val="FFFFFF"/>
                </ns1:solidFill>
              </ns1:defRPr>
            </ns1:pPr>
            <ns1:r>
              <ns1:rPr sz="3150" b="0">
                <ns1:solidFill>
                  <ns1:srgbClr val="FFFFFF"/>
                </ns1:solidFill>
              </ns1:rPr>
              <ns1:t>for staff scheduling and visits</ns1:t>
            </ns1:r>
          </ns1:p>
        </ns0:txBody>
      </ns0:sp>
      <ns0:sp>
        <ns0:nvSpPr>
          <ns0:cNvPr id="4" name="Oval 3">
            <ns1:extLst>
              <ns1:ext uri="{FF2B5EF4-FFF2-40B4-BE49-F238E27FC236}">
                <ns2:creationId id="{31CB7F97-026F-4B61-86D9-73823BECCD42}"/>
              </ns1:ext>
            </ns1:extLst>
          </ns0:cNvPr>
          <ns0:cNvSpPr>
            <ns1:spLocks noGrp="1"/>
          </ns0:cNvSpPr>
          <ns0:nvPr/>
        </ns0:nvSpPr>
        <ns0:spPr>
          <ns1:xfrm>
            <ns1:off x="866775" y="3048000"/>
            <ns1:ext cx="152400" cy="152400"/>
          </ns1:xfrm>
          <ns1:prstGeom prst="ellipse">
            <ns1:avLst/>
          </ns1:prstGeom>
          <ns1:solidFill>
            <ns1:srgbClr val="E6AE4B"/>
          </ns1:solidFill>
          <ns1:ln w="0">
            <ns1:noFill/>
            <ns1:prstDash val="solid"/>
          </ns1:ln>
        </ns0:spPr>
        <ns0:txBody>
          <ns1:bodyPr/>
          <ns1:lstStyle/>
          <ns1:p>
            <ns1:endParaRPr lang="en-KW"/>
          </ns1:p>
        </ns0:txBody>
      </ns0:sp>
      <ns0:sp>
        <ns0:nvSpPr>
          <ns0:cNvPr id="5" name="Rectangle 4">
            <ns1:extLst>
              <ns1:ext uri="{FF2B5EF4-FFF2-40B4-BE49-F238E27FC236}">
                <ns2:creationId id="{924C3C9A-E754-4754-9FCB-CD8AC4DCF8A4}"/>
              </ns1:ext>
            </ns1:extLst>
          </ns0:cNvPr>
          <ns0:cNvSpPr>
            <ns1:spLocks noGrp="1"/>
          </ns0:cNvSpPr>
          <ns0:nvPr/>
        </ns0:nvSpPr>
        <ns0:spPr>
          <ns1:xfrm>
            <ns1:off x="1200150" y="2895600"/>
            <ns1:ext cx="9144000" cy="495300"/>
          </ns1:xfrm>
          <ns1:prstGeom prst="rect">
            <ns1:avLst/>
          </ns1:prstGeom>
          <ns1:noFill/>
          <ns1:ln w="0">
            <ns1:noFill/>
            <ns1:prstDash val="solid"/>
          </ns1:ln>
        </ns0:spPr>
        <ns0:txBody>
          <ns1:bodyPr anchor="ctr"/>
          <ns1:lstStyle>
            <ns1:defPPr>
              <ns1:defRPr sz="1650" b="0">
                <ns1:solidFill>
                  <ns1:srgbClr val="FFFFFF"/>
                </ns1:solidFill>
              </ns1:defRPr>
            </ns1:defPPr>
          </ns1:lstStyle>
          <ns1:p>
            <ns1:pPr>
              <ns1:defRPr sz="1650" b="0">
                <ns1:solidFill>
                  <ns1:srgbClr val="FFFFFF"/>
                </ns1:solidFill>
              </ns1:defRPr>
            </ns1:pPr>
            <ns1:r>
              <ns1:rPr sz="1650" b="0">
                <ns1:solidFill>
                  <ns1:srgbClr val="FFFFFF"/>
                </ns1:solidFill>
              </ns1:rPr>
              <ns1:t>Use one approved shared workbook with a named owner.</ns1:t>
            </ns1:r>
          </ns1:p>
        </ns0:txBody>
      </ns0:sp>
      <ns0:sp>
        <ns0:nvSpPr>
          <ns0:cNvPr id="6" name="Oval 5">
            <ns1:extLst>
              <ns1:ext uri="{FF2B5EF4-FFF2-40B4-BE49-F238E27FC236}">
                <ns2:creationId id="{118C53FD-1849-4476-A043-E4374CAF972C}"/>
              </ns1:ext>
            </ns1:extLst>
          </ns0:cNvPr>
          <ns0:cNvSpPr>
            <ns1:spLocks noGrp="1"/>
          </ns0:cNvSpPr>
          <ns0:nvPr/>
        </ns0:nvSpPr>
        <ns0:spPr>
          <ns1:xfrm>
            <ns1:off x="866775" y="3733800"/>
            <ns1:ext cx="152400" cy="152400"/>
          </ns1:xfrm>
          <ns1:prstGeom prst="ellipse">
            <ns1:avLst/>
          </ns1:prstGeom>
          <ns1:solidFill>
            <ns1:srgbClr val="E6AE4B"/>
          </ns1:solidFill>
          <ns1:ln w="0">
            <ns1:noFill/>
            <ns1:prstDash val="solid"/>
          </ns1:ln>
        </ns0:spPr>
        <ns0:txBody>
          <ns1:bodyPr/>
          <ns1:lstStyle/>
          <ns1:p>
            <ns1:endParaRPr lang="en-KW"/>
          </ns1:p>
        </ns0:txBody>
      </ns0:sp>
      <ns0:sp>
        <ns0:nvSpPr>
          <ns0:cNvPr id="7" name="Rectangle 6">
            <ns1:extLst>
              <ns1:ext uri="{FF2B5EF4-FFF2-40B4-BE49-F238E27FC236}">
                <ns2:creationId id="{C514D53B-A3F3-429F-9977-53679727E5CD}"/>
              </ns1:ext>
            </ns1:extLst>
          </ns0:cNvPr>
          <ns0:cNvSpPr>
            <ns1:spLocks noGrp="1"/>
          </ns0:cNvSpPr>
          <ns0:nvPr/>
        </ns0:nvSpPr>
        <ns0:spPr>
          <ns1:xfrm>
            <ns1:off x="1200150" y="3581400"/>
            <ns1:ext cx="9144000" cy="495300"/>
          </ns1:xfrm>
          <ns1:prstGeom prst="rect">
            <ns1:avLst/>
          </ns1:prstGeom>
          <ns1:noFill/>
          <ns1:ln w="0">
            <ns1:noFill/>
            <ns1:prstDash val="solid"/>
          </ns1:ln>
        </ns0:spPr>
        <ns0:txBody>
          <ns1:bodyPr anchor="ctr"/>
          <ns1:lstStyle>
            <ns1:defPPr>
              <ns1:defRPr sz="1650" b="0">
                <ns1:solidFill>
                  <ns1:srgbClr val="FFFFFF"/>
                </ns1:solidFill>
              </ns1:defRPr>
            </ns1:defPPr>
          </ns1:lstStyle>
          <ns1:p>
            <ns1:pPr>
              <ns1:defRPr sz="1650" b="0">
                <ns1:solidFill>
                  <ns1:srgbClr val="FFFFFF"/>
                </ns1:solidFill>
              </ns1:defRPr>
            </ns1:pPr>
            <ns1:r>
              <ns1:rPr sz="1650" b="0">
                <ns1:solidFill>
                  <ns1:srgbClr val="FFFFFF"/>
                </ns1:solidFill>
              </ns1:rPr>
              <ns1:t>Maintain minimum care-record visit data and notes.</ns1:t>
            </ns1:r>
          </ns1:p>
        </ns0:txBody>
      </ns0:sp>
      <ns0:sp>
        <ns0:nvSpPr>
          <ns0:cNvPr id="8" name="Oval 7">
            <ns1:extLst>
              <ns1:ext uri="{FF2B5EF4-FFF2-40B4-BE49-F238E27FC236}">
                <ns2:creationId id="{78D6A985-7E0A-415B-824C-8F4FA083D0C6}"/>
              </ns1:ext>
            </ns1:extLst>
          </ns0:cNvPr>
          <ns0:cNvSpPr>
            <ns1:spLocks noGrp="1"/>
          </ns0:cNvSpPr>
          <ns0:nvPr/>
        </ns0:nvSpPr>
        <ns0:spPr>
          <ns1:xfrm>
            <ns1:off x="866775" y="4419600"/>
            <ns1:ext cx="152400" cy="152400"/>
          </ns1:xfrm>
          <ns1:prstGeom prst="ellipse">
            <ns1:avLst/>
          </ns1:prstGeom>
          <ns1:solidFill>
            <ns1:srgbClr val="E6AE4B"/>
          </ns1:solidFill>
          <ns1:ln w="0">
            <ns1:noFill/>
            <ns1:prstDash val="solid"/>
          </ns1:ln>
        </ns0:spPr>
        <ns0:txBody>
          <ns1:bodyPr/>
          <ns1:lstStyle/>
          <ns1:p>
            <ns1:endParaRPr lang="en-KW"/>
          </ns1:p>
        </ns0:txBody>
      </ns0:sp>
      <ns0:sp>
        <ns0:nvSpPr>
          <ns0:cNvPr id="9" name="Rectangle 8">
            <ns1:extLst>
              <ns1:ext uri="{FF2B5EF4-FFF2-40B4-BE49-F238E27FC236}">
                <ns2:creationId id="{FC6FBE43-675C-4848-A2DD-A6C432A2BC68}"/>
              </ns1:ext>
            </ns1:extLst>
          </ns0:cNvPr>
          <ns0:cNvSpPr>
            <ns1:spLocks noGrp="1"/>
          </ns0:cNvSpPr>
          <ns0:nvPr/>
        </ns0:nvSpPr>
        <ns0:spPr>
          <ns1:xfrm>
            <ns1:off x="1200150" y="4267200"/>
            <ns1:ext cx="9144000" cy="495300"/>
          </ns1:xfrm>
          <ns1:prstGeom prst="rect">
            <ns1:avLst/>
          </ns1:prstGeom>
          <ns1:noFill/>
          <ns1:ln w="0">
            <ns1:noFill/>
            <ns1:prstDash val="solid"/>
          </ns1:ln>
        </ns0:spPr>
        <ns0:txBody>
          <ns1:bodyPr anchor="ctr"/>
          <ns1:lstStyle>
            <ns1:defPPr>
              <ns1:defRPr sz="1650" b="0">
                <ns1:solidFill>
                  <ns1:srgbClr val="FFFFFF"/>
                </ns1:solidFill>
              </ns1:defRPr>
            </ns1:defPPr>
          </ns1:lstStyle>
          <ns1:p>
            <ns1:pPr>
              <ns1:defRPr sz="1650" b="0">
                <ns1:solidFill>
                  <ns1:srgbClr val="FFFFFF"/>
                </ns1:solidFill>
              </ns1:defRPr>
            </ns1:pPr>
            <ns1:r>
              <ns1:rPr sz="1650" b="0">
                <ns1:solidFill>
                  <ns1:srgbClr val="FFFFFF"/>
                </ns1:solidFill>
              </ns1:rPr>
              <ns1:t>Train the pilot team, measure results and review before expansion.</ns1:t>
            </ns1:r>
          </ns1:p>
        </ns0:txBody>
      </ns0:sp>
      <ns0:sp>
        <ns0:nvSpPr>
          <ns0:cNvPr id="10" name="Rounded Rectangle 9">
            <ns1:extLst>
              <ns1:ext uri="{FF2B5EF4-FFF2-40B4-BE49-F238E27FC236}">
                <ns2:creationId id="{845E9BC3-045B-40CE-8541-DA4F4009CD8A}"/>
              </ns1:ext>
            </ns1:extLst>
          </ns0:cNvPr>
          <ns0:cNvSpPr>
            <ns1:spLocks noGrp="1"/>
          </ns0:cNvSpPr>
          <ns0:nvPr/>
        </ns0:nvSpPr>
        <ns0:spPr>
          <ns1:xfrm>
            <ns1:off x="0" y="0"/>
            <ns1:ext cx="0" cy="323850"/>
          </ns1:xfrm>
          <ns1:prstGeom prst="roundRect">
            <ns1:avLst/>
          </ns1:prstGeom>
          <ns1:solidFill>
            <ns1:srgbClr val="D9F1EA"/>
          </ns1:solidFill>
          <ns1:ln w="0">
            <ns1:noFill/>
            <ns1:prstDash val="solid"/>
          </ns1:ln>
        </ns0:spPr>
        <ns0:txBody>
          <ns1:bodyPr/>
          <ns1:lstStyle/>
          <ns1:p>
            <ns1:endParaRPr lang="en-KW"/>
          </ns1:p>
        </ns0:txBody>
      </ns0:sp>
      <ns0:sp>
        <ns0:nvSpPr>
          <ns0:cNvPr id="11" name="Rectangle 10">
            <ns1:extLst>
              <ns1:ext uri="{FF2B5EF4-FFF2-40B4-BE49-F238E27FC236}">
                <ns2:creationId id="{7DA1B620-F3D4-4939-84C6-9F07BD56C48E}"/>
              </ns1:ext>
            </ns1:extLst>
          </ns0:cNvPr>
          <ns0:cNvSpPr>
            <ns1:spLocks noGrp="1"/>
          </ns0:cNvSpPr>
          <ns0:nvPr/>
        </ns0:nvSpPr>
        <ns0:spPr>
          <ns1:xfrm>
            <ns1:off x="0" y="0"/>
            <ns1:ext cx="0" cy="285750"/>
          </ns1:xfrm>
          <ns1:prstGeom prst="rect">
            <ns1:avLst/>
          </ns1:prstGeom>
          <ns1:noFill/>
          <ns1:ln w="0">
            <ns1:noFill/>
            <ns1:prstDash val="solid"/>
          </ns1:ln>
        </ns0:spPr>
        <ns0:txBody>
          <ns1:bodyPr anchor="ctr"/>
          <ns1:lstStyle>
            <ns1:defPPr algn="ctr">
              <ns1:defRPr sz="1050" b="1">
                <ns1:solidFill>
                  <ns1:srgbClr val="117770"/>
                </ns1:solidFill>
              </ns1:defRPr>
            </ns1:defPPr>
          </ns1:lstStyle>
          <ns1:p>
            <ns1:pPr algn="ctr">
              <ns1:defRPr sz="1050" b="1">
                <ns1:solidFill>
                  <ns1:srgbClr val="117770"/>
                </ns1:solidFill>
              </ns1:defRPr>
            </ns1:pPr>
            <ns1:r>
              <ns1:rPr sz="1050" b="1">
                <ns1:solidFill>
                  <ns1:srgbClr val="117770"/>
                </ns1:solidFill>
              </ns1:rPr>
              <ns1:t>THANK YOU</ns1:t>
            </ns1:r>
          </ns1:p>
        </ns0:txBody>
      </ns0:sp>
    </ns0:spTree>
    <ns0:extLst>
      <ns0:ext uri="{BB962C8B-B14F-4D97-AF65-F5344CB8AC3E}">
        <ns3:creationId val="1124689240"/>
      </ns0:ext>
    </ns0:extLst>
  </ns0:cSld>
  <ns0:clrMapOvr>
    <ns1:masterClrMapping/>
  </ns0:clrMapOvr>
</ns0:sld>
</file>

<file path=ppt/slides/slide12.xml><?xml version="1.0" encoding="utf-8"?>
<ns0:sld xmlns:ns0="http://schemas.openxmlformats.org/presentationml/2006/main" xmlns:ns1="http://schemas.openxmlformats.org/drawingml/2006/main" xmlns:ns2="http://schemas.microsoft.com/office/drawing/2014/main" xmlns:ns3="http://schemas.microsoft.com/office/powerpoint/2010/main">
  <ns0:cSld>
    <ns0:spTree>
      <ns0:nvGrpSpPr>
        <ns0:cNvPr id="1" name=""/>
        <ns0:cNvGrpSpPr/>
        <ns0:nvPr/>
      </ns0:nvGrpSpPr>
      <ns0:grpSpPr>
        <ns1:xfrm>
          <ns1:off x="0" y="0"/>
          <ns1:ext cx="0" cy="0"/>
          <ns1:chOff x="0" y="0"/>
          <ns1:chExt cx="0" cy="0"/>
        </ns1:xfrm>
      </ns0:grpSpPr>
      <ns0:sp>
        <ns0:nvSpPr>
          <ns0:cNvPr id="3" name="TextBox 2">
            <ns1:extLst>
              <ns1:ext uri="{FF2B5EF4-FFF2-40B4-BE49-F238E27FC236}">
                <ns2:creationId id="{BDF683FA-BCFD-0B84-1088-C040A8330382}"/>
              </ns1:ext>
            </ns1:extLst>
          </ns0:cNvPr>
          <ns0:cNvSpPr txBox="1"/>
          <ns0:nvPr/>
        </ns0:nvSpPr>
        <ns0:spPr>
          <ns1:xfrm>
            <ns1:off x="88739" y="0"/>
            <ns1:ext cx="11404922" cy="6879704"/>
          </ns1:xfrm>
          <ns1:prstGeom prst="rect">
            <ns1:avLst/>
          </ns1:prstGeom>
          <ns1:noFill/>
        </ns0:spPr>
        <ns0:txBody>
          <ns1:bodyPr wrap="square">
            <ns1:spAutoFit/>
          </ns1:bodyPr>
          <ns1:lstStyle/>
          <ns1:p>
            <ns1:pPr>
              <ns1:lnSpc>
                <ns1:spcPct val="110000"/>
              </ns1:lnSpc>
              <ns1:spcBef>
                <ns1:spcPts val="1000"/>
              </ns1:spcBef>
              <ns1:spcAft>
                <ns1:spcPts val="500"/>
              </ns1:spcAft>
            </ns1:pPr>
            <ns1:r>
              <ns1:rPr lang="en-US" sz="1000" b="1" kern="0" dirty="0">
                <ns1:solidFill>
                  <ns1:srgbClr val="103144"/>
                </ns1:solidFill>
                <ns1:effectLst/>
                <ns1:latin typeface="Calibri" panose="020F0502020204030204" pitchFamily="34" charset="0"/>
                <ns1:ea typeface="MS Gothic" panose="020B0609070205080204" pitchFamily="49" charset="-128"/>
                <ns1:cs typeface="Times New Roman" panose="02020603050405020304" pitchFamily="18" charset="0"/>
              </ns1:rPr>
              <ns1:t>References</ns1:t>
            </ns1:r>
            <ns1:endParaRPr lang="en-KW" sz="1000" b="1" kern="0" dirty="0">
              <ns1:solidFill>
                <ns1:srgbClr val="103144"/>
              </ns1:solidFill>
              <ns1:effectLst/>
              <ns1:latin typeface="Calibri" panose="020F0502020204030204" pitchFamily="34" charset="0"/>
              <ns1:ea typeface="MS Gothic" panose="020B0609070205080204" pitchFamily="49" charset="-128"/>
              <ns1:cs typeface="Times New Roman" panose="02020603050405020304" pitchFamily="18"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Burke, E.K., De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Causmaecker</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P., Vanden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Berghe</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G. and Van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Landeghem</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H. (2004) ‘The state of the art of nurse rostering’, Journal of Scheduling, 7, pp. 441–499.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doi</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10.1023/B:JOSH.0000046076.75950.0b.</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Data Protection Act 2018, c. 12.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www.legislation.gov.uk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ukpga</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/2018/12/contents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Department of Health and Social Care (2021) People at the Heart of Care: adult social care reform white paper.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www.gov.uk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/government/publications/people-at-the-heart-of-care-adult-social-care-reform-white-paper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Digital Social Care Hub (n.d.) Data Security and Protection Toolkit.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www.digitalsocialcare.co.uk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/data-security-protecting-my-information/data-security-and-protection-toolkit/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Ernst, A.T., Jiang, H., Krishnamoorthy, M. and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Sier</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D. (2004) ‘Staff scheduling and rostering: a review of applications, methods and models’, European Journal of Operational Research, 153(1), pp. 3–27.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doi</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10.1016/S0377-2217(03)00095-X.</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Health and Safety Executive (n.d.) Working time limits.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www.hse.gov.uk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/contact/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faqs</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workingtimelimits.htm</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Information Commissioner’s Office (n.d.) A guide to the data protection principles.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ico.org.uk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/for-</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organisations</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gdpr</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-guidance-and-resources/data-protection-principles/a-guide-to-the-data-protection-principles/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Information Commissioner’s Office (n.d.) What are the rules on special category data?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ico.org.uk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/for-</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organisations</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gdpr</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-guidance-and-resources/lawful-basis/special-category-data/what-are-the-rules-on-special-category-data/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Information Commissioner’s Office (n.d.) What is personal data?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ico.org.uk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/for-</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organisations</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gdpr</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-guidance-and-resources/personal-information-what-is-it/what-is-personal-data/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Information Commissioner’s Office (n.d.) Data protection and workers’ health information.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ico.org.uk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/for-</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organisations</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gdpr</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-guidance-and-resources/employment/information-about-workers-health/data-protection-and-workers-health-information/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Microsoft (n.d.-a) Best practices for coauthoring in Excel.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support.microsoft.com</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en</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-us/office/best-practices-for-coauthoring-in-excel-756c2fd6-2f5f-4ad4-8cb5-a2153a76d4e4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Microsoft (n.d.-b) Co-author a workbook.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support.microsoft.com</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en</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-us/office/co-author-a-workbook-7152aa8b-b791-414c-a3bb-3024e46fb104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Microsoft (n.d.-c) Create a calendar by using a template.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support.microsoft.com</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en</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-us/excel/create-a-calendar-by-using-a-template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Microsoft (n.d.-d) Share your Excel workbook with others.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support.microsoft.com</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en</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-us/office/share-your-excel-workbook-with-others-4d26c0e3-2a6b-4e0b-9c9b-9a2b1a6f2f8f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Microsoft (n.d.-e) Use Solver to schedule your workforce.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support.microsoft.com</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en-gb</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/excel/using-solver-to-schedule-your-workforce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NHS England (n.d.)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Digitising</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the frontline.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www.england.nhs.uk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digitaltechnology</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digitising</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-the-frontline/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NHS England (n.d.) Shared care records.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www.england.nhs.uk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digitaltechnology</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connecteddigitalsystems</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/shared-care-records/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O’Connell, M., Barry, J., Hartigan, I.,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Cornally</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N. and Saab, M. (2024) ‘The impact of electronic and self-rostering systems on healthcare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organisations</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and healthcare workers: a mixed-method systematic review’, Journal of Clinical Nursing, 33(7), pp. 2374–2387. </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doi</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10.1111/jocn.17114.</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Skills for Care (n.d.) Cyber security and data protection.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www.skillsforcare.org.uk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/Support-for-leaders-and-managers/Managing-a-service/Digital-technology-and-social-care/Cyber-security-and-data-protection/Cyber-security-and-data-</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protection.aspx</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1:p>
            <ns1:pPr marL="228600" indent="-228600">
              <ns1:lnSpc>
                <ns1:spcPct val="110000"/>
              </ns1:lnSpc>
              <ns1:spcAft>
                <ns1:spcPts val="400"/>
              </ns1:spcAft>
            </ns1:pP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Skills for Care (n.d.) Digital technology in social care. Available at: https://</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www.skillsforcare.org.uk</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/Support-for-leaders-and-managers/Managing-a-service/Digital-technology-and-social-care/Digital-technology-in-social-</ns1:t>
            </ns1:r>
            <ns1:r>
              <ns1:rPr lang="en-US" sz="1000" dirty="0" err="1">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care.aspx</ns1:t>
            </ns1:r>
            <ns1:r>
              <ns1:rPr lang="en-US"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rPr>
              <ns1:t> (Accessed: 15 October 2026).</ns1:t>
            </ns1:r>
            <ns1:endParaRPr lang="en-KW" sz="1000" dirty="0">
              <ns1:solidFill>
                <ns1:srgbClr val="2D3741"/>
              </ns1:solidFill>
              <ns1:effectLst/>
              <ns1:latin typeface="Aptos" panose="020B0004020202020204" pitchFamily="34" charset="0"/>
              <ns1:ea typeface="MS Mincho" panose="02020609040205080304" pitchFamily="49" charset="-128"/>
              <ns1:cs typeface="Arial" panose="020B0604020202020204" pitchFamily="34" charset="0"/>
            </ns1:endParaRPr>
          </ns1:p>
        </ns0:txBody>
      </ns0:sp>
    </ns0:spTree>
    <ns0:extLst>
      <ns0:ext uri="{BB962C8B-B14F-4D97-AF65-F5344CB8AC3E}">
        <ns3:creationId val="2315716216"/>
      </ns0:ext>
    </ns0:extLst>
  </ns0:cSld>
  <ns0:clrMapOvr>
    <ns1:masterClrMapping/>
  </ns0:clrMapOvr>
</ns0: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4529</Words>
  <Application>Microsoft Macintosh PowerPoint</Application>
  <DocSecurity>0</DocSecurity>
  <PresentationFormat>Widescreen</PresentationFormat>
  <Paragraphs>195</Paragraphs>
  <Slides>12</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Aptos</vt:lpstr>
      <vt:lpstr>Calibri</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
  <dc:creator/>
  <cp:lastModifiedBy/>
  <cp:revision>1</cp:revision>
  <dcterms:created xsi:type="dcterms:W3CDTF">2000-01-01T00:00:00Z</dcterms:created>
  <dcterms:modified xsi:type="dcterms:W3CDTF">2000-01-01T00:00:00Z</dcterms:modified>
</cp:coreProperties>
</file>