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1"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21" autoAdjust="0"/>
    <p:restoredTop sz="76059" autoAdjust="0"/>
  </p:normalViewPr>
  <p:slideViewPr>
    <p:cSldViewPr snapToGrid="0">
      <p:cViewPr varScale="1">
        <p:scale>
          <a:sx n="87" d="100"/>
          <a:sy n="87" d="100"/>
        </p:scale>
        <p:origin x="19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558075-BE84-4E76-8B4E-71FD578C5B0B}" type="datetimeFigureOut">
              <a:rPr lang="en-GB" smtClean="0"/>
              <a:t>13/12/2018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1CAA42-3820-474A-8B0F-A8D998C7FB22}" type="slidenum">
              <a:rPr lang="en-GB" smtClean="0"/>
              <a:t>‹#›</a:t>
            </a:fld>
            <a:endParaRPr lang="en-GB"/>
          </a:p>
        </p:txBody>
      </p:sp>
    </p:spTree>
    <p:extLst>
      <p:ext uri="{BB962C8B-B14F-4D97-AF65-F5344CB8AC3E}">
        <p14:creationId xmlns:p14="http://schemas.microsoft.com/office/powerpoint/2010/main" val="645212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Authenticity, or at least the perception of it, is an important attribute of the heritage industry. It provides a sense of the heritage as being genuine. The understanding of the concept of authenticity of heritage attractions is important as the presentation, interpretation and the verification have a direct bearing on the visitors’ motivations to visit and engage with heritage sites. Academics have suggested that the concept of authenticity reflects the complexity of the interacting phenomena and the cultural conflict surrounding heritage. However, in order to address the importance of the concept of authenticity within the presentation of heritage, an understanding must be formed of the different concepts that academics draw upon.</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2</a:t>
            </a:fld>
            <a:endParaRPr lang="en-GB"/>
          </a:p>
        </p:txBody>
      </p:sp>
    </p:spTree>
    <p:extLst>
      <p:ext uri="{BB962C8B-B14F-4D97-AF65-F5344CB8AC3E}">
        <p14:creationId xmlns:p14="http://schemas.microsoft.com/office/powerpoint/2010/main" val="3015001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Wang in 1999, uses the term “constructive” or “symbolic authenticity to suggest that the tourists’ experiences can be considered authentic even when they are aware that the presentation of the heritage which they are visiting, has been contrived. According to Lavine and Karp in 1991, the heritage sector will inevitably draw on the cultural assumptions and resources in order to appeal to tourists; essentially making authenticity a socially and individually constructed and evaluated experience. As such, when considering the concept of constructed authenticity, authenticity is the result of the signs and symbols which are projected by the society from the understandings they already have obtained. As authenticity can be situated as a cultural construct, it seems as if the layers of authenticity can be simply wrapped around any object, irrespective of its unique past.</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3</a:t>
            </a:fld>
            <a:endParaRPr lang="en-GB"/>
          </a:p>
        </p:txBody>
      </p:sp>
    </p:spTree>
    <p:extLst>
      <p:ext uri="{BB962C8B-B14F-4D97-AF65-F5344CB8AC3E}">
        <p14:creationId xmlns:p14="http://schemas.microsoft.com/office/powerpoint/2010/main" val="4223244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From a postmodernist position, which acknowledges fragmentation, imperfection and blurred boundaries, authenticity is not a concept based within a genuine intellect but instead through emotional experiences. Leigh et al, 2006, suggests that authenticity can be considered as an antecedent or input of tourist behaviour therefore implying that the concept of authenticity is one which is developed through the interaction of the visitors and the heritage industry itself. As a result, authenticity in terms of the objects being a genuine article is not the priority. Rather the perception of authenticity within the presentation of heritage seems to be given the most importance. As Casey states, people respond to what they believe is real, and the expectations are satisfied by the location, the site of the heritage provides the ideal stage for a fictionalised performance.</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4</a:t>
            </a:fld>
            <a:endParaRPr lang="en-GB"/>
          </a:p>
        </p:txBody>
      </p:sp>
    </p:spTree>
    <p:extLst>
      <p:ext uri="{BB962C8B-B14F-4D97-AF65-F5344CB8AC3E}">
        <p14:creationId xmlns:p14="http://schemas.microsoft.com/office/powerpoint/2010/main" val="1709026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When looking at the importance of the concept of authenticity in the presentation of heritage, the role of authority also needs to be taken into consideration. A key quote is that by Crew and Sims, “The problem with things is that they are dumb. Not eloquent. And if by some ventriloquism they seem to speak, the lie.” In most cases, the heritage industry’s concern, especially in regards to museums is with the authentic object; a notion rooted in the habits of collecting and research the pass. Therefore, the heritage industry will carefully and subtly wrap the presentation of the past in order to support the message that they wish to convey; the messages being what the curators of such sites consider to be authentic. When tourist interact with the presentation of the heritage that they are visiting, they experience a sense of the genuine, truthfulness or the definition of authenticity that the objects seem to articulate. However, the artefacts can be easily altered depending on the context in which they are used. As a result, it can be stated that authenticity is not about factuality or reality, but about authority. Handler argues that the contact with artefacts which have been authenticated by heritage institutions and museums allows the appropriation of authenticity, incorporating it into our own personal experiences. From this, it appears that authenticity is not simply a facet of the internal essence of discrete isolate entities but rather a product of the relationship between objects and authority.</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5</a:t>
            </a:fld>
            <a:endParaRPr lang="en-GB"/>
          </a:p>
        </p:txBody>
      </p:sp>
    </p:spTree>
    <p:extLst>
      <p:ext uri="{BB962C8B-B14F-4D97-AF65-F5344CB8AC3E}">
        <p14:creationId xmlns:p14="http://schemas.microsoft.com/office/powerpoint/2010/main" val="2604099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final concept of authenticity which will be examined be for discussing the case studies, is that of “staged authenticity”.  A number of academics, such as Boorstin, argues that the authenticity of objects and events are stages and distorted to suit the needs of both the visitors and their hosts. </a:t>
            </a:r>
            <a:r>
              <a:rPr lang="en-GB" sz="1200" kern="1200" dirty="0" err="1">
                <a:solidFill>
                  <a:schemeClr val="tx1"/>
                </a:solidFill>
                <a:effectLst/>
                <a:latin typeface="+mn-lt"/>
                <a:ea typeface="+mn-ea"/>
                <a:cs typeface="+mn-cs"/>
              </a:rPr>
              <a:t>MacCannell</a:t>
            </a:r>
            <a:r>
              <a:rPr lang="en-GB" sz="1200" kern="1200" dirty="0">
                <a:solidFill>
                  <a:schemeClr val="tx1"/>
                </a:solidFill>
                <a:effectLst/>
                <a:latin typeface="+mn-lt"/>
                <a:ea typeface="+mn-ea"/>
                <a:cs typeface="+mn-cs"/>
              </a:rPr>
              <a:t> in 1974 coined the phrase “staged authenticity” where the fabricated image has precedence over the real if it holds aura, magic or contributes significantly to the learning of the tourist. Authenticity of heritage sites can be, and are, staged to meet the demands of visitors. Sightseers are motivated by a desire to see life as it is really lived. Guided tours offering a staged quality that lends to an aura of superficiality which is not always perceived by tourists; they only perceive “authenticity”. The dialectic of authenticity reflects an ontological anxiety of existence about what is genuine and objectively true. As a result, tourists entering heritage sites are expecting an authentic experience; one that is most likely staged in order for the heritage industry to engage as many visitors as possible.</a:t>
            </a:r>
          </a:p>
          <a:p>
            <a:r>
              <a:rPr lang="en-GB" sz="1200" kern="1200" dirty="0">
                <a:solidFill>
                  <a:schemeClr val="tx1"/>
                </a:solidFill>
                <a:effectLst/>
                <a:latin typeface="+mn-lt"/>
                <a:ea typeface="+mn-ea"/>
                <a:cs typeface="+mn-cs"/>
              </a:rPr>
              <a:t>With the different perceptions of authenticity in mind, it is clear that the concept of authenticity, whichever concept that is, has a significant role to play in the presentation of heritage. </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6</a:t>
            </a:fld>
            <a:endParaRPr lang="en-GB"/>
          </a:p>
        </p:txBody>
      </p:sp>
    </p:spTree>
    <p:extLst>
      <p:ext uri="{BB962C8B-B14F-4D97-AF65-F5344CB8AC3E}">
        <p14:creationId xmlns:p14="http://schemas.microsoft.com/office/powerpoint/2010/main" val="3764960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Death, disasters and atrocities are becoming an increasingly present form of heritage presentation, providing tourists a way in which they are able to gaze upon real and recreated death. One of the main conventions is how sites such as Auschwitz-Birkenau, a ‘dark history’ site, are given a dominant portray as “real” or “authentic” whereas heritage attractions such as museums are, according to Stone 2016, suggested as having the tendency to romanticise and distort past dark deeds. The production and presentation of dark tourism is driven by consumer tastes; bringing two types of authenticity to the forefront. Both the ideas of constructed and staged authenticity play a role according to Seaton in 1999. For example, the product and experiences at the death camp site of Auschwitz-Birkenau are conceivably darker than the one that the visitors will engage with at the US Holocaust Memorial Museum in Washington DC. However, this does not make the US Holocaust Memorial Museum any less authentic that Auschwitz-Birkenau, but it will clearly demonstrate the different concepts of authenticity at play within the presentation of heritage; something which is about to be discussed.</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7</a:t>
            </a:fld>
            <a:endParaRPr lang="en-GB"/>
          </a:p>
        </p:txBody>
      </p:sp>
    </p:spTree>
    <p:extLst>
      <p:ext uri="{BB962C8B-B14F-4D97-AF65-F5344CB8AC3E}">
        <p14:creationId xmlns:p14="http://schemas.microsoft.com/office/powerpoint/2010/main" val="3179715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When examining Auschwitz-Birkenau, it is clear that authenticity, in the most literal sense of the word, serves primarily as a function for education, generating credibility and presenting historical documentary and emotional meaning of the objects. Walter Benjamin suggests that the authenticity of such as site is embedded with the idea of the location being real; it is the knowledge that you are at a site of such death ad atrocity which creates the idea of authenticity. Nonetheless, the concept of authenticity at Auschwitz-Birkenau is one that is continually referred to as important, you just have to go onto the website to see the word repeatedly applied to the museum and the memorial.</a:t>
            </a:r>
          </a:p>
          <a:p>
            <a:r>
              <a:rPr lang="en-GB" sz="1200" kern="1200" dirty="0">
                <a:solidFill>
                  <a:schemeClr val="tx1"/>
                </a:solidFill>
                <a:effectLst/>
                <a:latin typeface="+mn-lt"/>
                <a:ea typeface="+mn-ea"/>
                <a:cs typeface="+mn-cs"/>
              </a:rPr>
              <a:t>What is most striking about the museum is that the interiors of the blocks have morphed from the buildings where intense suffering occurred to museum exhibitions, even though they are still encased within the same shell. There is a distinct shift in the type of authenticity used in the presentation of dark heritage. The blocks are no longer in their original format; the literal authenticity not playing a role. Instead, the idea of constructed authenticity, as proposed by Wang, is more appropriate when examining the museum.</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8</a:t>
            </a:fld>
            <a:endParaRPr lang="en-GB"/>
          </a:p>
        </p:txBody>
      </p:sp>
    </p:spTree>
    <p:extLst>
      <p:ext uri="{BB962C8B-B14F-4D97-AF65-F5344CB8AC3E}">
        <p14:creationId xmlns:p14="http://schemas.microsoft.com/office/powerpoint/2010/main" val="3717911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One clear example of constructed authenticity can be seen in Block 5 of the Museum. The showcase is filled with the artificial limbs of the victims’ is what takes precedence in the room. The rest of the room is bare. The display, and its presentation would have as striking impact on visitors, even more so as the artificial limbs are the genuine article. However, although the limbs are authentic in the literal sense, their location and how they are arranged are all a result of the curators attempting to construct a site for visitors to engage with. Crew and Sim’s idea that objects can only speak the messages that the figures of authority wish them to have applies significantly to these exhibitions. Each display has been carefully constructed, the rooms have been changed to represent the views of those running the museum.</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9</a:t>
            </a:fld>
            <a:endParaRPr lang="en-GB"/>
          </a:p>
        </p:txBody>
      </p:sp>
    </p:spTree>
    <p:extLst>
      <p:ext uri="{BB962C8B-B14F-4D97-AF65-F5344CB8AC3E}">
        <p14:creationId xmlns:p14="http://schemas.microsoft.com/office/powerpoint/2010/main" val="1997683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can be seen in other blocks at the site. Here in block 6, it is clear that it is a very different corridor to that that would have been experience during the Holocaust itself. The corridor has been constructed to create an impact on the people who enter the exhibition. Therefore, although the items being put on display are the genuine article, with the importance of authenticity being evident due to lack of replicas, how the items are displayed are a clear example of, as has been mentioned, constructed authenticity. People arrive to Auschwitz-Birkenau with preconceived ideas of what to expect; the curators drawing on these cultural assumptions to create a site that people would visit and engage with. However, this doesn’t draw away from the importance of authenticity at this site. It is the different concepts which vary in importance rather than authenticity as a whole.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There is a stark contrast between the presentation of heritage at sites of dark heritage and sites which have little connection to the locations of such dark heritage sites, for example the US Holocaust Memorial Museum.</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10</a:t>
            </a:fld>
            <a:endParaRPr lang="en-GB"/>
          </a:p>
        </p:txBody>
      </p:sp>
    </p:spTree>
    <p:extLst>
      <p:ext uri="{BB962C8B-B14F-4D97-AF65-F5344CB8AC3E}">
        <p14:creationId xmlns:p14="http://schemas.microsoft.com/office/powerpoint/2010/main" val="294740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Notwithstanding the gravity of its subject matter, neither the site of the US Holocaust Memorial Museum, nor many of its displays have, according to Lennon and Foley, an authentic connection with the Holocaust. The Holocaust was a predominantly European affair, having almost been, as Lennon and Foley put it “almost Americanized by the US Government to infer greater meaning to the predominantly American visitors”. Here, as with the museum at Auschwitz, authenticity is subject to authority. Especially as the US government remains the ultimate authority and influence regarding the museum, maintain control over the individuals involved with the presentation of the Holocaust. </a:t>
            </a:r>
          </a:p>
          <a:p>
            <a:r>
              <a:rPr lang="en-GB" sz="1200" kern="1200" dirty="0">
                <a:solidFill>
                  <a:schemeClr val="tx1"/>
                </a:solidFill>
                <a:effectLst/>
                <a:latin typeface="+mn-lt"/>
                <a:ea typeface="+mn-ea"/>
                <a:cs typeface="+mn-cs"/>
              </a:rPr>
              <a:t>However, Ochsner, 1995, states that the US Holocaust Memorial Museum retains a high standard of authenticity required to refute Holocaust revisionism. The one purpose of the museum being to prove the reality of the events which occurred by creating a clear distinction between authentic, in the most literal sense, artefacts and reconstructions. Here authenticity, by its very definition is critical for the museum. However, despite the concept of authenticity in its most literal sense being important, it does not negate the value of other concepts of authenticity within the presentation of heritage. For example, “authentic replicas” and the concept of staged authenticity, are seemingly overlooked. Yet, objects that are considered inauthentic, for example replicas of items from the Holocaust, can still evoke the horror and violence of the event and can therefore contribute to the learning of visitors; becoming an involuntary solidification of the authenticity of the genuine objects. </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11</a:t>
            </a:fld>
            <a:endParaRPr lang="en-GB"/>
          </a:p>
        </p:txBody>
      </p:sp>
    </p:spTree>
    <p:extLst>
      <p:ext uri="{BB962C8B-B14F-4D97-AF65-F5344CB8AC3E}">
        <p14:creationId xmlns:p14="http://schemas.microsoft.com/office/powerpoint/2010/main" val="3649399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are a variety of exhibitions and artefacts presented in the museum which could be discussed, however, what will be examined in this presentation will be the Identity Cards which are presented to the visitors as they enter the US Holocaust Museum.</a:t>
            </a:r>
          </a:p>
          <a:p>
            <a:r>
              <a:rPr lang="en-GB" sz="1200" kern="1200" dirty="0">
                <a:solidFill>
                  <a:schemeClr val="tx1"/>
                </a:solidFill>
                <a:effectLst/>
                <a:latin typeface="+mn-lt"/>
                <a:ea typeface="+mn-ea"/>
                <a:cs typeface="+mn-cs"/>
              </a:rPr>
              <a:t>ID cards are presented to visitors upon entering the Permanent Exhibition. Whilst in possession of these cards, visitors are able to follow the lives of the people on the ID cards through four sections, discovering whether they lived or died, making visitors engage with artefacts and imagery in the exhibitions. Young states that the issuing of the ID cards turns the visitors into victims of the Holocaust for the day. Not only does this make the Holocaust, a predominantly European affair in the mid-20</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Century, more real to visitors, but the experience provides a sense of authenticity for the individuals. As Rosen states in Young’s 1993 work, “the irony is that many Jews during the Holocaust scrambled to acquire false papers in order to survive the war…there is a reverse principle at work here, as if everyone were expected to enter the Museum as an American and leave as a Jew”. The issuing of the ID cards gives the visitors a feeling of authenticity. They are now the people who suffered during the Holocaust, they have that connection. The use of ID cards within the museum also reiterates the statements already made by Crew and Sims referring to authenticity shaping the authenticity of heritage to suit the presentation of the events which curators wish to put forward. It gives the exhibition more validation by putting forward that authentic experience for visitors to engage with. As such, the presence of authenticity, in whatever form or concept it takes, highlights the importance placed upon it in the presentation of heritage.</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12</a:t>
            </a:fld>
            <a:endParaRPr lang="en-GB"/>
          </a:p>
        </p:txBody>
      </p:sp>
    </p:spTree>
    <p:extLst>
      <p:ext uri="{BB962C8B-B14F-4D97-AF65-F5344CB8AC3E}">
        <p14:creationId xmlns:p14="http://schemas.microsoft.com/office/powerpoint/2010/main" val="691470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a variety of differences between the importance placed on the concepts of authenticity when comparing the museum at Auschwitz-Birkenau and the US Holocaust Museum. The authenticity of the location of the sites is the first example of the differences between the two sites that will be examined. As has already been discussed, the US Holocaust Memorial Museum is located at a site which has little or no connection with the events of the mid-20</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Century in Europe. In contrast, Auschwitz-Birkenau is located on the site where all of the atrocities occurred. The genuine authenticity, which is sought by both sites, in terms of location, can only be achieved by the one. However, what is most interesting is that both sites lean more towards </a:t>
            </a:r>
            <a:r>
              <a:rPr lang="en-GB" sz="1200" kern="1200" dirty="0" err="1">
                <a:solidFill>
                  <a:schemeClr val="tx1"/>
                </a:solidFill>
                <a:effectLst/>
                <a:latin typeface="+mn-lt"/>
                <a:ea typeface="+mn-ea"/>
                <a:cs typeface="+mn-cs"/>
              </a:rPr>
              <a:t>MacCannell’s</a:t>
            </a:r>
            <a:r>
              <a:rPr lang="en-GB" sz="1200" kern="1200" dirty="0">
                <a:solidFill>
                  <a:schemeClr val="tx1"/>
                </a:solidFill>
                <a:effectLst/>
                <a:latin typeface="+mn-lt"/>
                <a:ea typeface="+mn-ea"/>
                <a:cs typeface="+mn-cs"/>
              </a:rPr>
              <a:t> idea of “staged authenticity”. Both locations create displays and exhibitions to convey messages to visitors; regardless of claims of the sites being genuinely authentic. It would be almost impossible to state that either heritage site could be labelled as authentic when using the definition of the word. Both sites have been altered and modelled to what the individuals in authority desire. What should also be drawn upon is the idea of the authentic experience as the factor which draws individuals to the site. When comparing the sites to consider how important authenticity is in the presentation of heritage, both sites demonstrate that authenticity, regardless of which definition it is being given, or which form is being used to examine the presentation of heritage, it is an important concept.</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13</a:t>
            </a:fld>
            <a:endParaRPr lang="en-GB"/>
          </a:p>
        </p:txBody>
      </p:sp>
    </p:spTree>
    <p:extLst>
      <p:ext uri="{BB962C8B-B14F-4D97-AF65-F5344CB8AC3E}">
        <p14:creationId xmlns:p14="http://schemas.microsoft.com/office/powerpoint/2010/main" val="2597488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When taking into consideration the importance of the concepts of authenticity in the presentation of heritage, it is evident that authenticity, regardless of its concept is of significant importance when presenting heritage to the public. There are a number of different concepts of authenticity, which have been discussed, all of which are of varying levels of importance when providing the mechanism to encourage visitors to make trips to sites of, as in this case, dark tourism. What can be concluded, as a result of the two case studies which have been examined, is that the concept of authenticity is clearly of importance in the presentation of heritage.</a:t>
            </a:r>
          </a:p>
          <a:p>
            <a:endParaRPr lang="en-GB" dirty="0"/>
          </a:p>
        </p:txBody>
      </p:sp>
      <p:sp>
        <p:nvSpPr>
          <p:cNvPr id="4" name="Slide Number Placeholder 3"/>
          <p:cNvSpPr>
            <a:spLocks noGrp="1"/>
          </p:cNvSpPr>
          <p:nvPr>
            <p:ph type="sldNum" sz="quarter" idx="5"/>
          </p:nvPr>
        </p:nvSpPr>
        <p:spPr/>
        <p:txBody>
          <a:bodyPr/>
          <a:lstStyle/>
          <a:p>
            <a:fld id="{861CAA42-3820-474A-8B0F-A8D998C7FB22}" type="slidenum">
              <a:rPr lang="en-GB" smtClean="0"/>
              <a:t>14</a:t>
            </a:fld>
            <a:endParaRPr lang="en-GB"/>
          </a:p>
        </p:txBody>
      </p:sp>
    </p:spTree>
    <p:extLst>
      <p:ext uri="{BB962C8B-B14F-4D97-AF65-F5344CB8AC3E}">
        <p14:creationId xmlns:p14="http://schemas.microsoft.com/office/powerpoint/2010/main" val="3605224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772E7B0-09D5-4A01-879C-9D6C8CD31963}" type="datetimeFigureOut">
              <a:rPr lang="en-GB" smtClean="0"/>
              <a:t>13/12/2018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3213975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72E7B0-09D5-4A01-879C-9D6C8CD31963}" type="datetimeFigureOut">
              <a:rPr lang="en-GB" smtClean="0"/>
              <a:t>13/12/2018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4193537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772E7B0-09D5-4A01-879C-9D6C8CD31963}" type="datetimeFigureOut">
              <a:rPr lang="en-GB" smtClean="0"/>
              <a:t>13/12/2018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412439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772E7B0-09D5-4A01-879C-9D6C8CD31963}" type="datetimeFigureOut">
              <a:rPr lang="en-GB" smtClean="0"/>
              <a:t>13/12/2018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1419238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772E7B0-09D5-4A01-879C-9D6C8CD31963}" type="datetimeFigureOut">
              <a:rPr lang="en-GB" smtClean="0"/>
              <a:t>13/12/2018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970627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772E7B0-09D5-4A01-879C-9D6C8CD31963}" type="datetimeFigureOut">
              <a:rPr lang="en-GB" smtClean="0"/>
              <a:t>13/12/2018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974619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72E7B0-09D5-4A01-879C-9D6C8CD31963}" type="datetimeFigureOut">
              <a:rPr lang="en-GB" smtClean="0"/>
              <a:t>13/12/2018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1836971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72E7B0-09D5-4A01-879C-9D6C8CD31963}" type="datetimeFigureOut">
              <a:rPr lang="en-GB" smtClean="0"/>
              <a:t>13/12/2018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2362013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72E7B0-09D5-4A01-879C-9D6C8CD31963}" type="datetimeFigureOut">
              <a:rPr lang="en-GB" smtClean="0"/>
              <a:t>13/12/2018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3076640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72E7B0-09D5-4A01-879C-9D6C8CD31963}" type="datetimeFigureOut">
              <a:rPr lang="en-GB" smtClean="0"/>
              <a:t>13/12/2018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829531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72E7B0-09D5-4A01-879C-9D6C8CD31963}" type="datetimeFigureOut">
              <a:rPr lang="en-GB" smtClean="0"/>
              <a:t>13/12/2018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300AA-A969-4596-8BD0-79F4D452FBA3}" type="slidenum">
              <a:rPr lang="en-GB" smtClean="0"/>
              <a:t>‹#›</a:t>
            </a:fld>
            <a:endParaRPr lang="en-GB"/>
          </a:p>
        </p:txBody>
      </p:sp>
    </p:spTree>
    <p:extLst>
      <p:ext uri="{BB962C8B-B14F-4D97-AF65-F5344CB8AC3E}">
        <p14:creationId xmlns:p14="http://schemas.microsoft.com/office/powerpoint/2010/main" val="2236223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72E7B0-09D5-4A01-879C-9D6C8CD31963}" type="datetimeFigureOut">
              <a:rPr lang="en-GB" smtClean="0"/>
              <a:t>13/12/2018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A300AA-A969-4596-8BD0-79F4D452FBA3}" type="slidenum">
              <a:rPr lang="en-GB" smtClean="0"/>
              <a:t>‹#›</a:t>
            </a:fld>
            <a:endParaRPr lang="en-GB"/>
          </a:p>
        </p:txBody>
      </p:sp>
    </p:spTree>
    <p:extLst>
      <p:ext uri="{BB962C8B-B14F-4D97-AF65-F5344CB8AC3E}">
        <p14:creationId xmlns:p14="http://schemas.microsoft.com/office/powerpoint/2010/main" val="42033809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dition.cnn.com/travel/article/are-museums-still-relevant/index.html" TargetMode="External"/><Relationship Id="rId2" Type="http://schemas.openxmlformats.org/officeDocument/2006/relationships/hyperlink" Target="http://auschwitz.org/e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auschwitz.org/en/" TargetMode="External"/><Relationship Id="rId2" Type="http://schemas.openxmlformats.org/officeDocument/2006/relationships/hyperlink" Target="https://en.oxforddictionaries.com/definition/authentic" TargetMode="External"/><Relationship Id="rId1" Type="http://schemas.openxmlformats.org/officeDocument/2006/relationships/slideLayout" Target="../slideLayouts/slideLayout2.xml"/><Relationship Id="rId4" Type="http://schemas.openxmlformats.org/officeDocument/2006/relationships/hyperlink" Target="https://www.ushmm.org/remember/id-car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0777" y="1297260"/>
            <a:ext cx="8273143" cy="2387600"/>
          </a:xfrm>
        </p:spPr>
        <p:txBody>
          <a:bodyPr>
            <a:normAutofit fontScale="90000"/>
          </a:bodyPr>
          <a:lstStyle/>
          <a:p>
            <a:pPr algn="l"/>
            <a:r>
              <a:rPr lang="en-GB" dirty="0"/>
              <a:t>The Importance of the Concept of Authenticity in the Presentation of Heritage.</a:t>
            </a:r>
          </a:p>
        </p:txBody>
      </p:sp>
      <p:sp>
        <p:nvSpPr>
          <p:cNvPr id="3" name="Subtitle 2"/>
          <p:cNvSpPr>
            <a:spLocks noGrp="1"/>
          </p:cNvSpPr>
          <p:nvPr>
            <p:ph type="subTitle" idx="1"/>
          </p:nvPr>
        </p:nvSpPr>
        <p:spPr>
          <a:xfrm>
            <a:off x="230777" y="3772263"/>
            <a:ext cx="9144000" cy="1655762"/>
          </a:xfrm>
        </p:spPr>
        <p:txBody>
          <a:bodyPr/>
          <a:lstStyle/>
          <a:p>
            <a:pPr algn="l"/>
            <a:r>
              <a:rPr lang="en-GB" dirty="0"/>
              <a:t>Rosie Nye</a:t>
            </a:r>
          </a:p>
          <a:p>
            <a:pPr algn="l"/>
            <a:r>
              <a:rPr lang="en-GB" dirty="0"/>
              <a:t>Third Year BA Archaeology Student</a:t>
            </a:r>
          </a:p>
        </p:txBody>
      </p:sp>
      <p:pic>
        <p:nvPicPr>
          <p:cNvPr id="4098" name="Picture 2" descr="A view of crematory I in Auschwitz I camp. On the roof there are holes for introducing Cyclon B. The crematory chimney is also visible."/>
          <p:cNvPicPr>
            <a:picLocks noChangeAspect="1" noChangeArrowheads="1"/>
          </p:cNvPicPr>
          <p:nvPr/>
        </p:nvPicPr>
        <p:blipFill rotWithShape="1">
          <a:blip r:embed="rId2">
            <a:extLst>
              <a:ext uri="{28A0092B-C50C-407E-A947-70E740481C1C}">
                <a14:useLocalDpi xmlns:a14="http://schemas.microsoft.com/office/drawing/2010/main" val="0"/>
              </a:ext>
            </a:extLst>
          </a:blip>
          <a:srcRect l="16898" r="44280"/>
          <a:stretch/>
        </p:blipFill>
        <p:spPr bwMode="auto">
          <a:xfrm>
            <a:off x="8638477" y="0"/>
            <a:ext cx="35535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841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Authenticity</a:t>
            </a:r>
          </a:p>
        </p:txBody>
      </p:sp>
      <p:sp>
        <p:nvSpPr>
          <p:cNvPr id="3" name="Content Placeholder 2"/>
          <p:cNvSpPr>
            <a:spLocks noGrp="1"/>
          </p:cNvSpPr>
          <p:nvPr>
            <p:ph idx="1"/>
          </p:nvPr>
        </p:nvSpPr>
        <p:spPr>
          <a:xfrm>
            <a:off x="838200" y="2506662"/>
            <a:ext cx="6960326" cy="4351338"/>
          </a:xfrm>
        </p:spPr>
        <p:txBody>
          <a:bodyPr/>
          <a:lstStyle/>
          <a:p>
            <a:r>
              <a:rPr lang="en-GB" dirty="0"/>
              <a:t>Important attribute of the heritage industry</a:t>
            </a:r>
          </a:p>
          <a:p>
            <a:r>
              <a:rPr lang="en-GB" dirty="0"/>
              <a:t>Heritage thought of as genuine</a:t>
            </a:r>
          </a:p>
          <a:p>
            <a:r>
              <a:rPr lang="en-GB" dirty="0"/>
              <a:t>Authenticity has a direct bearing on visitors</a:t>
            </a:r>
          </a:p>
        </p:txBody>
      </p:sp>
      <p:pic>
        <p:nvPicPr>
          <p:cNvPr id="5122" name="Picture 2" descr="http://auschwitz.org/gfx/auschwitz/_thumbs/en/defaultgalerie/846/6/1/20080818_1504973906_dsc_4384,oHuCn6impHCVqcKHZpY.jpg"/>
          <p:cNvPicPr>
            <a:picLocks noChangeAspect="1" noChangeArrowheads="1"/>
          </p:cNvPicPr>
          <p:nvPr/>
        </p:nvPicPr>
        <p:blipFill rotWithShape="1">
          <a:blip r:embed="rId3">
            <a:extLst>
              <a:ext uri="{28A0092B-C50C-407E-A947-70E740481C1C}">
                <a14:useLocalDpi xmlns:a14="http://schemas.microsoft.com/office/drawing/2010/main" val="0"/>
              </a:ext>
            </a:extLst>
          </a:blip>
          <a:srcRect l="3068" r="64957"/>
          <a:stretch/>
        </p:blipFill>
        <p:spPr bwMode="auto">
          <a:xfrm>
            <a:off x="8915400" y="0"/>
            <a:ext cx="32766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453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Constructed Authenticity</a:t>
            </a:r>
          </a:p>
        </p:txBody>
      </p:sp>
      <p:sp>
        <p:nvSpPr>
          <p:cNvPr id="3" name="Content Placeholder 2"/>
          <p:cNvSpPr>
            <a:spLocks noGrp="1"/>
          </p:cNvSpPr>
          <p:nvPr>
            <p:ph idx="1"/>
          </p:nvPr>
        </p:nvSpPr>
        <p:spPr>
          <a:xfrm>
            <a:off x="838200" y="2674711"/>
            <a:ext cx="6346371" cy="4351338"/>
          </a:xfrm>
        </p:spPr>
        <p:txBody>
          <a:bodyPr/>
          <a:lstStyle/>
          <a:p>
            <a:r>
              <a:rPr lang="en-GB" dirty="0"/>
              <a:t>Presentation of heritage contrived</a:t>
            </a:r>
          </a:p>
          <a:p>
            <a:r>
              <a:rPr lang="en-GB" dirty="0"/>
              <a:t>Authenticity a result of signs and symbols which are projected by society</a:t>
            </a:r>
          </a:p>
        </p:txBody>
      </p:sp>
      <p:pic>
        <p:nvPicPr>
          <p:cNvPr id="7170" name="Picture 2" descr="http://auschwitz.org/gfx/auschwitz/_thumbs/en/defaultgalerie/846/6/1/20080818_1729342439_dsc_4431,oHuCn6impHCVqcKHZpY.jpg"/>
          <p:cNvPicPr>
            <a:picLocks noChangeAspect="1" noChangeArrowheads="1"/>
          </p:cNvPicPr>
          <p:nvPr/>
        </p:nvPicPr>
        <p:blipFill rotWithShape="1">
          <a:blip r:embed="rId3">
            <a:extLst>
              <a:ext uri="{28A0092B-C50C-407E-A947-70E740481C1C}">
                <a14:useLocalDpi xmlns:a14="http://schemas.microsoft.com/office/drawing/2010/main" val="0"/>
              </a:ext>
            </a:extLst>
          </a:blip>
          <a:srcRect l="6376" r="59894"/>
          <a:stretch/>
        </p:blipFill>
        <p:spPr bwMode="auto">
          <a:xfrm>
            <a:off x="8961121" y="-1"/>
            <a:ext cx="3230880" cy="6911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445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Postmodernist Authenticity</a:t>
            </a:r>
          </a:p>
        </p:txBody>
      </p:sp>
      <p:sp>
        <p:nvSpPr>
          <p:cNvPr id="3" name="Content Placeholder 2"/>
          <p:cNvSpPr>
            <a:spLocks noGrp="1"/>
          </p:cNvSpPr>
          <p:nvPr>
            <p:ph idx="1"/>
          </p:nvPr>
        </p:nvSpPr>
        <p:spPr>
          <a:xfrm>
            <a:off x="838200" y="2687774"/>
            <a:ext cx="6281057" cy="4351338"/>
          </a:xfrm>
        </p:spPr>
        <p:txBody>
          <a:bodyPr/>
          <a:lstStyle/>
          <a:p>
            <a:r>
              <a:rPr lang="en-GB" dirty="0"/>
              <a:t>Authenticity is not a concept which is based within a genuine intellect</a:t>
            </a:r>
          </a:p>
          <a:p>
            <a:r>
              <a:rPr lang="en-GB" dirty="0"/>
              <a:t>Authenticity gained through emotional experiences, not through genuine articles</a:t>
            </a:r>
          </a:p>
        </p:txBody>
      </p:sp>
      <p:pic>
        <p:nvPicPr>
          <p:cNvPr id="8194" name="Picture 2" descr="https://www.ushmm.org/api/phpThumb/phpThumb.php?src=/m/img/2453548-679x537-2.jpg&amp;w=980&amp;hash=3a31d3bacc83f1ee20591c41cc8ed1d0"/>
          <p:cNvPicPr>
            <a:picLocks noChangeAspect="1" noChangeArrowheads="1"/>
          </p:cNvPicPr>
          <p:nvPr/>
        </p:nvPicPr>
        <p:blipFill rotWithShape="1">
          <a:blip r:embed="rId3">
            <a:extLst>
              <a:ext uri="{28A0092B-C50C-407E-A947-70E740481C1C}">
                <a14:useLocalDpi xmlns:a14="http://schemas.microsoft.com/office/drawing/2010/main" val="0"/>
              </a:ext>
            </a:extLst>
          </a:blip>
          <a:srcRect l="60541"/>
          <a:stretch/>
        </p:blipFill>
        <p:spPr bwMode="auto">
          <a:xfrm>
            <a:off x="8752114" y="0"/>
            <a:ext cx="3439886" cy="6894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889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1251"/>
            <a:ext cx="10515600" cy="1325563"/>
          </a:xfrm>
        </p:spPr>
        <p:txBody>
          <a:bodyPr/>
          <a:lstStyle/>
          <a:p>
            <a:r>
              <a:rPr lang="en-GB" dirty="0"/>
              <a:t>Authority and Authenticity</a:t>
            </a:r>
          </a:p>
        </p:txBody>
      </p:sp>
      <p:sp>
        <p:nvSpPr>
          <p:cNvPr id="3" name="Content Placeholder 2"/>
          <p:cNvSpPr>
            <a:spLocks noGrp="1"/>
          </p:cNvSpPr>
          <p:nvPr>
            <p:ph idx="1"/>
          </p:nvPr>
        </p:nvSpPr>
        <p:spPr>
          <a:xfrm>
            <a:off x="838200" y="2753088"/>
            <a:ext cx="10515600" cy="1139644"/>
          </a:xfrm>
        </p:spPr>
        <p:txBody>
          <a:bodyPr>
            <a:normAutofit fontScale="92500" lnSpcReduction="20000"/>
          </a:bodyPr>
          <a:lstStyle/>
          <a:p>
            <a:pPr marL="0" indent="0" algn="ctr">
              <a:buNone/>
            </a:pPr>
            <a:r>
              <a:rPr lang="en-GB" dirty="0"/>
              <a:t>The problem with things is that they are dumb. Not eloquent. And, if by some ventriloquism they seem to speak, they lie” </a:t>
            </a:r>
          </a:p>
          <a:p>
            <a:pPr marL="0" indent="0" algn="ctr">
              <a:buNone/>
            </a:pPr>
            <a:r>
              <a:rPr lang="en-GB" dirty="0"/>
              <a:t>(Crew, Sims 1991: 159).</a:t>
            </a:r>
          </a:p>
        </p:txBody>
      </p:sp>
    </p:spTree>
    <p:extLst>
      <p:ext uri="{BB962C8B-B14F-4D97-AF65-F5344CB8AC3E}">
        <p14:creationId xmlns:p14="http://schemas.microsoft.com/office/powerpoint/2010/main" val="2672839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Staged Authenticity</a:t>
            </a:r>
          </a:p>
        </p:txBody>
      </p:sp>
      <p:sp>
        <p:nvSpPr>
          <p:cNvPr id="3" name="Content Placeholder 2"/>
          <p:cNvSpPr>
            <a:spLocks noGrp="1"/>
          </p:cNvSpPr>
          <p:nvPr>
            <p:ph idx="1"/>
          </p:nvPr>
        </p:nvSpPr>
        <p:spPr>
          <a:xfrm>
            <a:off x="838200" y="2818402"/>
            <a:ext cx="7417526" cy="4351338"/>
          </a:xfrm>
        </p:spPr>
        <p:txBody>
          <a:bodyPr/>
          <a:lstStyle/>
          <a:p>
            <a:r>
              <a:rPr lang="en-GB" dirty="0"/>
              <a:t>Authenticity of objects and events are staged</a:t>
            </a:r>
          </a:p>
          <a:p>
            <a:r>
              <a:rPr lang="en-GB" dirty="0"/>
              <a:t>Fabricated image has precedence over the real</a:t>
            </a:r>
          </a:p>
        </p:txBody>
      </p:sp>
      <p:pic>
        <p:nvPicPr>
          <p:cNvPr id="9218" name="Picture 2" descr="https://www.ushmm.org/api/phpThumb/phpThumb.php?src=/m/img/2453564-800x565-2.jpg&amp;w=980&amp;hash=3d73f07c09410871fc9e86da2adc2b31"/>
          <p:cNvPicPr>
            <a:picLocks noChangeAspect="1" noChangeArrowheads="1"/>
          </p:cNvPicPr>
          <p:nvPr/>
        </p:nvPicPr>
        <p:blipFill rotWithShape="1">
          <a:blip r:embed="rId3">
            <a:extLst>
              <a:ext uri="{28A0092B-C50C-407E-A947-70E740481C1C}">
                <a14:useLocalDpi xmlns:a14="http://schemas.microsoft.com/office/drawing/2010/main" val="0"/>
              </a:ext>
            </a:extLst>
          </a:blip>
          <a:srcRect l="41501" r="25928"/>
          <a:stretch/>
        </p:blipFill>
        <p:spPr bwMode="auto">
          <a:xfrm>
            <a:off x="9026434" y="-1"/>
            <a:ext cx="3165566" cy="6863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385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Dark Tourism</a:t>
            </a:r>
          </a:p>
        </p:txBody>
      </p:sp>
      <p:sp>
        <p:nvSpPr>
          <p:cNvPr id="3" name="Content Placeholder 2"/>
          <p:cNvSpPr>
            <a:spLocks noGrp="1"/>
          </p:cNvSpPr>
          <p:nvPr>
            <p:ph idx="1"/>
          </p:nvPr>
        </p:nvSpPr>
        <p:spPr>
          <a:xfrm>
            <a:off x="838200" y="2322013"/>
            <a:ext cx="7117080" cy="4351338"/>
          </a:xfrm>
        </p:spPr>
        <p:txBody>
          <a:bodyPr/>
          <a:lstStyle/>
          <a:p>
            <a:r>
              <a:rPr lang="en-GB" dirty="0"/>
              <a:t>Sites of death, disaster and atrocities are an increasingly present form of heritage presentation</a:t>
            </a:r>
          </a:p>
          <a:p>
            <a:r>
              <a:rPr lang="en-GB" dirty="0"/>
              <a:t>One of the main conventions is how sites are given dominant portrayal as being “real” or “authentic”</a:t>
            </a:r>
          </a:p>
        </p:txBody>
      </p:sp>
      <p:pic>
        <p:nvPicPr>
          <p:cNvPr id="3074" name="Picture 2" descr="Image result for dark tourism"/>
          <p:cNvPicPr>
            <a:picLocks noChangeAspect="1" noChangeArrowheads="1"/>
          </p:cNvPicPr>
          <p:nvPr/>
        </p:nvPicPr>
        <p:blipFill rotWithShape="1">
          <a:blip r:embed="rId3">
            <a:extLst>
              <a:ext uri="{28A0092B-C50C-407E-A947-70E740481C1C}">
                <a14:useLocalDpi xmlns:a14="http://schemas.microsoft.com/office/drawing/2010/main" val="0"/>
              </a:ext>
            </a:extLst>
          </a:blip>
          <a:srcRect l="34302" r="36893"/>
          <a:stretch/>
        </p:blipFill>
        <p:spPr bwMode="auto">
          <a:xfrm>
            <a:off x="9222377" y="0"/>
            <a:ext cx="296309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108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Auschwitz-Birkenau</a:t>
            </a: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60347" t="4953" r="10623" b="7047"/>
          <a:stretch/>
        </p:blipFill>
        <p:spPr>
          <a:xfrm>
            <a:off x="8817428" y="-1"/>
            <a:ext cx="3374571" cy="6845831"/>
          </a:xfrm>
        </p:spPr>
      </p:pic>
      <p:sp>
        <p:nvSpPr>
          <p:cNvPr id="5" name="Content Placeholder 2"/>
          <p:cNvSpPr txBox="1">
            <a:spLocks/>
          </p:cNvSpPr>
          <p:nvPr/>
        </p:nvSpPr>
        <p:spPr>
          <a:xfrm>
            <a:off x="838200" y="2322013"/>
            <a:ext cx="711708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Authenticity, in literal sense, serves primarily as a function for education</a:t>
            </a:r>
          </a:p>
          <a:p>
            <a:r>
              <a:rPr lang="en-GB" dirty="0"/>
              <a:t>Authenticity is embedded in the idea of the location being real</a:t>
            </a:r>
          </a:p>
          <a:p>
            <a:r>
              <a:rPr lang="en-GB" dirty="0"/>
              <a:t>Concept of authenticity considered important </a:t>
            </a:r>
          </a:p>
        </p:txBody>
      </p:sp>
    </p:spTree>
    <p:extLst>
      <p:ext uri="{BB962C8B-B14F-4D97-AF65-F5344CB8AC3E}">
        <p14:creationId xmlns:p14="http://schemas.microsoft.com/office/powerpoint/2010/main" val="828139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User\Downloads\20080826_1027472110_dsc_1538.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ln>
            <a:noFill/>
          </a:ln>
        </p:spPr>
      </p:pic>
      <p:sp>
        <p:nvSpPr>
          <p:cNvPr id="2" name="Title 1"/>
          <p:cNvSpPr>
            <a:spLocks noGrp="1"/>
          </p:cNvSpPr>
          <p:nvPr>
            <p:ph type="title"/>
          </p:nvPr>
        </p:nvSpPr>
        <p:spPr/>
        <p:txBody>
          <a:bodyPr/>
          <a:lstStyle/>
          <a:p>
            <a:r>
              <a:rPr lang="en-GB" dirty="0"/>
              <a:t>Block 5</a:t>
            </a:r>
          </a:p>
        </p:txBody>
      </p:sp>
      <p:sp>
        <p:nvSpPr>
          <p:cNvPr id="5" name="Text Box 2"/>
          <p:cNvSpPr txBox="1"/>
          <p:nvPr/>
        </p:nvSpPr>
        <p:spPr>
          <a:xfrm>
            <a:off x="142875" y="6364197"/>
            <a:ext cx="5953125" cy="29527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Artificial limbs on display in Block 5 (</a:t>
            </a:r>
            <a:r>
              <a:rPr lang="en-GB" sz="1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Sawicki</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2018).</a:t>
            </a:r>
          </a:p>
        </p:txBody>
      </p:sp>
    </p:spTree>
    <p:extLst>
      <p:ext uri="{BB962C8B-B14F-4D97-AF65-F5344CB8AC3E}">
        <p14:creationId xmlns:p14="http://schemas.microsoft.com/office/powerpoint/2010/main" val="1177728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User\Downloads\20080826_1934961789_dsc_5521.jpg"/>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p:spPr>
      </p:pic>
      <p:sp>
        <p:nvSpPr>
          <p:cNvPr id="2" name="Title 1"/>
          <p:cNvSpPr>
            <a:spLocks noGrp="1"/>
          </p:cNvSpPr>
          <p:nvPr>
            <p:ph type="title"/>
          </p:nvPr>
        </p:nvSpPr>
        <p:spPr>
          <a:xfrm>
            <a:off x="2495005" y="0"/>
            <a:ext cx="10515600" cy="1325563"/>
          </a:xfrm>
        </p:spPr>
        <p:txBody>
          <a:bodyPr/>
          <a:lstStyle/>
          <a:p>
            <a:r>
              <a:rPr lang="en-GB" dirty="0"/>
              <a:t>Block 6</a:t>
            </a:r>
          </a:p>
        </p:txBody>
      </p:sp>
      <p:sp>
        <p:nvSpPr>
          <p:cNvPr id="5" name="Text Box 4"/>
          <p:cNvSpPr txBox="1"/>
          <p:nvPr/>
        </p:nvSpPr>
        <p:spPr>
          <a:xfrm>
            <a:off x="142875" y="6390323"/>
            <a:ext cx="5953125" cy="29527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Photographs of registered prisoners in Block 6 (</a:t>
            </a:r>
            <a:r>
              <a:rPr lang="en-GB" sz="1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Sawicki</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2018).</a:t>
            </a:r>
          </a:p>
        </p:txBody>
      </p:sp>
    </p:spTree>
    <p:extLst>
      <p:ext uri="{BB962C8B-B14F-4D97-AF65-F5344CB8AC3E}">
        <p14:creationId xmlns:p14="http://schemas.microsoft.com/office/powerpoint/2010/main" val="299372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251" y="156119"/>
            <a:ext cx="10515600" cy="1325563"/>
          </a:xfrm>
        </p:spPr>
        <p:txBody>
          <a:bodyPr/>
          <a:lstStyle/>
          <a:p>
            <a:r>
              <a:rPr lang="en-GB" dirty="0"/>
              <a:t>US Holocaust Memorial Museum</a:t>
            </a:r>
          </a:p>
        </p:txBody>
      </p:sp>
      <p:pic>
        <p:nvPicPr>
          <p:cNvPr id="1026" name="Picture 2" descr="http://berenbaumjacobs.com/wp-content/uploads/2016/11/US1-uai-720x915.jpg"/>
          <p:cNvPicPr>
            <a:picLocks noChangeAspect="1" noChangeArrowheads="1"/>
          </p:cNvPicPr>
          <p:nvPr/>
        </p:nvPicPr>
        <p:blipFill rotWithShape="1">
          <a:blip r:embed="rId3">
            <a:extLst>
              <a:ext uri="{28A0092B-C50C-407E-A947-70E740481C1C}">
                <a14:useLocalDpi xmlns:a14="http://schemas.microsoft.com/office/drawing/2010/main" val="0"/>
              </a:ext>
            </a:extLst>
          </a:blip>
          <a:srcRect l="19554" r="12667"/>
          <a:stretch/>
        </p:blipFill>
        <p:spPr bwMode="auto">
          <a:xfrm>
            <a:off x="8534400" y="0"/>
            <a:ext cx="36576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a:spLocks noGrp="1"/>
          </p:cNvSpPr>
          <p:nvPr>
            <p:ph idx="1"/>
          </p:nvPr>
        </p:nvSpPr>
        <p:spPr>
          <a:xfrm>
            <a:off x="433251" y="2448333"/>
            <a:ext cx="7117080" cy="2371861"/>
          </a:xfrm>
        </p:spPr>
        <p:txBody>
          <a:bodyPr>
            <a:normAutofit fontScale="77500" lnSpcReduction="20000"/>
          </a:bodyPr>
          <a:lstStyle/>
          <a:p>
            <a:r>
              <a:rPr lang="en-GB" dirty="0"/>
              <a:t>Argument of authority over authenticity can be applied</a:t>
            </a:r>
          </a:p>
          <a:p>
            <a:r>
              <a:rPr lang="en-GB" dirty="0"/>
              <a:t>Purpose of museum is to prove the reality of events be creating distinctions between authentic and inauthentic</a:t>
            </a:r>
          </a:p>
          <a:p>
            <a:r>
              <a:rPr lang="en-GB" dirty="0"/>
              <a:t>“almost Americanized by the US Government to infer greater meaning to the predominantly American visitors” (Lennon and Foley, 1999: 49).</a:t>
            </a:r>
          </a:p>
          <a:p>
            <a:endParaRPr lang="en-GB" dirty="0"/>
          </a:p>
        </p:txBody>
      </p:sp>
    </p:spTree>
    <p:extLst>
      <p:ext uri="{BB962C8B-B14F-4D97-AF65-F5344CB8AC3E}">
        <p14:creationId xmlns:p14="http://schemas.microsoft.com/office/powerpoint/2010/main" val="2020861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rotWithShape="1">
          <a:blip r:embed="rId3"/>
          <a:srcRect l="14126" t="11823" r="7766" b="13103"/>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6" name="Text Box 7"/>
          <p:cNvSpPr txBox="1"/>
          <p:nvPr/>
        </p:nvSpPr>
        <p:spPr>
          <a:xfrm>
            <a:off x="134302" y="6234521"/>
            <a:ext cx="5705475" cy="47625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Screenshot of the US Holocaust Memorial Museum Website which provides information about the ID cards used in the Museum (US Holocaust Memorial Museum, 2018).</a:t>
            </a:r>
          </a:p>
        </p:txBody>
      </p:sp>
      <p:sp>
        <p:nvSpPr>
          <p:cNvPr id="2" name="TextBox 1">
            <a:extLst>
              <a:ext uri="{FF2B5EF4-FFF2-40B4-BE49-F238E27FC236}">
                <a16:creationId xmlns:a16="http://schemas.microsoft.com/office/drawing/2014/main" id="{EB0E4FF5-1CB0-4A06-B787-1CE972E163B6}"/>
              </a:ext>
            </a:extLst>
          </p:cNvPr>
          <p:cNvSpPr txBox="1"/>
          <p:nvPr/>
        </p:nvSpPr>
        <p:spPr>
          <a:xfrm>
            <a:off x="7016262" y="3587262"/>
            <a:ext cx="4783015" cy="203132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a:solidFill>
                  <a:schemeClr val="tx1"/>
                </a:solidFill>
              </a:rPr>
              <a:t>“the irony is that many Jews during the Holocaust scrambled to acquire false papers in order to survive the war…there is a reverse principle at work here, as if everyone were expected to enter the Museum as an American and leave as a Jew” (Rosen, in Young 1993: 343). </a:t>
            </a:r>
            <a:endParaRPr lang="en-GB" dirty="0"/>
          </a:p>
        </p:txBody>
      </p:sp>
    </p:spTree>
    <p:extLst>
      <p:ext uri="{BB962C8B-B14F-4D97-AF65-F5344CB8AC3E}">
        <p14:creationId xmlns:p14="http://schemas.microsoft.com/office/powerpoint/2010/main" val="1846058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Comparison</a:t>
            </a:r>
          </a:p>
        </p:txBody>
      </p:sp>
      <p:sp>
        <p:nvSpPr>
          <p:cNvPr id="3" name="Content Placeholder 2"/>
          <p:cNvSpPr>
            <a:spLocks noGrp="1"/>
          </p:cNvSpPr>
          <p:nvPr>
            <p:ph idx="1"/>
          </p:nvPr>
        </p:nvSpPr>
        <p:spPr>
          <a:xfrm>
            <a:off x="838200" y="1756336"/>
            <a:ext cx="5939117" cy="4242174"/>
          </a:xfrm>
        </p:spPr>
        <p:txBody>
          <a:bodyPr/>
          <a:lstStyle/>
          <a:p>
            <a:r>
              <a:rPr lang="en-GB" dirty="0"/>
              <a:t>Variety of differences between the importance placed on the concepts of authenticity at both sites</a:t>
            </a:r>
          </a:p>
          <a:p>
            <a:r>
              <a:rPr lang="en-GB" dirty="0"/>
              <a:t>Locations create displays and exhibitions to convey messages</a:t>
            </a:r>
          </a:p>
          <a:p>
            <a:r>
              <a:rPr lang="en-GB" dirty="0"/>
              <a:t>Both sites show that authenticity is an important concept</a:t>
            </a:r>
          </a:p>
        </p:txBody>
      </p:sp>
      <p:pic>
        <p:nvPicPr>
          <p:cNvPr id="2050" name="Picture 2" descr="Image result for us holocaust memorial museum"/>
          <p:cNvPicPr>
            <a:picLocks noChangeAspect="1" noChangeArrowheads="1"/>
          </p:cNvPicPr>
          <p:nvPr/>
        </p:nvPicPr>
        <p:blipFill rotWithShape="1">
          <a:blip r:embed="rId3">
            <a:extLst>
              <a:ext uri="{28A0092B-C50C-407E-A947-70E740481C1C}">
                <a14:useLocalDpi xmlns:a14="http://schemas.microsoft.com/office/drawing/2010/main" val="0"/>
              </a:ext>
            </a:extLst>
          </a:blip>
          <a:srcRect l="27019" t="14107" r="30651" b="10107"/>
          <a:stretch/>
        </p:blipFill>
        <p:spPr bwMode="auto">
          <a:xfrm>
            <a:off x="8325395" y="-121023"/>
            <a:ext cx="3866605" cy="372483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uschwitz.org/gfx/auschwitz/_thumbs/en/defaultgalerie/838/7/1/20081212_1033334725_2,oHuCn6impHCVqcKHZpY.jpg"/>
          <p:cNvPicPr>
            <a:picLocks noChangeAspect="1" noChangeArrowheads="1"/>
          </p:cNvPicPr>
          <p:nvPr/>
        </p:nvPicPr>
        <p:blipFill rotWithShape="1">
          <a:blip r:embed="rId4">
            <a:extLst>
              <a:ext uri="{28A0092B-C50C-407E-A947-70E740481C1C}">
                <a14:useLocalDpi xmlns:a14="http://schemas.microsoft.com/office/drawing/2010/main" val="0"/>
              </a:ext>
            </a:extLst>
          </a:blip>
          <a:srcRect l="18964" t="11153" r="18918" b="5677"/>
          <a:stretch/>
        </p:blipFill>
        <p:spPr bwMode="auto">
          <a:xfrm>
            <a:off x="8325395" y="3415552"/>
            <a:ext cx="3866605" cy="3406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2366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3" name="Content Placeholder 2"/>
          <p:cNvSpPr>
            <a:spLocks noGrp="1"/>
          </p:cNvSpPr>
          <p:nvPr>
            <p:ph idx="1"/>
          </p:nvPr>
        </p:nvSpPr>
        <p:spPr>
          <a:xfrm>
            <a:off x="838200" y="2217511"/>
            <a:ext cx="10515600" cy="4351338"/>
          </a:xfrm>
        </p:spPr>
        <p:txBody>
          <a:bodyPr/>
          <a:lstStyle/>
          <a:p>
            <a:r>
              <a:rPr lang="en-GB" dirty="0"/>
              <a:t>Authenticity, regardless of its concept, is of significant importance when presenting heritage</a:t>
            </a:r>
          </a:p>
          <a:p>
            <a:r>
              <a:rPr lang="en-GB" dirty="0"/>
              <a:t>The different ways in which authenticity is considered by academic world, each play a role in the presentation of heritage</a:t>
            </a:r>
          </a:p>
          <a:p>
            <a:r>
              <a:rPr lang="en-GB" dirty="0"/>
              <a:t>It provides a mechanism to encourage visitors to make the trips to heritage sites</a:t>
            </a:r>
          </a:p>
          <a:p>
            <a:pPr marL="0" indent="0">
              <a:buNone/>
            </a:pPr>
            <a:endParaRPr lang="en-GB" dirty="0"/>
          </a:p>
        </p:txBody>
      </p:sp>
    </p:spTree>
    <p:extLst>
      <p:ext uri="{BB962C8B-B14F-4D97-AF65-F5344CB8AC3E}">
        <p14:creationId xmlns:p14="http://schemas.microsoft.com/office/powerpoint/2010/main" val="1247644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8" y="0"/>
            <a:ext cx="10515600" cy="1325563"/>
          </a:xfrm>
        </p:spPr>
        <p:txBody>
          <a:bodyPr/>
          <a:lstStyle/>
          <a:p>
            <a:r>
              <a:rPr lang="en-GB" dirty="0"/>
              <a:t>Bibliography</a:t>
            </a:r>
          </a:p>
        </p:txBody>
      </p:sp>
      <p:sp>
        <p:nvSpPr>
          <p:cNvPr id="3" name="Content Placeholder 2"/>
          <p:cNvSpPr>
            <a:spLocks noGrp="1"/>
          </p:cNvSpPr>
          <p:nvPr>
            <p:ph idx="1"/>
          </p:nvPr>
        </p:nvSpPr>
        <p:spPr>
          <a:xfrm>
            <a:off x="694508" y="1394551"/>
            <a:ext cx="10515600" cy="4351338"/>
          </a:xfrm>
        </p:spPr>
        <p:txBody>
          <a:bodyPr>
            <a:noAutofit/>
          </a:bodyPr>
          <a:lstStyle/>
          <a:p>
            <a:r>
              <a:rPr lang="en-GB" sz="800" dirty="0"/>
              <a:t>Ames, K. L. 1985. Introduction. In Axelrod, A. (ed) </a:t>
            </a:r>
            <a:r>
              <a:rPr lang="en-GB" sz="800" i="1" dirty="0"/>
              <a:t>The Colonial Revival in America.</a:t>
            </a:r>
            <a:r>
              <a:rPr lang="en-GB" sz="800" dirty="0"/>
              <a:t> </a:t>
            </a:r>
            <a:r>
              <a:rPr lang="de-DE" sz="800" dirty="0"/>
              <a:t>Wilmington Del: Henry Francis du Pont Winterthur Museum.</a:t>
            </a:r>
            <a:endParaRPr lang="en-GB" sz="800" dirty="0"/>
          </a:p>
          <a:p>
            <a:r>
              <a:rPr lang="de-DE" sz="800" dirty="0"/>
              <a:t>Auschwitz-Birkenau. 2018. </a:t>
            </a:r>
            <a:r>
              <a:rPr lang="de-DE" sz="800" i="1" dirty="0"/>
              <a:t>Memorial and Museum: Auschwitz-Birkenau. </a:t>
            </a:r>
            <a:r>
              <a:rPr lang="en-GB" sz="800" i="1" dirty="0"/>
              <a:t>Former German Nazi Concentration and Extermination Camp.</a:t>
            </a:r>
            <a:r>
              <a:rPr lang="en-GB" sz="800" dirty="0"/>
              <a:t> </a:t>
            </a:r>
            <a:r>
              <a:rPr lang="en-GB" sz="800" u="sng" dirty="0">
                <a:hlinkClick r:id="rId2"/>
              </a:rPr>
              <a:t>http://auschwitz.org/en/</a:t>
            </a:r>
            <a:r>
              <a:rPr lang="en-GB" sz="800" dirty="0"/>
              <a:t> accessed 27/4/2018.</a:t>
            </a:r>
          </a:p>
          <a:p>
            <a:r>
              <a:rPr lang="en-GB" sz="800" dirty="0" err="1"/>
              <a:t>Belhassen</a:t>
            </a:r>
            <a:r>
              <a:rPr lang="en-GB" sz="800" dirty="0"/>
              <a:t>, Y., and </a:t>
            </a:r>
            <a:r>
              <a:rPr lang="en-GB" sz="800" dirty="0" err="1"/>
              <a:t>Caton</a:t>
            </a:r>
            <a:r>
              <a:rPr lang="en-GB" sz="800" dirty="0"/>
              <a:t>, K. 2006. Authenticity Matters. </a:t>
            </a:r>
            <a:r>
              <a:rPr lang="en-GB" sz="800" i="1" dirty="0"/>
              <a:t>Annals of Tourism Research. </a:t>
            </a:r>
            <a:r>
              <a:rPr lang="en-GB" sz="800" dirty="0"/>
              <a:t>Vol 33. No 3. Pp 853-856.</a:t>
            </a:r>
          </a:p>
          <a:p>
            <a:r>
              <a:rPr lang="en-GB" sz="800" dirty="0"/>
              <a:t>Benjamin, W. 1985. </a:t>
            </a:r>
            <a:r>
              <a:rPr lang="en-GB" sz="800" i="1" dirty="0"/>
              <a:t>Illumination</a:t>
            </a:r>
            <a:r>
              <a:rPr lang="en-GB" sz="800" dirty="0"/>
              <a:t>. New York: Hannah </a:t>
            </a:r>
            <a:r>
              <a:rPr lang="en-GB" sz="800" dirty="0" err="1"/>
              <a:t>Arendted</a:t>
            </a:r>
            <a:r>
              <a:rPr lang="en-GB" sz="800" dirty="0"/>
              <a:t> </a:t>
            </a:r>
            <a:r>
              <a:rPr lang="en-GB" sz="800" dirty="0" err="1"/>
              <a:t>Schochen</a:t>
            </a:r>
            <a:r>
              <a:rPr lang="en-GB" sz="800" dirty="0"/>
              <a:t> Books.</a:t>
            </a:r>
          </a:p>
          <a:p>
            <a:r>
              <a:rPr lang="en-GB" sz="800" dirty="0"/>
              <a:t>Boniface, P., and Fowler, P. 1993. </a:t>
            </a:r>
            <a:r>
              <a:rPr lang="en-GB" sz="800" i="1" dirty="0"/>
              <a:t>Heritage and Tourism in the Global Village.</a:t>
            </a:r>
            <a:r>
              <a:rPr lang="en-GB" sz="800" dirty="0"/>
              <a:t> London: Sage.</a:t>
            </a:r>
          </a:p>
          <a:p>
            <a:r>
              <a:rPr lang="en-GB" sz="800" dirty="0" err="1"/>
              <a:t>Boorstin</a:t>
            </a:r>
            <a:r>
              <a:rPr lang="en-GB" sz="800" dirty="0"/>
              <a:t>, D. 1991. </a:t>
            </a:r>
            <a:r>
              <a:rPr lang="en-GB" sz="800" i="1" dirty="0"/>
              <a:t>The Image: A Guide to </a:t>
            </a:r>
            <a:r>
              <a:rPr lang="en-GB" sz="800" i="1" dirty="0" err="1"/>
              <a:t>Psuedo</a:t>
            </a:r>
            <a:r>
              <a:rPr lang="en-GB" sz="800" i="1" dirty="0"/>
              <a:t>-Events in America.</a:t>
            </a:r>
            <a:r>
              <a:rPr lang="en-GB" sz="800" dirty="0"/>
              <a:t> New York: Vintage.</a:t>
            </a:r>
          </a:p>
          <a:p>
            <a:r>
              <a:rPr lang="en-GB" sz="800" dirty="0"/>
              <a:t>Bryce, D., Curran, R., O’Gorman, K., and Taheri, B. 2015. Visitors’ engagement and authenticity: Japanese heritage consumption. </a:t>
            </a:r>
            <a:r>
              <a:rPr lang="en-GB" sz="800" i="1" dirty="0"/>
              <a:t>Tourism Management.</a:t>
            </a:r>
            <a:r>
              <a:rPr lang="en-GB" sz="800" dirty="0"/>
              <a:t> Vol 46. Pp 571-581.</a:t>
            </a:r>
          </a:p>
          <a:p>
            <a:r>
              <a:rPr lang="en-GB" sz="800" dirty="0"/>
              <a:t>Casey. V. 2003. The Museum Effect: Gazing from object to performance in the contemporary cultural-history museum. </a:t>
            </a:r>
            <a:r>
              <a:rPr lang="en-GB" sz="800" i="1" dirty="0" err="1"/>
              <a:t>Ecole</a:t>
            </a:r>
            <a:r>
              <a:rPr lang="en-GB" sz="800" i="1" dirty="0"/>
              <a:t> de Louvre. </a:t>
            </a:r>
            <a:r>
              <a:rPr lang="en-GB" sz="800" dirty="0"/>
              <a:t>Pp 1-21.</a:t>
            </a:r>
          </a:p>
          <a:p>
            <a:r>
              <a:rPr lang="en-GB" sz="800" dirty="0"/>
              <a:t>Chhabra, D., Healy, R., and Sills, E. 2003. Staged Authenticity and Heritage Tourism. </a:t>
            </a:r>
            <a:r>
              <a:rPr lang="en-GB" sz="800" i="1" dirty="0"/>
              <a:t>Annals of Tourism Research.</a:t>
            </a:r>
            <a:r>
              <a:rPr lang="en-GB" sz="800" dirty="0"/>
              <a:t> Vol 30. No 3. Pp 702-719.</a:t>
            </a:r>
          </a:p>
          <a:p>
            <a:r>
              <a:rPr lang="en-GB" sz="800" dirty="0"/>
              <a:t>CNN Staff. 2017. </a:t>
            </a:r>
            <a:r>
              <a:rPr lang="en-GB" sz="800" i="1" dirty="0"/>
              <a:t>Are Museums Still Relevant?</a:t>
            </a:r>
            <a:r>
              <a:rPr lang="en-GB" sz="800" dirty="0"/>
              <a:t> </a:t>
            </a:r>
            <a:r>
              <a:rPr lang="en-GB" sz="800" u="sng" dirty="0">
                <a:hlinkClick r:id="rId3"/>
              </a:rPr>
              <a:t>https://edition.cnn.com/travel/article/are-museums-still-relevant/index.html</a:t>
            </a:r>
            <a:r>
              <a:rPr lang="en-GB" sz="800" dirty="0"/>
              <a:t> accessed 27/4/2018.</a:t>
            </a:r>
          </a:p>
          <a:p>
            <a:r>
              <a:rPr lang="en-GB" sz="800" dirty="0"/>
              <a:t>Cohen, E. 1988. Authenticity and commoditisation in tourism. </a:t>
            </a:r>
            <a:r>
              <a:rPr lang="en-GB" sz="800" i="1" dirty="0"/>
              <a:t>Annals of Tourism Research. </a:t>
            </a:r>
            <a:r>
              <a:rPr lang="en-GB" sz="800" dirty="0"/>
              <a:t>Vol 15. No 3. Pp 371-386.</a:t>
            </a:r>
          </a:p>
          <a:p>
            <a:r>
              <a:rPr lang="en-GB" sz="800" dirty="0"/>
              <a:t>Costa, J, A., and </a:t>
            </a:r>
            <a:r>
              <a:rPr lang="en-GB" sz="800" dirty="0" err="1"/>
              <a:t>Bamossy</a:t>
            </a:r>
            <a:r>
              <a:rPr lang="en-GB" sz="800" dirty="0"/>
              <a:t>, G. J. 2001. Le </a:t>
            </a:r>
            <a:r>
              <a:rPr lang="en-GB" sz="800" dirty="0" err="1"/>
              <a:t>Parc</a:t>
            </a:r>
            <a:r>
              <a:rPr lang="en-GB" sz="800" dirty="0"/>
              <a:t> Disney: Creating an “Authentic” American Experience</a:t>
            </a:r>
            <a:r>
              <a:rPr lang="en-GB" sz="800" i="1" dirty="0"/>
              <a:t>. Advances in Consumer Research</a:t>
            </a:r>
            <a:r>
              <a:rPr lang="en-GB" sz="800" dirty="0"/>
              <a:t>. Vol 28. Pp 398-402.</a:t>
            </a:r>
          </a:p>
          <a:p>
            <a:r>
              <a:rPr lang="en-GB" sz="800" dirty="0"/>
              <a:t>Crew, S. R., and Sims, J. E. 1991. Locating Authenticity: Fragments of Dialogue. In Karp, I., and </a:t>
            </a:r>
            <a:r>
              <a:rPr lang="en-GB" sz="800" dirty="0" err="1"/>
              <a:t>Lavine</a:t>
            </a:r>
            <a:r>
              <a:rPr lang="en-GB" sz="800" dirty="0"/>
              <a:t>, S. D. (</a:t>
            </a:r>
            <a:r>
              <a:rPr lang="en-GB" sz="800" dirty="0" err="1"/>
              <a:t>eds</a:t>
            </a:r>
            <a:r>
              <a:rPr lang="en-GB" sz="800" dirty="0"/>
              <a:t>) </a:t>
            </a:r>
            <a:r>
              <a:rPr lang="en-GB" sz="800" i="1" dirty="0"/>
              <a:t>Exhibiting Cultures: The Poetics and Politics of Museum Display. </a:t>
            </a:r>
            <a:r>
              <a:rPr lang="en-GB" sz="800" dirty="0"/>
              <a:t>Washington and London: Smithsonian Institution Press.</a:t>
            </a:r>
          </a:p>
          <a:p>
            <a:r>
              <a:rPr lang="en-GB" sz="800" dirty="0"/>
              <a:t>Culler, J. 1981. Semiotics of Tourism. </a:t>
            </a:r>
            <a:r>
              <a:rPr lang="en-GB" sz="800" i="1" dirty="0"/>
              <a:t>American Journal of Semiotics.</a:t>
            </a:r>
            <a:r>
              <a:rPr lang="en-GB" sz="800" dirty="0"/>
              <a:t> Vol 1. No 1. Pp 127-140.</a:t>
            </a:r>
          </a:p>
          <a:p>
            <a:r>
              <a:rPr lang="en-GB" sz="800" dirty="0"/>
              <a:t>Dalton, D. 2009. Encountering Auschwitz: A Personal </a:t>
            </a:r>
            <a:r>
              <a:rPr lang="en-GB" sz="800" dirty="0" err="1"/>
              <a:t>Reumination</a:t>
            </a:r>
            <a:r>
              <a:rPr lang="en-GB" sz="800" dirty="0"/>
              <a:t> on the Possibilities and Limitations of Witnessing/Remembering Trauma in Memorial Space. </a:t>
            </a:r>
            <a:r>
              <a:rPr lang="en-GB" sz="800" i="1" dirty="0"/>
              <a:t>Law Text Culture</a:t>
            </a:r>
            <a:r>
              <a:rPr lang="en-GB" sz="800" dirty="0"/>
              <a:t>. Vol 13. Pp 187-226.</a:t>
            </a:r>
          </a:p>
          <a:p>
            <a:r>
              <a:rPr lang="en-GB" sz="800" dirty="0"/>
              <a:t>Handler, R. 1986. Authenticity. </a:t>
            </a:r>
            <a:r>
              <a:rPr lang="en-GB" sz="800" i="1" dirty="0"/>
              <a:t>Anthropology Today.</a:t>
            </a:r>
            <a:r>
              <a:rPr lang="en-GB" sz="800" dirty="0"/>
              <a:t> Vol 2. No 1. Pp 2-4.</a:t>
            </a:r>
          </a:p>
          <a:p>
            <a:r>
              <a:rPr lang="en-GB" sz="800" dirty="0"/>
              <a:t>Jamal, T., and Hill, S. 2004. Developing a Framework for Indicators Authenticity: The Place and Space of Cultural and Heritage Tourism. </a:t>
            </a:r>
            <a:r>
              <a:rPr lang="en-GB" sz="800" i="1" dirty="0"/>
              <a:t>Asia Pacific Journal of Tourism Research.</a:t>
            </a:r>
            <a:r>
              <a:rPr lang="en-GB" sz="800" dirty="0"/>
              <a:t> Vol 9. No 4. Pp 353-371.</a:t>
            </a:r>
          </a:p>
          <a:p>
            <a:r>
              <a:rPr lang="en-GB" sz="800" dirty="0"/>
              <a:t>Jensen, O., and Lindberg, F. 2001. The consumption of tourist attraction: a modern, post-modern and existential encounter perspective. In Beckmann, S. C., and Elliot, R. C. (</a:t>
            </a:r>
            <a:r>
              <a:rPr lang="en-GB" sz="800" dirty="0" err="1"/>
              <a:t>eds</a:t>
            </a:r>
            <a:r>
              <a:rPr lang="en-GB" sz="800" dirty="0"/>
              <a:t>) </a:t>
            </a:r>
            <a:r>
              <a:rPr lang="en-GB" sz="800" i="1" dirty="0"/>
              <a:t>Interpretive Consumer Research.</a:t>
            </a:r>
            <a:r>
              <a:rPr lang="en-GB" sz="800" dirty="0"/>
              <a:t> Copenhagen: Copenhagen Business School Press.</a:t>
            </a:r>
          </a:p>
          <a:p>
            <a:r>
              <a:rPr lang="en-GB" sz="800" dirty="0"/>
              <a:t>Jones, S. 2009. Experiencing authenticity at heritage sites: some implications for heritage management and conservation. </a:t>
            </a:r>
            <a:r>
              <a:rPr lang="en-GB" sz="800" i="1" dirty="0"/>
              <a:t>Conservation and Management of Archaeological Sites. </a:t>
            </a:r>
            <a:r>
              <a:rPr lang="en-GB" sz="800" dirty="0"/>
              <a:t>Vol 11. No 2. Pp 133-147.</a:t>
            </a:r>
          </a:p>
          <a:p>
            <a:r>
              <a:rPr lang="en-GB" sz="800" dirty="0"/>
              <a:t>Kolar, T., and </a:t>
            </a:r>
            <a:r>
              <a:rPr lang="en-GB" sz="800" dirty="0" err="1"/>
              <a:t>Zabkar</a:t>
            </a:r>
            <a:r>
              <a:rPr lang="en-GB" sz="800" dirty="0"/>
              <a:t>, V. 2010. A consumer-based model of authenticity: An oxymoron of the foundation of cultural heritage marketing? </a:t>
            </a:r>
            <a:r>
              <a:rPr lang="en-GB" sz="800" i="1" dirty="0"/>
              <a:t>Tourism Management. </a:t>
            </a:r>
            <a:r>
              <a:rPr lang="en-GB" sz="800" dirty="0"/>
              <a:t>Vol 31. Pp 652-664.</a:t>
            </a:r>
          </a:p>
          <a:p>
            <a:r>
              <a:rPr lang="en-GB" sz="800" dirty="0" err="1"/>
              <a:t>Kontogeorgopoulos</a:t>
            </a:r>
            <a:r>
              <a:rPr lang="en-GB" sz="800" dirty="0"/>
              <a:t>, N. 2004. Ecotourism and mass tourism in Southern Thailand: Spatial interdependence, structural connections, and staged authenticity. </a:t>
            </a:r>
            <a:r>
              <a:rPr lang="en-GB" sz="800" i="1" dirty="0"/>
              <a:t>Geo Journal.</a:t>
            </a:r>
            <a:r>
              <a:rPr lang="en-GB" sz="800" dirty="0"/>
              <a:t> Vol 6. Pp 1-11.</a:t>
            </a:r>
          </a:p>
          <a:p>
            <a:r>
              <a:rPr lang="en-GB" sz="800" dirty="0" err="1"/>
              <a:t>Lavine</a:t>
            </a:r>
            <a:r>
              <a:rPr lang="en-GB" sz="800" dirty="0"/>
              <a:t>, S. D., and Karp, I. 1991. Museums and Multiculturalism. In Karp, I., and </a:t>
            </a:r>
            <a:r>
              <a:rPr lang="en-GB" sz="800" dirty="0" err="1"/>
              <a:t>Lavine</a:t>
            </a:r>
            <a:r>
              <a:rPr lang="en-GB" sz="800" dirty="0"/>
              <a:t>, S. D. (</a:t>
            </a:r>
            <a:r>
              <a:rPr lang="en-GB" sz="800" dirty="0" err="1"/>
              <a:t>eds</a:t>
            </a:r>
            <a:r>
              <a:rPr lang="en-GB" sz="800" dirty="0"/>
              <a:t>). </a:t>
            </a:r>
            <a:r>
              <a:rPr lang="en-GB" sz="800" i="1" dirty="0"/>
              <a:t>Exhibiting Cultures: The Poetics and Politics of Museum Display.</a:t>
            </a:r>
            <a:r>
              <a:rPr lang="en-GB" sz="800" dirty="0"/>
              <a:t> Washington and London: Smithsonian Institution Press.</a:t>
            </a:r>
          </a:p>
          <a:p>
            <a:endParaRPr lang="en-GB" sz="800" dirty="0"/>
          </a:p>
        </p:txBody>
      </p:sp>
    </p:spTree>
    <p:extLst>
      <p:ext uri="{BB962C8B-B14F-4D97-AF65-F5344CB8AC3E}">
        <p14:creationId xmlns:p14="http://schemas.microsoft.com/office/powerpoint/2010/main" val="773104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42862"/>
            <a:ext cx="10515600" cy="1325563"/>
          </a:xfrm>
        </p:spPr>
        <p:txBody>
          <a:bodyPr/>
          <a:lstStyle/>
          <a:p>
            <a:r>
              <a:rPr lang="en-GB" dirty="0"/>
              <a:t>Bibliography</a:t>
            </a:r>
          </a:p>
        </p:txBody>
      </p:sp>
      <p:sp>
        <p:nvSpPr>
          <p:cNvPr id="3" name="Content Placeholder 2"/>
          <p:cNvSpPr>
            <a:spLocks noGrp="1"/>
          </p:cNvSpPr>
          <p:nvPr>
            <p:ph idx="1"/>
          </p:nvPr>
        </p:nvSpPr>
        <p:spPr>
          <a:xfrm>
            <a:off x="746760" y="1120230"/>
            <a:ext cx="10515600" cy="4351338"/>
          </a:xfrm>
        </p:spPr>
        <p:txBody>
          <a:bodyPr>
            <a:noAutofit/>
          </a:bodyPr>
          <a:lstStyle/>
          <a:p>
            <a:r>
              <a:rPr lang="en-GB" sz="800" dirty="0"/>
              <a:t>Leigh T. W., Peters, C., and Shelton, J. 2006. The consumer quest for authenticity: the multiplicity of meanings within the MG subculture of consumption. </a:t>
            </a:r>
            <a:r>
              <a:rPr lang="en-GB" sz="800" i="1" dirty="0"/>
              <a:t>Journal of the Academy of Marketing Science</a:t>
            </a:r>
            <a:r>
              <a:rPr lang="en-GB" sz="800" dirty="0"/>
              <a:t>. Vol 34. No 4. Pp 481-493.</a:t>
            </a:r>
          </a:p>
          <a:p>
            <a:r>
              <a:rPr lang="en-GB" sz="800" dirty="0" err="1"/>
              <a:t>Leite</a:t>
            </a:r>
            <a:r>
              <a:rPr lang="en-GB" sz="800" dirty="0"/>
              <a:t>, N., and </a:t>
            </a:r>
            <a:r>
              <a:rPr lang="en-GB" sz="800" dirty="0" err="1"/>
              <a:t>Graburn</a:t>
            </a:r>
            <a:r>
              <a:rPr lang="en-GB" sz="800" dirty="0"/>
              <a:t>, N. 2009. Anthropological interventions in tourism studies. In Jamal, T., and Robinson, M. (</a:t>
            </a:r>
            <a:r>
              <a:rPr lang="en-GB" sz="800" dirty="0" err="1"/>
              <a:t>eds</a:t>
            </a:r>
            <a:r>
              <a:rPr lang="en-GB" sz="800" dirty="0"/>
              <a:t>)</a:t>
            </a:r>
            <a:r>
              <a:rPr lang="en-GB" sz="800" i="1" dirty="0"/>
              <a:t> The SAGE Handbook of Tourism Studies</a:t>
            </a:r>
            <a:r>
              <a:rPr lang="en-GB" sz="800" dirty="0"/>
              <a:t>. Los Angeles and London: SAGE.</a:t>
            </a:r>
          </a:p>
          <a:p>
            <a:r>
              <a:rPr lang="en-GB" sz="800" dirty="0"/>
              <a:t>Lennon, J. J., and Foley, M. 1999. Interpretation of the unimaginable: the US Holocaust Memorial Museum, Washington D.C. and “Dark Tourism” </a:t>
            </a:r>
            <a:r>
              <a:rPr lang="en-GB" sz="800" i="1" dirty="0"/>
              <a:t>Journey of Travel Research</a:t>
            </a:r>
            <a:r>
              <a:rPr lang="en-GB" sz="800" dirty="0"/>
              <a:t>. Pp 46-50.</a:t>
            </a:r>
          </a:p>
          <a:p>
            <a:r>
              <a:rPr lang="en-GB" sz="800" dirty="0" err="1"/>
              <a:t>Lopuska</a:t>
            </a:r>
            <a:r>
              <a:rPr lang="en-GB" sz="800" dirty="0"/>
              <a:t>, A. 2016. </a:t>
            </a:r>
            <a:r>
              <a:rPr lang="en-GB" sz="800" i="1" dirty="0"/>
              <a:t>Authenticity vs Accessibility. The Borders of Compromise in the Preservation of Auschwitz-Birkenau Site</a:t>
            </a:r>
            <a:r>
              <a:rPr lang="en-GB" sz="800" dirty="0"/>
              <a:t>. Oswiecim: Auschwitz-Birkenau State Museum.</a:t>
            </a:r>
          </a:p>
          <a:p>
            <a:r>
              <a:rPr lang="en-GB" sz="800" dirty="0" err="1"/>
              <a:t>MacCannell</a:t>
            </a:r>
            <a:r>
              <a:rPr lang="en-GB" sz="800" dirty="0"/>
              <a:t>, D. 1974. Staged authenticity: arrangements of social space in tourist settings. </a:t>
            </a:r>
            <a:r>
              <a:rPr lang="en-GB" sz="800" i="1" dirty="0"/>
              <a:t>American Journal of Sociology.</a:t>
            </a:r>
            <a:r>
              <a:rPr lang="en-GB" sz="800" dirty="0"/>
              <a:t> Vol 79. No 3. Pp 589-603.</a:t>
            </a:r>
          </a:p>
          <a:p>
            <a:r>
              <a:rPr lang="en-GB" sz="800" dirty="0" err="1"/>
              <a:t>MacCannell</a:t>
            </a:r>
            <a:r>
              <a:rPr lang="en-GB" sz="800" dirty="0"/>
              <a:t>, D. 1976. </a:t>
            </a:r>
            <a:r>
              <a:rPr lang="en-GB" sz="800" i="1" dirty="0"/>
              <a:t>The Tourist: A New Theory of the Leisure Class.</a:t>
            </a:r>
            <a:r>
              <a:rPr lang="en-GB" sz="800" dirty="0"/>
              <a:t> Los Angeles and London: University of California Press.</a:t>
            </a:r>
          </a:p>
          <a:p>
            <a:r>
              <a:rPr lang="en-GB" sz="800" dirty="0"/>
              <a:t>Macdonald, S. 1997. A People’s Story: Heritage, Identity and Authenticity. In </a:t>
            </a:r>
            <a:r>
              <a:rPr lang="en-GB" sz="800" dirty="0" err="1"/>
              <a:t>Rojek</a:t>
            </a:r>
            <a:r>
              <a:rPr lang="en-GB" sz="800" dirty="0"/>
              <a:t>, C., and </a:t>
            </a:r>
            <a:r>
              <a:rPr lang="en-GB" sz="800" dirty="0" err="1"/>
              <a:t>Urry</a:t>
            </a:r>
            <a:r>
              <a:rPr lang="en-GB" sz="800" dirty="0"/>
              <a:t>, J. (</a:t>
            </a:r>
            <a:r>
              <a:rPr lang="en-GB" sz="800" dirty="0" err="1"/>
              <a:t>eds</a:t>
            </a:r>
            <a:r>
              <a:rPr lang="en-GB" sz="800" dirty="0"/>
              <a:t>). </a:t>
            </a:r>
            <a:r>
              <a:rPr lang="en-GB" sz="800" i="1" dirty="0"/>
              <a:t>Touring Cultures.</a:t>
            </a:r>
            <a:r>
              <a:rPr lang="en-GB" sz="800" dirty="0"/>
              <a:t> London: Routledge.</a:t>
            </a:r>
          </a:p>
          <a:p>
            <a:r>
              <a:rPr lang="en-GB" sz="800" dirty="0"/>
              <a:t>Miles. W. F. S. 2000. Auschwitz: Museum Interpretation and Dark Tourism. </a:t>
            </a:r>
            <a:r>
              <a:rPr lang="en-GB" sz="800" i="1" dirty="0"/>
              <a:t>Annals of Tourism Research.</a:t>
            </a:r>
            <a:r>
              <a:rPr lang="en-GB" sz="800" dirty="0"/>
              <a:t> Vol 29. No 4. Pp 1175-1178.</a:t>
            </a:r>
          </a:p>
          <a:p>
            <a:r>
              <a:rPr lang="en-GB" sz="800" dirty="0" err="1"/>
              <a:t>Ochsner</a:t>
            </a:r>
            <a:r>
              <a:rPr lang="en-GB" sz="800" dirty="0"/>
              <a:t>, J. K. 1995. Understanding the Holocaust through the US Holocaust Memorial Museum.</a:t>
            </a:r>
            <a:r>
              <a:rPr lang="en-GB" sz="800" i="1" dirty="0"/>
              <a:t> Journal of Architectural</a:t>
            </a:r>
            <a:r>
              <a:rPr lang="en-GB" sz="800" dirty="0"/>
              <a:t> </a:t>
            </a:r>
            <a:r>
              <a:rPr lang="en-GB" sz="800" i="1" dirty="0"/>
              <a:t>Education</a:t>
            </a:r>
            <a:r>
              <a:rPr lang="en-GB" sz="800" dirty="0"/>
              <a:t>. Vol 48. No 4. Pp 240-249.</a:t>
            </a:r>
          </a:p>
          <a:p>
            <a:r>
              <a:rPr lang="en-GB" sz="800" dirty="0"/>
              <a:t>Olsen, K, H. 2002. Authenticity as a concept in tourism research: the social organisation of the experience of authenticity. </a:t>
            </a:r>
            <a:r>
              <a:rPr lang="en-GB" sz="800" i="1" dirty="0"/>
              <a:t>Tourist Studies.</a:t>
            </a:r>
            <a:r>
              <a:rPr lang="en-GB" sz="800" dirty="0"/>
              <a:t> Vol 2. No 2. </a:t>
            </a:r>
          </a:p>
          <a:p>
            <a:r>
              <a:rPr lang="en-GB" sz="800" dirty="0"/>
              <a:t>Oxford Dictionary. 2008. </a:t>
            </a:r>
            <a:r>
              <a:rPr lang="en-GB" sz="800" i="1" dirty="0"/>
              <a:t>Definition of “authenticity”.</a:t>
            </a:r>
            <a:r>
              <a:rPr lang="en-GB" sz="800" dirty="0"/>
              <a:t> </a:t>
            </a:r>
            <a:r>
              <a:rPr lang="en-GB" sz="800" u="sng" dirty="0">
                <a:hlinkClick r:id="rId2"/>
              </a:rPr>
              <a:t>https://en.oxforddictionaries.com/definition/authentic</a:t>
            </a:r>
            <a:r>
              <a:rPr lang="en-GB" sz="800" dirty="0"/>
              <a:t>. Accessed 24/4/2018.</a:t>
            </a:r>
          </a:p>
          <a:p>
            <a:r>
              <a:rPr lang="en-GB" sz="800" dirty="0" err="1"/>
              <a:t>Pye</a:t>
            </a:r>
            <a:r>
              <a:rPr lang="en-GB" sz="800" dirty="0"/>
              <a:t>, E. 2001. </a:t>
            </a:r>
            <a:r>
              <a:rPr lang="en-GB" sz="800" i="1" dirty="0"/>
              <a:t>Caring for the Past. Issues in conservation for archaeology and museums</a:t>
            </a:r>
            <a:r>
              <a:rPr lang="en-GB" sz="800" dirty="0"/>
              <a:t>. London: James and James.</a:t>
            </a:r>
          </a:p>
          <a:p>
            <a:r>
              <a:rPr lang="en-GB" sz="800" dirty="0"/>
              <a:t>Rosen, J. 1991. America’s Holocaust. Forward. 12</a:t>
            </a:r>
            <a:r>
              <a:rPr lang="en-GB" sz="800" baseline="30000" dirty="0"/>
              <a:t>th</a:t>
            </a:r>
            <a:r>
              <a:rPr lang="en-GB" sz="800" dirty="0"/>
              <a:t> April. In Young, J. E. 1993. </a:t>
            </a:r>
            <a:r>
              <a:rPr lang="en-GB" sz="800" i="1" dirty="0"/>
              <a:t>The Texture of Memory: Holocaust Memorials and Meaning.</a:t>
            </a:r>
            <a:r>
              <a:rPr lang="en-GB" sz="800" dirty="0"/>
              <a:t> New Haven and London: Yale University Press.</a:t>
            </a:r>
          </a:p>
          <a:p>
            <a:r>
              <a:rPr lang="en-GB" sz="800" dirty="0"/>
              <a:t>Ryan, C. 2000. Tourist experiences, </a:t>
            </a:r>
            <a:r>
              <a:rPr lang="en-GB" sz="800" dirty="0" err="1"/>
              <a:t>phenomenographic</a:t>
            </a:r>
            <a:r>
              <a:rPr lang="en-GB" sz="800" dirty="0"/>
              <a:t> analysis, post-positivism and neural network software. </a:t>
            </a:r>
            <a:r>
              <a:rPr lang="en-GB" sz="800" i="1" dirty="0"/>
              <a:t>International Journal of Tourism Research. </a:t>
            </a:r>
            <a:r>
              <a:rPr lang="en-GB" sz="800" dirty="0"/>
              <a:t>Vol 2. No 2. Pp 119-131.</a:t>
            </a:r>
          </a:p>
          <a:p>
            <a:r>
              <a:rPr lang="en-GB" sz="800" dirty="0" err="1"/>
              <a:t>Sawicki</a:t>
            </a:r>
            <a:r>
              <a:rPr lang="en-GB" sz="800" dirty="0"/>
              <a:t>, P. 2018.  Artificial limbs on display in Block 5</a:t>
            </a:r>
            <a:r>
              <a:rPr lang="en-GB" sz="800" i="1" dirty="0"/>
              <a:t>.</a:t>
            </a:r>
            <a:r>
              <a:rPr lang="en-GB" sz="800" dirty="0"/>
              <a:t> </a:t>
            </a:r>
            <a:r>
              <a:rPr lang="de-DE" sz="800" dirty="0"/>
              <a:t>In Auschwitz-Birkenau. 2018. </a:t>
            </a:r>
            <a:r>
              <a:rPr lang="de-DE" sz="800" i="1" dirty="0"/>
              <a:t>Memorial and Museum: Auschwitz-Birkenau. </a:t>
            </a:r>
            <a:r>
              <a:rPr lang="en-GB" sz="800" i="1" dirty="0"/>
              <a:t>Former German Nazi Concentration and Extermination Camp.</a:t>
            </a:r>
            <a:r>
              <a:rPr lang="en-GB" sz="800" dirty="0"/>
              <a:t> </a:t>
            </a:r>
            <a:r>
              <a:rPr lang="en-GB" sz="800" u="sng" dirty="0">
                <a:hlinkClick r:id="rId3"/>
              </a:rPr>
              <a:t>http://auschwitz.org/en/</a:t>
            </a:r>
            <a:r>
              <a:rPr lang="en-GB" sz="800" dirty="0"/>
              <a:t> accessed 27/4/2018.</a:t>
            </a:r>
          </a:p>
          <a:p>
            <a:r>
              <a:rPr lang="en-GB" sz="800" dirty="0" err="1"/>
              <a:t>Sawicki</a:t>
            </a:r>
            <a:r>
              <a:rPr lang="en-GB" sz="800" dirty="0"/>
              <a:t>, P. 2018. Photographs of registered prisoners in Block 6</a:t>
            </a:r>
            <a:r>
              <a:rPr lang="en-GB" sz="800" i="1" dirty="0"/>
              <a:t>. </a:t>
            </a:r>
            <a:r>
              <a:rPr lang="en-GB" sz="800" dirty="0"/>
              <a:t>In Auschwitz-Birkenau. 2018. </a:t>
            </a:r>
            <a:r>
              <a:rPr lang="en-GB" sz="800" i="1" dirty="0"/>
              <a:t>Memorial and Museum: Auschwitz-Birkenau. Former German Nazi Concentration and Extermination Camp.</a:t>
            </a:r>
            <a:r>
              <a:rPr lang="en-GB" sz="800" dirty="0"/>
              <a:t> </a:t>
            </a:r>
            <a:r>
              <a:rPr lang="en-GB" sz="800" u="sng" dirty="0">
                <a:hlinkClick r:id="rId3"/>
              </a:rPr>
              <a:t>http://auschwitz.org/en/</a:t>
            </a:r>
            <a:r>
              <a:rPr lang="en-GB" sz="800" dirty="0"/>
              <a:t> accessed 27/4/2018.</a:t>
            </a:r>
          </a:p>
          <a:p>
            <a:r>
              <a:rPr lang="en-GB" sz="800" dirty="0"/>
              <a:t>Seaton, A. V. 1999. War and </a:t>
            </a:r>
            <a:r>
              <a:rPr lang="en-GB" sz="800" dirty="0" err="1"/>
              <a:t>Thantourism</a:t>
            </a:r>
            <a:r>
              <a:rPr lang="en-GB" sz="800" dirty="0"/>
              <a:t>: Waterloo 1815-1914. </a:t>
            </a:r>
            <a:r>
              <a:rPr lang="en-GB" sz="800" i="1" dirty="0"/>
              <a:t>Annals of Tourism Research.</a:t>
            </a:r>
            <a:r>
              <a:rPr lang="en-GB" sz="800" dirty="0"/>
              <a:t> Vol 26. Pp 130-158.</a:t>
            </a:r>
          </a:p>
          <a:p>
            <a:r>
              <a:rPr lang="en-GB" sz="800" dirty="0"/>
              <a:t>Stone, P. R. 2006. A dark tourism spectrum: Towards a typology of death and macabre related tourist sites, attractions and exhibitions. </a:t>
            </a:r>
            <a:r>
              <a:rPr lang="en-GB" sz="800" i="1" dirty="0"/>
              <a:t>Tourism</a:t>
            </a:r>
            <a:r>
              <a:rPr lang="en-GB" sz="800" dirty="0"/>
              <a:t>. Vol 54. No 2. Pp 145-160.</a:t>
            </a:r>
          </a:p>
          <a:p>
            <a:r>
              <a:rPr lang="en-GB" sz="800" dirty="0"/>
              <a:t>US Holocaust Memorial Museum. 2018. </a:t>
            </a:r>
            <a:r>
              <a:rPr lang="en-GB" sz="800" i="1" dirty="0"/>
              <a:t>Identification Cards: Museum-Created ID Cards from the Permanent Exhibition.</a:t>
            </a:r>
            <a:r>
              <a:rPr lang="en-GB" sz="800" dirty="0"/>
              <a:t> </a:t>
            </a:r>
            <a:r>
              <a:rPr lang="en-GB" sz="800" u="sng" dirty="0">
                <a:hlinkClick r:id="rId4"/>
              </a:rPr>
              <a:t>https://www.ushmm.org/remember/id-cards</a:t>
            </a:r>
            <a:r>
              <a:rPr lang="en-GB" sz="800" dirty="0"/>
              <a:t> accessed 27/4/2018.</a:t>
            </a:r>
          </a:p>
          <a:p>
            <a:r>
              <a:rPr lang="en-GB" sz="800" dirty="0"/>
              <a:t>Wang, N. 1999. Rethinking authenticity in tourism experience</a:t>
            </a:r>
            <a:r>
              <a:rPr lang="en-GB" sz="800" i="1" dirty="0"/>
              <a:t>. Annals of Tourism Research</a:t>
            </a:r>
            <a:r>
              <a:rPr lang="en-GB" sz="800" dirty="0"/>
              <a:t>. Vol 26. No 2. Pp 349-370.</a:t>
            </a:r>
          </a:p>
          <a:p>
            <a:r>
              <a:rPr lang="en-GB" sz="800" dirty="0"/>
              <a:t>Weinberg, J. 1993. “From the Director”. In </a:t>
            </a:r>
            <a:r>
              <a:rPr lang="en-GB" sz="800" dirty="0" err="1"/>
              <a:t>Berenbaum</a:t>
            </a:r>
            <a:r>
              <a:rPr lang="en-GB" sz="800" dirty="0"/>
              <a:t>, M. (ed). </a:t>
            </a:r>
            <a:r>
              <a:rPr lang="en-GB" sz="800" i="1" dirty="0"/>
              <a:t>The World Must Know: The History of the Holocaust as told in the United States Holocaust Memorial Museum.</a:t>
            </a:r>
            <a:r>
              <a:rPr lang="en-GB" sz="800" dirty="0"/>
              <a:t> Boston: Brown.</a:t>
            </a:r>
          </a:p>
          <a:p>
            <a:r>
              <a:rPr lang="en-GB" sz="800" dirty="0"/>
              <a:t>Young, J. E. 1993. </a:t>
            </a:r>
            <a:r>
              <a:rPr lang="en-GB" sz="800" i="1" dirty="0"/>
              <a:t>The Texture of Memory: Holocaust Memorials and Meaning.</a:t>
            </a:r>
            <a:r>
              <a:rPr lang="en-GB" sz="800" dirty="0"/>
              <a:t> New Haven and London: Yale University Press.</a:t>
            </a:r>
          </a:p>
          <a:p>
            <a:r>
              <a:rPr lang="en-GB" sz="800" dirty="0"/>
              <a:t>Zhu, Y. 2012. Performing Heritage: Rethinking authenticity in tourism. </a:t>
            </a:r>
            <a:r>
              <a:rPr lang="en-GB" sz="800" i="1" dirty="0"/>
              <a:t>Annals of Tourism Research. </a:t>
            </a:r>
            <a:r>
              <a:rPr lang="en-GB" sz="800" dirty="0"/>
              <a:t>Vol 39. No 3. Pp 1495-1513.</a:t>
            </a:r>
          </a:p>
          <a:p>
            <a:endParaRPr lang="en-GB" sz="800" dirty="0"/>
          </a:p>
        </p:txBody>
      </p:sp>
    </p:spTree>
    <p:extLst>
      <p:ext uri="{BB962C8B-B14F-4D97-AF65-F5344CB8AC3E}">
        <p14:creationId xmlns:p14="http://schemas.microsoft.com/office/powerpoint/2010/main" val="1197232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156</TotalTime>
  <Words>4627</Words>
  <Application>Microsoft Office PowerPoint</Application>
  <PresentationFormat>Widescreen</PresentationFormat>
  <Paragraphs>125</Paragraphs>
  <Slides>16</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Office Theme</vt:lpstr>
      <vt:lpstr>The Importance of the Concept of Authenticity in the Presentation of Heritage.</vt:lpstr>
      <vt:lpstr>Authenticity</vt:lpstr>
      <vt:lpstr>Constructed Authenticity</vt:lpstr>
      <vt:lpstr>Postmodernist Authenticity</vt:lpstr>
      <vt:lpstr>Authority and Authenticity</vt:lpstr>
      <vt:lpstr>Staged Authenticity</vt:lpstr>
      <vt:lpstr>Dark Tourism</vt:lpstr>
      <vt:lpstr>Auschwitz-Birkenau</vt:lpstr>
      <vt:lpstr>Block 5</vt:lpstr>
      <vt:lpstr>Block 6</vt:lpstr>
      <vt:lpstr>US Holocaust Memorial Museum</vt:lpstr>
      <vt:lpstr>PowerPoint Presentation</vt:lpstr>
      <vt:lpstr>Comparison</vt:lpstr>
      <vt:lpstr>Conclusion</vt:lpstr>
      <vt:lpstr>Bibliography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the Concept of Authenticity in the Presentation of Heritage.</dc:title>
  <dc:creator>Rosie Nye</dc:creator>
  <cp:lastModifiedBy>Adrian Davis</cp:lastModifiedBy>
  <cp:revision>10</cp:revision>
  <dcterms:created xsi:type="dcterms:W3CDTF">2018-05-24T13:29:34Z</dcterms:created>
  <dcterms:modified xsi:type="dcterms:W3CDTF">2018-12-13T14:41:59Z</dcterms:modified>
</cp:coreProperties>
</file>