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6" r:id="rId2"/>
    <p:sldId id="257" r:id="rId3"/>
    <p:sldId id="264" r:id="rId4"/>
    <p:sldId id="266" r:id="rId5"/>
    <p:sldId id="261" r:id="rId6"/>
    <p:sldId id="265" r:id="rId7"/>
    <p:sldId id="258" r:id="rId8"/>
    <p:sldId id="259" r:id="rId9"/>
    <p:sldId id="260" r:id="rId10"/>
    <p:sldId id="270" r:id="rId11"/>
    <p:sldId id="271" r:id="rId12"/>
    <p:sldId id="272" r:id="rId13"/>
    <p:sldId id="273" r:id="rId14"/>
    <p:sldId id="262" r:id="rId15"/>
    <p:sldId id="268" r:id="rId16"/>
    <p:sldId id="269"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9" d="100"/>
          <a:sy n="109" d="100"/>
        </p:scale>
        <p:origin x="1674"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63296D9-67DE-44B7-87D2-A1E75369BF40}" type="datetimeFigureOut">
              <a:rPr lang="en-US" smtClean="0"/>
              <a:pPr/>
              <a:t>6/4/2019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758D562-D57B-43C6-88EC-612D1BD9DECD}"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Effectively communicating and implementing flexible working in an organisation is likely to require effort and energy.</a:t>
            </a:r>
          </a:p>
        </p:txBody>
      </p:sp>
      <p:sp>
        <p:nvSpPr>
          <p:cNvPr id="4" name="Slide Number Placeholder 3"/>
          <p:cNvSpPr>
            <a:spLocks noGrp="1"/>
          </p:cNvSpPr>
          <p:nvPr>
            <p:ph type="sldNum" sz="quarter" idx="10"/>
          </p:nvPr>
        </p:nvSpPr>
        <p:spPr/>
        <p:txBody>
          <a:bodyPr/>
          <a:lstStyle/>
          <a:p>
            <a:fld id="{3758D562-D57B-43C6-88EC-612D1BD9DECD}" type="slidenum">
              <a:rPr lang="en-GB" smtClean="0"/>
              <a:pPr/>
              <a:t>14</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DB287331-EDCE-4FEF-9764-46DAC126ACBF}" type="datetimeFigureOut">
              <a:rPr lang="en-US" smtClean="0"/>
              <a:pPr/>
              <a:t>6/4/2019</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EE5F9167-C51F-4E4C-BA4C-4E3D7941C9D3}"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DB287331-EDCE-4FEF-9764-46DAC126ACBF}" type="datetimeFigureOut">
              <a:rPr lang="en-US" smtClean="0"/>
              <a:pPr/>
              <a:t>6/4/2019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5F9167-C51F-4E4C-BA4C-4E3D7941C9D3}" type="slidenum">
              <a:rPr lang="en-GB" smtClean="0"/>
              <a:pPr/>
              <a:t>‹#›</a:t>
            </a:fld>
            <a:endParaRPr lang="en-GB"/>
          </a:p>
        </p:txBody>
      </p:sp>
      <p:sp>
        <p:nvSpPr>
          <p:cNvPr id="7" name="Title 6"/>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DB287331-EDCE-4FEF-9764-46DAC126ACBF}" type="datetimeFigureOut">
              <a:rPr lang="en-US" smtClean="0"/>
              <a:pPr/>
              <a:t>6/4/2019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5F9167-C51F-4E4C-BA4C-4E3D7941C9D3}" type="slidenum">
              <a:rPr lang="en-GB" smtClean="0"/>
              <a:pPr/>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DB287331-EDCE-4FEF-9764-46DAC126ACBF}" type="datetimeFigureOut">
              <a:rPr lang="en-US" smtClean="0"/>
              <a:pPr/>
              <a:t>6/4/2019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E5F9167-C51F-4E4C-BA4C-4E3D7941C9D3}" type="slidenum">
              <a:rPr lang="en-GB" smtClean="0"/>
              <a:pPr/>
              <a:t>‹#›</a:t>
            </a:fld>
            <a:endParaRPr lang="en-GB"/>
          </a:p>
        </p:txBody>
      </p:sp>
      <p:sp>
        <p:nvSpPr>
          <p:cNvPr id="8" name="Title 7"/>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DB287331-EDCE-4FEF-9764-46DAC126ACBF}" type="datetimeFigureOut">
              <a:rPr lang="en-US" smtClean="0"/>
              <a:pPr/>
              <a:t>6/4/2019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E5F9167-C51F-4E4C-BA4C-4E3D7941C9D3}"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DB287331-EDCE-4FEF-9764-46DAC126ACBF}" type="datetimeFigureOut">
              <a:rPr lang="en-US" smtClean="0"/>
              <a:pPr/>
              <a:t>6/4/2019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E5F9167-C51F-4E4C-BA4C-4E3D7941C9D3}" type="slidenum">
              <a:rPr lang="en-GB" smtClean="0"/>
              <a:pPr/>
              <a:t>‹#›</a:t>
            </a:fld>
            <a:endParaRPr lang="en-GB"/>
          </a:p>
        </p:txBody>
      </p:sp>
      <p:sp>
        <p:nvSpPr>
          <p:cNvPr id="6" name="Title 5"/>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B287331-EDCE-4FEF-9764-46DAC126ACBF}" type="datetimeFigureOut">
              <a:rPr lang="en-US" smtClean="0"/>
              <a:pPr/>
              <a:t>6/4/2019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E5F9167-C51F-4E4C-BA4C-4E3D7941C9D3}"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DB287331-EDCE-4FEF-9764-46DAC126ACBF}" type="datetimeFigureOut">
              <a:rPr lang="en-US" smtClean="0"/>
              <a:pPr/>
              <a:t>6/4/2019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E5F9167-C51F-4E4C-BA4C-4E3D7941C9D3}"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DB287331-EDCE-4FEF-9764-46DAC126ACBF}" type="datetimeFigureOut">
              <a:rPr lang="en-US" smtClean="0"/>
              <a:pPr/>
              <a:t>6/4/2019</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EE5F9167-C51F-4E4C-BA4C-4E3D7941C9D3}" type="slidenum">
              <a:rPr lang="en-GB" smtClean="0"/>
              <a:pPr/>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a:t>Click to edit Master title style</a:t>
            </a:r>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DB287331-EDCE-4FEF-9764-46DAC126ACBF}" type="datetimeFigureOut">
              <a:rPr lang="en-US" smtClean="0"/>
              <a:pPr/>
              <a:t>6/4/2019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5F9167-C51F-4E4C-BA4C-4E3D7941C9D3}"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DB287331-EDCE-4FEF-9764-46DAC126ACBF}" type="datetimeFigureOut">
              <a:rPr lang="en-US" smtClean="0"/>
              <a:pPr/>
              <a:t>6/4/2019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5F9167-C51F-4E4C-BA4C-4E3D7941C9D3}"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a:t>Click to edit Master title style</a:t>
            </a:r>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DB287331-EDCE-4FEF-9764-46DAC126ACBF}" type="datetimeFigureOut">
              <a:rPr lang="en-US" smtClean="0"/>
              <a:pPr/>
              <a:t>6/4/2019</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EE5F9167-C51F-4E4C-BA4C-4E3D7941C9D3}"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pPr algn="ctr"/>
            <a:r>
              <a:rPr lang="en-GB" dirty="0"/>
              <a:t>Flexibility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GB" dirty="0"/>
              <a:t>The term 'flexible working' describes a type of working arrangement which gives some degree of flexibility on how long, where and when the employees work. The flexibility can be in terms of working time, working location or the pattern of working.</a:t>
            </a:r>
          </a:p>
          <a:p>
            <a:endParaRPr lang="en-GB" dirty="0"/>
          </a:p>
        </p:txBody>
      </p:sp>
      <p:sp>
        <p:nvSpPr>
          <p:cNvPr id="2" name="Title 1"/>
          <p:cNvSpPr>
            <a:spLocks noGrp="1"/>
          </p:cNvSpPr>
          <p:nvPr>
            <p:ph type="title"/>
          </p:nvPr>
        </p:nvSpPr>
        <p:spPr/>
        <p:txBody>
          <a:bodyPr>
            <a:normAutofit fontScale="90000"/>
          </a:bodyPr>
          <a:lstStyle/>
          <a:p>
            <a:r>
              <a:rPr lang="en-GB" b="1" dirty="0"/>
              <a:t>What is flexible working? </a:t>
            </a:r>
            <a:br>
              <a:rPr lang="en-GB" b="1" dirty="0"/>
            </a:br>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a:buNone/>
            </a:pPr>
            <a:r>
              <a:rPr lang="en-GB" b="1" dirty="0"/>
              <a:t>• Numerical flexibility</a:t>
            </a:r>
          </a:p>
          <a:p>
            <a:pPr>
              <a:buNone/>
            </a:pPr>
            <a:r>
              <a:rPr lang="en-GB" dirty="0"/>
              <a:t>	This means arrangements for altering the size of the workforce using temporary, fixed-term and agency staff.</a:t>
            </a:r>
          </a:p>
          <a:p>
            <a:pPr>
              <a:buNone/>
            </a:pPr>
            <a:r>
              <a:rPr lang="en-GB" b="1" dirty="0"/>
              <a:t>	• Functional flexibility</a:t>
            </a:r>
          </a:p>
          <a:p>
            <a:pPr>
              <a:buNone/>
            </a:pPr>
            <a:r>
              <a:rPr lang="en-GB" dirty="0"/>
              <a:t>	This refers to training employees so they’re able to perform a wider range of tasks. </a:t>
            </a:r>
          </a:p>
          <a:p>
            <a:pPr>
              <a:buNone/>
            </a:pPr>
            <a:r>
              <a:rPr lang="en-GB" b="1" dirty="0"/>
              <a:t>	• Flexible working</a:t>
            </a:r>
          </a:p>
          <a:p>
            <a:pPr>
              <a:buNone/>
            </a:pPr>
            <a:r>
              <a:rPr lang="en-GB" dirty="0"/>
              <a:t>	This relates to an organisation’s working arrangements in terms of working time, working location and the pattern of working.</a:t>
            </a:r>
          </a:p>
        </p:txBody>
      </p:sp>
      <p:sp>
        <p:nvSpPr>
          <p:cNvPr id="2" name="Title 1"/>
          <p:cNvSpPr>
            <a:spLocks noGrp="1"/>
          </p:cNvSpPr>
          <p:nvPr>
            <p:ph type="title"/>
          </p:nvPr>
        </p:nvSpPr>
        <p:spPr/>
        <p:txBody>
          <a:bodyPr/>
          <a:lstStyle/>
          <a:p>
            <a:r>
              <a:rPr lang="en-GB" dirty="0"/>
              <a:t>Types of flexibility</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GB" dirty="0"/>
              <a:t>An increasing need for businesses to be able to deliver services to customers on a 24/7 basis.</a:t>
            </a:r>
          </a:p>
          <a:p>
            <a:r>
              <a:rPr lang="en-GB" dirty="0"/>
              <a:t>The economic situation - some organisations have offered part-time working or sabbaticals as a method of avoiding or minimising redundancies.</a:t>
            </a:r>
          </a:p>
          <a:p>
            <a:r>
              <a:rPr lang="en-GB" dirty="0"/>
              <a:t>The increased demand for an effective work-life balance.</a:t>
            </a:r>
          </a:p>
          <a:p>
            <a:endParaRPr lang="en-GB" dirty="0"/>
          </a:p>
        </p:txBody>
      </p:sp>
      <p:sp>
        <p:nvSpPr>
          <p:cNvPr id="2" name="Title 1"/>
          <p:cNvSpPr>
            <a:spLocks noGrp="1"/>
          </p:cNvSpPr>
          <p:nvPr>
            <p:ph type="title"/>
          </p:nvPr>
        </p:nvSpPr>
        <p:spPr/>
        <p:txBody>
          <a:bodyPr/>
          <a:lstStyle/>
          <a:p>
            <a:r>
              <a:rPr lang="en-GB" dirty="0"/>
              <a:t>Driving forces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0034" y="1643050"/>
            <a:ext cx="8229600" cy="4525963"/>
          </a:xfrm>
        </p:spPr>
        <p:txBody>
          <a:bodyPr>
            <a:normAutofit/>
          </a:bodyPr>
          <a:lstStyle/>
          <a:p>
            <a:r>
              <a:rPr lang="en-GB" dirty="0"/>
              <a:t>Its potential value as a recruitment and retention tool in a tight labour market.</a:t>
            </a:r>
          </a:p>
          <a:p>
            <a:r>
              <a:rPr lang="en-GB" dirty="0"/>
              <a:t>The changing profile of the workforce (for example, with more women in the labour market and an ageing population it is increasingly common for workers to have caring responsibilities outside the workplace).</a:t>
            </a:r>
          </a:p>
          <a:p>
            <a:r>
              <a:rPr lang="en-GB" dirty="0"/>
              <a:t>Advances in technology (facilitating, for example, remote working and hot </a:t>
            </a:r>
            <a:r>
              <a:rPr lang="en-GB" dirty="0" err="1"/>
              <a:t>desking</a:t>
            </a:r>
            <a:r>
              <a:rPr lang="en-GB" dirty="0"/>
              <a:t> arrangements).</a:t>
            </a:r>
          </a:p>
          <a:p>
            <a:endParaRPr lang="en-GB" dirty="0"/>
          </a:p>
        </p:txBody>
      </p:sp>
      <p:sp>
        <p:nvSpPr>
          <p:cNvPr id="2" name="Title 1"/>
          <p:cNvSpPr>
            <a:spLocks noGrp="1"/>
          </p:cNvSpPr>
          <p:nvPr>
            <p:ph type="title"/>
          </p:nvPr>
        </p:nvSpPr>
        <p:spPr/>
        <p:txBody>
          <a:bodyPr>
            <a:normAutofit/>
          </a:bodyPr>
          <a:lstStyle/>
          <a:p>
            <a:r>
              <a:rPr lang="en-GB" dirty="0"/>
              <a:t>Driving forces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428596" y="1714488"/>
            <a:ext cx="8229600" cy="4525963"/>
          </a:xfrm>
        </p:spPr>
        <p:txBody>
          <a:bodyPr/>
          <a:lstStyle/>
          <a:p>
            <a:r>
              <a:rPr lang="en-GB" dirty="0"/>
              <a:t>Help retain staff</a:t>
            </a:r>
          </a:p>
          <a:p>
            <a:r>
              <a:rPr lang="en-GB" dirty="0"/>
              <a:t>Meet employers needs</a:t>
            </a:r>
          </a:p>
          <a:p>
            <a:r>
              <a:rPr lang="en-GB" dirty="0"/>
              <a:t>Comply with legislation</a:t>
            </a:r>
          </a:p>
          <a:p>
            <a:r>
              <a:rPr lang="en-GB" dirty="0"/>
              <a:t>Support business needs</a:t>
            </a:r>
          </a:p>
          <a:p>
            <a:r>
              <a:rPr lang="en-GB" dirty="0"/>
              <a:t>Attract and retain staff</a:t>
            </a:r>
          </a:p>
          <a:p>
            <a:r>
              <a:rPr lang="en-GB" dirty="0"/>
              <a:t>Support Brand image</a:t>
            </a:r>
          </a:p>
          <a:p>
            <a:r>
              <a:rPr lang="en-GB" dirty="0"/>
              <a:t>Maximise use of company premises</a:t>
            </a:r>
          </a:p>
        </p:txBody>
      </p:sp>
      <p:sp>
        <p:nvSpPr>
          <p:cNvPr id="2" name="Title 1"/>
          <p:cNvSpPr>
            <a:spLocks noGrp="1"/>
          </p:cNvSpPr>
          <p:nvPr>
            <p:ph type="title"/>
          </p:nvPr>
        </p:nvSpPr>
        <p:spPr/>
        <p:txBody>
          <a:bodyPr>
            <a:normAutofit fontScale="90000"/>
          </a:bodyPr>
          <a:lstStyle/>
          <a:p>
            <a:r>
              <a:rPr lang="en-GB" dirty="0"/>
              <a:t>Organisational benefits of flexible working practices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55000" lnSpcReduction="20000"/>
          </a:bodyPr>
          <a:lstStyle/>
          <a:p>
            <a:r>
              <a:rPr lang="en-GB" sz="3800" b="1" dirty="0"/>
              <a:t>Part-time working</a:t>
            </a:r>
            <a:r>
              <a:rPr lang="en-GB" sz="3800" dirty="0"/>
              <a:t>: work is generally considered part-time when employers are contracted to work anything less than full-time hours.</a:t>
            </a:r>
          </a:p>
          <a:p>
            <a:r>
              <a:rPr lang="en-GB" sz="3800" b="1" dirty="0"/>
              <a:t>Term-time working</a:t>
            </a:r>
            <a:r>
              <a:rPr lang="en-GB" sz="3800" dirty="0"/>
              <a:t>: a worker remains on a permanent contract but can take paid/unpaid leave during school holidays.</a:t>
            </a:r>
          </a:p>
          <a:p>
            <a:r>
              <a:rPr lang="en-GB" sz="3800" b="1" dirty="0"/>
              <a:t>Job-sharing</a:t>
            </a:r>
            <a:r>
              <a:rPr lang="en-GB" sz="3800" dirty="0"/>
              <a:t>: a form of part-time working where two (or occasionally more) people share the responsibility for a job between them.</a:t>
            </a:r>
          </a:p>
          <a:p>
            <a:r>
              <a:rPr lang="en-GB" sz="3800" b="1" dirty="0"/>
              <a:t>Flexitime</a:t>
            </a:r>
            <a:r>
              <a:rPr lang="en-GB" sz="3800" dirty="0"/>
              <a:t>: allows employees to choose, within certain set limits, when to begin and end work.</a:t>
            </a:r>
          </a:p>
          <a:p>
            <a:r>
              <a:rPr lang="en-GB" sz="3800" b="1" dirty="0"/>
              <a:t>Compressed hours</a:t>
            </a:r>
            <a:r>
              <a:rPr lang="en-GB" sz="3800" dirty="0"/>
              <a:t>: compressed working weeks (or fortnights) don't necessarily involve a reduction in total hours or any extension in individual choice over which hours are worked. The central feature is reallocation of work into fewer and longer blocks during the week.</a:t>
            </a:r>
          </a:p>
          <a:p>
            <a:endParaRPr lang="en-GB" dirty="0"/>
          </a:p>
        </p:txBody>
      </p:sp>
      <p:sp>
        <p:nvSpPr>
          <p:cNvPr id="2" name="Title 1"/>
          <p:cNvSpPr>
            <a:spLocks noGrp="1"/>
          </p:cNvSpPr>
          <p:nvPr>
            <p:ph type="title"/>
          </p:nvPr>
        </p:nvSpPr>
        <p:spPr/>
        <p:txBody>
          <a:bodyPr>
            <a:normAutofit fontScale="90000"/>
          </a:bodyPr>
          <a:lstStyle/>
          <a:p>
            <a:r>
              <a:rPr lang="en-GB" dirty="0"/>
              <a:t>Flexible working practices include:</a:t>
            </a:r>
            <a:br>
              <a:rPr lang="en-GB" dirty="0"/>
            </a:br>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r>
              <a:rPr lang="en-GB" b="1" dirty="0"/>
              <a:t>Annual hours</a:t>
            </a:r>
            <a:r>
              <a:rPr lang="en-GB" dirty="0"/>
              <a:t>: the period within which full-time employees must work is defined over a whole year.</a:t>
            </a:r>
          </a:p>
          <a:p>
            <a:r>
              <a:rPr lang="en-GB" b="1" dirty="0"/>
              <a:t>Working from home on a regular basis</a:t>
            </a:r>
            <a:r>
              <a:rPr lang="en-GB" dirty="0"/>
              <a:t>: workers regularly spend time working from home.</a:t>
            </a:r>
          </a:p>
          <a:p>
            <a:r>
              <a:rPr lang="en-GB" b="1" dirty="0"/>
              <a:t>Mobile working/</a:t>
            </a:r>
            <a:r>
              <a:rPr lang="en-GB" b="1" dirty="0" err="1"/>
              <a:t>teleworking</a:t>
            </a:r>
            <a:r>
              <a:rPr lang="en-GB" dirty="0"/>
              <a:t>: this permits employees to work all or part of their working week at a location remote from the employer's workplace.</a:t>
            </a:r>
          </a:p>
          <a:p>
            <a:r>
              <a:rPr lang="en-GB" b="1" dirty="0"/>
              <a:t>Career breaks</a:t>
            </a:r>
            <a:r>
              <a:rPr lang="en-GB" dirty="0"/>
              <a:t>: career breaks, or sabbaticals, are extended periods of leave – normally unpaid – of up to five years or more.</a:t>
            </a:r>
          </a:p>
          <a:p>
            <a:endParaRPr lang="en-GB" dirty="0"/>
          </a:p>
        </p:txBody>
      </p:sp>
      <p:sp>
        <p:nvSpPr>
          <p:cNvPr id="2" name="Title 1"/>
          <p:cNvSpPr>
            <a:spLocks noGrp="1"/>
          </p:cNvSpPr>
          <p:nvPr>
            <p:ph type="title"/>
          </p:nvPr>
        </p:nvSpPr>
        <p:spPr/>
        <p:txBody>
          <a:bodyPr>
            <a:normAutofit fontScale="90000"/>
          </a:bodyPr>
          <a:lstStyle/>
          <a:p>
            <a:r>
              <a:rPr lang="en-GB" dirty="0"/>
              <a:t>Flexible working continued</a:t>
            </a:r>
            <a:br>
              <a:rPr lang="en-GB" dirty="0"/>
            </a:br>
            <a:endParaRPr lang="en-GB"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a:t>part-time working </a:t>
            </a:r>
          </a:p>
          <a:p>
            <a:r>
              <a:rPr lang="en-GB" dirty="0"/>
              <a:t>job-sharing</a:t>
            </a:r>
          </a:p>
          <a:p>
            <a:r>
              <a:rPr lang="en-GB" dirty="0"/>
              <a:t>flexitime </a:t>
            </a:r>
          </a:p>
          <a:p>
            <a:r>
              <a:rPr lang="en-GB" dirty="0"/>
              <a:t>term-time working.</a:t>
            </a:r>
          </a:p>
          <a:p>
            <a:endParaRPr lang="en-GB" dirty="0"/>
          </a:p>
        </p:txBody>
      </p:sp>
      <p:sp>
        <p:nvSpPr>
          <p:cNvPr id="2" name="Title 1"/>
          <p:cNvSpPr>
            <a:spLocks noGrp="1"/>
          </p:cNvSpPr>
          <p:nvPr>
            <p:ph type="title"/>
          </p:nvPr>
        </p:nvSpPr>
        <p:spPr/>
        <p:txBody>
          <a:bodyPr>
            <a:normAutofit fontScale="90000"/>
          </a:bodyPr>
          <a:lstStyle/>
          <a:p>
            <a:r>
              <a:rPr lang="en-GB" dirty="0"/>
              <a:t>Most common forms of flexible working</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GB"/>
          </a:p>
        </p:txBody>
      </p:sp>
      <p:sp>
        <p:nvSpPr>
          <p:cNvPr id="3" name="Title 2"/>
          <p:cNvSpPr>
            <a:spLocks noGrp="1"/>
          </p:cNvSpPr>
          <p:nvPr>
            <p:ph type="title"/>
          </p:nvPr>
        </p:nvSpPr>
        <p:spPr/>
        <p:txBody>
          <a:bodyPr/>
          <a:lstStyle/>
          <a:p>
            <a:endParaRPr lang="en-GB"/>
          </a:p>
        </p:txBody>
      </p:sp>
      <p:pic>
        <p:nvPicPr>
          <p:cNvPr id="2050"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GB"/>
          </a:p>
        </p:txBody>
      </p:sp>
      <p:sp>
        <p:nvSpPr>
          <p:cNvPr id="3" name="Title 2"/>
          <p:cNvSpPr>
            <a:spLocks noGrp="1"/>
          </p:cNvSpPr>
          <p:nvPr>
            <p:ph type="title"/>
          </p:nvPr>
        </p:nvSpPr>
        <p:spPr/>
        <p:txBody>
          <a:bodyPr/>
          <a:lstStyle/>
          <a:p>
            <a:endParaRPr lang="en-GB"/>
          </a:p>
        </p:txBody>
      </p:sp>
      <p:pic>
        <p:nvPicPr>
          <p:cNvPr id="1026" name="Picture 2"/>
          <p:cNvPicPr>
            <a:picLocks noChangeAspect="1" noChangeArrowheads="1"/>
          </p:cNvPicPr>
          <p:nvPr/>
        </p:nvPicPr>
        <p:blipFill>
          <a:blip r:embed="rId2"/>
          <a:srcRect/>
          <a:stretch>
            <a:fillRect/>
          </a:stretch>
        </p:blipFill>
        <p:spPr bwMode="auto">
          <a:xfrm>
            <a:off x="428596" y="357166"/>
            <a:ext cx="8286808" cy="5572163"/>
          </a:xfrm>
          <a:prstGeom prst="rect">
            <a:avLst/>
          </a:prstGeom>
          <a:noFill/>
          <a:ln w="9525">
            <a:noFill/>
            <a:miter lim="800000"/>
            <a:headEnd/>
            <a:tailEnd/>
          </a:ln>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GB"/>
          </a:p>
        </p:txBody>
      </p:sp>
      <p:sp>
        <p:nvSpPr>
          <p:cNvPr id="3" name="Title 2"/>
          <p:cNvSpPr>
            <a:spLocks noGrp="1"/>
          </p:cNvSpPr>
          <p:nvPr>
            <p:ph type="title"/>
          </p:nvPr>
        </p:nvSpPr>
        <p:spPr/>
        <p:txBody>
          <a:bodyPr/>
          <a:lstStyle/>
          <a:p>
            <a:endParaRPr lang="en-GB"/>
          </a:p>
        </p:txBody>
      </p:sp>
      <p:pic>
        <p:nvPicPr>
          <p:cNvPr id="1026" name="Picture 2"/>
          <p:cNvPicPr>
            <a:picLocks noChangeAspect="1" noChangeArrowheads="1"/>
          </p:cNvPicPr>
          <p:nvPr/>
        </p:nvPicPr>
        <p:blipFill>
          <a:blip r:embed="rId2"/>
          <a:srcRect/>
          <a:stretch>
            <a:fillRect/>
          </a:stretch>
        </p:blipFill>
        <p:spPr bwMode="auto">
          <a:xfrm>
            <a:off x="428596" y="285728"/>
            <a:ext cx="8286808" cy="5786478"/>
          </a:xfrm>
          <a:prstGeom prst="rect">
            <a:avLst/>
          </a:prstGeom>
          <a:noFill/>
          <a:ln w="9525">
            <a:noFill/>
            <a:miter lim="800000"/>
            <a:headEnd/>
            <a:tailEnd/>
          </a:ln>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GB"/>
          </a:p>
        </p:txBody>
      </p:sp>
      <p:sp>
        <p:nvSpPr>
          <p:cNvPr id="3" name="Title 2"/>
          <p:cNvSpPr>
            <a:spLocks noGrp="1"/>
          </p:cNvSpPr>
          <p:nvPr>
            <p:ph type="title"/>
          </p:nvPr>
        </p:nvSpPr>
        <p:spPr/>
        <p:txBody>
          <a:bodyPr/>
          <a:lstStyle/>
          <a:p>
            <a:endParaRPr lang="en-GB"/>
          </a:p>
        </p:txBody>
      </p:sp>
      <p:pic>
        <p:nvPicPr>
          <p:cNvPr id="1026" name="Picture 2"/>
          <p:cNvPicPr>
            <a:picLocks noChangeAspect="1" noChangeArrowheads="1"/>
          </p:cNvPicPr>
          <p:nvPr/>
        </p:nvPicPr>
        <p:blipFill>
          <a:blip r:embed="rId2"/>
          <a:srcRect/>
          <a:stretch>
            <a:fillRect/>
          </a:stretch>
        </p:blipFill>
        <p:spPr bwMode="auto">
          <a:xfrm>
            <a:off x="500034" y="285728"/>
            <a:ext cx="8215370" cy="5715039"/>
          </a:xfrm>
          <a:prstGeom prst="rect">
            <a:avLst/>
          </a:prstGeom>
          <a:noFill/>
          <a:ln w="9525">
            <a:noFill/>
            <a:miter lim="800000"/>
            <a:headEnd/>
            <a:tailEnd/>
          </a:ln>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GB" dirty="0"/>
              <a:t>overcoming concerns about operational pressures and meeting customer requirements</a:t>
            </a:r>
          </a:p>
          <a:p>
            <a:r>
              <a:rPr lang="en-GB" dirty="0"/>
              <a:t>line managers’ current ability to manage flexible working  effectively</a:t>
            </a:r>
          </a:p>
          <a:p>
            <a:r>
              <a:rPr lang="en-GB" dirty="0"/>
              <a:t>line managers’ current attitudes toward flexible working</a:t>
            </a:r>
          </a:p>
          <a:p>
            <a:r>
              <a:rPr lang="en-GB" dirty="0"/>
              <a:t>the existing organisational culture</a:t>
            </a:r>
          </a:p>
          <a:p>
            <a:r>
              <a:rPr lang="en-GB" dirty="0"/>
              <a:t>a lack of support at senior levels.</a:t>
            </a:r>
          </a:p>
          <a:p>
            <a:endParaRPr lang="en-GB" dirty="0"/>
          </a:p>
        </p:txBody>
      </p:sp>
      <p:sp>
        <p:nvSpPr>
          <p:cNvPr id="2" name="Title 1"/>
          <p:cNvSpPr>
            <a:spLocks noGrp="1"/>
          </p:cNvSpPr>
          <p:nvPr>
            <p:ph type="title"/>
          </p:nvPr>
        </p:nvSpPr>
        <p:spPr/>
        <p:txBody>
          <a:bodyPr>
            <a:normAutofit fontScale="90000"/>
          </a:bodyPr>
          <a:lstStyle/>
          <a:p>
            <a:r>
              <a:rPr lang="en-GB" dirty="0"/>
              <a:t>Challenges employers might encounter include: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r>
              <a:rPr lang="en-GB" dirty="0"/>
              <a:t>ACAS: www.acas.org.uk/publications/b09.html </a:t>
            </a:r>
          </a:p>
          <a:p>
            <a:r>
              <a:rPr lang="en-GB" dirty="0"/>
              <a:t>Creating More Balance: www.cmb.org.uk/employers</a:t>
            </a:r>
          </a:p>
          <a:p>
            <a:r>
              <a:rPr lang="en-GB" dirty="0"/>
              <a:t>DTI: www.dti.gov.uk</a:t>
            </a:r>
          </a:p>
          <a:p>
            <a:r>
              <a:rPr lang="en-GB" dirty="0"/>
              <a:t>Equal Opportunities Commission: www.eoc.org.uk</a:t>
            </a:r>
          </a:p>
          <a:p>
            <a:r>
              <a:rPr lang="en-GB" dirty="0"/>
              <a:t>TIGER (Tailored Interactive Guidance on Employment Rights): www.tiger.gov.uk</a:t>
            </a:r>
          </a:p>
          <a:p>
            <a:r>
              <a:rPr lang="en-GB" dirty="0"/>
              <a:t>Women and Equality Unit: www.womenandequalityunit.gov.uk</a:t>
            </a:r>
          </a:p>
        </p:txBody>
      </p:sp>
      <p:sp>
        <p:nvSpPr>
          <p:cNvPr id="2" name="Title 1"/>
          <p:cNvSpPr>
            <a:spLocks noGrp="1"/>
          </p:cNvSpPr>
          <p:nvPr>
            <p:ph type="title"/>
          </p:nvPr>
        </p:nvSpPr>
        <p:spPr/>
        <p:txBody>
          <a:bodyPr>
            <a:normAutofit fontScale="90000"/>
          </a:bodyPr>
          <a:lstStyle/>
          <a:p>
            <a:r>
              <a:rPr lang="en-GB" b="1" dirty="0"/>
              <a:t>Useful websites</a:t>
            </a:r>
            <a:br>
              <a:rPr lang="en-GB" b="1" dirty="0"/>
            </a:br>
            <a:endParaRPr lang="en-GB"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a:t>CHARTERED INSTITUTE OF PERSONNEL AND DEVELOPMENT. (2005) Flexible working: impact and implementation. Survey report. London: </a:t>
            </a:r>
            <a:r>
              <a:rPr lang="en-GB" dirty="0" err="1"/>
              <a:t>CIPD</a:t>
            </a:r>
            <a:r>
              <a:rPr lang="en-GB" dirty="0"/>
              <a:t>.</a:t>
            </a:r>
          </a:p>
        </p:txBody>
      </p:sp>
      <p:sp>
        <p:nvSpPr>
          <p:cNvPr id="2" name="Title 1"/>
          <p:cNvSpPr>
            <a:spLocks noGrp="1"/>
          </p:cNvSpPr>
          <p:nvPr>
            <p:ph type="title"/>
          </p:nvPr>
        </p:nvSpPr>
        <p:spPr/>
        <p:txBody>
          <a:bodyPr/>
          <a:lstStyle/>
          <a:p>
            <a:r>
              <a:rPr lang="en-GB" dirty="0"/>
              <a:t>Sources used</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311</TotalTime>
  <Words>425</Words>
  <Application>Microsoft Office PowerPoint</Application>
  <PresentationFormat>On-screen Show (4:3)</PresentationFormat>
  <Paragraphs>59</Paragraphs>
  <Slides>16</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Calibri</vt:lpstr>
      <vt:lpstr>Lucida Sans Unicode</vt:lpstr>
      <vt:lpstr>Verdana</vt:lpstr>
      <vt:lpstr>Wingdings 2</vt:lpstr>
      <vt:lpstr>Wingdings 3</vt:lpstr>
      <vt:lpstr>Concourse</vt:lpstr>
      <vt:lpstr>Flexibility</vt:lpstr>
      <vt:lpstr>What is flexible working?  </vt:lpstr>
      <vt:lpstr>Types of flexibility</vt:lpstr>
      <vt:lpstr>Driving forces</vt:lpstr>
      <vt:lpstr>Driving forces</vt:lpstr>
      <vt:lpstr>Organisational benefits of flexible working practices</vt:lpstr>
      <vt:lpstr>Flexible working practices include: </vt:lpstr>
      <vt:lpstr>Flexible working continued </vt:lpstr>
      <vt:lpstr>Most common forms of flexible working</vt:lpstr>
      <vt:lpstr>PowerPoint Presentation</vt:lpstr>
      <vt:lpstr>PowerPoint Presentation</vt:lpstr>
      <vt:lpstr>PowerPoint Presentation</vt:lpstr>
      <vt:lpstr>PowerPoint Presentation</vt:lpstr>
      <vt:lpstr>Challenges employers might encounter include:  </vt:lpstr>
      <vt:lpstr>Useful websites </vt:lpstr>
      <vt:lpstr>Sources used</vt:lpstr>
    </vt:vector>
  </TitlesOfParts>
  <Company>SMU</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Samantha Morgan</dc:creator>
  <cp:lastModifiedBy>Brynach Heffernan</cp:lastModifiedBy>
  <cp:revision>38</cp:revision>
  <dcterms:created xsi:type="dcterms:W3CDTF">2013-01-10T08:41:08Z</dcterms:created>
  <dcterms:modified xsi:type="dcterms:W3CDTF">2019-06-04T14:11:55Z</dcterms:modified>
</cp:coreProperties>
</file>