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5"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12/9/2023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543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12/9/2023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1784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721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7678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4858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1149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248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388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917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4201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12/9/2023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5957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12/9/2023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34419307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77/001872679404700805"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AAEE34-50C3-5B53-7625-7B4446726CE9}"/>
              </a:ext>
            </a:extLst>
          </p:cNvPr>
          <p:cNvSpPr>
            <a:spLocks noGrp="1"/>
          </p:cNvSpPr>
          <p:nvPr>
            <p:ph type="ctrTitle"/>
          </p:nvPr>
        </p:nvSpPr>
        <p:spPr>
          <a:xfrm>
            <a:off x="6194716" y="739978"/>
            <a:ext cx="5334930" cy="3004145"/>
          </a:xfrm>
        </p:spPr>
        <p:txBody>
          <a:bodyPr>
            <a:normAutofit/>
          </a:bodyPr>
          <a:lstStyle/>
          <a:p>
            <a:r>
              <a:rPr lang="en-GB" b="1">
                <a:latin typeface="Calibri" panose="020F0502020204030204" pitchFamily="34" charset="0"/>
                <a:cs typeface="Calibri" panose="020F0502020204030204" pitchFamily="34" charset="0"/>
              </a:rPr>
              <a:t>Leadership and Change - Presentation</a:t>
            </a:r>
          </a:p>
        </p:txBody>
      </p:sp>
      <p:sp>
        <p:nvSpPr>
          <p:cNvPr id="3" name="Subtitle 2">
            <a:extLst>
              <a:ext uri="{FF2B5EF4-FFF2-40B4-BE49-F238E27FC236}">
                <a16:creationId xmlns:a16="http://schemas.microsoft.com/office/drawing/2014/main" id="{4A079D0A-5524-0BF0-32CF-CFCA46D7268C}"/>
              </a:ext>
            </a:extLst>
          </p:cNvPr>
          <p:cNvSpPr>
            <a:spLocks noGrp="1"/>
          </p:cNvSpPr>
          <p:nvPr>
            <p:ph type="subTitle" idx="1"/>
          </p:nvPr>
        </p:nvSpPr>
        <p:spPr>
          <a:xfrm>
            <a:off x="6194715" y="3836197"/>
            <a:ext cx="5334931" cy="2189214"/>
          </a:xfrm>
        </p:spPr>
        <p:txBody>
          <a:bodyPr>
            <a:normAutofit/>
          </a:bodyPr>
          <a:lstStyle/>
          <a:p>
            <a:r>
              <a:rPr lang="en-GB" b="1">
                <a:latin typeface="Calibri" panose="020F0502020204030204" pitchFamily="34" charset="0"/>
                <a:cs typeface="Calibri" panose="020F0502020204030204" pitchFamily="34" charset="0"/>
              </a:rPr>
              <a:t>Ancuta Nutu - 1918834</a:t>
            </a:r>
          </a:p>
        </p:txBody>
      </p:sp>
      <p:sp>
        <p:nvSpPr>
          <p:cNvPr id="20" name="Freeform: Shape 1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descr="Pink and blue clouds">
            <a:extLst>
              <a:ext uri="{FF2B5EF4-FFF2-40B4-BE49-F238E27FC236}">
                <a16:creationId xmlns:a16="http://schemas.microsoft.com/office/drawing/2014/main" id="{4BE22F0B-A5E7-E096-31A2-07773B140753}"/>
              </a:ext>
            </a:extLst>
          </p:cNvPr>
          <p:cNvPicPr>
            <a:picLocks noChangeAspect="1"/>
          </p:cNvPicPr>
          <p:nvPr/>
        </p:nvPicPr>
        <p:blipFill rotWithShape="1">
          <a:blip r:embed="rId2"/>
          <a:srcRect l="17125" r="17124"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0" name="Freeform: Shape 2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120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A3F9DB-B144-47A4-9DB2-706C3908B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3D9A74CD-249A-437B-A289-413676038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rrows pointing towards light">
            <a:extLst>
              <a:ext uri="{FF2B5EF4-FFF2-40B4-BE49-F238E27FC236}">
                <a16:creationId xmlns:a16="http://schemas.microsoft.com/office/drawing/2014/main" id="{DF1EACD3-A778-27C2-51E2-B83329B4125B}"/>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18AAAB-077D-E547-0984-964FCF5D7E69}"/>
              </a:ext>
            </a:extLst>
          </p:cNvPr>
          <p:cNvSpPr>
            <a:spLocks noGrp="1"/>
          </p:cNvSpPr>
          <p:nvPr>
            <p:ph type="title"/>
          </p:nvPr>
        </p:nvSpPr>
        <p:spPr>
          <a:xfrm>
            <a:off x="1171074" y="1396686"/>
            <a:ext cx="3240506" cy="4064628"/>
          </a:xfrm>
        </p:spPr>
        <p:txBody>
          <a:bodyPr>
            <a:normAutofit/>
          </a:bodyPr>
          <a:lstStyle/>
          <a:p>
            <a:r>
              <a:rPr lang="en-GB" b="1" dirty="0">
                <a:latin typeface="Calibri" panose="020F0502020204030204" pitchFamily="34" charset="0"/>
                <a:cs typeface="Calibri" panose="020F0502020204030204" pitchFamily="34" charset="0"/>
              </a:rPr>
              <a:t>Compassionate Leadership </a:t>
            </a:r>
          </a:p>
        </p:txBody>
      </p:sp>
      <p:sp>
        <p:nvSpPr>
          <p:cNvPr id="3" name="Content Placeholder 2">
            <a:extLst>
              <a:ext uri="{FF2B5EF4-FFF2-40B4-BE49-F238E27FC236}">
                <a16:creationId xmlns:a16="http://schemas.microsoft.com/office/drawing/2014/main" id="{A4C1D1B9-0FDB-131C-88B8-A371D530D5E2}"/>
              </a:ext>
            </a:extLst>
          </p:cNvPr>
          <p:cNvSpPr>
            <a:spLocks noGrp="1"/>
          </p:cNvSpPr>
          <p:nvPr>
            <p:ph idx="1"/>
          </p:nvPr>
        </p:nvSpPr>
        <p:spPr>
          <a:xfrm>
            <a:off x="5370153" y="1526033"/>
            <a:ext cx="5536397" cy="3935281"/>
          </a:xfrm>
        </p:spPr>
        <p:txBody>
          <a:bodyPr>
            <a:normAutofit/>
          </a:bodyPr>
          <a:lstStyle/>
          <a:p>
            <a:pPr marL="0" indent="0" algn="ctr">
              <a:buNone/>
            </a:pPr>
            <a:r>
              <a:rPr lang="en-GB" b="1" dirty="0">
                <a:solidFill>
                  <a:srgbClr val="FFFFFF"/>
                </a:solidFill>
                <a:latin typeface="Calibri" panose="020F0502020204030204" pitchFamily="34" charset="0"/>
                <a:cs typeface="Calibri" panose="020F0502020204030204" pitchFamily="34" charset="0"/>
              </a:rPr>
              <a:t>Definition</a:t>
            </a:r>
            <a:r>
              <a:rPr lang="en-GB" b="1" dirty="0">
                <a:solidFill>
                  <a:srgbClr val="FFFFFF"/>
                </a:solidFill>
              </a:rPr>
              <a:t> </a:t>
            </a:r>
          </a:p>
          <a:p>
            <a:r>
              <a:rPr lang="en-GB" dirty="0">
                <a:solidFill>
                  <a:srgbClr val="FFFFFF"/>
                </a:solidFill>
                <a:latin typeface="Calibri" panose="020F0502020204030204" pitchFamily="34" charset="0"/>
                <a:cs typeface="Calibri" panose="020F0502020204030204" pitchFamily="34" charset="0"/>
              </a:rPr>
              <a:t>‘’ Compassionate leadership involves a focus on relationships through careful listening to, understanding, empathising with and supporting other people, enabling those we lead to feel valued, respected and cared for, so they can reach their potential and do their best work ‘’ (West, 2021). </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449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en placed on top of a signature line">
            <a:extLst>
              <a:ext uri="{FF2B5EF4-FFF2-40B4-BE49-F238E27FC236}">
                <a16:creationId xmlns:a16="http://schemas.microsoft.com/office/drawing/2014/main" id="{34051BF6-61FA-5F61-493A-F391F1B8AEA0}"/>
              </a:ext>
            </a:extLst>
          </p:cNvPr>
          <p:cNvPicPr>
            <a:picLocks noChangeAspect="1"/>
          </p:cNvPicPr>
          <p:nvPr/>
        </p:nvPicPr>
        <p:blipFill rotWithShape="1">
          <a:blip r:embed="rId2"/>
          <a:srcRect l="51317" r="1422"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E7709F-93B9-C882-9BAF-B6CE921ECB5C}"/>
              </a:ext>
            </a:extLst>
          </p:cNvPr>
          <p:cNvSpPr>
            <a:spLocks noGrp="1"/>
          </p:cNvSpPr>
          <p:nvPr>
            <p:ph type="title"/>
          </p:nvPr>
        </p:nvSpPr>
        <p:spPr>
          <a:xfrm>
            <a:off x="5827048" y="407987"/>
            <a:ext cx="5721484" cy="1325563"/>
          </a:xfrm>
        </p:spPr>
        <p:txBody>
          <a:bodyPr>
            <a:normAutofit/>
          </a:bodyPr>
          <a:lstStyle/>
          <a:p>
            <a:pPr algn="ctr"/>
            <a:r>
              <a:rPr lang="en-GB" b="1" dirty="0">
                <a:latin typeface="Calibri" panose="020F0502020204030204" pitchFamily="34" charset="0"/>
                <a:cs typeface="Calibri" panose="020F0502020204030204" pitchFamily="34" charset="0"/>
              </a:rPr>
              <a:t>Questionnaire</a:t>
            </a:r>
          </a:p>
        </p:txBody>
      </p:sp>
      <p:sp>
        <p:nvSpPr>
          <p:cNvPr id="3" name="Content Placeholder 2">
            <a:extLst>
              <a:ext uri="{FF2B5EF4-FFF2-40B4-BE49-F238E27FC236}">
                <a16:creationId xmlns:a16="http://schemas.microsoft.com/office/drawing/2014/main" id="{FEBAD7A8-4681-6477-F4D5-830490ABBD14}"/>
              </a:ext>
            </a:extLst>
          </p:cNvPr>
          <p:cNvSpPr>
            <a:spLocks noGrp="1"/>
          </p:cNvSpPr>
          <p:nvPr>
            <p:ph idx="1"/>
          </p:nvPr>
        </p:nvSpPr>
        <p:spPr>
          <a:xfrm>
            <a:off x="5827048" y="1868487"/>
            <a:ext cx="5721484" cy="4351338"/>
          </a:xfrm>
        </p:spPr>
        <p:txBody>
          <a:bodyPr>
            <a:normAutofit/>
          </a:bodyPr>
          <a:lstStyle/>
          <a:p>
            <a:pPr marL="0" indent="0" algn="ctr">
              <a:buNone/>
            </a:pPr>
            <a:r>
              <a:rPr lang="en-GB" sz="2200" b="1" dirty="0">
                <a:latin typeface="Calibri" panose="020F0502020204030204" pitchFamily="34" charset="0"/>
                <a:cs typeface="Calibri" panose="020F0502020204030204" pitchFamily="34" charset="0"/>
              </a:rPr>
              <a:t>Why ‘Questionnaire’ is a good method to aid research</a:t>
            </a:r>
          </a:p>
          <a:p>
            <a:pPr marL="0" indent="0">
              <a:buNone/>
            </a:pPr>
            <a:endParaRPr lang="en-GB" sz="2200" b="1" dirty="0">
              <a:latin typeface="Calibri" panose="020F0502020204030204" pitchFamily="34" charset="0"/>
              <a:cs typeface="Calibri" panose="020F0502020204030204" pitchFamily="34" charset="0"/>
            </a:endParaRPr>
          </a:p>
          <a:p>
            <a:pPr marL="0" indent="0">
              <a:buNone/>
            </a:pPr>
            <a:r>
              <a:rPr lang="en-GB" sz="2200" dirty="0">
                <a:latin typeface="Calibri" panose="020F0502020204030204" pitchFamily="34" charset="0"/>
                <a:cs typeface="Calibri" panose="020F0502020204030204" pitchFamily="34" charset="0"/>
              </a:rPr>
              <a:t>‘’Questionnaires are written in many different ways, to be used in many different situations and with many different data-gathering media. In market research the term ‘questionnaire’ is used to refer both to questionnaires intended for self-completion by survey participants and to survey instruments intended to be administered by an interviewer, either in a face-to-face interview or by telephone.’’</a:t>
            </a:r>
            <a:r>
              <a:rPr lang="en-GB" sz="2200" dirty="0">
                <a:effectLst/>
                <a:latin typeface="Calibri" panose="020F0502020204030204" pitchFamily="34" charset="0"/>
                <a:cs typeface="Calibri" panose="020F0502020204030204" pitchFamily="34" charset="0"/>
              </a:rPr>
              <a:t> (Brace, 2010).</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12228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1209DD83-6254-5A77-8798-52FC29315452}"/>
              </a:ext>
            </a:extLst>
          </p:cNvPr>
          <p:cNvPicPr>
            <a:picLocks noChangeAspect="1"/>
          </p:cNvPicPr>
          <p:nvPr/>
        </p:nvPicPr>
        <p:blipFill rotWithShape="1">
          <a:blip r:embed="rId2">
            <a:alphaModFix amt="35000"/>
          </a:blip>
          <a:srcRect t="8424"/>
          <a:stretch/>
        </p:blipFill>
        <p:spPr>
          <a:xfrm>
            <a:off x="20" y="-8467"/>
            <a:ext cx="12191980" cy="6866467"/>
          </a:xfrm>
          <a:prstGeom prst="rect">
            <a:avLst/>
          </a:prstGeom>
        </p:spPr>
      </p:pic>
      <p:sp>
        <p:nvSpPr>
          <p:cNvPr id="2" name="Title 1">
            <a:extLst>
              <a:ext uri="{FF2B5EF4-FFF2-40B4-BE49-F238E27FC236}">
                <a16:creationId xmlns:a16="http://schemas.microsoft.com/office/drawing/2014/main" id="{35672E7C-FB3C-4900-A9E0-B13A3E4C4A3E}"/>
              </a:ext>
            </a:extLst>
          </p:cNvPr>
          <p:cNvSpPr>
            <a:spLocks noGrp="1"/>
          </p:cNvSpPr>
          <p:nvPr>
            <p:ph type="title"/>
          </p:nvPr>
        </p:nvSpPr>
        <p:spPr>
          <a:xfrm>
            <a:off x="686834" y="591344"/>
            <a:ext cx="3200400" cy="5585619"/>
          </a:xfrm>
        </p:spPr>
        <p:txBody>
          <a:bodyPr>
            <a:normAutofit/>
          </a:bodyPr>
          <a:lstStyle/>
          <a:p>
            <a:r>
              <a:rPr lang="en-GB" b="1" dirty="0">
                <a:solidFill>
                  <a:srgbClr val="FFFFFF"/>
                </a:solidFill>
                <a:latin typeface="Calibri" panose="020F0502020204030204" pitchFamily="34" charset="0"/>
                <a:cs typeface="Calibri" panose="020F0502020204030204" pitchFamily="34" charset="0"/>
              </a:rPr>
              <a:t>Emotional Intelligence</a:t>
            </a:r>
          </a:p>
        </p:txBody>
      </p:sp>
      <p:sp>
        <p:nvSpPr>
          <p:cNvPr id="3" name="Content Placeholder 2">
            <a:extLst>
              <a:ext uri="{FF2B5EF4-FFF2-40B4-BE49-F238E27FC236}">
                <a16:creationId xmlns:a16="http://schemas.microsoft.com/office/drawing/2014/main" id="{D781107A-174E-5D2E-470A-AF398CBCE6D3}"/>
              </a:ext>
            </a:extLst>
          </p:cNvPr>
          <p:cNvSpPr>
            <a:spLocks noGrp="1"/>
          </p:cNvSpPr>
          <p:nvPr>
            <p:ph idx="1"/>
          </p:nvPr>
        </p:nvSpPr>
        <p:spPr>
          <a:xfrm>
            <a:off x="4447308" y="591344"/>
            <a:ext cx="6906491" cy="5585619"/>
          </a:xfrm>
        </p:spPr>
        <p:txBody>
          <a:bodyPr anchor="ctr">
            <a:normAutofit/>
          </a:bodyPr>
          <a:lstStyle/>
          <a:p>
            <a:pPr marL="0" indent="0">
              <a:buNone/>
            </a:pPr>
            <a:r>
              <a:rPr lang="en-GB" b="1">
                <a:solidFill>
                  <a:srgbClr val="FFFFFF"/>
                </a:solidFill>
                <a:latin typeface="Calibri" panose="020F0502020204030204" pitchFamily="34" charset="0"/>
                <a:cs typeface="Calibri" panose="020F0502020204030204" pitchFamily="34" charset="0"/>
              </a:rPr>
              <a:t>Definition</a:t>
            </a:r>
          </a:p>
          <a:p>
            <a:pPr marL="0" indent="0">
              <a:buNone/>
            </a:pPr>
            <a:r>
              <a:rPr lang="en-GB">
                <a:solidFill>
                  <a:srgbClr val="FFFFFF"/>
                </a:solidFill>
                <a:latin typeface="Calibri" panose="020F0502020204030204" pitchFamily="34" charset="0"/>
                <a:cs typeface="Calibri" panose="020F0502020204030204" pitchFamily="34" charset="0"/>
              </a:rPr>
              <a:t>A psychotherapist and behaviour science journalist by the name of Daniel Goleman popularized the term emotional intelligence in 1995 by publishing his book, Emotional Intelligence, in which he described the concept. </a:t>
            </a:r>
          </a:p>
          <a:p>
            <a:pPr marL="0" indent="0">
              <a:buNone/>
            </a:pPr>
            <a:r>
              <a:rPr lang="en-GB">
                <a:solidFill>
                  <a:srgbClr val="FFFFFF"/>
                </a:solidFill>
                <a:latin typeface="Calibri" panose="020F0502020204030204" pitchFamily="34" charset="0"/>
                <a:cs typeface="Calibri" panose="020F0502020204030204" pitchFamily="34" charset="0"/>
              </a:rPr>
              <a:t>Goleman (1995), defined emotional intelligence as ‘’a person’s ability to manage their feelings so that those feelings are expressed appropriately and effectively.’’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3627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B5C0F7-8F3B-2584-16CF-2C30AECFB2F4}"/>
              </a:ext>
            </a:extLst>
          </p:cNvPr>
          <p:cNvSpPr>
            <a:spLocks noGrp="1"/>
          </p:cNvSpPr>
          <p:nvPr>
            <p:ph type="title"/>
          </p:nvPr>
        </p:nvSpPr>
        <p:spPr>
          <a:xfrm>
            <a:off x="838200" y="365125"/>
            <a:ext cx="5558489" cy="1325563"/>
          </a:xfrm>
        </p:spPr>
        <p:txBody>
          <a:bodyPr>
            <a:normAutofit/>
          </a:bodyPr>
          <a:lstStyle/>
          <a:p>
            <a:r>
              <a:rPr lang="en-GB" b="1">
                <a:latin typeface="Calibri" panose="020F0502020204030204" pitchFamily="34" charset="0"/>
                <a:cs typeface="Calibri" panose="020F0502020204030204" pitchFamily="34" charset="0"/>
              </a:rPr>
              <a:t>Managing Change </a:t>
            </a:r>
          </a:p>
        </p:txBody>
      </p:sp>
      <p:sp>
        <p:nvSpPr>
          <p:cNvPr id="19"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92074C-040E-44F8-DA96-ABA202FADADB}"/>
              </a:ext>
            </a:extLst>
          </p:cNvPr>
          <p:cNvSpPr>
            <a:spLocks noGrp="1"/>
          </p:cNvSpPr>
          <p:nvPr>
            <p:ph idx="1"/>
          </p:nvPr>
        </p:nvSpPr>
        <p:spPr>
          <a:xfrm>
            <a:off x="838200" y="1825625"/>
            <a:ext cx="5558489" cy="4351338"/>
          </a:xfrm>
        </p:spPr>
        <p:txBody>
          <a:bodyPr>
            <a:normAutofit/>
          </a:bodyPr>
          <a:lstStyle/>
          <a:p>
            <a:pPr marL="0" indent="0">
              <a:buNone/>
            </a:pPr>
            <a:r>
              <a:rPr lang="en-GB" b="1">
                <a:latin typeface="Calibri" panose="020F0502020204030204" pitchFamily="34" charset="0"/>
                <a:cs typeface="Calibri" panose="020F0502020204030204" pitchFamily="34" charset="0"/>
              </a:rPr>
              <a:t>Why change is important in organizations</a:t>
            </a:r>
          </a:p>
          <a:p>
            <a:pPr marL="0" indent="0">
              <a:buNone/>
            </a:pPr>
            <a:endParaRPr lang="en-GB" b="1">
              <a:latin typeface="Calibri" panose="020F0502020204030204" pitchFamily="34" charset="0"/>
              <a:cs typeface="Calibri" panose="020F0502020204030204" pitchFamily="34" charset="0"/>
            </a:endParaRPr>
          </a:p>
          <a:p>
            <a:pPr marL="0" indent="0">
              <a:buNone/>
            </a:pPr>
            <a:r>
              <a:rPr lang="en-GB" b="0" i="0">
                <a:effectLst/>
                <a:latin typeface="Calibri" panose="020F0502020204030204" pitchFamily="34" charset="0"/>
                <a:cs typeface="Calibri" panose="020F0502020204030204" pitchFamily="34" charset="0"/>
              </a:rPr>
              <a:t>‘’Managing Change in Organisations provides a practical and thorough overview of how effective change can be achieved in organizations.’’</a:t>
            </a:r>
            <a:r>
              <a:rPr lang="en-GB" b="0" i="0">
                <a:latin typeface="Calibri" panose="020F0502020204030204" pitchFamily="34" charset="0"/>
                <a:cs typeface="Calibri" panose="020F0502020204030204" pitchFamily="34" charset="0"/>
              </a:rPr>
              <a:t> (</a:t>
            </a:r>
            <a:r>
              <a:rPr lang="en-GB" b="0" i="0" err="1">
                <a:latin typeface="Calibri" panose="020F0502020204030204" pitchFamily="34" charset="0"/>
                <a:cs typeface="Calibri" panose="020F0502020204030204" pitchFamily="34" charset="0"/>
              </a:rPr>
              <a:t>Carnall</a:t>
            </a:r>
            <a:r>
              <a:rPr lang="en-GB" b="0" i="0">
                <a:latin typeface="Calibri" panose="020F0502020204030204" pitchFamily="34" charset="0"/>
                <a:cs typeface="Calibri" panose="020F0502020204030204" pitchFamily="34" charset="0"/>
              </a:rPr>
              <a:t>, 2014).</a:t>
            </a:r>
            <a:endParaRPr lang="en-GB" b="1">
              <a:latin typeface="Calibri" panose="020F0502020204030204" pitchFamily="34" charset="0"/>
              <a:cs typeface="Calibri" panose="020F0502020204030204" pitchFamily="34" charset="0"/>
            </a:endParaRPr>
          </a:p>
          <a:p>
            <a:endParaRPr lang="en-GB"/>
          </a:p>
        </p:txBody>
      </p:sp>
      <p:sp>
        <p:nvSpPr>
          <p:cNvPr id="21"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639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 name="Picture 25" descr="One in a crowd">
            <a:extLst>
              <a:ext uri="{FF2B5EF4-FFF2-40B4-BE49-F238E27FC236}">
                <a16:creationId xmlns:a16="http://schemas.microsoft.com/office/drawing/2014/main" id="{BC6A7580-8651-ABDF-2E4B-D6C6B49F6E6A}"/>
              </a:ext>
            </a:extLst>
          </p:cNvPr>
          <p:cNvPicPr>
            <a:picLocks noChangeAspect="1"/>
          </p:cNvPicPr>
          <p:nvPr/>
        </p:nvPicPr>
        <p:blipFill rotWithShape="1">
          <a:blip r:embed="rId2"/>
          <a:srcRect l="27544" r="1935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DDC45E-15A7-8D38-63F7-3E28E4221BA6}"/>
              </a:ext>
            </a:extLst>
          </p:cNvPr>
          <p:cNvSpPr>
            <a:spLocks noGrp="1"/>
          </p:cNvSpPr>
          <p:nvPr>
            <p:ph type="title"/>
          </p:nvPr>
        </p:nvSpPr>
        <p:spPr>
          <a:xfrm>
            <a:off x="5827048" y="407987"/>
            <a:ext cx="5721484" cy="1325563"/>
          </a:xfrm>
        </p:spPr>
        <p:txBody>
          <a:bodyPr>
            <a:normAutofit/>
          </a:bodyPr>
          <a:lstStyle/>
          <a:p>
            <a:r>
              <a:rPr lang="en-GB" b="1">
                <a:latin typeface="Calibri" panose="020F0502020204030204" pitchFamily="34" charset="0"/>
                <a:cs typeface="Calibri" panose="020F0502020204030204" pitchFamily="34" charset="0"/>
              </a:rPr>
              <a:t>Democratic Leadership Style</a:t>
            </a:r>
          </a:p>
        </p:txBody>
      </p:sp>
      <p:sp>
        <p:nvSpPr>
          <p:cNvPr id="3" name="Content Placeholder 2">
            <a:extLst>
              <a:ext uri="{FF2B5EF4-FFF2-40B4-BE49-F238E27FC236}">
                <a16:creationId xmlns:a16="http://schemas.microsoft.com/office/drawing/2014/main" id="{BF1FD11F-144F-847F-2ED8-A8F92BA2B9A3}"/>
              </a:ext>
            </a:extLst>
          </p:cNvPr>
          <p:cNvSpPr>
            <a:spLocks noGrp="1"/>
          </p:cNvSpPr>
          <p:nvPr>
            <p:ph idx="1"/>
          </p:nvPr>
        </p:nvSpPr>
        <p:spPr>
          <a:xfrm>
            <a:off x="5827048" y="1868487"/>
            <a:ext cx="5721484" cy="4351338"/>
          </a:xfrm>
        </p:spPr>
        <p:txBody>
          <a:bodyPr>
            <a:normAutofit/>
          </a:bodyPr>
          <a:lstStyle/>
          <a:p>
            <a:pPr marL="0" indent="0" algn="ctr">
              <a:buNone/>
            </a:pPr>
            <a:r>
              <a:rPr lang="en-GB" b="1" dirty="0">
                <a:latin typeface="Calibri" panose="020F0502020204030204" pitchFamily="34" charset="0"/>
                <a:cs typeface="Calibri" panose="020F0502020204030204" pitchFamily="34" charset="0"/>
              </a:rPr>
              <a:t>Definition</a:t>
            </a:r>
          </a:p>
          <a:p>
            <a:pPr marL="0" indent="0">
              <a:buNone/>
            </a:pPr>
            <a:r>
              <a:rPr lang="en-GB" dirty="0">
                <a:latin typeface="Calibri" panose="020F0502020204030204" pitchFamily="34" charset="0"/>
                <a:cs typeface="Calibri" panose="020F0502020204030204" pitchFamily="34" charset="0"/>
              </a:rPr>
              <a:t>‘’D</a:t>
            </a:r>
            <a:r>
              <a:rPr lang="en-GB" b="0" i="0" dirty="0">
                <a:effectLst/>
                <a:latin typeface="Calibri" panose="020F0502020204030204" pitchFamily="34" charset="0"/>
                <a:cs typeface="Calibri" panose="020F0502020204030204" pitchFamily="34" charset="0"/>
              </a:rPr>
              <a:t>emocratic leadership is conceptually distinct from positions of authority; rather, it is defined as the performance of three functions: distributing responsibility among the membership, empowering group members, and aiding the group's decision-making process. ’’ (</a:t>
            </a:r>
            <a:r>
              <a:rPr lang="en-GB" b="0" i="0" dirty="0" err="1">
                <a:effectLst/>
                <a:latin typeface="Calibri" panose="020F0502020204030204" pitchFamily="34" charset="0"/>
                <a:cs typeface="Calibri" panose="020F0502020204030204" pitchFamily="34" charset="0"/>
              </a:rPr>
              <a:t>Gastil</a:t>
            </a:r>
            <a:r>
              <a:rPr lang="en-GB" b="0" i="0" dirty="0">
                <a:effectLst/>
                <a:latin typeface="Calibri" panose="020F0502020204030204" pitchFamily="34" charset="0"/>
                <a:cs typeface="Calibri" panose="020F0502020204030204" pitchFamily="34" charset="0"/>
              </a:rPr>
              <a:t>, 1994, pp 953-975)</a:t>
            </a:r>
            <a:endParaRPr lang="en-GB"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73702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D47A-E398-589C-9B7C-82BADAD4A90E}"/>
              </a:ext>
            </a:extLst>
          </p:cNvPr>
          <p:cNvSpPr>
            <a:spLocks noGrp="1"/>
          </p:cNvSpPr>
          <p:nvPr>
            <p:ph type="title"/>
          </p:nvPr>
        </p:nvSpPr>
        <p:spPr/>
        <p:txBody>
          <a:bodyPr>
            <a:normAutofit fontScale="90000"/>
          </a:bodyPr>
          <a:lstStyle/>
          <a:p>
            <a:r>
              <a:rPr lang="en-GB" sz="2200" dirty="0">
                <a:latin typeface="Calibri" panose="020F0502020204030204" pitchFamily="34" charset="0"/>
                <a:cs typeface="Calibri" panose="020F0502020204030204" pitchFamily="34" charset="0"/>
              </a:rPr>
              <a:t>‘’The democratic leadership style is also called the participative style as it encourages employees to be a part of the decision-making. This style requires the leader to be a coach who has the final say but gathers information from staff members before making a decision.’’ </a:t>
            </a:r>
            <a:r>
              <a:rPr lang="en-GB" sz="2200" dirty="0">
                <a:effectLst/>
                <a:latin typeface="Calibri" panose="020F0502020204030204" pitchFamily="34" charset="0"/>
                <a:cs typeface="Calibri" panose="020F0502020204030204" pitchFamily="34" charset="0"/>
              </a:rPr>
              <a:t>(Khan et al., 2015). </a:t>
            </a:r>
            <a:br>
              <a:rPr lang="en-GB" sz="3200" dirty="0">
                <a:effectLst/>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531DC9CA-A1DE-49AF-2301-837F028700F6}"/>
              </a:ext>
            </a:extLst>
          </p:cNvPr>
          <p:cNvSpPr>
            <a:spLocks noGrp="1"/>
          </p:cNvSpPr>
          <p:nvPr>
            <p:ph sz="half" idx="1"/>
          </p:nvPr>
        </p:nvSpPr>
        <p:spPr/>
        <p:txBody>
          <a:bodyPr>
            <a:normAutofit/>
          </a:bodyPr>
          <a:lstStyle/>
          <a:p>
            <a:pPr marL="0" indent="0" algn="ctr">
              <a:buNone/>
            </a:pPr>
            <a:r>
              <a:rPr lang="en-GB" sz="2000" b="1" dirty="0">
                <a:latin typeface="Calibri" panose="020F0502020204030204" pitchFamily="34" charset="0"/>
                <a:cs typeface="Calibri" panose="020F0502020204030204" pitchFamily="34" charset="0"/>
              </a:rPr>
              <a:t> Advantages of democratic leadership </a:t>
            </a:r>
          </a:p>
          <a:p>
            <a:pPr marL="0" indent="0" algn="ctr">
              <a:buNone/>
            </a:pPr>
            <a:endParaRPr lang="en-GB" sz="2000" b="1"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A motivator</a:t>
            </a:r>
          </a:p>
          <a:p>
            <a:r>
              <a:rPr lang="en-GB" sz="2000" dirty="0">
                <a:latin typeface="Calibri" panose="020F0502020204030204" pitchFamily="34" charset="0"/>
                <a:cs typeface="Calibri" panose="020F0502020204030204" pitchFamily="34" charset="0"/>
              </a:rPr>
              <a:t>Ideas of all kinds</a:t>
            </a:r>
          </a:p>
          <a:p>
            <a:r>
              <a:rPr lang="en-GB" sz="2000" dirty="0">
                <a:latin typeface="Calibri" panose="020F0502020204030204" pitchFamily="34" charset="0"/>
                <a:cs typeface="Calibri" panose="020F0502020204030204" pitchFamily="34" charset="0"/>
              </a:rPr>
              <a:t>Group members trust him/her</a:t>
            </a:r>
          </a:p>
          <a:p>
            <a:r>
              <a:rPr lang="en-GB" sz="2000" dirty="0">
                <a:latin typeface="Calibri" panose="020F0502020204030204" pitchFamily="34" charset="0"/>
                <a:cs typeface="Calibri" panose="020F0502020204030204" pitchFamily="34" charset="0"/>
              </a:rPr>
              <a:t>Problem-solving skills</a:t>
            </a:r>
          </a:p>
          <a:p>
            <a:r>
              <a:rPr lang="en-GB" sz="2000" dirty="0">
                <a:latin typeface="Calibri" panose="020F0502020204030204" pitchFamily="34" charset="0"/>
                <a:cs typeface="Calibri" panose="020F0502020204030204" pitchFamily="34" charset="0"/>
              </a:rPr>
              <a:t>Achieving equality</a:t>
            </a:r>
          </a:p>
        </p:txBody>
      </p:sp>
      <p:sp>
        <p:nvSpPr>
          <p:cNvPr id="4" name="Content Placeholder 3">
            <a:extLst>
              <a:ext uri="{FF2B5EF4-FFF2-40B4-BE49-F238E27FC236}">
                <a16:creationId xmlns:a16="http://schemas.microsoft.com/office/drawing/2014/main" id="{7FA20C4F-55C9-E7C7-1F9F-817BFB42A5F2}"/>
              </a:ext>
            </a:extLst>
          </p:cNvPr>
          <p:cNvSpPr>
            <a:spLocks noGrp="1"/>
          </p:cNvSpPr>
          <p:nvPr>
            <p:ph sz="half" idx="2"/>
          </p:nvPr>
        </p:nvSpPr>
        <p:spPr/>
        <p:txBody>
          <a:bodyPr>
            <a:normAutofit/>
          </a:bodyPr>
          <a:lstStyle/>
          <a:p>
            <a:pPr marL="0" indent="0" algn="ctr">
              <a:buNone/>
            </a:pPr>
            <a:r>
              <a:rPr lang="en-GB" sz="2000" b="1" dirty="0">
                <a:latin typeface="Calibri" panose="020F0502020204030204" pitchFamily="34" charset="0"/>
                <a:cs typeface="Calibri" panose="020F0502020204030204" pitchFamily="34" charset="0"/>
              </a:rPr>
              <a:t>Disadvantages of democratic leadership</a:t>
            </a:r>
          </a:p>
          <a:p>
            <a:pPr marL="0" indent="0" algn="ctr">
              <a:buNone/>
            </a:pPr>
            <a:endParaRPr lang="en-GB" sz="2000" b="1"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Making decisions can be time-consuming</a:t>
            </a:r>
          </a:p>
          <a:p>
            <a:r>
              <a:rPr lang="en-GB" sz="2000" dirty="0">
                <a:latin typeface="Calibri" panose="020F0502020204030204" pitchFamily="34" charset="0"/>
                <a:cs typeface="Calibri" panose="020F0502020204030204" pitchFamily="34" charset="0"/>
              </a:rPr>
              <a:t>Inability to manage conflicts effectively</a:t>
            </a:r>
          </a:p>
          <a:p>
            <a:r>
              <a:rPr lang="en-GB" sz="2000" dirty="0">
                <a:latin typeface="Calibri" panose="020F0502020204030204" pitchFamily="34" charset="0"/>
                <a:cs typeface="Calibri" panose="020F0502020204030204" pitchFamily="34" charset="0"/>
              </a:rPr>
              <a:t> Organizing or directing is lacking</a:t>
            </a:r>
          </a:p>
          <a:p>
            <a:r>
              <a:rPr lang="en-GB" sz="2000" dirty="0">
                <a:latin typeface="Calibri" panose="020F0502020204030204" pitchFamily="34" charset="0"/>
                <a:cs typeface="Calibri" panose="020F0502020204030204" pitchFamily="34" charset="0"/>
              </a:rPr>
              <a:t>Decision-making incapacity</a:t>
            </a:r>
          </a:p>
        </p:txBody>
      </p:sp>
    </p:spTree>
    <p:extLst>
      <p:ext uri="{BB962C8B-B14F-4D97-AF65-F5344CB8AC3E}">
        <p14:creationId xmlns:p14="http://schemas.microsoft.com/office/powerpoint/2010/main" val="3084382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A3F9DB-B144-47A4-9DB2-706C3908B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3D9A74CD-249A-437B-A289-413676038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bstract blurred public library with bookshelves">
            <a:extLst>
              <a:ext uri="{FF2B5EF4-FFF2-40B4-BE49-F238E27FC236}">
                <a16:creationId xmlns:a16="http://schemas.microsoft.com/office/drawing/2014/main" id="{7B699DE4-7485-358A-05D5-C84BAEF8ED06}"/>
              </a:ext>
            </a:extLst>
          </p:cNvPr>
          <p:cNvPicPr>
            <a:picLocks noChangeAspect="1"/>
          </p:cNvPicPr>
          <p:nvPr/>
        </p:nvPicPr>
        <p:blipFill rotWithShape="1">
          <a:blip r:embed="rId2">
            <a:alphaModFix amt="35000"/>
          </a:blip>
          <a:srcRect t="1310" b="14420"/>
          <a:stretch/>
        </p:blipFill>
        <p:spPr>
          <a:xfrm>
            <a:off x="25007" y="-81270"/>
            <a:ext cx="12191980" cy="6857990"/>
          </a:xfrm>
          <a:prstGeom prst="rect">
            <a:avLst/>
          </a:prstGeom>
        </p:spPr>
      </p:pic>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BBCF08-13D1-73ED-BE9A-07CE833634DA}"/>
              </a:ext>
            </a:extLst>
          </p:cNvPr>
          <p:cNvSpPr>
            <a:spLocks noGrp="1"/>
          </p:cNvSpPr>
          <p:nvPr>
            <p:ph type="title"/>
          </p:nvPr>
        </p:nvSpPr>
        <p:spPr>
          <a:xfrm>
            <a:off x="1171074" y="1396686"/>
            <a:ext cx="3240506" cy="4064628"/>
          </a:xfrm>
        </p:spPr>
        <p:txBody>
          <a:bodyPr>
            <a:normAutofit/>
          </a:bodyPr>
          <a:lstStyle/>
          <a:p>
            <a:pPr algn="ctr"/>
            <a:r>
              <a:rPr lang="en-GB" b="1" dirty="0">
                <a:latin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8A2D3119-744E-9953-6F79-4014F2897969}"/>
              </a:ext>
            </a:extLst>
          </p:cNvPr>
          <p:cNvSpPr>
            <a:spLocks noGrp="1"/>
          </p:cNvSpPr>
          <p:nvPr>
            <p:ph idx="1"/>
          </p:nvPr>
        </p:nvSpPr>
        <p:spPr>
          <a:xfrm>
            <a:off x="5093465" y="284020"/>
            <a:ext cx="6527207" cy="5974540"/>
          </a:xfrm>
        </p:spPr>
        <p:txBody>
          <a:bodyPr>
            <a:normAutofit/>
          </a:bodyPr>
          <a:lstStyle/>
          <a:p>
            <a:pPr marL="457200" indent="-457200">
              <a:buFont typeface="+mj-lt"/>
              <a:buAutoNum type="arabicPeriod"/>
            </a:pPr>
            <a:r>
              <a:rPr lang="en-GB" sz="2000" dirty="0">
                <a:solidFill>
                  <a:srgbClr val="FFFFFF"/>
                </a:solidFill>
                <a:effectLst/>
                <a:latin typeface="Calibri" panose="020F0502020204030204" pitchFamily="34" charset="0"/>
                <a:cs typeface="Calibri" panose="020F0502020204030204" pitchFamily="34" charset="0"/>
              </a:rPr>
              <a:t>West, Michael A. </a:t>
            </a:r>
            <a:r>
              <a:rPr lang="en-GB" sz="2000" i="1" dirty="0">
                <a:solidFill>
                  <a:srgbClr val="FFFFFF"/>
                </a:solidFill>
                <a:effectLst/>
                <a:latin typeface="Calibri" panose="020F0502020204030204" pitchFamily="34" charset="0"/>
                <a:cs typeface="Calibri" panose="020F0502020204030204" pitchFamily="34" charset="0"/>
              </a:rPr>
              <a:t>Compassionate Leadership : Sustaining Wisdom, Humanity and Presence in Health and Social Care</a:t>
            </a:r>
            <a:r>
              <a:rPr lang="en-GB" sz="2000" dirty="0">
                <a:solidFill>
                  <a:srgbClr val="FFFFFF"/>
                </a:solidFill>
                <a:effectLst/>
                <a:latin typeface="Calibri" panose="020F0502020204030204" pitchFamily="34" charset="0"/>
                <a:cs typeface="Calibri" panose="020F0502020204030204" pitchFamily="34" charset="0"/>
              </a:rPr>
              <a:t>. The Swirling Leaf Press, 2 July 2021.</a:t>
            </a:r>
          </a:p>
          <a:p>
            <a:pPr marL="457200" indent="-457200">
              <a:buFont typeface="+mj-lt"/>
              <a:buAutoNum type="arabicPeriod"/>
            </a:pPr>
            <a:r>
              <a:rPr lang="en-GB" sz="2000" dirty="0">
                <a:solidFill>
                  <a:srgbClr val="FFFFFF"/>
                </a:solidFill>
                <a:effectLst/>
                <a:latin typeface="Calibri" panose="020F0502020204030204" pitchFamily="34" charset="0"/>
                <a:cs typeface="Calibri" panose="020F0502020204030204" pitchFamily="34" charset="0"/>
              </a:rPr>
              <a:t>Brace, Ian. </a:t>
            </a:r>
            <a:r>
              <a:rPr lang="en-GB" sz="2000" i="1" dirty="0">
                <a:solidFill>
                  <a:srgbClr val="FFFFFF"/>
                </a:solidFill>
                <a:effectLst/>
                <a:latin typeface="Calibri" panose="020F0502020204030204" pitchFamily="34" charset="0"/>
                <a:cs typeface="Calibri" panose="020F0502020204030204" pitchFamily="34" charset="0"/>
              </a:rPr>
              <a:t>Questionnaire Design : How to Plan, Structure and Write Survey Material for Effective Market Research</a:t>
            </a:r>
            <a:r>
              <a:rPr lang="en-GB" sz="2000" dirty="0">
                <a:solidFill>
                  <a:srgbClr val="FFFFFF"/>
                </a:solidFill>
                <a:effectLst/>
                <a:latin typeface="Calibri" panose="020F0502020204030204" pitchFamily="34" charset="0"/>
                <a:cs typeface="Calibri" panose="020F0502020204030204" pitchFamily="34" charset="0"/>
              </a:rPr>
              <a:t>. London ; Philadelphia, Kogan Page, 2010.</a:t>
            </a:r>
          </a:p>
          <a:p>
            <a:pPr marL="457200" indent="-457200">
              <a:buFont typeface="+mj-lt"/>
              <a:buAutoNum type="arabicPeriod"/>
            </a:pPr>
            <a:r>
              <a:rPr lang="en-GB" sz="2000" dirty="0">
                <a:solidFill>
                  <a:srgbClr val="FFFFFF"/>
                </a:solidFill>
                <a:effectLst/>
                <a:latin typeface="Calibri" panose="020F0502020204030204" pitchFamily="34" charset="0"/>
                <a:cs typeface="Calibri" panose="020F0502020204030204" pitchFamily="34" charset="0"/>
              </a:rPr>
              <a:t>Goleman, Daniel. </a:t>
            </a:r>
            <a:r>
              <a:rPr lang="en-GB" sz="2000" i="1" dirty="0">
                <a:solidFill>
                  <a:srgbClr val="FFFFFF"/>
                </a:solidFill>
                <a:effectLst/>
                <a:latin typeface="Calibri" panose="020F0502020204030204" pitchFamily="34" charset="0"/>
                <a:cs typeface="Calibri" panose="020F0502020204030204" pitchFamily="34" charset="0"/>
              </a:rPr>
              <a:t>Emotional Intelligence</a:t>
            </a:r>
            <a:r>
              <a:rPr lang="en-GB" sz="2000" dirty="0">
                <a:solidFill>
                  <a:srgbClr val="FFFFFF"/>
                </a:solidFill>
                <a:effectLst/>
                <a:latin typeface="Calibri" panose="020F0502020204030204" pitchFamily="34" charset="0"/>
                <a:cs typeface="Calibri" panose="020F0502020204030204" pitchFamily="34" charset="0"/>
              </a:rPr>
              <a:t>. London, Bloomsbury Publishing, 1995.</a:t>
            </a:r>
          </a:p>
          <a:p>
            <a:pPr marL="457200" indent="-457200">
              <a:buFont typeface="+mj-lt"/>
              <a:buAutoNum type="arabicPeriod"/>
            </a:pPr>
            <a:r>
              <a:rPr lang="en-GB" sz="2000" dirty="0" err="1">
                <a:solidFill>
                  <a:srgbClr val="FFFFFF"/>
                </a:solidFill>
                <a:effectLst/>
                <a:latin typeface="Calibri" panose="020F0502020204030204" pitchFamily="34" charset="0"/>
                <a:cs typeface="Calibri" panose="020F0502020204030204" pitchFamily="34" charset="0"/>
              </a:rPr>
              <a:t>Gastil</a:t>
            </a:r>
            <a:r>
              <a:rPr lang="en-GB" sz="2000" dirty="0">
                <a:solidFill>
                  <a:srgbClr val="FFFFFF"/>
                </a:solidFill>
                <a:effectLst/>
                <a:latin typeface="Calibri" panose="020F0502020204030204" pitchFamily="34" charset="0"/>
                <a:cs typeface="Calibri" panose="020F0502020204030204" pitchFamily="34" charset="0"/>
              </a:rPr>
              <a:t>, John. “A Definition and Illustration of Democratic Leadership.” </a:t>
            </a:r>
            <a:r>
              <a:rPr lang="en-GB" sz="2000" i="1" dirty="0">
                <a:solidFill>
                  <a:srgbClr val="FFFFFF"/>
                </a:solidFill>
                <a:effectLst/>
                <a:latin typeface="Calibri" panose="020F0502020204030204" pitchFamily="34" charset="0"/>
                <a:cs typeface="Calibri" panose="020F0502020204030204" pitchFamily="34" charset="0"/>
              </a:rPr>
              <a:t>Human Relations</a:t>
            </a:r>
            <a:r>
              <a:rPr lang="en-GB" sz="2000" dirty="0">
                <a:solidFill>
                  <a:srgbClr val="FFFFFF"/>
                </a:solidFill>
                <a:effectLst/>
                <a:latin typeface="Calibri" panose="020F0502020204030204" pitchFamily="34" charset="0"/>
                <a:cs typeface="Calibri" panose="020F0502020204030204" pitchFamily="34" charset="0"/>
              </a:rPr>
              <a:t>, vol. 47, no. 8, Aug. 1994, pp. 953–975, journals.sagepub.com/</a:t>
            </a:r>
            <a:r>
              <a:rPr lang="en-GB" sz="2000" dirty="0" err="1">
                <a:solidFill>
                  <a:srgbClr val="FFFFFF"/>
                </a:solidFill>
                <a:effectLst/>
                <a:latin typeface="Calibri" panose="020F0502020204030204" pitchFamily="34" charset="0"/>
                <a:cs typeface="Calibri" panose="020F0502020204030204" pitchFamily="34" charset="0"/>
              </a:rPr>
              <a:t>doi</a:t>
            </a:r>
            <a:r>
              <a:rPr lang="en-GB" sz="2000" dirty="0">
                <a:solidFill>
                  <a:srgbClr val="FFFFFF"/>
                </a:solidFill>
                <a:effectLst/>
                <a:latin typeface="Calibri" panose="020F0502020204030204" pitchFamily="34" charset="0"/>
                <a:cs typeface="Calibri" panose="020F0502020204030204" pitchFamily="34" charset="0"/>
              </a:rPr>
              <a:t>/abs/10.1177/001872679404700805?journalCode=huma, </a:t>
            </a:r>
            <a:r>
              <a:rPr lang="en-GB" sz="2000" dirty="0">
                <a:solidFill>
                  <a:srgbClr val="FFFFFF"/>
                </a:solidFill>
                <a:effectLst/>
                <a:latin typeface="Calibri" panose="020F0502020204030204" pitchFamily="34" charset="0"/>
                <a:cs typeface="Calibri" panose="020F0502020204030204" pitchFamily="34" charset="0"/>
                <a:hlinkClick r:id="rId3"/>
              </a:rPr>
              <a:t>https://doi.org/10.1177/001872679404700805</a:t>
            </a:r>
            <a:r>
              <a:rPr lang="en-GB" sz="2000" dirty="0">
                <a:solidFill>
                  <a:srgbClr val="FFFFFF"/>
                </a:solidFill>
                <a:effectLst/>
                <a:latin typeface="Calibri" panose="020F0502020204030204" pitchFamily="34" charset="0"/>
                <a:cs typeface="Calibri" panose="020F0502020204030204" pitchFamily="34" charset="0"/>
              </a:rPr>
              <a:t>.</a:t>
            </a:r>
          </a:p>
          <a:p>
            <a:pPr marL="457200" indent="-457200">
              <a:buFont typeface="+mj-lt"/>
              <a:buAutoNum type="arabicPeriod"/>
            </a:pPr>
            <a:r>
              <a:rPr lang="en-GB" sz="2000" dirty="0" err="1">
                <a:solidFill>
                  <a:srgbClr val="FFFFFF"/>
                </a:solidFill>
                <a:effectLst/>
                <a:latin typeface="Calibri" panose="020F0502020204030204" pitchFamily="34" charset="0"/>
                <a:cs typeface="Calibri" panose="020F0502020204030204" pitchFamily="34" charset="0"/>
              </a:rPr>
              <a:t>Carnall</a:t>
            </a:r>
            <a:r>
              <a:rPr lang="en-GB" sz="2000" dirty="0">
                <a:solidFill>
                  <a:srgbClr val="FFFFFF"/>
                </a:solidFill>
                <a:effectLst/>
                <a:latin typeface="Calibri" panose="020F0502020204030204" pitchFamily="34" charset="0"/>
                <a:cs typeface="Calibri" panose="020F0502020204030204" pitchFamily="34" charset="0"/>
              </a:rPr>
              <a:t>, C A. </a:t>
            </a:r>
            <a:r>
              <a:rPr lang="en-GB" sz="2000" i="1" dirty="0">
                <a:solidFill>
                  <a:srgbClr val="FFFFFF"/>
                </a:solidFill>
                <a:effectLst/>
                <a:latin typeface="Calibri" panose="020F0502020204030204" pitchFamily="34" charset="0"/>
                <a:cs typeface="Calibri" panose="020F0502020204030204" pitchFamily="34" charset="0"/>
              </a:rPr>
              <a:t>Managing Change in Organizations</a:t>
            </a:r>
            <a:r>
              <a:rPr lang="en-GB" sz="2000" dirty="0">
                <a:solidFill>
                  <a:srgbClr val="FFFFFF"/>
                </a:solidFill>
                <a:effectLst/>
                <a:latin typeface="Calibri" panose="020F0502020204030204" pitchFamily="34" charset="0"/>
                <a:cs typeface="Calibri" panose="020F0502020204030204" pitchFamily="34" charset="0"/>
              </a:rPr>
              <a:t>. 6th ed., Harlow, Pearson Education, 2014.</a:t>
            </a:r>
          </a:p>
          <a:p>
            <a:pPr marL="457200" indent="-457200">
              <a:buFont typeface="+mj-lt"/>
              <a:buAutoNum type="arabicPeriod"/>
            </a:pPr>
            <a:r>
              <a:rPr lang="en-GB" sz="2000" dirty="0">
                <a:solidFill>
                  <a:srgbClr val="FFFFFF"/>
                </a:solidFill>
                <a:effectLst/>
                <a:latin typeface="Calibri" panose="020F0502020204030204" pitchFamily="34" charset="0"/>
                <a:cs typeface="Calibri" panose="020F0502020204030204" pitchFamily="34" charset="0"/>
              </a:rPr>
              <a:t>Khan, Muhammad Saqib, et al. “The Styles of Leadership: A Critical Review.” 2015.</a:t>
            </a:r>
          </a:p>
          <a:p>
            <a:pPr marL="0" indent="0">
              <a:buNone/>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ffectLst/>
              <a:latin typeface="Times New Roman" panose="02020603050405020304" pitchFamily="18" charset="0"/>
            </a:endParaRPr>
          </a:p>
          <a:p>
            <a:pPr marL="457200" indent="-457200">
              <a:buFont typeface="+mj-lt"/>
              <a:buAutoNum type="arabicPeriod"/>
            </a:pPr>
            <a:endParaRPr lang="en-GB" sz="1300" dirty="0">
              <a:solidFill>
                <a:srgbClr val="FFFFFF"/>
              </a:solidFill>
            </a:endParaRP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9922204"/>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1133</TotalTime>
  <Words>566</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Times New Roman</vt:lpstr>
      <vt:lpstr>ShapesVTI</vt:lpstr>
      <vt:lpstr>Leadership and Change - Presentation</vt:lpstr>
      <vt:lpstr>Compassionate Leadership </vt:lpstr>
      <vt:lpstr>Questionnaire</vt:lpstr>
      <vt:lpstr>Emotional Intelligence</vt:lpstr>
      <vt:lpstr>Managing Change </vt:lpstr>
      <vt:lpstr>Democratic Leadership Style</vt:lpstr>
      <vt:lpstr>‘’The democratic leadership style is also called the participative style as it encourages employees to be a part of the decision-making. This style requires the leader to be a coach who has the final say but gathers information from staff members before making a decision.’’ (Khan et al., 2015).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Change - Presentation</dc:title>
  <dc:creator>Ancuta Nutu (1918834)</dc:creator>
  <cp:lastModifiedBy>Ancuta Nutu (1918834)</cp:lastModifiedBy>
  <cp:revision>13</cp:revision>
  <dcterms:created xsi:type="dcterms:W3CDTF">2023-12-09T17:24:11Z</dcterms:created>
  <dcterms:modified xsi:type="dcterms:W3CDTF">2023-12-10T12:17:22Z</dcterms:modified>
</cp:coreProperties>
</file>