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7"/>
  </p:notesMasterIdLst>
  <p:handoutMasterIdLst>
    <p:handoutMasterId r:id="rId68"/>
  </p:handoutMasterIdLst>
  <p:sldIdLst>
    <p:sldId id="257" r:id="rId5"/>
    <p:sldId id="281" r:id="rId6"/>
    <p:sldId id="319" r:id="rId7"/>
    <p:sldId id="321" r:id="rId8"/>
    <p:sldId id="320" r:id="rId9"/>
    <p:sldId id="322" r:id="rId10"/>
    <p:sldId id="323" r:id="rId11"/>
    <p:sldId id="258" r:id="rId12"/>
    <p:sldId id="259" r:id="rId13"/>
    <p:sldId id="267" r:id="rId14"/>
    <p:sldId id="278" r:id="rId15"/>
    <p:sldId id="276" r:id="rId16"/>
    <p:sldId id="277" r:id="rId17"/>
    <p:sldId id="268" r:id="rId18"/>
    <p:sldId id="269" r:id="rId19"/>
    <p:sldId id="275" r:id="rId20"/>
    <p:sldId id="271" r:id="rId21"/>
    <p:sldId id="273" r:id="rId22"/>
    <p:sldId id="274" r:id="rId23"/>
    <p:sldId id="260" r:id="rId24"/>
    <p:sldId id="261" r:id="rId25"/>
    <p:sldId id="262" r:id="rId26"/>
    <p:sldId id="314" r:id="rId27"/>
    <p:sldId id="265" r:id="rId28"/>
    <p:sldId id="263" r:id="rId29"/>
    <p:sldId id="264" r:id="rId30"/>
    <p:sldId id="272" r:id="rId31"/>
    <p:sldId id="266" r:id="rId32"/>
    <p:sldId id="279" r:id="rId33"/>
    <p:sldId id="284" r:id="rId34"/>
    <p:sldId id="285" r:id="rId35"/>
    <p:sldId id="287" r:id="rId36"/>
    <p:sldId id="286" r:id="rId37"/>
    <p:sldId id="288" r:id="rId38"/>
    <p:sldId id="282" r:id="rId39"/>
    <p:sldId id="290" r:id="rId40"/>
    <p:sldId id="291" r:id="rId41"/>
    <p:sldId id="292" r:id="rId42"/>
    <p:sldId id="293" r:id="rId43"/>
    <p:sldId id="295" r:id="rId44"/>
    <p:sldId id="294" r:id="rId45"/>
    <p:sldId id="297" r:id="rId46"/>
    <p:sldId id="300" r:id="rId47"/>
    <p:sldId id="301" r:id="rId48"/>
    <p:sldId id="298" r:id="rId49"/>
    <p:sldId id="299" r:id="rId50"/>
    <p:sldId id="302" r:id="rId51"/>
    <p:sldId id="304" r:id="rId52"/>
    <p:sldId id="303" r:id="rId53"/>
    <p:sldId id="305" r:id="rId54"/>
    <p:sldId id="306" r:id="rId55"/>
    <p:sldId id="315" r:id="rId56"/>
    <p:sldId id="307" r:id="rId57"/>
    <p:sldId id="308" r:id="rId58"/>
    <p:sldId id="309" r:id="rId59"/>
    <p:sldId id="316" r:id="rId60"/>
    <p:sldId id="310" r:id="rId61"/>
    <p:sldId id="311" r:id="rId62"/>
    <p:sldId id="312" r:id="rId63"/>
    <p:sldId id="313" r:id="rId64"/>
    <p:sldId id="280" r:id="rId65"/>
    <p:sldId id="317" r:id="rId6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D8A1FE-A9DA-4C22-A3DA-6BD5296439D6}" v="96" dt="2021-10-19T09:35:53.5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7615" autoAdjust="0"/>
    <p:restoredTop sz="94660"/>
  </p:normalViewPr>
  <p:slideViewPr>
    <p:cSldViewPr snapToGrid="0">
      <p:cViewPr varScale="1">
        <p:scale>
          <a:sx n="78" d="100"/>
          <a:sy n="78" d="100"/>
        </p:scale>
        <p:origin x="102"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DBD8A1FE-A9DA-4C22-A3DA-6BD5296439D6}"/>
    <pc:docChg chg="undo custSel addSld delSld modSld sldOrd">
      <pc:chgData name="Alexander Scott" userId="60900361-c968-457a-be84-5b7d7c948694" providerId="ADAL" clId="{DBD8A1FE-A9DA-4C22-A3DA-6BD5296439D6}" dt="2021-10-19T17:40:18.931" v="958" actId="20577"/>
      <pc:docMkLst>
        <pc:docMk/>
      </pc:docMkLst>
      <pc:sldChg chg="delSp modSp mod modNotesTx">
        <pc:chgData name="Alexander Scott" userId="60900361-c968-457a-be84-5b7d7c948694" providerId="ADAL" clId="{DBD8A1FE-A9DA-4C22-A3DA-6BD5296439D6}" dt="2021-10-19T09:17:26.669" v="456" actId="6549"/>
        <pc:sldMkLst>
          <pc:docMk/>
          <pc:sldMk cId="3587868560" sldId="257"/>
        </pc:sldMkLst>
        <pc:spChg chg="mod">
          <ac:chgData name="Alexander Scott" userId="60900361-c968-457a-be84-5b7d7c948694" providerId="ADAL" clId="{DBD8A1FE-A9DA-4C22-A3DA-6BD5296439D6}" dt="2021-10-19T09:17:13.951" v="455" actId="20577"/>
          <ac:spMkLst>
            <pc:docMk/>
            <pc:sldMk cId="3587868560" sldId="257"/>
            <ac:spMk id="2" creationId="{00000000-0000-0000-0000-000000000000}"/>
          </ac:spMkLst>
        </pc:spChg>
        <pc:spChg chg="del">
          <ac:chgData name="Alexander Scott" userId="60900361-c968-457a-be84-5b7d7c948694" providerId="ADAL" clId="{DBD8A1FE-A9DA-4C22-A3DA-6BD5296439D6}" dt="2021-10-19T09:17:06.317" v="439" actId="478"/>
          <ac:spMkLst>
            <pc:docMk/>
            <pc:sldMk cId="3587868560" sldId="257"/>
            <ac:spMk id="6" creationId="{00000000-0000-0000-0000-000000000000}"/>
          </ac:spMkLst>
        </pc:spChg>
      </pc:sldChg>
      <pc:sldChg chg="modSp mod">
        <pc:chgData name="Alexander Scott" userId="60900361-c968-457a-be84-5b7d7c948694" providerId="ADAL" clId="{DBD8A1FE-A9DA-4C22-A3DA-6BD5296439D6}" dt="2021-10-19T09:40:54.679" v="871" actId="20577"/>
        <pc:sldMkLst>
          <pc:docMk/>
          <pc:sldMk cId="1020452082" sldId="259"/>
        </pc:sldMkLst>
        <pc:spChg chg="mod">
          <ac:chgData name="Alexander Scott" userId="60900361-c968-457a-be84-5b7d7c948694" providerId="ADAL" clId="{DBD8A1FE-A9DA-4C22-A3DA-6BD5296439D6}" dt="2021-10-19T09:40:54.679" v="871" actId="20577"/>
          <ac:spMkLst>
            <pc:docMk/>
            <pc:sldMk cId="1020452082" sldId="259"/>
            <ac:spMk id="3" creationId="{00000000-0000-0000-0000-000000000000}"/>
          </ac:spMkLst>
        </pc:spChg>
      </pc:sldChg>
      <pc:sldChg chg="ord">
        <pc:chgData name="Alexander Scott" userId="60900361-c968-457a-be84-5b7d7c948694" providerId="ADAL" clId="{DBD8A1FE-A9DA-4C22-A3DA-6BD5296439D6}" dt="2021-10-19T11:47:25.186" v="875"/>
        <pc:sldMkLst>
          <pc:docMk/>
          <pc:sldMk cId="528520546" sldId="265"/>
        </pc:sldMkLst>
      </pc:sldChg>
      <pc:sldChg chg="modSp mod">
        <pc:chgData name="Alexander Scott" userId="60900361-c968-457a-be84-5b7d7c948694" providerId="ADAL" clId="{DBD8A1FE-A9DA-4C22-A3DA-6BD5296439D6}" dt="2021-10-19T08:55:58.257" v="95" actId="27636"/>
        <pc:sldMkLst>
          <pc:docMk/>
          <pc:sldMk cId="1030755225" sldId="266"/>
        </pc:sldMkLst>
        <pc:spChg chg="mod">
          <ac:chgData name="Alexander Scott" userId="60900361-c968-457a-be84-5b7d7c948694" providerId="ADAL" clId="{DBD8A1FE-A9DA-4C22-A3DA-6BD5296439D6}" dt="2021-10-19T08:55:58.257" v="95" actId="27636"/>
          <ac:spMkLst>
            <pc:docMk/>
            <pc:sldMk cId="1030755225" sldId="266"/>
            <ac:spMk id="3" creationId="{00000000-0000-0000-0000-000000000000}"/>
          </ac:spMkLst>
        </pc:spChg>
      </pc:sldChg>
      <pc:sldChg chg="modSp mod">
        <pc:chgData name="Alexander Scott" userId="60900361-c968-457a-be84-5b7d7c948694" providerId="ADAL" clId="{DBD8A1FE-A9DA-4C22-A3DA-6BD5296439D6}" dt="2021-10-19T08:47:18.797" v="87" actId="207"/>
        <pc:sldMkLst>
          <pc:docMk/>
          <pc:sldMk cId="425175263" sldId="273"/>
        </pc:sldMkLst>
        <pc:spChg chg="mod">
          <ac:chgData name="Alexander Scott" userId="60900361-c968-457a-be84-5b7d7c948694" providerId="ADAL" clId="{DBD8A1FE-A9DA-4C22-A3DA-6BD5296439D6}" dt="2021-10-19T08:47:18.797" v="87" actId="207"/>
          <ac:spMkLst>
            <pc:docMk/>
            <pc:sldMk cId="425175263" sldId="273"/>
            <ac:spMk id="3" creationId="{00000000-0000-0000-0000-000000000000}"/>
          </ac:spMkLst>
        </pc:spChg>
      </pc:sldChg>
      <pc:sldChg chg="modSp mod">
        <pc:chgData name="Alexander Scott" userId="60900361-c968-457a-be84-5b7d7c948694" providerId="ADAL" clId="{DBD8A1FE-A9DA-4C22-A3DA-6BD5296439D6}" dt="2021-10-19T08:54:11.565" v="93" actId="207"/>
        <pc:sldMkLst>
          <pc:docMk/>
          <pc:sldMk cId="1112029905" sldId="276"/>
        </pc:sldMkLst>
        <pc:spChg chg="mod">
          <ac:chgData name="Alexander Scott" userId="60900361-c968-457a-be84-5b7d7c948694" providerId="ADAL" clId="{DBD8A1FE-A9DA-4C22-A3DA-6BD5296439D6}" dt="2021-10-19T08:54:11.565" v="93" actId="207"/>
          <ac:spMkLst>
            <pc:docMk/>
            <pc:sldMk cId="1112029905" sldId="276"/>
            <ac:spMk id="3" creationId="{00000000-0000-0000-0000-000000000000}"/>
          </ac:spMkLst>
        </pc:spChg>
      </pc:sldChg>
      <pc:sldChg chg="modSp mod">
        <pc:chgData name="Alexander Scott" userId="60900361-c968-457a-be84-5b7d7c948694" providerId="ADAL" clId="{DBD8A1FE-A9DA-4C22-A3DA-6BD5296439D6}" dt="2021-10-19T09:41:52.182" v="872" actId="207"/>
        <pc:sldMkLst>
          <pc:docMk/>
          <pc:sldMk cId="1878859686" sldId="279"/>
        </pc:sldMkLst>
        <pc:spChg chg="mod">
          <ac:chgData name="Alexander Scott" userId="60900361-c968-457a-be84-5b7d7c948694" providerId="ADAL" clId="{DBD8A1FE-A9DA-4C22-A3DA-6BD5296439D6}" dt="2021-10-19T09:41:52.182" v="872" actId="207"/>
          <ac:spMkLst>
            <pc:docMk/>
            <pc:sldMk cId="1878859686" sldId="279"/>
            <ac:spMk id="3" creationId="{00000000-0000-0000-0000-000000000000}"/>
          </ac:spMkLst>
        </pc:spChg>
      </pc:sldChg>
      <pc:sldChg chg="modSp mod">
        <pc:chgData name="Alexander Scott" userId="60900361-c968-457a-be84-5b7d7c948694" providerId="ADAL" clId="{DBD8A1FE-A9DA-4C22-A3DA-6BD5296439D6}" dt="2021-10-19T09:20:36.298" v="471" actId="20577"/>
        <pc:sldMkLst>
          <pc:docMk/>
          <pc:sldMk cId="3441695141" sldId="281"/>
        </pc:sldMkLst>
        <pc:spChg chg="mod">
          <ac:chgData name="Alexander Scott" userId="60900361-c968-457a-be84-5b7d7c948694" providerId="ADAL" clId="{DBD8A1FE-A9DA-4C22-A3DA-6BD5296439D6}" dt="2021-10-19T09:20:36.298" v="471" actId="20577"/>
          <ac:spMkLst>
            <pc:docMk/>
            <pc:sldMk cId="3441695141" sldId="281"/>
            <ac:spMk id="3" creationId="{00000000-0000-0000-0000-000000000000}"/>
          </ac:spMkLst>
        </pc:spChg>
      </pc:sldChg>
      <pc:sldChg chg="modSp mod">
        <pc:chgData name="Alexander Scott" userId="60900361-c968-457a-be84-5b7d7c948694" providerId="ADAL" clId="{DBD8A1FE-A9DA-4C22-A3DA-6BD5296439D6}" dt="2021-10-19T16:08:07.512" v="957" actId="313"/>
        <pc:sldMkLst>
          <pc:docMk/>
          <pc:sldMk cId="549711802" sldId="284"/>
        </pc:sldMkLst>
        <pc:spChg chg="mod">
          <ac:chgData name="Alexander Scott" userId="60900361-c968-457a-be84-5b7d7c948694" providerId="ADAL" clId="{DBD8A1FE-A9DA-4C22-A3DA-6BD5296439D6}" dt="2021-10-19T09:42:05.830" v="873" actId="207"/>
          <ac:spMkLst>
            <pc:docMk/>
            <pc:sldMk cId="549711802" sldId="284"/>
            <ac:spMk id="2" creationId="{00000000-0000-0000-0000-000000000000}"/>
          </ac:spMkLst>
        </pc:spChg>
        <pc:spChg chg="mod">
          <ac:chgData name="Alexander Scott" userId="60900361-c968-457a-be84-5b7d7c948694" providerId="ADAL" clId="{DBD8A1FE-A9DA-4C22-A3DA-6BD5296439D6}" dt="2021-10-19T16:08:07.512" v="957" actId="313"/>
          <ac:spMkLst>
            <pc:docMk/>
            <pc:sldMk cId="549711802" sldId="284"/>
            <ac:spMk id="3" creationId="{00000000-0000-0000-0000-000000000000}"/>
          </ac:spMkLst>
        </pc:spChg>
      </pc:sldChg>
      <pc:sldChg chg="addSp delSp modSp mod">
        <pc:chgData name="Alexander Scott" userId="60900361-c968-457a-be84-5b7d7c948694" providerId="ADAL" clId="{DBD8A1FE-A9DA-4C22-A3DA-6BD5296439D6}" dt="2021-10-19T17:40:18.931" v="958" actId="20577"/>
        <pc:sldMkLst>
          <pc:docMk/>
          <pc:sldMk cId="369289380" sldId="302"/>
        </pc:sldMkLst>
        <pc:spChg chg="mod">
          <ac:chgData name="Alexander Scott" userId="60900361-c968-457a-be84-5b7d7c948694" providerId="ADAL" clId="{DBD8A1FE-A9DA-4C22-A3DA-6BD5296439D6}" dt="2021-10-19T17:40:18.931" v="958" actId="20577"/>
          <ac:spMkLst>
            <pc:docMk/>
            <pc:sldMk cId="369289380" sldId="302"/>
            <ac:spMk id="2" creationId="{00000000-0000-0000-0000-000000000000}"/>
          </ac:spMkLst>
        </pc:spChg>
        <pc:spChg chg="del">
          <ac:chgData name="Alexander Scott" userId="60900361-c968-457a-be84-5b7d7c948694" providerId="ADAL" clId="{DBD8A1FE-A9DA-4C22-A3DA-6BD5296439D6}" dt="2021-10-19T09:00:23.052" v="143" actId="22"/>
          <ac:spMkLst>
            <pc:docMk/>
            <pc:sldMk cId="369289380" sldId="302"/>
            <ac:spMk id="3" creationId="{00000000-0000-0000-0000-000000000000}"/>
          </ac:spMkLst>
        </pc:spChg>
        <pc:picChg chg="del">
          <ac:chgData name="Alexander Scott" userId="60900361-c968-457a-be84-5b7d7c948694" providerId="ADAL" clId="{DBD8A1FE-A9DA-4C22-A3DA-6BD5296439D6}" dt="2021-10-19T08:59:41.011" v="97" actId="478"/>
          <ac:picMkLst>
            <pc:docMk/>
            <pc:sldMk cId="369289380" sldId="302"/>
            <ac:picMk id="4" creationId="{00000000-0000-0000-0000-000000000000}"/>
          </ac:picMkLst>
        </pc:picChg>
        <pc:picChg chg="add mod ord modCrop">
          <ac:chgData name="Alexander Scott" userId="60900361-c968-457a-be84-5b7d7c948694" providerId="ADAL" clId="{DBD8A1FE-A9DA-4C22-A3DA-6BD5296439D6}" dt="2021-10-19T09:00:37.253" v="147" actId="1076"/>
          <ac:picMkLst>
            <pc:docMk/>
            <pc:sldMk cId="369289380" sldId="302"/>
            <ac:picMk id="6" creationId="{2E58F7C8-A8C2-47D4-A7BB-46AC092E6628}"/>
          </ac:picMkLst>
        </pc:picChg>
      </pc:sldChg>
      <pc:sldChg chg="addSp modSp mod">
        <pc:chgData name="Alexander Scott" userId="60900361-c968-457a-be84-5b7d7c948694" providerId="ADAL" clId="{DBD8A1FE-A9DA-4C22-A3DA-6BD5296439D6}" dt="2021-10-19T09:01:24.610" v="188" actId="20577"/>
        <pc:sldMkLst>
          <pc:docMk/>
          <pc:sldMk cId="2861442542" sldId="303"/>
        </pc:sldMkLst>
        <pc:spChg chg="add mod">
          <ac:chgData name="Alexander Scott" userId="60900361-c968-457a-be84-5b7d7c948694" providerId="ADAL" clId="{DBD8A1FE-A9DA-4C22-A3DA-6BD5296439D6}" dt="2021-10-19T09:01:24.610" v="188" actId="20577"/>
          <ac:spMkLst>
            <pc:docMk/>
            <pc:sldMk cId="2861442542" sldId="303"/>
            <ac:spMk id="6" creationId="{45E93EC5-6C7E-494E-821C-DB91A3297234}"/>
          </ac:spMkLst>
        </pc:spChg>
      </pc:sldChg>
      <pc:sldChg chg="modSp mod ord">
        <pc:chgData name="Alexander Scott" userId="60900361-c968-457a-be84-5b7d7c948694" providerId="ADAL" clId="{DBD8A1FE-A9DA-4C22-A3DA-6BD5296439D6}" dt="2021-10-19T09:01:12.298" v="167" actId="20577"/>
        <pc:sldMkLst>
          <pc:docMk/>
          <pc:sldMk cId="3889131203" sldId="304"/>
        </pc:sldMkLst>
        <pc:spChg chg="mod">
          <ac:chgData name="Alexander Scott" userId="60900361-c968-457a-be84-5b7d7c948694" providerId="ADAL" clId="{DBD8A1FE-A9DA-4C22-A3DA-6BD5296439D6}" dt="2021-10-19T09:01:12.298" v="167" actId="20577"/>
          <ac:spMkLst>
            <pc:docMk/>
            <pc:sldMk cId="3889131203" sldId="304"/>
            <ac:spMk id="3" creationId="{00000000-0000-0000-0000-000000000000}"/>
          </ac:spMkLst>
        </pc:spChg>
      </pc:sldChg>
      <pc:sldChg chg="addSp modSp mod">
        <pc:chgData name="Alexander Scott" userId="60900361-c968-457a-be84-5b7d7c948694" providerId="ADAL" clId="{DBD8A1FE-A9DA-4C22-A3DA-6BD5296439D6}" dt="2021-10-19T09:01:31.512" v="190" actId="1076"/>
        <pc:sldMkLst>
          <pc:docMk/>
          <pc:sldMk cId="3998162998" sldId="305"/>
        </pc:sldMkLst>
        <pc:spChg chg="add mod">
          <ac:chgData name="Alexander Scott" userId="60900361-c968-457a-be84-5b7d7c948694" providerId="ADAL" clId="{DBD8A1FE-A9DA-4C22-A3DA-6BD5296439D6}" dt="2021-10-19T09:01:31.512" v="190" actId="1076"/>
          <ac:spMkLst>
            <pc:docMk/>
            <pc:sldMk cId="3998162998" sldId="305"/>
            <ac:spMk id="5" creationId="{F7F0D3B3-2FDE-46E3-9352-3416F2ADC777}"/>
          </ac:spMkLst>
        </pc:spChg>
      </pc:sldChg>
      <pc:sldChg chg="modSp mod">
        <pc:chgData name="Alexander Scott" userId="60900361-c968-457a-be84-5b7d7c948694" providerId="ADAL" clId="{DBD8A1FE-A9DA-4C22-A3DA-6BD5296439D6}" dt="2021-10-19T15:02:34.871" v="882" actId="6549"/>
        <pc:sldMkLst>
          <pc:docMk/>
          <pc:sldMk cId="2463961003" sldId="314"/>
        </pc:sldMkLst>
        <pc:spChg chg="mod">
          <ac:chgData name="Alexander Scott" userId="60900361-c968-457a-be84-5b7d7c948694" providerId="ADAL" clId="{DBD8A1FE-A9DA-4C22-A3DA-6BD5296439D6}" dt="2021-10-19T15:02:34.871" v="882" actId="6549"/>
          <ac:spMkLst>
            <pc:docMk/>
            <pc:sldMk cId="2463961003" sldId="314"/>
            <ac:spMk id="3" creationId="{00000000-0000-0000-0000-000000000000}"/>
          </ac:spMkLst>
        </pc:spChg>
      </pc:sldChg>
      <pc:sldChg chg="addSp delSp modSp new mod">
        <pc:chgData name="Alexander Scott" userId="60900361-c968-457a-be84-5b7d7c948694" providerId="ADAL" clId="{DBD8A1FE-A9DA-4C22-A3DA-6BD5296439D6}" dt="2021-10-11T16:16:24.225" v="85" actId="1076"/>
        <pc:sldMkLst>
          <pc:docMk/>
          <pc:sldMk cId="946987550" sldId="316"/>
        </pc:sldMkLst>
        <pc:spChg chg="del">
          <ac:chgData name="Alexander Scott" userId="60900361-c968-457a-be84-5b7d7c948694" providerId="ADAL" clId="{DBD8A1FE-A9DA-4C22-A3DA-6BD5296439D6}" dt="2021-10-11T16:07:32.750" v="1"/>
          <ac:spMkLst>
            <pc:docMk/>
            <pc:sldMk cId="946987550" sldId="316"/>
            <ac:spMk id="2" creationId="{A1ADF9F4-0E5C-47CC-8C9C-5F31144987DB}"/>
          </ac:spMkLst>
        </pc:spChg>
        <pc:spChg chg="del">
          <ac:chgData name="Alexander Scott" userId="60900361-c968-457a-be84-5b7d7c948694" providerId="ADAL" clId="{DBD8A1FE-A9DA-4C22-A3DA-6BD5296439D6}" dt="2021-10-11T16:11:49.957" v="69" actId="22"/>
          <ac:spMkLst>
            <pc:docMk/>
            <pc:sldMk cId="946987550" sldId="316"/>
            <ac:spMk id="3" creationId="{B771FE43-944A-4F91-BF52-5A44DE460C99}"/>
          </ac:spMkLst>
        </pc:spChg>
        <pc:spChg chg="add mod">
          <ac:chgData name="Alexander Scott" userId="60900361-c968-457a-be84-5b7d7c948694" providerId="ADAL" clId="{DBD8A1FE-A9DA-4C22-A3DA-6BD5296439D6}" dt="2021-10-11T16:08:01.049" v="68" actId="20577"/>
          <ac:spMkLst>
            <pc:docMk/>
            <pc:sldMk cId="946987550" sldId="316"/>
            <ac:spMk id="4" creationId="{89FD7449-47B5-435D-83A4-B2A6D43BD8CD}"/>
          </ac:spMkLst>
        </pc:spChg>
        <pc:spChg chg="add mod">
          <ac:chgData name="Alexander Scott" userId="60900361-c968-457a-be84-5b7d7c948694" providerId="ADAL" clId="{DBD8A1FE-A9DA-4C22-A3DA-6BD5296439D6}" dt="2021-10-11T16:16:21.155" v="82" actId="21"/>
          <ac:spMkLst>
            <pc:docMk/>
            <pc:sldMk cId="946987550" sldId="316"/>
            <ac:spMk id="10" creationId="{130A1689-0FE7-471F-A9E5-91030564FE5C}"/>
          </ac:spMkLst>
        </pc:spChg>
        <pc:picChg chg="add del mod ord modCrop">
          <ac:chgData name="Alexander Scott" userId="60900361-c968-457a-be84-5b7d7c948694" providerId="ADAL" clId="{DBD8A1FE-A9DA-4C22-A3DA-6BD5296439D6}" dt="2021-10-11T16:16:21.155" v="82" actId="21"/>
          <ac:picMkLst>
            <pc:docMk/>
            <pc:sldMk cId="946987550" sldId="316"/>
            <ac:picMk id="6" creationId="{CE930361-FAB0-4329-A03D-555162E5F570}"/>
          </ac:picMkLst>
        </pc:picChg>
        <pc:picChg chg="add mod modCrop">
          <ac:chgData name="Alexander Scott" userId="60900361-c968-457a-be84-5b7d7c948694" providerId="ADAL" clId="{DBD8A1FE-A9DA-4C22-A3DA-6BD5296439D6}" dt="2021-10-11T16:16:19.182" v="80" actId="1076"/>
          <ac:picMkLst>
            <pc:docMk/>
            <pc:sldMk cId="946987550" sldId="316"/>
            <ac:picMk id="8" creationId="{8EA6801A-1A66-4D02-B279-5825940BED2B}"/>
          </ac:picMkLst>
        </pc:picChg>
        <pc:picChg chg="add mod">
          <ac:chgData name="Alexander Scott" userId="60900361-c968-457a-be84-5b7d7c948694" providerId="ADAL" clId="{DBD8A1FE-A9DA-4C22-A3DA-6BD5296439D6}" dt="2021-10-11T16:16:24.225" v="85" actId="1076"/>
          <ac:picMkLst>
            <pc:docMk/>
            <pc:sldMk cId="946987550" sldId="316"/>
            <ac:picMk id="11" creationId="{5B768C02-18C0-4A3A-9ECD-DAABCCEEF1FF}"/>
          </ac:picMkLst>
        </pc:picChg>
      </pc:sldChg>
      <pc:sldChg chg="modSp new add del mod">
        <pc:chgData name="Alexander Scott" userId="60900361-c968-457a-be84-5b7d7c948694" providerId="ADAL" clId="{DBD8A1FE-A9DA-4C22-A3DA-6BD5296439D6}" dt="2021-10-19T09:18:26.273" v="458" actId="27636"/>
        <pc:sldMkLst>
          <pc:docMk/>
          <pc:sldMk cId="1135817881" sldId="317"/>
        </pc:sldMkLst>
        <pc:spChg chg="mod">
          <ac:chgData name="Alexander Scott" userId="60900361-c968-457a-be84-5b7d7c948694" providerId="ADAL" clId="{DBD8A1FE-A9DA-4C22-A3DA-6BD5296439D6}" dt="2021-10-19T09:10:33.685" v="244" actId="20577"/>
          <ac:spMkLst>
            <pc:docMk/>
            <pc:sldMk cId="1135817881" sldId="317"/>
            <ac:spMk id="2" creationId="{AFEB382C-21CE-45A4-8100-C977D92B8DB2}"/>
          </ac:spMkLst>
        </pc:spChg>
        <pc:spChg chg="mod">
          <ac:chgData name="Alexander Scott" userId="60900361-c968-457a-be84-5b7d7c948694" providerId="ADAL" clId="{DBD8A1FE-A9DA-4C22-A3DA-6BD5296439D6}" dt="2021-10-19T09:18:26.273" v="458" actId="27636"/>
          <ac:spMkLst>
            <pc:docMk/>
            <pc:sldMk cId="1135817881" sldId="317"/>
            <ac:spMk id="3" creationId="{F5A9B6E6-B55E-4D3B-BED8-B8954A4F0FCB}"/>
          </ac:spMkLst>
        </pc:spChg>
      </pc:sldChg>
      <pc:sldChg chg="new del">
        <pc:chgData name="Alexander Scott" userId="60900361-c968-457a-be84-5b7d7c948694" providerId="ADAL" clId="{DBD8A1FE-A9DA-4C22-A3DA-6BD5296439D6}" dt="2021-10-19T09:20:47.708" v="474" actId="47"/>
        <pc:sldMkLst>
          <pc:docMk/>
          <pc:sldMk cId="3401614393" sldId="318"/>
        </pc:sldMkLst>
      </pc:sldChg>
      <pc:sldChg chg="modSp add mod">
        <pc:chgData name="Alexander Scott" userId="60900361-c968-457a-be84-5b7d7c948694" providerId="ADAL" clId="{DBD8A1FE-A9DA-4C22-A3DA-6BD5296439D6}" dt="2021-10-19T09:20:55.388" v="489" actId="6549"/>
        <pc:sldMkLst>
          <pc:docMk/>
          <pc:sldMk cId="3097471365" sldId="319"/>
        </pc:sldMkLst>
        <pc:spChg chg="mod">
          <ac:chgData name="Alexander Scott" userId="60900361-c968-457a-be84-5b7d7c948694" providerId="ADAL" clId="{DBD8A1FE-A9DA-4C22-A3DA-6BD5296439D6}" dt="2021-10-19T09:20:55.388" v="489" actId="6549"/>
          <ac:spMkLst>
            <pc:docMk/>
            <pc:sldMk cId="3097471365" sldId="319"/>
            <ac:spMk id="2" creationId="{00000000-0000-0000-0000-000000000000}"/>
          </ac:spMkLst>
        </pc:spChg>
      </pc:sldChg>
      <pc:sldChg chg="modSp add mod">
        <pc:chgData name="Alexander Scott" userId="60900361-c968-457a-be84-5b7d7c948694" providerId="ADAL" clId="{DBD8A1FE-A9DA-4C22-A3DA-6BD5296439D6}" dt="2021-10-19T09:35:51.842" v="753" actId="20578"/>
        <pc:sldMkLst>
          <pc:docMk/>
          <pc:sldMk cId="1726000399" sldId="320"/>
        </pc:sldMkLst>
        <pc:spChg chg="mod">
          <ac:chgData name="Alexander Scott" userId="60900361-c968-457a-be84-5b7d7c948694" providerId="ADAL" clId="{DBD8A1FE-A9DA-4C22-A3DA-6BD5296439D6}" dt="2021-10-19T09:35:51.842" v="753" actId="20578"/>
          <ac:spMkLst>
            <pc:docMk/>
            <pc:sldMk cId="1726000399" sldId="320"/>
            <ac:spMk id="3" creationId="{00000000-0000-0000-0000-000000000000}"/>
          </ac:spMkLst>
        </pc:spChg>
      </pc:sldChg>
      <pc:sldChg chg="addSp delSp modSp add mod ord">
        <pc:chgData name="Alexander Scott" userId="60900361-c968-457a-be84-5b7d7c948694" providerId="ADAL" clId="{DBD8A1FE-A9DA-4C22-A3DA-6BD5296439D6}" dt="2021-10-19T09:39:23.542" v="836" actId="20577"/>
        <pc:sldMkLst>
          <pc:docMk/>
          <pc:sldMk cId="1054525966" sldId="321"/>
        </pc:sldMkLst>
        <pc:spChg chg="mod">
          <ac:chgData name="Alexander Scott" userId="60900361-c968-457a-be84-5b7d7c948694" providerId="ADAL" clId="{DBD8A1FE-A9DA-4C22-A3DA-6BD5296439D6}" dt="2021-10-19T09:39:23.542" v="836" actId="20577"/>
          <ac:spMkLst>
            <pc:docMk/>
            <pc:sldMk cId="1054525966" sldId="321"/>
            <ac:spMk id="2" creationId="{00000000-0000-0000-0000-000000000000}"/>
          </ac:spMkLst>
        </pc:spChg>
        <pc:spChg chg="mod">
          <ac:chgData name="Alexander Scott" userId="60900361-c968-457a-be84-5b7d7c948694" providerId="ADAL" clId="{DBD8A1FE-A9DA-4C22-A3DA-6BD5296439D6}" dt="2021-10-19T09:34:34.650" v="747" actId="27636"/>
          <ac:spMkLst>
            <pc:docMk/>
            <pc:sldMk cId="1054525966" sldId="321"/>
            <ac:spMk id="3" creationId="{00000000-0000-0000-0000-000000000000}"/>
          </ac:spMkLst>
        </pc:spChg>
        <pc:spChg chg="add mod">
          <ac:chgData name="Alexander Scott" userId="60900361-c968-457a-be84-5b7d7c948694" providerId="ADAL" clId="{DBD8A1FE-A9DA-4C22-A3DA-6BD5296439D6}" dt="2021-10-19T09:34:31.975" v="745" actId="14100"/>
          <ac:spMkLst>
            <pc:docMk/>
            <pc:sldMk cId="1054525966" sldId="321"/>
            <ac:spMk id="7" creationId="{06828F8E-3BDB-4A00-B463-7DB4CF88C637}"/>
          </ac:spMkLst>
        </pc:spChg>
        <pc:picChg chg="add del mod modCrop">
          <ac:chgData name="Alexander Scott" userId="60900361-c968-457a-be84-5b7d7c948694" providerId="ADAL" clId="{DBD8A1FE-A9DA-4C22-A3DA-6BD5296439D6}" dt="2021-10-19T09:27:31.512" v="565" actId="478"/>
          <ac:picMkLst>
            <pc:docMk/>
            <pc:sldMk cId="1054525966" sldId="321"/>
            <ac:picMk id="4" creationId="{5F2E4531-B559-4DE5-85E5-A01C77803449}"/>
          </ac:picMkLst>
        </pc:picChg>
        <pc:picChg chg="add mod modCrop">
          <ac:chgData name="Alexander Scott" userId="60900361-c968-457a-be84-5b7d7c948694" providerId="ADAL" clId="{DBD8A1FE-A9DA-4C22-A3DA-6BD5296439D6}" dt="2021-10-19T09:32:11.666" v="717" actId="1076"/>
          <ac:picMkLst>
            <pc:docMk/>
            <pc:sldMk cId="1054525966" sldId="321"/>
            <ac:picMk id="5" creationId="{7E96E6BB-BC7F-4B74-8A35-D56C10FFBF46}"/>
          </ac:picMkLst>
        </pc:picChg>
      </pc:sldChg>
      <pc:sldChg chg="add del">
        <pc:chgData name="Alexander Scott" userId="60900361-c968-457a-be84-5b7d7c948694" providerId="ADAL" clId="{DBD8A1FE-A9DA-4C22-A3DA-6BD5296439D6}" dt="2021-10-19T09:20:59.968" v="492"/>
        <pc:sldMkLst>
          <pc:docMk/>
          <pc:sldMk cId="3178424032" sldId="321"/>
        </pc:sldMkLst>
      </pc:sldChg>
      <pc:sldChg chg="add">
        <pc:chgData name="Alexander Scott" userId="60900361-c968-457a-be84-5b7d7c948694" providerId="ADAL" clId="{DBD8A1FE-A9DA-4C22-A3DA-6BD5296439D6}" dt="2021-10-19T09:35:57.493" v="754" actId="2890"/>
        <pc:sldMkLst>
          <pc:docMk/>
          <pc:sldMk cId="315051235" sldId="322"/>
        </pc:sldMkLst>
      </pc:sldChg>
      <pc:sldChg chg="modSp add mod">
        <pc:chgData name="Alexander Scott" userId="60900361-c968-457a-be84-5b7d7c948694" providerId="ADAL" clId="{DBD8A1FE-A9DA-4C22-A3DA-6BD5296439D6}" dt="2021-10-19T09:39:41.662" v="839" actId="27636"/>
        <pc:sldMkLst>
          <pc:docMk/>
          <pc:sldMk cId="620965056" sldId="323"/>
        </pc:sldMkLst>
        <pc:spChg chg="mod">
          <ac:chgData name="Alexander Scott" userId="60900361-c968-457a-be84-5b7d7c948694" providerId="ADAL" clId="{DBD8A1FE-A9DA-4C22-A3DA-6BD5296439D6}" dt="2021-10-19T09:39:41.662" v="839" actId="27636"/>
          <ac:spMkLst>
            <pc:docMk/>
            <pc:sldMk cId="620965056" sldId="323"/>
            <ac:spMk id="3" creationId="{00000000-0000-0000-0000-000000000000}"/>
          </ac:spMkLst>
        </pc:spChg>
      </pc:sldChg>
    </pc:docChg>
  </pc:docChgLst>
  <pc:docChgLst>
    <pc:chgData name="Alexander Scott" userId="S::alexander.scott@uwtsd.ac.uk::60900361-c968-457a-be84-5b7d7c948694" providerId="AD" clId="Web-{6382FC54-BA93-0F29-46A8-3C76DD4339DC}"/>
    <pc:docChg chg="delSld">
      <pc:chgData name="Alexander Scott" userId="S::alexander.scott@uwtsd.ac.uk::60900361-c968-457a-be84-5b7d7c948694" providerId="AD" clId="Web-{6382FC54-BA93-0F29-46A8-3C76DD4339DC}" dt="2021-10-11T16:00:42.482" v="0"/>
      <pc:docMkLst>
        <pc:docMk/>
      </pc:docMkLst>
      <pc:sldChg chg="del">
        <pc:chgData name="Alexander Scott" userId="S::alexander.scott@uwtsd.ac.uk::60900361-c968-457a-be84-5b7d7c948694" providerId="AD" clId="Web-{6382FC54-BA93-0F29-46A8-3C76DD4339DC}" dt="2021-10-11T16:00:42.482" v="0"/>
        <pc:sldMkLst>
          <pc:docMk/>
          <pc:sldMk cId="3440257690" sldId="28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4229D52-A14F-47F2-9D8A-E83EB9E2C733}" type="datetimeFigureOut">
              <a:rPr lang="en-GB" smtClean="0"/>
              <a:t>19/10/2021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74676C23-CFE3-479F-8C00-FFE190561E4E}" type="slidenum">
              <a:rPr lang="en-GB" smtClean="0"/>
              <a:t>‹#›</a:t>
            </a:fld>
            <a:endParaRPr lang="en-GB"/>
          </a:p>
        </p:txBody>
      </p:sp>
    </p:spTree>
    <p:extLst>
      <p:ext uri="{BB962C8B-B14F-4D97-AF65-F5344CB8AC3E}">
        <p14:creationId xmlns:p14="http://schemas.microsoft.com/office/powerpoint/2010/main" val="23252084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DAA58BA-C149-4A1B-AB94-805A690C6488}" type="datetimeFigureOut">
              <a:rPr lang="en-GB" smtClean="0"/>
              <a:t>19/10/2021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32F41CB-8283-4F43-B2D3-35D2E096267C}" type="slidenum">
              <a:rPr lang="en-GB" smtClean="0"/>
              <a:t>‹#›</a:t>
            </a:fld>
            <a:endParaRPr lang="en-GB"/>
          </a:p>
        </p:txBody>
      </p:sp>
    </p:spTree>
    <p:extLst>
      <p:ext uri="{BB962C8B-B14F-4D97-AF65-F5344CB8AC3E}">
        <p14:creationId xmlns:p14="http://schemas.microsoft.com/office/powerpoint/2010/main" val="1010087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638" y="242888"/>
            <a:ext cx="6240462" cy="3511550"/>
          </a:xfrm>
        </p:spPr>
      </p:sp>
      <p:sp>
        <p:nvSpPr>
          <p:cNvPr id="3" name="Notes Placeholder 2"/>
          <p:cNvSpPr>
            <a:spLocks noGrp="1"/>
          </p:cNvSpPr>
          <p:nvPr>
            <p:ph type="body" idx="1"/>
          </p:nvPr>
        </p:nvSpPr>
        <p:spPr>
          <a:xfrm>
            <a:off x="648538" y="3915374"/>
            <a:ext cx="5188303" cy="5187986"/>
          </a:xfrm>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2948210-110F-4D05-BC2E-5B246889E01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231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06192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371696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06092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670588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42998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53526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60443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48033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307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850812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820224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81554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7275281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58533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8670076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0967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855149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61BEF0D-F0BB-DE4B-95CE-6DB70DBA9567}" type="datetimeFigureOut">
              <a:rPr lang="en-US" smtClean="0"/>
              <a:pPr/>
              <a:t>10/19/2021</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23441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themorgan.org/manuscript/77121?id=86"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ezproxy.uwtsd.ac.uk/login?url=https://search.ebscohost.com/login.aspx?direct=true&amp;db=hus&amp;bquery=(SO+Journal+of+medieval+history.)+AND+swansea&amp;cli0=DT1&amp;clv0=201501-201712&amp;type=1&amp;searchMode=Standard&amp;site=ehost-liv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slavevoyages.org/voyage/database#timelapse" TargetMode="External"/><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slavevoyages.org/assessment/estimates" TargetMode="Externa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4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www.ucl.ac.uk/lbs/"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runaways.gla.ac.uk/" TargetMode="External"/><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frederickdouglassinbritain.com/Map:FrederickDouglass/" TargetMode="External"/><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96093" y="977905"/>
            <a:ext cx="9440034" cy="3416295"/>
          </a:xfrm>
        </p:spPr>
        <p:txBody>
          <a:bodyPr>
            <a:normAutofit/>
          </a:bodyPr>
          <a:lstStyle/>
          <a:p>
            <a:r>
              <a:rPr lang="en-GB" dirty="0"/>
              <a:t>Contextualising Research:</a:t>
            </a:r>
            <a:br>
              <a:rPr lang="en-GB" dirty="0"/>
            </a:br>
            <a:r>
              <a:rPr lang="en-GB" i="1" dirty="0"/>
              <a:t>Networks, Websites and Databases</a:t>
            </a:r>
            <a:endParaRPr lang="en-GB" dirty="0"/>
          </a:p>
        </p:txBody>
      </p:sp>
    </p:spTree>
    <p:extLst>
      <p:ext uri="{BB962C8B-B14F-4D97-AF65-F5344CB8AC3E}">
        <p14:creationId xmlns:p14="http://schemas.microsoft.com/office/powerpoint/2010/main" val="3587868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36900" indent="0">
              <a:buNone/>
            </a:pPr>
            <a:r>
              <a:rPr lang="en-GB" sz="3200" dirty="0">
                <a:solidFill>
                  <a:srgbClr val="FFC000"/>
                </a:solidFill>
              </a:rPr>
              <a:t>1. Networks, databases, websites and research methodologies</a:t>
            </a:r>
          </a:p>
          <a:p>
            <a:pPr>
              <a:buFontTx/>
              <a:buChar char="-"/>
            </a:pPr>
            <a:r>
              <a:rPr lang="en-GB" sz="3200" dirty="0"/>
              <a:t>Medieval Swansea and Monastic Wales as case studies</a:t>
            </a:r>
          </a:p>
          <a:p>
            <a:pPr>
              <a:buFontTx/>
              <a:buChar char="-"/>
            </a:pPr>
            <a:endParaRPr lang="en-GB" sz="3200" dirty="0"/>
          </a:p>
          <a:p>
            <a:pPr marL="36900" indent="0">
              <a:buNone/>
            </a:pPr>
            <a:r>
              <a:rPr lang="en-GB" sz="3200" dirty="0">
                <a:solidFill>
                  <a:srgbClr val="FFC000"/>
                </a:solidFill>
              </a:rPr>
              <a:t>2. Databases and websites as means of broadening horizons</a:t>
            </a:r>
          </a:p>
          <a:p>
            <a:pPr>
              <a:buFontTx/>
              <a:buChar char="-"/>
            </a:pPr>
            <a:r>
              <a:rPr lang="en-GB" sz="3200" dirty="0"/>
              <a:t>Transatlantic slavery websites as case studies</a:t>
            </a:r>
          </a:p>
          <a:p>
            <a:pPr marL="36900" indent="0">
              <a:buNone/>
            </a:pPr>
            <a:endParaRPr lang="en-GB" dirty="0"/>
          </a:p>
        </p:txBody>
      </p:sp>
    </p:spTree>
    <p:extLst>
      <p:ext uri="{BB962C8B-B14F-4D97-AF65-F5344CB8AC3E}">
        <p14:creationId xmlns:p14="http://schemas.microsoft.com/office/powerpoint/2010/main" val="3441695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What is a network?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097471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9574" y="35890"/>
            <a:ext cx="10353762" cy="970450"/>
          </a:xfrm>
        </p:spPr>
        <p:txBody>
          <a:bodyPr/>
          <a:lstStyle/>
          <a:p>
            <a:r>
              <a:rPr lang="en-GB" dirty="0">
                <a:solidFill>
                  <a:srgbClr val="FFC000"/>
                </a:solidFill>
              </a:rPr>
              <a:t>What is a network? OED entries as a noun</a:t>
            </a:r>
          </a:p>
        </p:txBody>
      </p:sp>
      <p:sp>
        <p:nvSpPr>
          <p:cNvPr id="3" name="Content Placeholder 2"/>
          <p:cNvSpPr>
            <a:spLocks noGrp="1"/>
          </p:cNvSpPr>
          <p:nvPr>
            <p:ph idx="1"/>
          </p:nvPr>
        </p:nvSpPr>
        <p:spPr>
          <a:xfrm>
            <a:off x="913795" y="1130969"/>
            <a:ext cx="4933552" cy="5305926"/>
          </a:xfrm>
        </p:spPr>
        <p:txBody>
          <a:bodyPr>
            <a:normAutofit lnSpcReduction="10000"/>
          </a:bodyPr>
          <a:lstStyle/>
          <a:p>
            <a:pPr marL="36900" indent="0">
              <a:buNone/>
            </a:pPr>
            <a:r>
              <a:rPr lang="en-GB" sz="2400" dirty="0"/>
              <a:t>1. Work (esp. manufactured work) in which </a:t>
            </a:r>
            <a:r>
              <a:rPr lang="en-GB" sz="2400" dirty="0">
                <a:solidFill>
                  <a:srgbClr val="FFC000"/>
                </a:solidFill>
              </a:rPr>
              <a:t>threads</a:t>
            </a:r>
            <a:r>
              <a:rPr lang="en-GB" sz="2400" dirty="0"/>
              <a:t>, wires, etc., are </a:t>
            </a:r>
            <a:r>
              <a:rPr lang="en-GB" sz="2400" dirty="0">
                <a:solidFill>
                  <a:srgbClr val="FFC000"/>
                </a:solidFill>
              </a:rPr>
              <a:t>crossed</a:t>
            </a:r>
            <a:r>
              <a:rPr lang="en-GB" sz="2400" dirty="0"/>
              <a:t> or </a:t>
            </a:r>
            <a:r>
              <a:rPr lang="en-GB" sz="2400" dirty="0">
                <a:solidFill>
                  <a:srgbClr val="FFC000"/>
                </a:solidFill>
              </a:rPr>
              <a:t>interlaced</a:t>
            </a:r>
            <a:r>
              <a:rPr lang="en-GB" sz="2400" dirty="0"/>
              <a:t> in the fashion of a net; frequently applied to light fabric made of threads intersecting in this way. Also in extended use.</a:t>
            </a:r>
          </a:p>
          <a:p>
            <a:endParaRPr lang="en-GB" sz="2400" dirty="0"/>
          </a:p>
          <a:p>
            <a:pPr marL="36900" indent="0">
              <a:buNone/>
            </a:pPr>
            <a:r>
              <a:rPr lang="en-GB" sz="2400" dirty="0"/>
              <a:t>2. A piece of work having the form or construction of a net; an arrangement or structure with </a:t>
            </a:r>
            <a:r>
              <a:rPr lang="en-GB" sz="2400" dirty="0">
                <a:solidFill>
                  <a:srgbClr val="FFC000"/>
                </a:solidFill>
              </a:rPr>
              <a:t>intersecting lines and interstices resembling </a:t>
            </a:r>
            <a:r>
              <a:rPr lang="en-GB" sz="2400" dirty="0"/>
              <a:t>those of a net.</a:t>
            </a:r>
          </a:p>
          <a:p>
            <a:pPr marL="36900" indent="0">
              <a:buNone/>
            </a:pPr>
            <a:endParaRPr lang="en-GB" dirty="0"/>
          </a:p>
          <a:p>
            <a:pPr marL="36900" indent="0">
              <a:buNone/>
            </a:pPr>
            <a:r>
              <a:rPr lang="en-GB" dirty="0"/>
              <a:t>(From 16</a:t>
            </a:r>
            <a:r>
              <a:rPr lang="en-GB" baseline="30000" dirty="0"/>
              <a:t>th</a:t>
            </a:r>
            <a:r>
              <a:rPr lang="en-GB" dirty="0"/>
              <a:t> Century onwards)</a:t>
            </a:r>
          </a:p>
        </p:txBody>
      </p:sp>
      <p:pic>
        <p:nvPicPr>
          <p:cNvPr id="5" name="Picture 4">
            <a:extLst>
              <a:ext uri="{FF2B5EF4-FFF2-40B4-BE49-F238E27FC236}">
                <a16:creationId xmlns:a16="http://schemas.microsoft.com/office/drawing/2014/main" id="{7E96E6BB-BC7F-4B74-8A35-D56C10FFBF46}"/>
              </a:ext>
            </a:extLst>
          </p:cNvPr>
          <p:cNvPicPr>
            <a:picLocks noChangeAspect="1"/>
          </p:cNvPicPr>
          <p:nvPr/>
        </p:nvPicPr>
        <p:blipFill rotWithShape="1">
          <a:blip r:embed="rId2"/>
          <a:srcRect l="1" t="4035" r="21573" b="38772"/>
          <a:stretch/>
        </p:blipFill>
        <p:spPr>
          <a:xfrm>
            <a:off x="6773176" y="1058726"/>
            <a:ext cx="4933551" cy="4804718"/>
          </a:xfrm>
          <a:prstGeom prst="rect">
            <a:avLst/>
          </a:prstGeom>
        </p:spPr>
      </p:pic>
      <p:sp>
        <p:nvSpPr>
          <p:cNvPr id="7" name="TextBox 6">
            <a:extLst>
              <a:ext uri="{FF2B5EF4-FFF2-40B4-BE49-F238E27FC236}">
                <a16:creationId xmlns:a16="http://schemas.microsoft.com/office/drawing/2014/main" id="{06828F8E-3BDB-4A00-B463-7DB4CF88C637}"/>
              </a:ext>
            </a:extLst>
          </p:cNvPr>
          <p:cNvSpPr txBox="1"/>
          <p:nvPr/>
        </p:nvSpPr>
        <p:spPr>
          <a:xfrm>
            <a:off x="6773175" y="5915831"/>
            <a:ext cx="5327273" cy="923330"/>
          </a:xfrm>
          <a:prstGeom prst="rect">
            <a:avLst/>
          </a:prstGeom>
          <a:noFill/>
        </p:spPr>
        <p:txBody>
          <a:bodyPr wrap="square">
            <a:spAutoFit/>
          </a:bodyPr>
          <a:lstStyle/>
          <a:p>
            <a:r>
              <a:rPr lang="fr-FR" dirty="0" err="1"/>
              <a:t>From</a:t>
            </a:r>
            <a:r>
              <a:rPr lang="fr-FR" dirty="0"/>
              <a:t> MS M.1044 </a:t>
            </a:r>
            <a:r>
              <a:rPr lang="fr-FR" i="1" dirty="0"/>
              <a:t>Livre de la chasse </a:t>
            </a:r>
            <a:r>
              <a:rPr lang="fr-FR" dirty="0"/>
              <a:t>[</a:t>
            </a:r>
            <a:r>
              <a:rPr lang="fr-FR" i="1" dirty="0"/>
              <a:t>Book of the Hunt</a:t>
            </a:r>
            <a:r>
              <a:rPr lang="fr-FR" dirty="0"/>
              <a:t>], Paris, c. 1406-1407. </a:t>
            </a:r>
            <a:r>
              <a:rPr lang="fr-FR" dirty="0">
                <a:hlinkClick r:id="rId3"/>
              </a:rPr>
              <a:t>Morgan Library and Museum, New York </a:t>
            </a:r>
            <a:endParaRPr lang="en-GB" dirty="0"/>
          </a:p>
        </p:txBody>
      </p:sp>
    </p:spTree>
    <p:extLst>
      <p:ext uri="{BB962C8B-B14F-4D97-AF65-F5344CB8AC3E}">
        <p14:creationId xmlns:p14="http://schemas.microsoft.com/office/powerpoint/2010/main" val="1054525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What is a network?</a:t>
            </a:r>
          </a:p>
        </p:txBody>
      </p:sp>
      <p:sp>
        <p:nvSpPr>
          <p:cNvPr id="3" name="Content Placeholder 2"/>
          <p:cNvSpPr>
            <a:spLocks noGrp="1"/>
          </p:cNvSpPr>
          <p:nvPr>
            <p:ph idx="1"/>
          </p:nvPr>
        </p:nvSpPr>
        <p:spPr/>
        <p:txBody>
          <a:bodyPr>
            <a:normAutofit lnSpcReduction="10000"/>
          </a:bodyPr>
          <a:lstStyle/>
          <a:p>
            <a:pPr marL="36900" indent="0">
              <a:buNone/>
            </a:pPr>
            <a:r>
              <a:rPr lang="en-GB" sz="3000" dirty="0">
                <a:solidFill>
                  <a:schemeClr val="tx1"/>
                </a:solidFill>
              </a:rPr>
              <a:t>3. A chain or system of </a:t>
            </a:r>
            <a:r>
              <a:rPr lang="en-GB" sz="3000" dirty="0">
                <a:solidFill>
                  <a:srgbClr val="FFC000"/>
                </a:solidFill>
              </a:rPr>
              <a:t>interconnected immaterial </a:t>
            </a:r>
            <a:r>
              <a:rPr lang="en-GB" sz="3000" dirty="0">
                <a:solidFill>
                  <a:schemeClr val="tx1"/>
                </a:solidFill>
              </a:rPr>
              <a:t>things.</a:t>
            </a:r>
          </a:p>
          <a:p>
            <a:pPr algn="l"/>
            <a:r>
              <a:rPr lang="en-GB" b="0" i="0" dirty="0">
                <a:solidFill>
                  <a:schemeClr val="tx1"/>
                </a:solidFill>
                <a:effectLst/>
                <a:latin typeface="Georgia" panose="02040502050405020303" pitchFamily="18" charset="0"/>
              </a:rPr>
              <a:t>1817   </a:t>
            </a:r>
            <a:r>
              <a:rPr lang="en-GB" b="0" i="0" cap="small" dirty="0">
                <a:solidFill>
                  <a:schemeClr val="tx1"/>
                </a:solidFill>
                <a:effectLst/>
                <a:latin typeface="Georgia" panose="02040502050405020303" pitchFamily="18" charset="0"/>
              </a:rPr>
              <a:t>S. T. Coleridge</a:t>
            </a:r>
            <a:r>
              <a:rPr lang="en-GB" b="0" i="0" dirty="0">
                <a:solidFill>
                  <a:schemeClr val="tx1"/>
                </a:solidFill>
                <a:effectLst/>
                <a:latin typeface="Georgia" panose="02040502050405020303" pitchFamily="18" charset="0"/>
              </a:rPr>
              <a:t> </a:t>
            </a:r>
            <a:r>
              <a:rPr lang="en-GB" b="0" i="1" u="none" strike="noStrike" dirty="0">
                <a:solidFill>
                  <a:schemeClr val="tx1"/>
                </a:solidFill>
                <a:effectLst/>
                <a:latin typeface="Georgia" panose="02040502050405020303" pitchFamily="18" charset="0"/>
              </a:rPr>
              <a:t>Blessed are ye that Sow</a:t>
            </a:r>
            <a:r>
              <a:rPr lang="en-GB" b="0" i="0" dirty="0">
                <a:solidFill>
                  <a:schemeClr val="tx1"/>
                </a:solidFill>
                <a:effectLst/>
                <a:latin typeface="Georgia" panose="02040502050405020303" pitchFamily="18" charset="0"/>
              </a:rPr>
              <a:t> </a:t>
            </a:r>
            <a:r>
              <a:rPr lang="en-GB" b="0" i="0" dirty="0" err="1">
                <a:solidFill>
                  <a:schemeClr val="tx1"/>
                </a:solidFill>
                <a:effectLst/>
                <a:latin typeface="Georgia" panose="02040502050405020303" pitchFamily="18" charset="0"/>
              </a:rPr>
              <a:t>Introd</a:t>
            </a:r>
            <a:r>
              <a:rPr lang="en-GB" b="0" i="0" dirty="0">
                <a:solidFill>
                  <a:schemeClr val="tx1"/>
                </a:solidFill>
                <a:effectLst/>
                <a:latin typeface="Georgia" panose="02040502050405020303" pitchFamily="18" charset="0"/>
              </a:rPr>
              <a:t>. p. xi   The arterial or nerve-like </a:t>
            </a:r>
            <a:r>
              <a:rPr lang="en-GB" b="0" i="0" dirty="0">
                <a:solidFill>
                  <a:srgbClr val="FFC000"/>
                </a:solidFill>
                <a:effectLst/>
                <a:latin typeface="Georgia" panose="02040502050405020303" pitchFamily="18" charset="0"/>
              </a:rPr>
              <a:t>net-work of property</a:t>
            </a:r>
            <a:r>
              <a:rPr lang="en-GB" b="0" i="0" dirty="0">
                <a:solidFill>
                  <a:schemeClr val="tx1"/>
                </a:solidFill>
                <a:effectLst/>
                <a:latin typeface="Georgia" panose="02040502050405020303" pitchFamily="18" charset="0"/>
              </a:rPr>
              <a:t>.</a:t>
            </a:r>
          </a:p>
          <a:p>
            <a:pPr algn="l"/>
            <a:r>
              <a:rPr lang="en-GB" b="0" i="0" dirty="0">
                <a:solidFill>
                  <a:schemeClr val="tx1"/>
                </a:solidFill>
                <a:effectLst/>
                <a:latin typeface="Georgia" panose="02040502050405020303" pitchFamily="18" charset="0"/>
              </a:rPr>
              <a:t>1876   </a:t>
            </a:r>
            <a:r>
              <a:rPr lang="en-GB" b="0" i="0" cap="small" dirty="0">
                <a:solidFill>
                  <a:schemeClr val="tx1"/>
                </a:solidFill>
                <a:effectLst/>
                <a:latin typeface="Georgia" panose="02040502050405020303" pitchFamily="18" charset="0"/>
              </a:rPr>
              <a:t>E. A. Freeman</a:t>
            </a:r>
            <a:r>
              <a:rPr lang="en-GB" b="0" i="0" dirty="0">
                <a:solidFill>
                  <a:schemeClr val="tx1"/>
                </a:solidFill>
                <a:effectLst/>
                <a:latin typeface="Georgia" panose="02040502050405020303" pitchFamily="18" charset="0"/>
              </a:rPr>
              <a:t> </a:t>
            </a:r>
            <a:r>
              <a:rPr lang="en-GB" b="0" i="1" u="none" strike="noStrike" dirty="0">
                <a:solidFill>
                  <a:schemeClr val="tx1"/>
                </a:solidFill>
                <a:effectLst/>
                <a:latin typeface="Georgia" panose="02040502050405020303" pitchFamily="18" charset="0"/>
              </a:rPr>
              <a:t>Hist. Norman Conquest</a:t>
            </a:r>
            <a:r>
              <a:rPr lang="en-GB" b="0" i="0" dirty="0">
                <a:solidFill>
                  <a:schemeClr val="tx1"/>
                </a:solidFill>
                <a:effectLst/>
                <a:latin typeface="Georgia" panose="02040502050405020303" pitchFamily="18" charset="0"/>
              </a:rPr>
              <a:t> V. xxiv. 381   A </a:t>
            </a:r>
            <a:r>
              <a:rPr lang="en-GB" b="0" i="0" dirty="0">
                <a:solidFill>
                  <a:srgbClr val="FFC000"/>
                </a:solidFill>
                <a:effectLst/>
                <a:latin typeface="Georgia" panose="02040502050405020303" pitchFamily="18" charset="0"/>
              </a:rPr>
              <a:t>network of feudal tenures </a:t>
            </a:r>
            <a:r>
              <a:rPr lang="en-GB" b="0" i="0" dirty="0">
                <a:solidFill>
                  <a:schemeClr val="tx1"/>
                </a:solidFill>
                <a:effectLst/>
                <a:latin typeface="Georgia" panose="02040502050405020303" pitchFamily="18" charset="0"/>
              </a:rPr>
              <a:t>is thus spread over the whole land.</a:t>
            </a:r>
          </a:p>
          <a:p>
            <a:pPr algn="l"/>
            <a:r>
              <a:rPr lang="en-GB" b="0" i="0" dirty="0">
                <a:solidFill>
                  <a:schemeClr val="tx1"/>
                </a:solidFill>
                <a:effectLst/>
                <a:latin typeface="Georgia" panose="02040502050405020303" pitchFamily="18" charset="0"/>
              </a:rPr>
              <a:t>1947   </a:t>
            </a:r>
            <a:r>
              <a:rPr lang="en-GB" b="0" i="0" cap="small" dirty="0">
                <a:solidFill>
                  <a:schemeClr val="tx1"/>
                </a:solidFill>
                <a:effectLst/>
                <a:latin typeface="Georgia" panose="02040502050405020303" pitchFamily="18" charset="0"/>
              </a:rPr>
              <a:t>N. Frye</a:t>
            </a:r>
            <a:r>
              <a:rPr lang="en-GB" b="0" i="0" dirty="0">
                <a:solidFill>
                  <a:schemeClr val="tx1"/>
                </a:solidFill>
                <a:effectLst/>
                <a:latin typeface="Georgia" panose="02040502050405020303" pitchFamily="18" charset="0"/>
              </a:rPr>
              <a:t> </a:t>
            </a:r>
            <a:r>
              <a:rPr lang="en-GB" b="0" i="1" u="none" strike="noStrike" dirty="0">
                <a:solidFill>
                  <a:schemeClr val="tx1"/>
                </a:solidFill>
                <a:effectLst/>
                <a:latin typeface="Georgia" panose="02040502050405020303" pitchFamily="18" charset="0"/>
              </a:rPr>
              <a:t>Fearful Symmetry</a:t>
            </a:r>
            <a:r>
              <a:rPr lang="en-GB" b="0" i="0" dirty="0">
                <a:solidFill>
                  <a:schemeClr val="tx1"/>
                </a:solidFill>
                <a:effectLst/>
                <a:latin typeface="Georgia" panose="02040502050405020303" pitchFamily="18" charset="0"/>
              </a:rPr>
              <a:t> iv. 105   His [</a:t>
            </a:r>
            <a:r>
              <a:rPr lang="en-GB" b="0" i="1" dirty="0">
                <a:solidFill>
                  <a:schemeClr val="tx1"/>
                </a:solidFill>
                <a:effectLst/>
                <a:latin typeface="Georgia" panose="02040502050405020303" pitchFamily="18" charset="0"/>
              </a:rPr>
              <a:t>sc.</a:t>
            </a:r>
            <a:r>
              <a:rPr lang="en-GB" b="0" i="0" dirty="0">
                <a:solidFill>
                  <a:schemeClr val="tx1"/>
                </a:solidFill>
                <a:effectLst/>
                <a:latin typeface="Georgia" panose="02040502050405020303" pitchFamily="18" charset="0"/>
              </a:rPr>
              <a:t> Blake's] independence as an artist involved </a:t>
            </a:r>
            <a:r>
              <a:rPr lang="en-GB" b="0" i="0" dirty="0" err="1">
                <a:solidFill>
                  <a:schemeClr val="tx1"/>
                </a:solidFill>
                <a:effectLst/>
                <a:latin typeface="Georgia" panose="02040502050405020303" pitchFamily="18" charset="0"/>
              </a:rPr>
              <a:t>him..in</a:t>
            </a:r>
            <a:r>
              <a:rPr lang="en-GB" b="0" i="0" dirty="0">
                <a:solidFill>
                  <a:schemeClr val="tx1"/>
                </a:solidFill>
                <a:effectLst/>
                <a:latin typeface="Georgia" panose="02040502050405020303" pitchFamily="18" charset="0"/>
              </a:rPr>
              <a:t> </a:t>
            </a:r>
            <a:r>
              <a:rPr lang="en-GB" b="0" i="0" dirty="0">
                <a:solidFill>
                  <a:srgbClr val="FFC000"/>
                </a:solidFill>
                <a:effectLst/>
                <a:latin typeface="Georgia" panose="02040502050405020303" pitchFamily="18" charset="0"/>
              </a:rPr>
              <a:t>the vast network of commercial conspiracy </a:t>
            </a:r>
            <a:r>
              <a:rPr lang="en-GB" b="0" i="0" dirty="0">
                <a:solidFill>
                  <a:schemeClr val="tx1"/>
                </a:solidFill>
                <a:effectLst/>
                <a:latin typeface="Georgia" panose="02040502050405020303" pitchFamily="18" charset="0"/>
              </a:rPr>
              <a:t>by which dealers, critics and factory-painters got their pictures sold.</a:t>
            </a:r>
          </a:p>
          <a:p>
            <a:pPr algn="l"/>
            <a:r>
              <a:rPr lang="en-GB" b="0" i="0" dirty="0">
                <a:solidFill>
                  <a:schemeClr val="tx1"/>
                </a:solidFill>
                <a:effectLst/>
                <a:latin typeface="Georgia" panose="02040502050405020303" pitchFamily="18" charset="0"/>
              </a:rPr>
              <a:t>1957   </a:t>
            </a:r>
            <a:r>
              <a:rPr lang="en-GB" b="0" i="0" cap="small" dirty="0">
                <a:solidFill>
                  <a:schemeClr val="tx1"/>
                </a:solidFill>
                <a:effectLst/>
                <a:latin typeface="Georgia" panose="02040502050405020303" pitchFamily="18" charset="0"/>
              </a:rPr>
              <a:t>G. Ashe</a:t>
            </a:r>
            <a:r>
              <a:rPr lang="en-GB" b="0" i="0" dirty="0">
                <a:solidFill>
                  <a:schemeClr val="tx1"/>
                </a:solidFill>
                <a:effectLst/>
                <a:latin typeface="Georgia" panose="02040502050405020303" pitchFamily="18" charset="0"/>
              </a:rPr>
              <a:t> </a:t>
            </a:r>
            <a:r>
              <a:rPr lang="en-GB" b="0" i="1" u="none" strike="noStrike" dirty="0">
                <a:solidFill>
                  <a:schemeClr val="tx1"/>
                </a:solidFill>
                <a:effectLst/>
                <a:latin typeface="Georgia" panose="02040502050405020303" pitchFamily="18" charset="0"/>
              </a:rPr>
              <a:t>King Arthur's Avalon</a:t>
            </a:r>
            <a:r>
              <a:rPr lang="en-GB" b="0" i="0" dirty="0">
                <a:solidFill>
                  <a:schemeClr val="tx1"/>
                </a:solidFill>
                <a:effectLst/>
                <a:latin typeface="Georgia" panose="02040502050405020303" pitchFamily="18" charset="0"/>
              </a:rPr>
              <a:t> iii. 107   The poem entangles Arthur in a network of other-worldly themes, a network which takes in Glastonbury and the quest for a miraculous vessel.</a:t>
            </a:r>
          </a:p>
          <a:p>
            <a:endParaRPr lang="en-GB" dirty="0"/>
          </a:p>
        </p:txBody>
      </p:sp>
    </p:spTree>
    <p:extLst>
      <p:ext uri="{BB962C8B-B14F-4D97-AF65-F5344CB8AC3E}">
        <p14:creationId xmlns:p14="http://schemas.microsoft.com/office/powerpoint/2010/main" val="17260003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What is a network?</a:t>
            </a:r>
          </a:p>
        </p:txBody>
      </p:sp>
      <p:sp>
        <p:nvSpPr>
          <p:cNvPr id="3" name="Content Placeholder 2"/>
          <p:cNvSpPr>
            <a:spLocks noGrp="1"/>
          </p:cNvSpPr>
          <p:nvPr>
            <p:ph idx="1"/>
          </p:nvPr>
        </p:nvSpPr>
        <p:spPr/>
        <p:txBody>
          <a:bodyPr>
            <a:normAutofit lnSpcReduction="10000"/>
          </a:bodyPr>
          <a:lstStyle/>
          <a:p>
            <a:pPr marL="36900" indent="0">
              <a:buNone/>
            </a:pPr>
            <a:r>
              <a:rPr lang="en-GB" sz="3000" dirty="0">
                <a:solidFill>
                  <a:schemeClr val="tx1"/>
                </a:solidFill>
              </a:rPr>
              <a:t>3. A chain or system of </a:t>
            </a:r>
            <a:r>
              <a:rPr lang="en-GB" sz="3000" dirty="0">
                <a:solidFill>
                  <a:srgbClr val="FFC000"/>
                </a:solidFill>
              </a:rPr>
              <a:t>interconnected immaterial </a:t>
            </a:r>
            <a:r>
              <a:rPr lang="en-GB" sz="3000" dirty="0">
                <a:solidFill>
                  <a:schemeClr val="tx1"/>
                </a:solidFill>
              </a:rPr>
              <a:t>things.</a:t>
            </a:r>
          </a:p>
          <a:p>
            <a:pPr algn="l"/>
            <a:r>
              <a:rPr lang="en-GB" b="0" i="0" dirty="0">
                <a:solidFill>
                  <a:schemeClr val="tx1"/>
                </a:solidFill>
                <a:effectLst/>
                <a:latin typeface="Georgia" panose="02040502050405020303" pitchFamily="18" charset="0"/>
              </a:rPr>
              <a:t>1817   </a:t>
            </a:r>
            <a:r>
              <a:rPr lang="en-GB" b="0" i="0" cap="small" dirty="0">
                <a:solidFill>
                  <a:schemeClr val="tx1"/>
                </a:solidFill>
                <a:effectLst/>
                <a:latin typeface="Georgia" panose="02040502050405020303" pitchFamily="18" charset="0"/>
              </a:rPr>
              <a:t>S. T. Coleridge</a:t>
            </a:r>
            <a:r>
              <a:rPr lang="en-GB" b="0" i="0" dirty="0">
                <a:solidFill>
                  <a:schemeClr val="tx1"/>
                </a:solidFill>
                <a:effectLst/>
                <a:latin typeface="Georgia" panose="02040502050405020303" pitchFamily="18" charset="0"/>
              </a:rPr>
              <a:t> </a:t>
            </a:r>
            <a:r>
              <a:rPr lang="en-GB" b="0" i="1" u="none" strike="noStrike" dirty="0">
                <a:solidFill>
                  <a:schemeClr val="tx1"/>
                </a:solidFill>
                <a:effectLst/>
                <a:latin typeface="Georgia" panose="02040502050405020303" pitchFamily="18" charset="0"/>
              </a:rPr>
              <a:t>Blessed are ye that Sow</a:t>
            </a:r>
            <a:r>
              <a:rPr lang="en-GB" b="0" i="0" dirty="0">
                <a:solidFill>
                  <a:schemeClr val="tx1"/>
                </a:solidFill>
                <a:effectLst/>
                <a:latin typeface="Georgia" panose="02040502050405020303" pitchFamily="18" charset="0"/>
              </a:rPr>
              <a:t> </a:t>
            </a:r>
            <a:r>
              <a:rPr lang="en-GB" b="0" i="0" dirty="0" err="1">
                <a:solidFill>
                  <a:schemeClr val="tx1"/>
                </a:solidFill>
                <a:effectLst/>
                <a:latin typeface="Georgia" panose="02040502050405020303" pitchFamily="18" charset="0"/>
              </a:rPr>
              <a:t>Introd</a:t>
            </a:r>
            <a:r>
              <a:rPr lang="en-GB" b="0" i="0" dirty="0">
                <a:solidFill>
                  <a:schemeClr val="tx1"/>
                </a:solidFill>
                <a:effectLst/>
                <a:latin typeface="Georgia" panose="02040502050405020303" pitchFamily="18" charset="0"/>
              </a:rPr>
              <a:t>. p. xi   The arterial or nerve-like </a:t>
            </a:r>
            <a:r>
              <a:rPr lang="en-GB" b="0" i="0" dirty="0">
                <a:solidFill>
                  <a:srgbClr val="FFC000"/>
                </a:solidFill>
                <a:effectLst/>
                <a:latin typeface="Georgia" panose="02040502050405020303" pitchFamily="18" charset="0"/>
              </a:rPr>
              <a:t>net-work of property</a:t>
            </a:r>
            <a:r>
              <a:rPr lang="en-GB" b="0" i="0" dirty="0">
                <a:solidFill>
                  <a:schemeClr val="tx1"/>
                </a:solidFill>
                <a:effectLst/>
                <a:latin typeface="Georgia" panose="02040502050405020303" pitchFamily="18" charset="0"/>
              </a:rPr>
              <a:t>.</a:t>
            </a:r>
          </a:p>
          <a:p>
            <a:pPr algn="l"/>
            <a:r>
              <a:rPr lang="en-GB" b="0" i="0" dirty="0">
                <a:solidFill>
                  <a:schemeClr val="tx1"/>
                </a:solidFill>
                <a:effectLst/>
                <a:latin typeface="Georgia" panose="02040502050405020303" pitchFamily="18" charset="0"/>
              </a:rPr>
              <a:t>1876   </a:t>
            </a:r>
            <a:r>
              <a:rPr lang="en-GB" b="0" i="0" cap="small" dirty="0">
                <a:solidFill>
                  <a:schemeClr val="tx1"/>
                </a:solidFill>
                <a:effectLst/>
                <a:latin typeface="Georgia" panose="02040502050405020303" pitchFamily="18" charset="0"/>
              </a:rPr>
              <a:t>E. A. Freeman</a:t>
            </a:r>
            <a:r>
              <a:rPr lang="en-GB" b="0" i="0" dirty="0">
                <a:solidFill>
                  <a:schemeClr val="tx1"/>
                </a:solidFill>
                <a:effectLst/>
                <a:latin typeface="Georgia" panose="02040502050405020303" pitchFamily="18" charset="0"/>
              </a:rPr>
              <a:t> </a:t>
            </a:r>
            <a:r>
              <a:rPr lang="en-GB" b="0" i="1" u="none" strike="noStrike" dirty="0">
                <a:solidFill>
                  <a:schemeClr val="tx1"/>
                </a:solidFill>
                <a:effectLst/>
                <a:latin typeface="Georgia" panose="02040502050405020303" pitchFamily="18" charset="0"/>
              </a:rPr>
              <a:t>Hist. Norman Conquest</a:t>
            </a:r>
            <a:r>
              <a:rPr lang="en-GB" b="0" i="0" dirty="0">
                <a:solidFill>
                  <a:schemeClr val="tx1"/>
                </a:solidFill>
                <a:effectLst/>
                <a:latin typeface="Georgia" panose="02040502050405020303" pitchFamily="18" charset="0"/>
              </a:rPr>
              <a:t> V. xxiv. 381   A </a:t>
            </a:r>
            <a:r>
              <a:rPr lang="en-GB" b="0" i="0" dirty="0">
                <a:solidFill>
                  <a:srgbClr val="FFC000"/>
                </a:solidFill>
                <a:effectLst/>
                <a:latin typeface="Georgia" panose="02040502050405020303" pitchFamily="18" charset="0"/>
              </a:rPr>
              <a:t>network of feudal tenures </a:t>
            </a:r>
            <a:r>
              <a:rPr lang="en-GB" b="0" i="0" dirty="0">
                <a:solidFill>
                  <a:schemeClr val="tx1"/>
                </a:solidFill>
                <a:effectLst/>
                <a:latin typeface="Georgia" panose="02040502050405020303" pitchFamily="18" charset="0"/>
              </a:rPr>
              <a:t>is thus spread over the whole land.</a:t>
            </a:r>
          </a:p>
          <a:p>
            <a:pPr algn="l"/>
            <a:r>
              <a:rPr lang="en-GB" b="0" i="0" dirty="0">
                <a:solidFill>
                  <a:schemeClr val="tx1"/>
                </a:solidFill>
                <a:effectLst/>
                <a:latin typeface="Georgia" panose="02040502050405020303" pitchFamily="18" charset="0"/>
              </a:rPr>
              <a:t>1947   </a:t>
            </a:r>
            <a:r>
              <a:rPr lang="en-GB" b="0" i="0" cap="small" dirty="0">
                <a:solidFill>
                  <a:schemeClr val="tx1"/>
                </a:solidFill>
                <a:effectLst/>
                <a:latin typeface="Georgia" panose="02040502050405020303" pitchFamily="18" charset="0"/>
              </a:rPr>
              <a:t>N. Frye</a:t>
            </a:r>
            <a:r>
              <a:rPr lang="en-GB" b="0" i="0" dirty="0">
                <a:solidFill>
                  <a:schemeClr val="tx1"/>
                </a:solidFill>
                <a:effectLst/>
                <a:latin typeface="Georgia" panose="02040502050405020303" pitchFamily="18" charset="0"/>
              </a:rPr>
              <a:t> </a:t>
            </a:r>
            <a:r>
              <a:rPr lang="en-GB" b="0" i="1" u="none" strike="noStrike" dirty="0">
                <a:solidFill>
                  <a:schemeClr val="tx1"/>
                </a:solidFill>
                <a:effectLst/>
                <a:latin typeface="Georgia" panose="02040502050405020303" pitchFamily="18" charset="0"/>
              </a:rPr>
              <a:t>Fearful Symmetry</a:t>
            </a:r>
            <a:r>
              <a:rPr lang="en-GB" b="0" i="0" dirty="0">
                <a:solidFill>
                  <a:schemeClr val="tx1"/>
                </a:solidFill>
                <a:effectLst/>
                <a:latin typeface="Georgia" panose="02040502050405020303" pitchFamily="18" charset="0"/>
              </a:rPr>
              <a:t> iv. 105   His [</a:t>
            </a:r>
            <a:r>
              <a:rPr lang="en-GB" b="0" i="1" dirty="0">
                <a:solidFill>
                  <a:schemeClr val="tx1"/>
                </a:solidFill>
                <a:effectLst/>
                <a:latin typeface="Georgia" panose="02040502050405020303" pitchFamily="18" charset="0"/>
              </a:rPr>
              <a:t>sc.</a:t>
            </a:r>
            <a:r>
              <a:rPr lang="en-GB" b="0" i="0" dirty="0">
                <a:solidFill>
                  <a:schemeClr val="tx1"/>
                </a:solidFill>
                <a:effectLst/>
                <a:latin typeface="Georgia" panose="02040502050405020303" pitchFamily="18" charset="0"/>
              </a:rPr>
              <a:t> Blake's] independence as an artist involved </a:t>
            </a:r>
            <a:r>
              <a:rPr lang="en-GB" b="0" i="0" dirty="0" err="1">
                <a:solidFill>
                  <a:schemeClr val="tx1"/>
                </a:solidFill>
                <a:effectLst/>
                <a:latin typeface="Georgia" panose="02040502050405020303" pitchFamily="18" charset="0"/>
              </a:rPr>
              <a:t>him..in</a:t>
            </a:r>
            <a:r>
              <a:rPr lang="en-GB" b="0" i="0" dirty="0">
                <a:solidFill>
                  <a:schemeClr val="tx1"/>
                </a:solidFill>
                <a:effectLst/>
                <a:latin typeface="Georgia" panose="02040502050405020303" pitchFamily="18" charset="0"/>
              </a:rPr>
              <a:t> </a:t>
            </a:r>
            <a:r>
              <a:rPr lang="en-GB" b="0" i="0" dirty="0">
                <a:solidFill>
                  <a:srgbClr val="FFC000"/>
                </a:solidFill>
                <a:effectLst/>
                <a:latin typeface="Georgia" panose="02040502050405020303" pitchFamily="18" charset="0"/>
              </a:rPr>
              <a:t>the vast network of commercial conspiracy </a:t>
            </a:r>
            <a:r>
              <a:rPr lang="en-GB" b="0" i="0" dirty="0">
                <a:solidFill>
                  <a:schemeClr val="tx1"/>
                </a:solidFill>
                <a:effectLst/>
                <a:latin typeface="Georgia" panose="02040502050405020303" pitchFamily="18" charset="0"/>
              </a:rPr>
              <a:t>by which dealers, critics and factory-painters got their pictures sold.</a:t>
            </a:r>
          </a:p>
          <a:p>
            <a:pPr algn="l"/>
            <a:r>
              <a:rPr lang="en-GB" b="0" i="0" dirty="0">
                <a:solidFill>
                  <a:schemeClr val="tx1"/>
                </a:solidFill>
                <a:effectLst/>
                <a:latin typeface="Georgia" panose="02040502050405020303" pitchFamily="18" charset="0"/>
              </a:rPr>
              <a:t>1957   </a:t>
            </a:r>
            <a:r>
              <a:rPr lang="en-GB" b="0" i="0" cap="small" dirty="0">
                <a:solidFill>
                  <a:schemeClr val="tx1"/>
                </a:solidFill>
                <a:effectLst/>
                <a:latin typeface="Georgia" panose="02040502050405020303" pitchFamily="18" charset="0"/>
              </a:rPr>
              <a:t>G. Ashe</a:t>
            </a:r>
            <a:r>
              <a:rPr lang="en-GB" b="0" i="0" dirty="0">
                <a:solidFill>
                  <a:schemeClr val="tx1"/>
                </a:solidFill>
                <a:effectLst/>
                <a:latin typeface="Georgia" panose="02040502050405020303" pitchFamily="18" charset="0"/>
              </a:rPr>
              <a:t> </a:t>
            </a:r>
            <a:r>
              <a:rPr lang="en-GB" b="0" i="1" u="none" strike="noStrike" dirty="0">
                <a:solidFill>
                  <a:schemeClr val="tx1"/>
                </a:solidFill>
                <a:effectLst/>
                <a:latin typeface="Georgia" panose="02040502050405020303" pitchFamily="18" charset="0"/>
              </a:rPr>
              <a:t>King Arthur's Avalon</a:t>
            </a:r>
            <a:r>
              <a:rPr lang="en-GB" b="0" i="0" dirty="0">
                <a:solidFill>
                  <a:schemeClr val="tx1"/>
                </a:solidFill>
                <a:effectLst/>
                <a:latin typeface="Georgia" panose="02040502050405020303" pitchFamily="18" charset="0"/>
              </a:rPr>
              <a:t> iii. 107   The poem entangles Arthur in a network of other-worldly themes, a network which takes in Glastonbury and the quest for a miraculous vessel.</a:t>
            </a:r>
          </a:p>
          <a:p>
            <a:endParaRPr lang="en-GB" dirty="0"/>
          </a:p>
        </p:txBody>
      </p:sp>
    </p:spTree>
    <p:extLst>
      <p:ext uri="{BB962C8B-B14F-4D97-AF65-F5344CB8AC3E}">
        <p14:creationId xmlns:p14="http://schemas.microsoft.com/office/powerpoint/2010/main" val="315051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What is a network?</a:t>
            </a:r>
          </a:p>
        </p:txBody>
      </p:sp>
      <p:sp>
        <p:nvSpPr>
          <p:cNvPr id="3" name="Content Placeholder 2"/>
          <p:cNvSpPr>
            <a:spLocks noGrp="1"/>
          </p:cNvSpPr>
          <p:nvPr>
            <p:ph idx="1"/>
          </p:nvPr>
        </p:nvSpPr>
        <p:spPr>
          <a:xfrm>
            <a:off x="913795" y="1732449"/>
            <a:ext cx="10353762" cy="4728509"/>
          </a:xfrm>
        </p:spPr>
        <p:txBody>
          <a:bodyPr>
            <a:normAutofit fontScale="92500"/>
          </a:bodyPr>
          <a:lstStyle/>
          <a:p>
            <a:pPr marL="36900" indent="0">
              <a:buNone/>
            </a:pPr>
            <a:r>
              <a:rPr lang="en-GB" sz="2400" dirty="0"/>
              <a:t>4. Any </a:t>
            </a:r>
            <a:r>
              <a:rPr lang="en-GB" sz="2400" dirty="0">
                <a:solidFill>
                  <a:srgbClr val="FFC000"/>
                </a:solidFill>
              </a:rPr>
              <a:t>netlike or complex system or collection of interrelated things</a:t>
            </a:r>
            <a:r>
              <a:rPr lang="en-GB" sz="2400" dirty="0"/>
              <a:t>, as topographical features, lines of transportation, or telecommunications routes (esp. telephone lines).</a:t>
            </a:r>
          </a:p>
          <a:p>
            <a:pPr marL="36900" indent="0">
              <a:buNone/>
            </a:pPr>
            <a:r>
              <a:rPr lang="en-GB" sz="2400" dirty="0"/>
              <a:t>…  </a:t>
            </a:r>
            <a:r>
              <a:rPr lang="en-GB" sz="2400" i="1" dirty="0"/>
              <a:t>Computing</a:t>
            </a:r>
            <a:r>
              <a:rPr lang="en-GB" sz="2400" dirty="0"/>
              <a:t>. A system of interconnected computers. </a:t>
            </a:r>
          </a:p>
          <a:p>
            <a:pPr marL="36900" indent="0">
              <a:buNone/>
            </a:pPr>
            <a:endParaRPr lang="en-GB" sz="2400" dirty="0"/>
          </a:p>
          <a:p>
            <a:pPr marL="36900" indent="0">
              <a:buNone/>
            </a:pPr>
            <a:r>
              <a:rPr lang="en-GB" sz="2400" dirty="0"/>
              <a:t>5. a. An interconnected group or chain of retailers, businesses, or other organizations.</a:t>
            </a:r>
          </a:p>
          <a:p>
            <a:pPr marL="36900" indent="0">
              <a:buNone/>
            </a:pPr>
            <a:endParaRPr lang="en-GB" sz="2400" dirty="0"/>
          </a:p>
          <a:p>
            <a:pPr marL="36900" indent="0">
              <a:buNone/>
            </a:pPr>
            <a:r>
              <a:rPr lang="en-GB" sz="2400" dirty="0"/>
              <a:t>b. </a:t>
            </a:r>
            <a:r>
              <a:rPr lang="en-GB" sz="2400" dirty="0">
                <a:solidFill>
                  <a:srgbClr val="FFC000"/>
                </a:solidFill>
              </a:rPr>
              <a:t>An interconnected group of people</a:t>
            </a:r>
            <a:r>
              <a:rPr lang="en-GB" sz="2400" dirty="0"/>
              <a:t>; an organization; spec. a group of people having certain connections (frequently as a result of attending a particular school or university) which may be exploited to gain preferment, information, etc., esp. for professional advantage</a:t>
            </a:r>
          </a:p>
        </p:txBody>
      </p:sp>
    </p:spTree>
    <p:extLst>
      <p:ext uri="{BB962C8B-B14F-4D97-AF65-F5344CB8AC3E}">
        <p14:creationId xmlns:p14="http://schemas.microsoft.com/office/powerpoint/2010/main" val="6209650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What is a database?</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657240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What is a database?</a:t>
            </a:r>
          </a:p>
        </p:txBody>
      </p:sp>
      <p:sp>
        <p:nvSpPr>
          <p:cNvPr id="3" name="Content Placeholder 2"/>
          <p:cNvSpPr>
            <a:spLocks noGrp="1"/>
          </p:cNvSpPr>
          <p:nvPr>
            <p:ph idx="1"/>
          </p:nvPr>
        </p:nvSpPr>
        <p:spPr/>
        <p:txBody>
          <a:bodyPr>
            <a:normAutofit fontScale="85000" lnSpcReduction="10000"/>
          </a:bodyPr>
          <a:lstStyle/>
          <a:p>
            <a:pPr marL="36900" indent="0">
              <a:buNone/>
            </a:pPr>
            <a:r>
              <a:rPr lang="en-GB" sz="3200" dirty="0"/>
              <a:t>OED = A structured set of data held in computer storage and typically accessed or manipulated by means of specialized software.</a:t>
            </a:r>
          </a:p>
          <a:p>
            <a:endParaRPr lang="en-GB" sz="3200" dirty="0"/>
          </a:p>
          <a:p>
            <a:r>
              <a:rPr lang="en-GB" sz="3200" dirty="0">
                <a:solidFill>
                  <a:srgbClr val="FFC000"/>
                </a:solidFill>
              </a:rPr>
              <a:t>Computerised system for storing and organising information/data</a:t>
            </a:r>
          </a:p>
          <a:p>
            <a:endParaRPr lang="en-GB" sz="3200" dirty="0">
              <a:solidFill>
                <a:srgbClr val="FFC000"/>
              </a:solidFill>
            </a:endParaRPr>
          </a:p>
          <a:p>
            <a:r>
              <a:rPr lang="en-GB" sz="3200" dirty="0">
                <a:solidFill>
                  <a:srgbClr val="FFC000"/>
                </a:solidFill>
              </a:rPr>
              <a:t>Tabulates information/data</a:t>
            </a:r>
          </a:p>
          <a:p>
            <a:endParaRPr lang="en-GB" sz="3200" dirty="0">
              <a:solidFill>
                <a:srgbClr val="FFC000"/>
              </a:solidFill>
            </a:endParaRPr>
          </a:p>
          <a:p>
            <a:r>
              <a:rPr lang="en-GB" sz="3200" dirty="0">
                <a:solidFill>
                  <a:srgbClr val="FFC000"/>
                </a:solidFill>
              </a:rPr>
              <a:t>Enables searches of information/data</a:t>
            </a:r>
          </a:p>
        </p:txBody>
      </p:sp>
    </p:spTree>
    <p:extLst>
      <p:ext uri="{BB962C8B-B14F-4D97-AF65-F5344CB8AC3E}">
        <p14:creationId xmlns:p14="http://schemas.microsoft.com/office/powerpoint/2010/main" val="1020452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Why Databases and Websites for Historians?</a:t>
            </a:r>
          </a:p>
        </p:txBody>
      </p:sp>
      <p:sp>
        <p:nvSpPr>
          <p:cNvPr id="3" name="Content Placeholder 2"/>
          <p:cNvSpPr>
            <a:spLocks noGrp="1"/>
          </p:cNvSpPr>
          <p:nvPr>
            <p:ph idx="1"/>
          </p:nvPr>
        </p:nvSpPr>
        <p:spPr/>
        <p:txBody>
          <a:bodyPr>
            <a:normAutofit fontScale="85000" lnSpcReduction="10000"/>
          </a:bodyPr>
          <a:lstStyle/>
          <a:p>
            <a:r>
              <a:rPr lang="en-GB" sz="3200"/>
              <a:t>What are some of the uses of databases and websites for historians?</a:t>
            </a:r>
          </a:p>
          <a:p>
            <a:endParaRPr lang="en-GB" sz="3200"/>
          </a:p>
          <a:p>
            <a:r>
              <a:rPr lang="en-GB" sz="3200"/>
              <a:t>Why might historians choose to present their research in/on a database or website? What </a:t>
            </a:r>
            <a:r>
              <a:rPr lang="en-GB" sz="3200">
                <a:solidFill>
                  <a:srgbClr val="FFC000"/>
                </a:solidFill>
              </a:rPr>
              <a:t>intellectual, institutional or professional </a:t>
            </a:r>
            <a:r>
              <a:rPr lang="en-GB" sz="3200"/>
              <a:t>factors might influence their decision?</a:t>
            </a:r>
          </a:p>
          <a:p>
            <a:endParaRPr lang="en-GB" sz="3200"/>
          </a:p>
          <a:p>
            <a:r>
              <a:rPr lang="en-GB" sz="3200"/>
              <a:t>What inspirations lay behind the two medieval history websites/databases consulted for this week’s exercises? (Why Monastic Wales? Why Medieval Swansea?)</a:t>
            </a:r>
            <a:endParaRPr lang="en-GB"/>
          </a:p>
        </p:txBody>
      </p:sp>
    </p:spTree>
    <p:extLst>
      <p:ext uri="{BB962C8B-B14F-4D97-AF65-F5344CB8AC3E}">
        <p14:creationId xmlns:p14="http://schemas.microsoft.com/office/powerpoint/2010/main" val="1965465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Monastic Wales</a:t>
            </a:r>
          </a:p>
        </p:txBody>
      </p:sp>
      <p:sp>
        <p:nvSpPr>
          <p:cNvPr id="3" name="Content Placeholder 2"/>
          <p:cNvSpPr>
            <a:spLocks noGrp="1"/>
          </p:cNvSpPr>
          <p:nvPr>
            <p:ph idx="1"/>
          </p:nvPr>
        </p:nvSpPr>
        <p:spPr/>
        <p:txBody>
          <a:bodyPr/>
          <a:lstStyle/>
          <a:p>
            <a:pPr marL="36900" indent="0" algn="just">
              <a:buNone/>
            </a:pPr>
            <a:r>
              <a:rPr lang="en-GB" sz="2800" dirty="0"/>
              <a:t>The </a:t>
            </a:r>
            <a:r>
              <a:rPr lang="en-GB" sz="2800" i="1" dirty="0"/>
              <a:t>Monastic Wales Project </a:t>
            </a:r>
            <a:r>
              <a:rPr lang="en-GB" sz="2800" dirty="0"/>
              <a:t>—a non-profit endeavour— grew out of the desire of its founders to create a platform for the study of the monastic history of medieval Wales, to explain its historical context, to encourage further investigation of Wales’s medieval monastic sites, and, finally, to explore how medieval monasteries have helped shape modern society. The </a:t>
            </a:r>
            <a:r>
              <a:rPr lang="en-GB" sz="2800" i="1" dirty="0"/>
              <a:t>Monastic Wales Project </a:t>
            </a:r>
            <a:r>
              <a:rPr lang="en-GB" sz="2800" dirty="0"/>
              <a:t>seeks to facilitate informed visits to the medieval monastic sites of Wales.</a:t>
            </a:r>
          </a:p>
          <a:p>
            <a:pPr algn="r">
              <a:buFontTx/>
              <a:buChar char="-"/>
            </a:pPr>
            <a:r>
              <a:rPr lang="en-GB" dirty="0"/>
              <a:t>Janet Burton and Karen </a:t>
            </a:r>
            <a:r>
              <a:rPr lang="en-GB" dirty="0" err="1"/>
              <a:t>Stöber</a:t>
            </a:r>
            <a:r>
              <a:rPr lang="en-GB" dirty="0"/>
              <a:t>, ‘The </a:t>
            </a:r>
            <a:r>
              <a:rPr lang="en-GB" i="1" dirty="0"/>
              <a:t>Monastic Wales </a:t>
            </a:r>
            <a:r>
              <a:rPr lang="en-GB" dirty="0"/>
              <a:t>Project,’ </a:t>
            </a:r>
            <a:r>
              <a:rPr lang="en-GB" i="1" dirty="0"/>
              <a:t>Imago </a:t>
            </a:r>
            <a:r>
              <a:rPr lang="en-GB" i="1" dirty="0" err="1"/>
              <a:t>Temporis</a:t>
            </a:r>
            <a:r>
              <a:rPr lang="en-GB" i="1" dirty="0"/>
              <a:t> Medium Aevum </a:t>
            </a:r>
            <a:r>
              <a:rPr lang="en-GB" dirty="0"/>
              <a:t>10 (2016), p. 345.</a:t>
            </a:r>
          </a:p>
          <a:p>
            <a:pPr marL="36900" indent="0">
              <a:buNone/>
            </a:pPr>
            <a:endParaRPr lang="en-GB" i="1" dirty="0"/>
          </a:p>
          <a:p>
            <a:pPr marL="36900" indent="0">
              <a:buNone/>
            </a:pPr>
            <a:endParaRPr lang="en-GB" dirty="0"/>
          </a:p>
        </p:txBody>
      </p:sp>
    </p:spTree>
    <p:extLst>
      <p:ext uri="{BB962C8B-B14F-4D97-AF65-F5344CB8AC3E}">
        <p14:creationId xmlns:p14="http://schemas.microsoft.com/office/powerpoint/2010/main" val="1562331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Medieval Swansea</a:t>
            </a:r>
          </a:p>
        </p:txBody>
      </p:sp>
      <p:sp>
        <p:nvSpPr>
          <p:cNvPr id="3" name="Content Placeholder 2"/>
          <p:cNvSpPr>
            <a:spLocks noGrp="1"/>
          </p:cNvSpPr>
          <p:nvPr>
            <p:ph idx="1"/>
          </p:nvPr>
        </p:nvSpPr>
        <p:spPr>
          <a:xfrm>
            <a:off x="913795" y="1732449"/>
            <a:ext cx="10353762" cy="4199120"/>
          </a:xfrm>
        </p:spPr>
        <p:txBody>
          <a:bodyPr>
            <a:normAutofit fontScale="92500" lnSpcReduction="10000"/>
          </a:bodyPr>
          <a:lstStyle/>
          <a:p>
            <a:pPr marL="36900" indent="0" algn="just">
              <a:buNone/>
            </a:pPr>
            <a:r>
              <a:rPr lang="en-GB" sz="2400" dirty="0"/>
              <a:t>A thriving port, a Marcher base for the lords of Gower and a multi-cultural urban community, the south Wales town of Swansea was an important centre in the Middle Ages, comparable with many other historic European towns. Yet the medieval legacy of Swansea is almost invisible today. Wartime bombing and later re-development of the city centre in particular have almost completely </a:t>
            </a:r>
            <a:r>
              <a:rPr lang="en-GB" sz="2400" dirty="0">
                <a:solidFill>
                  <a:srgbClr val="FFC000"/>
                </a:solidFill>
              </a:rPr>
              <a:t>obscured the traces of the medieval urban layout and its buildings</a:t>
            </a:r>
            <a:r>
              <a:rPr lang="en-GB" sz="2400" dirty="0"/>
              <a:t>. Currently, urban regeneration is fostering interest in Swansea’s medieval heritage, driven by rescue archaeological work in the city and on-going excavation and conservation projects on Swansea Castle. The City Witness project has sought to further our understanding of medieval Swansea and its cultural contexts, as well as to engage with wider-reaching questions about medieval urban culture, place, identity and memory.</a:t>
            </a:r>
          </a:p>
          <a:p>
            <a:pPr marL="36900" indent="0" algn="r">
              <a:buNone/>
            </a:pPr>
            <a:r>
              <a:rPr lang="en-GB" dirty="0"/>
              <a:t>- Catherine A.M. Clarke, ‘Witnessing History: Perspectives on Medieval Swansea and its Cultural Contexts,’ </a:t>
            </a:r>
            <a:r>
              <a:rPr lang="en-GB" i="1" dirty="0">
                <a:effectLst/>
                <a:hlinkClick r:id="rId2"/>
              </a:rPr>
              <a:t>Journal of Medieval History</a:t>
            </a:r>
            <a:r>
              <a:rPr lang="en-GB" i="1" dirty="0">
                <a:effectLst/>
              </a:rPr>
              <a:t>, </a:t>
            </a:r>
            <a:r>
              <a:rPr lang="en-GB" dirty="0">
                <a:effectLst/>
              </a:rPr>
              <a:t>41:3 (September 2015), p. 249.</a:t>
            </a:r>
            <a:endParaRPr lang="en-GB" dirty="0"/>
          </a:p>
          <a:p>
            <a:endParaRPr lang="en-GB" dirty="0"/>
          </a:p>
        </p:txBody>
      </p:sp>
    </p:spTree>
    <p:extLst>
      <p:ext uri="{BB962C8B-B14F-4D97-AF65-F5344CB8AC3E}">
        <p14:creationId xmlns:p14="http://schemas.microsoft.com/office/powerpoint/2010/main" val="1112029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Much of the town centre was destroyed over three nigh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3837"/>
            <a:ext cx="7572022" cy="4259263"/>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p:cNvSpPr>
            <a:spLocks noGrp="1"/>
          </p:cNvSpPr>
          <p:nvPr>
            <p:ph idx="1"/>
          </p:nvPr>
        </p:nvSpPr>
        <p:spPr/>
        <p:txBody>
          <a:bodyPr/>
          <a:lstStyle/>
          <a:p>
            <a:endParaRPr lang="en-GB"/>
          </a:p>
        </p:txBody>
      </p:sp>
      <p:pic>
        <p:nvPicPr>
          <p:cNvPr id="7" name="Content Placeholder 3"/>
          <p:cNvPicPr>
            <a:picLocks noChangeAspect="1"/>
          </p:cNvPicPr>
          <p:nvPr/>
        </p:nvPicPr>
        <p:blipFill>
          <a:blip r:embed="rId3"/>
          <a:stretch>
            <a:fillRect/>
          </a:stretch>
        </p:blipFill>
        <p:spPr>
          <a:xfrm>
            <a:off x="6334125" y="2761456"/>
            <a:ext cx="5857875" cy="3905250"/>
          </a:xfrm>
          <a:prstGeom prst="rect">
            <a:avLst/>
          </a:prstGeom>
          <a:effectLst>
            <a:outerShdw blurRad="25400" dir="17880000">
              <a:srgbClr val="000000">
                <a:alpha val="46000"/>
              </a:srgbClr>
            </a:outerShdw>
          </a:effectLst>
        </p:spPr>
      </p:pic>
    </p:spTree>
    <p:extLst>
      <p:ext uri="{BB962C8B-B14F-4D97-AF65-F5344CB8AC3E}">
        <p14:creationId xmlns:p14="http://schemas.microsoft.com/office/powerpoint/2010/main" val="4026525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4" y="392121"/>
            <a:ext cx="10353762" cy="970450"/>
          </a:xfrm>
        </p:spPr>
        <p:txBody>
          <a:bodyPr/>
          <a:lstStyle/>
          <a:p>
            <a:r>
              <a:rPr lang="en-GB">
                <a:solidFill>
                  <a:srgbClr val="FFC000"/>
                </a:solidFill>
              </a:rPr>
              <a:t>Research Impact</a:t>
            </a:r>
          </a:p>
        </p:txBody>
      </p:sp>
      <p:sp>
        <p:nvSpPr>
          <p:cNvPr id="3" name="Content Placeholder 2"/>
          <p:cNvSpPr>
            <a:spLocks noGrp="1"/>
          </p:cNvSpPr>
          <p:nvPr>
            <p:ph idx="1"/>
          </p:nvPr>
        </p:nvSpPr>
        <p:spPr>
          <a:xfrm>
            <a:off x="913794" y="1529249"/>
            <a:ext cx="10353762" cy="4058751"/>
          </a:xfrm>
        </p:spPr>
        <p:txBody>
          <a:bodyPr>
            <a:normAutofit/>
          </a:bodyPr>
          <a:lstStyle/>
          <a:p>
            <a:pPr marL="36900" indent="0" algn="ctr">
              <a:buNone/>
            </a:pPr>
            <a:r>
              <a:rPr lang="en-GB" sz="2800">
                <a:effectLst/>
              </a:rPr>
              <a:t>‘IMPACT’ = “an effect on, change or benefit to the economy, society, culture, public policy or services, health, the environment or quality of life, beyond academia”</a:t>
            </a:r>
            <a:endParaRPr lang="en-GB" sz="2800"/>
          </a:p>
        </p:txBody>
      </p:sp>
      <p:pic>
        <p:nvPicPr>
          <p:cNvPr id="4" name="Picture 3"/>
          <p:cNvPicPr>
            <a:picLocks noChangeAspect="1"/>
          </p:cNvPicPr>
          <p:nvPr/>
        </p:nvPicPr>
        <p:blipFill>
          <a:blip r:embed="rId2"/>
          <a:stretch>
            <a:fillRect/>
          </a:stretch>
        </p:blipFill>
        <p:spPr>
          <a:xfrm>
            <a:off x="3298262" y="3277556"/>
            <a:ext cx="5584825" cy="3002594"/>
          </a:xfrm>
          <a:prstGeom prst="rect">
            <a:avLst/>
          </a:prstGeom>
        </p:spPr>
      </p:pic>
    </p:spTree>
    <p:extLst>
      <p:ext uri="{BB962C8B-B14F-4D97-AF65-F5344CB8AC3E}">
        <p14:creationId xmlns:p14="http://schemas.microsoft.com/office/powerpoint/2010/main" val="720073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t="9891" r="36250" b="30216"/>
          <a:stretch/>
        </p:blipFill>
        <p:spPr>
          <a:xfrm>
            <a:off x="566176" y="0"/>
            <a:ext cx="5524500" cy="3989916"/>
          </a:xfrm>
          <a:prstGeom prst="rect">
            <a:avLst/>
          </a:prstGeom>
        </p:spPr>
      </p:pic>
      <p:pic>
        <p:nvPicPr>
          <p:cNvPr id="6" name="Picture 5"/>
          <p:cNvPicPr>
            <a:picLocks noChangeAspect="1"/>
          </p:cNvPicPr>
          <p:nvPr/>
        </p:nvPicPr>
        <p:blipFill rotWithShape="1">
          <a:blip r:embed="rId3"/>
          <a:srcRect l="17813" t="25003" r="41266" b="12316"/>
          <a:stretch/>
        </p:blipFill>
        <p:spPr>
          <a:xfrm>
            <a:off x="6438295" y="107950"/>
            <a:ext cx="5378864" cy="6591300"/>
          </a:xfrm>
          <a:prstGeom prst="rect">
            <a:avLst/>
          </a:prstGeom>
        </p:spPr>
      </p:pic>
      <p:pic>
        <p:nvPicPr>
          <p:cNvPr id="8" name="Picture 7"/>
          <p:cNvPicPr>
            <a:picLocks noChangeAspect="1"/>
          </p:cNvPicPr>
          <p:nvPr/>
        </p:nvPicPr>
        <p:blipFill rotWithShape="1">
          <a:blip r:embed="rId4"/>
          <a:srcRect l="18333" t="50271" r="41042" b="15718"/>
          <a:stretch/>
        </p:blipFill>
        <p:spPr>
          <a:xfrm>
            <a:off x="1137676" y="3403600"/>
            <a:ext cx="4953000" cy="3187700"/>
          </a:xfrm>
          <a:prstGeom prst="rect">
            <a:avLst/>
          </a:prstGeom>
        </p:spPr>
      </p:pic>
    </p:spTree>
    <p:extLst>
      <p:ext uri="{BB962C8B-B14F-4D97-AF65-F5344CB8AC3E}">
        <p14:creationId xmlns:p14="http://schemas.microsoft.com/office/powerpoint/2010/main" val="2772229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t="10569" r="521" b="10298"/>
          <a:stretch/>
        </p:blipFill>
        <p:spPr>
          <a:xfrm>
            <a:off x="913795" y="203199"/>
            <a:ext cx="10353762" cy="6331515"/>
          </a:xfrm>
          <a:prstGeom prst="rect">
            <a:avLst/>
          </a:prstGeom>
        </p:spPr>
      </p:pic>
    </p:spTree>
    <p:extLst>
      <p:ext uri="{BB962C8B-B14F-4D97-AF65-F5344CB8AC3E}">
        <p14:creationId xmlns:p14="http://schemas.microsoft.com/office/powerpoint/2010/main" val="4811530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7708" t="9896" r="8125" b="10417"/>
          <a:stretch/>
        </p:blipFill>
        <p:spPr>
          <a:xfrm>
            <a:off x="1689100" y="190500"/>
            <a:ext cx="8547100" cy="6473794"/>
          </a:xfrm>
          <a:prstGeom prst="rect">
            <a:avLst/>
          </a:prstGeom>
        </p:spPr>
      </p:pic>
    </p:spTree>
    <p:extLst>
      <p:ext uri="{BB962C8B-B14F-4D97-AF65-F5344CB8AC3E}">
        <p14:creationId xmlns:p14="http://schemas.microsoft.com/office/powerpoint/2010/main" val="2463845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01600"/>
            <a:ext cx="10353762" cy="970450"/>
          </a:xfrm>
        </p:spPr>
        <p:txBody>
          <a:bodyPr/>
          <a:lstStyle/>
          <a:p>
            <a:r>
              <a:rPr lang="en-GB">
                <a:solidFill>
                  <a:srgbClr val="FFC000"/>
                </a:solidFill>
              </a:rPr>
              <a:t>Monastic Wales</a:t>
            </a:r>
            <a:endParaRPr lang="en-GB"/>
          </a:p>
        </p:txBody>
      </p:sp>
      <p:sp>
        <p:nvSpPr>
          <p:cNvPr id="3" name="Content Placeholder 2"/>
          <p:cNvSpPr>
            <a:spLocks noGrp="1"/>
          </p:cNvSpPr>
          <p:nvPr>
            <p:ph idx="1"/>
          </p:nvPr>
        </p:nvSpPr>
        <p:spPr>
          <a:xfrm>
            <a:off x="913795" y="1270000"/>
            <a:ext cx="10480157" cy="5003801"/>
          </a:xfrm>
        </p:spPr>
        <p:txBody>
          <a:bodyPr>
            <a:normAutofit/>
          </a:bodyPr>
          <a:lstStyle/>
          <a:p>
            <a:pPr marL="36900" indent="0" algn="just">
              <a:buNone/>
            </a:pPr>
            <a:r>
              <a:rPr lang="en-GB" dirty="0"/>
              <a:t>Fostering ‘</a:t>
            </a:r>
            <a:r>
              <a:rPr lang="en-GB" dirty="0">
                <a:solidFill>
                  <a:srgbClr val="FFC000"/>
                </a:solidFill>
              </a:rPr>
              <a:t>conscientious tourism</a:t>
            </a:r>
            <a:r>
              <a:rPr lang="en-GB" dirty="0"/>
              <a:t>’ is one of the key aims of the </a:t>
            </a:r>
            <a:r>
              <a:rPr lang="en-GB" i="1" dirty="0"/>
              <a:t>Monastic Wales Project</a:t>
            </a:r>
            <a:r>
              <a:rPr lang="en-GB" dirty="0"/>
              <a:t>. It seems clear that people treat historical patrimony differently when they have established a relation with it. In this sense, </a:t>
            </a:r>
            <a:r>
              <a:rPr lang="en-GB" i="1" dirty="0"/>
              <a:t>Monastic Wales </a:t>
            </a:r>
            <a:r>
              <a:rPr lang="en-GB" dirty="0"/>
              <a:t>not only target tourism from further afield, but is simultaneously aimed at ‘internal tourism’, raising people’s consciousness of their local heritage. Putting the medieval Welsh heritage into its historical, but also its cultural, social and political context, helps people understand the wider significance of what might in some cases at first glance appear to the uninformed visitor simply as piles of old stone. It is therefore crucial for the preservation of the monastic heritage of Wales to initiate, through the provision of information, the process of understanding — appreciating — caring — maintaining — of the material remains of the abbeys and priories of medieval Wales. Furthermore, the </a:t>
            </a:r>
            <a:r>
              <a:rPr lang="en-GB" i="1" dirty="0"/>
              <a:t>Monastic Wales </a:t>
            </a:r>
            <a:r>
              <a:rPr lang="en-GB" dirty="0"/>
              <a:t>website provides the visitor with practical information beyond the immediate site of individual religious houses, by drawing their attention to the documentary sources kept in archives in Wales and beyond, and the seals that survive in some cases and are now at the National Library of Wales or the National Museum of Wales, or in archives outside Wales.</a:t>
            </a:r>
          </a:p>
          <a:p>
            <a:pPr algn="r">
              <a:buFontTx/>
              <a:buChar char="-"/>
            </a:pPr>
            <a:r>
              <a:rPr lang="en-GB" dirty="0"/>
              <a:t>Burton and </a:t>
            </a:r>
            <a:r>
              <a:rPr lang="en-GB" dirty="0" err="1"/>
              <a:t>Stöber</a:t>
            </a:r>
            <a:r>
              <a:rPr lang="en-GB" dirty="0"/>
              <a:t>, ‘</a:t>
            </a:r>
            <a:r>
              <a:rPr lang="en-GB" i="1" dirty="0"/>
              <a:t>Monastic Wales</a:t>
            </a:r>
            <a:r>
              <a:rPr lang="en-GB" dirty="0"/>
              <a:t>,’ pp. 350-351.</a:t>
            </a:r>
          </a:p>
          <a:p>
            <a:pPr>
              <a:buFontTx/>
              <a:buChar char="-"/>
            </a:pPr>
            <a:endParaRPr lang="en-GB" dirty="0"/>
          </a:p>
          <a:p>
            <a:pPr>
              <a:buFontTx/>
              <a:buChar char="-"/>
            </a:pPr>
            <a:endParaRPr lang="en-GB" dirty="0"/>
          </a:p>
          <a:p>
            <a:pPr marL="36900" indent="0">
              <a:buNone/>
            </a:pPr>
            <a:endParaRPr lang="en-GB" dirty="0"/>
          </a:p>
        </p:txBody>
      </p:sp>
    </p:spTree>
    <p:extLst>
      <p:ext uri="{BB962C8B-B14F-4D97-AF65-F5344CB8AC3E}">
        <p14:creationId xmlns:p14="http://schemas.microsoft.com/office/powerpoint/2010/main" val="425175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Why Databases and Websites for Historians?</a:t>
            </a:r>
            <a:endParaRPr lang="en-GB"/>
          </a:p>
        </p:txBody>
      </p:sp>
      <p:sp>
        <p:nvSpPr>
          <p:cNvPr id="3" name="Content Placeholder 2"/>
          <p:cNvSpPr>
            <a:spLocks noGrp="1"/>
          </p:cNvSpPr>
          <p:nvPr>
            <p:ph idx="1"/>
          </p:nvPr>
        </p:nvSpPr>
        <p:spPr/>
        <p:txBody>
          <a:bodyPr>
            <a:normAutofit/>
          </a:bodyPr>
          <a:lstStyle/>
          <a:p>
            <a:r>
              <a:rPr lang="en-GB" sz="2800"/>
              <a:t>What </a:t>
            </a:r>
            <a:r>
              <a:rPr lang="en-GB" sz="3600">
                <a:solidFill>
                  <a:srgbClr val="FFC000"/>
                </a:solidFill>
              </a:rPr>
              <a:t>methodological</a:t>
            </a:r>
            <a:r>
              <a:rPr lang="en-GB" sz="2800"/>
              <a:t> considerations might inform an historian’s decision to use or develop a database?</a:t>
            </a:r>
          </a:p>
          <a:p>
            <a:endParaRPr lang="en-GB" sz="2800"/>
          </a:p>
          <a:p>
            <a:r>
              <a:rPr lang="en-GB" sz="2800"/>
              <a:t>What categories of information are able to be stored in a database?</a:t>
            </a:r>
          </a:p>
        </p:txBody>
      </p:sp>
    </p:spTree>
    <p:extLst>
      <p:ext uri="{BB962C8B-B14F-4D97-AF65-F5344CB8AC3E}">
        <p14:creationId xmlns:p14="http://schemas.microsoft.com/office/powerpoint/2010/main" val="35814194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Research Methods</a:t>
            </a:r>
          </a:p>
        </p:txBody>
      </p:sp>
      <p:sp>
        <p:nvSpPr>
          <p:cNvPr id="3" name="Content Placeholder 2"/>
          <p:cNvSpPr>
            <a:spLocks noGrp="1"/>
          </p:cNvSpPr>
          <p:nvPr>
            <p:ph idx="1"/>
          </p:nvPr>
        </p:nvSpPr>
        <p:spPr/>
        <p:txBody>
          <a:bodyPr>
            <a:normAutofit fontScale="92500" lnSpcReduction="20000"/>
          </a:bodyPr>
          <a:lstStyle/>
          <a:p>
            <a:r>
              <a:rPr lang="en-GB" sz="3500"/>
              <a:t>What is the difference between </a:t>
            </a:r>
            <a:r>
              <a:rPr lang="en-GB" sz="3500" i="1">
                <a:solidFill>
                  <a:srgbClr val="FFFF00"/>
                </a:solidFill>
              </a:rPr>
              <a:t>QUANTITATIVE</a:t>
            </a:r>
            <a:r>
              <a:rPr lang="en-GB" sz="3500" i="1"/>
              <a:t> </a:t>
            </a:r>
            <a:r>
              <a:rPr lang="en-GB" sz="3500"/>
              <a:t>and </a:t>
            </a:r>
            <a:r>
              <a:rPr lang="en-GB" sz="3500" i="1">
                <a:solidFill>
                  <a:srgbClr val="FFC000"/>
                </a:solidFill>
              </a:rPr>
              <a:t>QUALITATIVE</a:t>
            </a:r>
            <a:r>
              <a:rPr lang="en-GB" sz="3500" i="1"/>
              <a:t> </a:t>
            </a:r>
            <a:r>
              <a:rPr lang="en-GB" sz="3500"/>
              <a:t>research methods?</a:t>
            </a:r>
          </a:p>
          <a:p>
            <a:endParaRPr lang="en-GB" sz="3500"/>
          </a:p>
          <a:p>
            <a:r>
              <a:rPr lang="en-GB" sz="3500"/>
              <a:t>What examples of quantitative and qualitative data can you think of?</a:t>
            </a:r>
          </a:p>
          <a:p>
            <a:endParaRPr lang="en-GB" sz="3500"/>
          </a:p>
          <a:p>
            <a:r>
              <a:rPr lang="en-GB" sz="3500"/>
              <a:t>What examples of qualitative or quantitative research methods can you think of?</a:t>
            </a:r>
          </a:p>
          <a:p>
            <a:endParaRPr lang="en-GB"/>
          </a:p>
        </p:txBody>
      </p:sp>
    </p:spTree>
    <p:extLst>
      <p:ext uri="{BB962C8B-B14F-4D97-AF65-F5344CB8AC3E}">
        <p14:creationId xmlns:p14="http://schemas.microsoft.com/office/powerpoint/2010/main" val="8080073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385079" y="1731963"/>
            <a:ext cx="5412316" cy="4059237"/>
          </a:xfrm>
          <a:prstGeom prst="rect">
            <a:avLst/>
          </a:prstGeom>
        </p:spPr>
      </p:pic>
      <p:sp>
        <p:nvSpPr>
          <p:cNvPr id="5" name="Title 4"/>
          <p:cNvSpPr>
            <a:spLocks noGrp="1"/>
          </p:cNvSpPr>
          <p:nvPr>
            <p:ph type="title"/>
          </p:nvPr>
        </p:nvSpPr>
        <p:spPr/>
        <p:txBody>
          <a:bodyPr/>
          <a:lstStyle/>
          <a:p>
            <a:r>
              <a:rPr lang="en-GB">
                <a:solidFill>
                  <a:srgbClr val="FFC000"/>
                </a:solidFill>
              </a:rPr>
              <a:t>Research Methods: Qualitative vs Quantitative</a:t>
            </a:r>
            <a:endParaRPr lang="en-GB"/>
          </a:p>
        </p:txBody>
      </p:sp>
    </p:spTree>
    <p:extLst>
      <p:ext uri="{BB962C8B-B14F-4D97-AF65-F5344CB8AC3E}">
        <p14:creationId xmlns:p14="http://schemas.microsoft.com/office/powerpoint/2010/main" val="3364053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895" y="165100"/>
            <a:ext cx="10353762" cy="970450"/>
          </a:xfrm>
        </p:spPr>
        <p:txBody>
          <a:bodyPr/>
          <a:lstStyle/>
          <a:p>
            <a:r>
              <a:rPr lang="en-GB">
                <a:solidFill>
                  <a:srgbClr val="FFC000"/>
                </a:solidFill>
              </a:rPr>
              <a:t>Research Methods: Qualitative vs Quantitative</a:t>
            </a:r>
            <a:endParaRPr lang="en-GB"/>
          </a:p>
        </p:txBody>
      </p:sp>
      <p:sp>
        <p:nvSpPr>
          <p:cNvPr id="3" name="Content Placeholder 2"/>
          <p:cNvSpPr>
            <a:spLocks noGrp="1"/>
          </p:cNvSpPr>
          <p:nvPr>
            <p:ph idx="1"/>
          </p:nvPr>
        </p:nvSpPr>
        <p:spPr>
          <a:xfrm>
            <a:off x="913795" y="1270000"/>
            <a:ext cx="10353762" cy="5245099"/>
          </a:xfrm>
        </p:spPr>
        <p:txBody>
          <a:bodyPr>
            <a:normAutofit/>
          </a:bodyPr>
          <a:lstStyle/>
          <a:p>
            <a:r>
              <a:rPr lang="en-GB" sz="3600" dirty="0"/>
              <a:t>What ‘types,’ ‘schools’ or ‘genres’ of history might make particular use of quantitative research methods?</a:t>
            </a:r>
          </a:p>
          <a:p>
            <a:pPr marL="36900" indent="0" algn="r">
              <a:buNone/>
            </a:pPr>
            <a:endParaRPr lang="en-GB" sz="2400" dirty="0"/>
          </a:p>
        </p:txBody>
      </p:sp>
    </p:spTree>
    <p:extLst>
      <p:ext uri="{BB962C8B-B14F-4D97-AF65-F5344CB8AC3E}">
        <p14:creationId xmlns:p14="http://schemas.microsoft.com/office/powerpoint/2010/main" val="32999120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895" y="165100"/>
            <a:ext cx="10353762" cy="970450"/>
          </a:xfrm>
        </p:spPr>
        <p:txBody>
          <a:bodyPr/>
          <a:lstStyle/>
          <a:p>
            <a:r>
              <a:rPr lang="en-GB">
                <a:solidFill>
                  <a:srgbClr val="FFC000"/>
                </a:solidFill>
              </a:rPr>
              <a:t>Research Methods: Qualitative vs Quantitative</a:t>
            </a:r>
            <a:endParaRPr lang="en-GB"/>
          </a:p>
        </p:txBody>
      </p:sp>
      <p:sp>
        <p:nvSpPr>
          <p:cNvPr id="3" name="Content Placeholder 2"/>
          <p:cNvSpPr>
            <a:spLocks noGrp="1"/>
          </p:cNvSpPr>
          <p:nvPr>
            <p:ph idx="1"/>
          </p:nvPr>
        </p:nvSpPr>
        <p:spPr>
          <a:xfrm>
            <a:off x="913795" y="1270000"/>
            <a:ext cx="10353762" cy="5245099"/>
          </a:xfrm>
        </p:spPr>
        <p:txBody>
          <a:bodyPr>
            <a:normAutofit/>
          </a:bodyPr>
          <a:lstStyle/>
          <a:p>
            <a:pPr marL="36900" indent="0" algn="r">
              <a:buNone/>
            </a:pPr>
            <a:r>
              <a:rPr lang="en-GB" sz="2400" i="1" dirty="0"/>
              <a:t>Thinking back to last week:</a:t>
            </a:r>
          </a:p>
          <a:p>
            <a:r>
              <a:rPr lang="en-GB" sz="2400" dirty="0"/>
              <a:t>What are some examples of quantitative sources that historians might access in an archive?</a:t>
            </a:r>
          </a:p>
          <a:p>
            <a:endParaRPr lang="en-GB" sz="2400" dirty="0"/>
          </a:p>
          <a:p>
            <a:r>
              <a:rPr lang="en-GB" sz="2400" dirty="0"/>
              <a:t>What examples of quantitative and/or qualitative research methods were present in the articles which were assigned as key readings?</a:t>
            </a:r>
          </a:p>
          <a:p>
            <a:endParaRPr lang="en-GB" sz="2400" dirty="0"/>
          </a:p>
          <a:p>
            <a:pPr marL="36900" indent="0" algn="r">
              <a:buNone/>
            </a:pPr>
            <a:r>
              <a:rPr lang="en-GB" sz="2400" i="1" dirty="0"/>
              <a:t>And returning to this week:</a:t>
            </a:r>
          </a:p>
          <a:p>
            <a:r>
              <a:rPr lang="en-GB" sz="2400" dirty="0"/>
              <a:t>What examples of quantitative and qualitative research/data are evident in the websites consulted for this week’s exercises?</a:t>
            </a:r>
          </a:p>
        </p:txBody>
      </p:sp>
    </p:spTree>
    <p:extLst>
      <p:ext uri="{BB962C8B-B14F-4D97-AF65-F5344CB8AC3E}">
        <p14:creationId xmlns:p14="http://schemas.microsoft.com/office/powerpoint/2010/main" val="24639610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Research Methods: Qualitative vs Quantitative</a:t>
            </a:r>
            <a:endParaRPr lang="en-GB"/>
          </a:p>
        </p:txBody>
      </p:sp>
      <p:sp>
        <p:nvSpPr>
          <p:cNvPr id="3" name="Content Placeholder 2"/>
          <p:cNvSpPr>
            <a:spLocks noGrp="1"/>
          </p:cNvSpPr>
          <p:nvPr>
            <p:ph idx="1"/>
          </p:nvPr>
        </p:nvSpPr>
        <p:spPr/>
        <p:txBody>
          <a:bodyPr>
            <a:normAutofit/>
          </a:bodyPr>
          <a:lstStyle/>
          <a:p>
            <a:r>
              <a:rPr lang="en-GB" sz="2800" dirty="0"/>
              <a:t>What are the respective strengths and weaknesses of quantitative and qualitative data/research for historians?</a:t>
            </a:r>
          </a:p>
          <a:p>
            <a:endParaRPr lang="en-GB" sz="2800" dirty="0"/>
          </a:p>
          <a:p>
            <a:r>
              <a:rPr lang="en-GB" sz="2800" dirty="0"/>
              <a:t>What different claims to accuracy or ‘truth’ might be made about qualitative and quantitative data/research? </a:t>
            </a:r>
          </a:p>
        </p:txBody>
      </p:sp>
    </p:spTree>
    <p:extLst>
      <p:ext uri="{BB962C8B-B14F-4D97-AF65-F5344CB8AC3E}">
        <p14:creationId xmlns:p14="http://schemas.microsoft.com/office/powerpoint/2010/main" val="5285205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7812" t="9896" r="17708" b="17709"/>
          <a:stretch/>
        </p:blipFill>
        <p:spPr>
          <a:xfrm>
            <a:off x="2807726" y="-58251"/>
            <a:ext cx="7022074" cy="6307388"/>
          </a:xfrm>
          <a:prstGeom prst="rect">
            <a:avLst/>
          </a:prstGeom>
        </p:spPr>
      </p:pic>
      <p:pic>
        <p:nvPicPr>
          <p:cNvPr id="5" name="Picture 4"/>
          <p:cNvPicPr>
            <a:picLocks noChangeAspect="1"/>
          </p:cNvPicPr>
          <p:nvPr/>
        </p:nvPicPr>
        <p:blipFill rotWithShape="1">
          <a:blip r:embed="rId3"/>
          <a:srcRect l="9063" t="11198" r="31875" b="11328"/>
          <a:stretch/>
        </p:blipFill>
        <p:spPr>
          <a:xfrm>
            <a:off x="3023626" y="1732449"/>
            <a:ext cx="4774174" cy="5009935"/>
          </a:xfrm>
          <a:prstGeom prst="rect">
            <a:avLst/>
          </a:prstGeom>
        </p:spPr>
      </p:pic>
    </p:spTree>
    <p:extLst>
      <p:ext uri="{BB962C8B-B14F-4D97-AF65-F5344CB8AC3E}">
        <p14:creationId xmlns:p14="http://schemas.microsoft.com/office/powerpoint/2010/main" val="8266694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8854" t="15625" r="39792" b="14192"/>
          <a:stretch/>
        </p:blipFill>
        <p:spPr>
          <a:xfrm>
            <a:off x="913795" y="241300"/>
            <a:ext cx="4536775" cy="6159500"/>
          </a:xfrm>
          <a:prstGeom prst="rect">
            <a:avLst/>
          </a:prstGeom>
        </p:spPr>
      </p:pic>
      <p:pic>
        <p:nvPicPr>
          <p:cNvPr id="5" name="Picture 4"/>
          <p:cNvPicPr>
            <a:picLocks noChangeAspect="1"/>
          </p:cNvPicPr>
          <p:nvPr/>
        </p:nvPicPr>
        <p:blipFill rotWithShape="1">
          <a:blip r:embed="rId3"/>
          <a:srcRect l="23853" t="13151" r="12500" b="12370"/>
          <a:stretch/>
        </p:blipFill>
        <p:spPr>
          <a:xfrm>
            <a:off x="5631584" y="381000"/>
            <a:ext cx="6281016" cy="5880100"/>
          </a:xfrm>
          <a:prstGeom prst="rect">
            <a:avLst/>
          </a:prstGeom>
        </p:spPr>
      </p:pic>
    </p:spTree>
    <p:extLst>
      <p:ext uri="{BB962C8B-B14F-4D97-AF65-F5344CB8AC3E}">
        <p14:creationId xmlns:p14="http://schemas.microsoft.com/office/powerpoint/2010/main" val="37877321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895" y="165100"/>
            <a:ext cx="7442805" cy="1104900"/>
          </a:xfrm>
        </p:spPr>
        <p:txBody>
          <a:bodyPr/>
          <a:lstStyle/>
          <a:p>
            <a:r>
              <a:rPr lang="en-GB">
                <a:solidFill>
                  <a:srgbClr val="FFC000"/>
                </a:solidFill>
              </a:rPr>
              <a:t>Mapping</a:t>
            </a:r>
          </a:p>
        </p:txBody>
      </p:sp>
      <p:sp>
        <p:nvSpPr>
          <p:cNvPr id="3" name="Content Placeholder 2"/>
          <p:cNvSpPr>
            <a:spLocks noGrp="1"/>
          </p:cNvSpPr>
          <p:nvPr>
            <p:ph idx="1"/>
          </p:nvPr>
        </p:nvSpPr>
        <p:spPr>
          <a:xfrm>
            <a:off x="824895" y="1270000"/>
            <a:ext cx="7442805" cy="5105401"/>
          </a:xfrm>
        </p:spPr>
        <p:txBody>
          <a:bodyPr>
            <a:normAutofit fontScale="92500" lnSpcReduction="10000"/>
          </a:bodyPr>
          <a:lstStyle/>
          <a:p>
            <a:pPr marL="36900" indent="0">
              <a:buNone/>
            </a:pPr>
            <a:r>
              <a:rPr lang="en-GB" sz="3000"/>
              <a:t>A central part of the City Witness research was the creation of a new map of the medieval town … undertaken digitally within a Geographical Information System (GIS).</a:t>
            </a:r>
          </a:p>
          <a:p>
            <a:pPr marL="36900" indent="0">
              <a:buNone/>
            </a:pPr>
            <a:r>
              <a:rPr lang="en-GB" sz="3000"/>
              <a:t>	… The GIS comprises a series of layers, which for medieval Swansea include: (1) types of ‘plan-element’ (street, defence, plot, and so on); and (2) ‘plan-units’, morphologically deﬁned areas in the town’s plan.</a:t>
            </a:r>
          </a:p>
          <a:p>
            <a:pPr marL="36900" indent="0">
              <a:buNone/>
            </a:pPr>
            <a:endParaRPr lang="en-GB" sz="2400"/>
          </a:p>
          <a:p>
            <a:pPr marL="36900" indent="0" algn="r">
              <a:buNone/>
            </a:pPr>
            <a:r>
              <a:rPr lang="en-GB" sz="1800"/>
              <a:t>- Keith D. Lilley and Gareth Dean, ‘A Silent Witness? Medieval Urban Landscapes and Unfolding their Mapping Histories,’ </a:t>
            </a:r>
            <a:r>
              <a:rPr lang="en-GB" sz="1800" i="1"/>
              <a:t>Journal of Medieval History</a:t>
            </a:r>
            <a:r>
              <a:rPr lang="en-GB" sz="1800"/>
              <a:t>, 41:3 (September 2015), pp. 282, 284</a:t>
            </a:r>
          </a:p>
          <a:p>
            <a:endParaRPr lang="en-GB" sz="2400"/>
          </a:p>
        </p:txBody>
      </p:sp>
      <p:pic>
        <p:nvPicPr>
          <p:cNvPr id="5" name="Picture 4"/>
          <p:cNvPicPr>
            <a:picLocks noChangeAspect="1"/>
          </p:cNvPicPr>
          <p:nvPr/>
        </p:nvPicPr>
        <p:blipFill>
          <a:blip r:embed="rId2"/>
          <a:stretch>
            <a:fillRect/>
          </a:stretch>
        </p:blipFill>
        <p:spPr>
          <a:xfrm>
            <a:off x="8886274" y="1"/>
            <a:ext cx="3305726" cy="3746090"/>
          </a:xfrm>
          <a:prstGeom prst="rect">
            <a:avLst/>
          </a:prstGeom>
        </p:spPr>
      </p:pic>
      <p:pic>
        <p:nvPicPr>
          <p:cNvPr id="6" name="Picture 5"/>
          <p:cNvPicPr>
            <a:picLocks noChangeAspect="1"/>
          </p:cNvPicPr>
          <p:nvPr/>
        </p:nvPicPr>
        <p:blipFill>
          <a:blip r:embed="rId3"/>
          <a:stretch>
            <a:fillRect/>
          </a:stretch>
        </p:blipFill>
        <p:spPr>
          <a:xfrm>
            <a:off x="8886275" y="3111955"/>
            <a:ext cx="3305726" cy="3746046"/>
          </a:xfrm>
          <a:prstGeom prst="rect">
            <a:avLst/>
          </a:prstGeom>
        </p:spPr>
      </p:pic>
    </p:spTree>
    <p:extLst>
      <p:ext uri="{BB962C8B-B14F-4D97-AF65-F5344CB8AC3E}">
        <p14:creationId xmlns:p14="http://schemas.microsoft.com/office/powerpoint/2010/main" val="20394377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395" y="74528"/>
            <a:ext cx="10353762" cy="970450"/>
          </a:xfrm>
        </p:spPr>
        <p:txBody>
          <a:bodyPr/>
          <a:lstStyle/>
          <a:p>
            <a:pPr algn="l"/>
            <a:r>
              <a:rPr lang="en-GB">
                <a:solidFill>
                  <a:srgbClr val="FFC000"/>
                </a:solidFill>
              </a:rPr>
              <a:t>Mapping</a:t>
            </a:r>
          </a:p>
        </p:txBody>
      </p:sp>
      <p:sp>
        <p:nvSpPr>
          <p:cNvPr id="3" name="Content Placeholder 2"/>
          <p:cNvSpPr>
            <a:spLocks noGrp="1"/>
          </p:cNvSpPr>
          <p:nvPr>
            <p:ph idx="1"/>
          </p:nvPr>
        </p:nvSpPr>
        <p:spPr>
          <a:xfrm>
            <a:off x="254000" y="1044978"/>
            <a:ext cx="7048499" cy="5330422"/>
          </a:xfrm>
        </p:spPr>
        <p:txBody>
          <a:bodyPr>
            <a:normAutofit fontScale="92500"/>
          </a:bodyPr>
          <a:lstStyle/>
          <a:p>
            <a:pPr marL="36900" lvl="0" indent="0">
              <a:buClr>
                <a:srgbClr val="DADADA"/>
              </a:buClr>
              <a:buNone/>
            </a:pPr>
            <a:r>
              <a:rPr lang="en-GB"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In [French spatial theorist Henri] Lefebvre’s view, there is no end to maps or mapping: there will not be, or indeed should not be, a ﬁnal map, for no map can ever be ﬁnal. </a:t>
            </a:r>
          </a:p>
          <a:p>
            <a:pPr marL="36900" lvl="0" indent="0">
              <a:buClr>
                <a:srgbClr val="DADADA"/>
              </a:buClr>
              <a:buNone/>
            </a:pPr>
            <a:r>
              <a:rPr lang="en-GB"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Thinking this through in relation to mapping medieval Swansea helps to reﬂect on the purposes of  mapping medieval urban landscapes and </a:t>
            </a:r>
            <a:r>
              <a:rPr lang="en-GB" dirty="0">
                <a:ln>
                  <a:solidFill>
                    <a:prstClr val="black">
                      <a:lumMod val="75000"/>
                      <a:lumOff val="25000"/>
                      <a:alpha val="10000"/>
                    </a:prstClr>
                  </a:solidFill>
                </a:ln>
                <a:solidFill>
                  <a:srgbClr val="FFC000"/>
                </a:solidFill>
                <a:effectLst>
                  <a:outerShdw blurRad="9525" dist="25400" dir="14640000" algn="tl" rotWithShape="0">
                    <a:prstClr val="black">
                      <a:alpha val="30000"/>
                    </a:prstClr>
                  </a:outerShdw>
                </a:effectLst>
              </a:rPr>
              <a:t>dealing with uncertainties</a:t>
            </a:r>
            <a:r>
              <a:rPr lang="en-GB"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 The maps we make of medieval  towns and cities are in </a:t>
            </a:r>
            <a:r>
              <a:rPr lang="en-GB" dirty="0">
                <a:ln>
                  <a:solidFill>
                    <a:prstClr val="black">
                      <a:lumMod val="75000"/>
                      <a:lumOff val="25000"/>
                      <a:alpha val="10000"/>
                    </a:prstClr>
                  </a:solidFill>
                </a:ln>
                <a:solidFill>
                  <a:srgbClr val="FFC000"/>
                </a:solidFill>
                <a:effectLst>
                  <a:outerShdw blurRad="9525" dist="25400" dir="14640000" algn="tl" rotWithShape="0">
                    <a:prstClr val="black">
                      <a:alpha val="30000"/>
                    </a:prstClr>
                  </a:outerShdw>
                </a:effectLst>
              </a:rPr>
              <a:t>a perpetual state of ﬂux. </a:t>
            </a:r>
            <a:r>
              <a:rPr lang="en-GB"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Yet, rather than seeing this as an epistemological problem,  and  perhaps  rejecting  maps  and  analysis  of  maps  as  historical  techniques,  it  is  more productive to embrace the potential that mapping has for opening up landscape histories, of lifting their silences. This was the approach adopted by City Witness, of using maps and map-making as an iterative process of ﬁnding out about the town’s origins and development, rather than believing that  there  could  be  at  the  end  of  the  project  a  ﬁnal, ﬁnished  and  complete  map  of  Swansea’s medieval urban landscape.</a:t>
            </a:r>
          </a:p>
          <a:p>
            <a:pPr marL="36900" lvl="0" indent="0" algn="r">
              <a:buClr>
                <a:srgbClr val="DADADA"/>
              </a:buClr>
              <a:buNone/>
            </a:pP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 Lilley and Dean, ‘Silent Witness?’ p. 281.</a:t>
            </a:r>
          </a:p>
          <a:p>
            <a:pPr marL="36900" indent="0">
              <a:buNone/>
            </a:pPr>
            <a:endParaRPr lang="en-GB" dirty="0"/>
          </a:p>
        </p:txBody>
      </p:sp>
      <p:pic>
        <p:nvPicPr>
          <p:cNvPr id="4" name="Picture 3"/>
          <p:cNvPicPr>
            <a:picLocks noChangeAspect="1"/>
          </p:cNvPicPr>
          <p:nvPr/>
        </p:nvPicPr>
        <p:blipFill>
          <a:blip r:embed="rId2"/>
          <a:stretch>
            <a:fillRect/>
          </a:stretch>
        </p:blipFill>
        <p:spPr>
          <a:xfrm>
            <a:off x="7656183" y="362953"/>
            <a:ext cx="4535817" cy="6157494"/>
          </a:xfrm>
          <a:prstGeom prst="rect">
            <a:avLst/>
          </a:prstGeom>
        </p:spPr>
      </p:pic>
    </p:spTree>
    <p:extLst>
      <p:ext uri="{BB962C8B-B14F-4D97-AF65-F5344CB8AC3E}">
        <p14:creationId xmlns:p14="http://schemas.microsoft.com/office/powerpoint/2010/main" val="10307552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22999" y="469900"/>
            <a:ext cx="5753101" cy="6095999"/>
          </a:xfrm>
        </p:spPr>
        <p:txBody>
          <a:bodyPr>
            <a:normAutofit fontScale="92500" lnSpcReduction="20000"/>
          </a:bodyPr>
          <a:lstStyle/>
          <a:p>
            <a:pPr marL="36900" indent="0">
              <a:buNone/>
            </a:pPr>
            <a:r>
              <a:rPr lang="en-GB" sz="2800" dirty="0"/>
              <a:t>Multiple perspectives and interpretations of the ‘same map’ emerge every time it is engaged with, as with the landscape mappings of medieval Swansea, through toggling between map layers, and juxtaposing different features within the GIS data … these new uses and practices re-envision the map as an interpretative process, rather than a closed and fixed body of spatial data</a:t>
            </a:r>
          </a:p>
          <a:p>
            <a:pPr marL="36900" indent="0">
              <a:buNone/>
            </a:pPr>
            <a:endParaRPr lang="en-GB" sz="2800" dirty="0"/>
          </a:p>
          <a:p>
            <a:pPr marL="36900" indent="0">
              <a:buNone/>
            </a:pPr>
            <a:r>
              <a:rPr lang="en-GB" sz="2800" dirty="0"/>
              <a:t>… This rethinking of maps </a:t>
            </a:r>
            <a:r>
              <a:rPr lang="en-GB" sz="2800" dirty="0">
                <a:solidFill>
                  <a:srgbClr val="FFC000"/>
                </a:solidFill>
              </a:rPr>
              <a:t>undermines the notion that maps reflect geographical truth or project historical reality</a:t>
            </a:r>
            <a:r>
              <a:rPr lang="en-GB" sz="2800" dirty="0"/>
              <a:t>.</a:t>
            </a:r>
          </a:p>
          <a:p>
            <a:pPr marL="36900" indent="0">
              <a:buNone/>
            </a:pPr>
            <a:endParaRPr lang="en-GB" dirty="0"/>
          </a:p>
        </p:txBody>
      </p:sp>
      <p:pic>
        <p:nvPicPr>
          <p:cNvPr id="4" name="Picture 3"/>
          <p:cNvPicPr>
            <a:picLocks noChangeAspect="1"/>
          </p:cNvPicPr>
          <p:nvPr/>
        </p:nvPicPr>
        <p:blipFill rotWithShape="1">
          <a:blip r:embed="rId2"/>
          <a:srcRect l="18229" t="21273" r="17813" b="15041"/>
          <a:stretch/>
        </p:blipFill>
        <p:spPr>
          <a:xfrm>
            <a:off x="342900" y="355600"/>
            <a:ext cx="5740508" cy="4394200"/>
          </a:xfrm>
          <a:prstGeom prst="rect">
            <a:avLst/>
          </a:prstGeom>
        </p:spPr>
      </p:pic>
      <p:sp>
        <p:nvSpPr>
          <p:cNvPr id="5" name="Rectangle 4"/>
          <p:cNvSpPr/>
          <p:nvPr/>
        </p:nvSpPr>
        <p:spPr>
          <a:xfrm>
            <a:off x="459880" y="5187434"/>
            <a:ext cx="4781822" cy="369332"/>
          </a:xfrm>
          <a:prstGeom prst="rect">
            <a:avLst/>
          </a:prstGeom>
        </p:spPr>
        <p:txBody>
          <a:bodyPr wrap="none">
            <a:spAutoFit/>
          </a:bodyPr>
          <a:lstStyle/>
          <a:p>
            <a:pPr marL="36900" indent="0">
              <a:buNone/>
            </a:pPr>
            <a:r>
              <a:rPr lang="en-GB">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Lilley and Dean, ‘Silent Witness?’ pp. 289-290.</a:t>
            </a:r>
          </a:p>
        </p:txBody>
      </p:sp>
    </p:spTree>
    <p:extLst>
      <p:ext uri="{BB962C8B-B14F-4D97-AF65-F5344CB8AC3E}">
        <p14:creationId xmlns:p14="http://schemas.microsoft.com/office/powerpoint/2010/main" val="18788596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2. Broadening Horizons</a:t>
            </a:r>
          </a:p>
        </p:txBody>
      </p:sp>
      <p:sp>
        <p:nvSpPr>
          <p:cNvPr id="3" name="Content Placeholder 2"/>
          <p:cNvSpPr>
            <a:spLocks noGrp="1"/>
          </p:cNvSpPr>
          <p:nvPr>
            <p:ph idx="1"/>
          </p:nvPr>
        </p:nvSpPr>
        <p:spPr/>
        <p:txBody>
          <a:bodyPr>
            <a:normAutofit/>
          </a:bodyPr>
          <a:lstStyle/>
          <a:p>
            <a:r>
              <a:rPr lang="en-GB" sz="3200" dirty="0"/>
              <a:t>What new areas of research might databases and websites open up for historians?</a:t>
            </a:r>
          </a:p>
          <a:p>
            <a:endParaRPr lang="en-GB" sz="3200" dirty="0"/>
          </a:p>
          <a:p>
            <a:r>
              <a:rPr lang="en-GB" sz="3200" dirty="0"/>
              <a:t>What new areas of research might mapping open up for historians?</a:t>
            </a:r>
          </a:p>
        </p:txBody>
      </p:sp>
    </p:spTree>
    <p:extLst>
      <p:ext uri="{BB962C8B-B14F-4D97-AF65-F5344CB8AC3E}">
        <p14:creationId xmlns:p14="http://schemas.microsoft.com/office/powerpoint/2010/main" val="549711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508000"/>
            <a:ext cx="10353762" cy="970450"/>
          </a:xfrm>
        </p:spPr>
        <p:txBody>
          <a:bodyPr>
            <a:normAutofit fontScale="90000"/>
          </a:bodyPr>
          <a:lstStyle/>
          <a:p>
            <a:r>
              <a:rPr lang="en-GB">
                <a:solidFill>
                  <a:srgbClr val="FFC000"/>
                </a:solidFill>
              </a:rPr>
              <a:t>2. Broadening Horizons: Mapping and Networks</a:t>
            </a:r>
          </a:p>
        </p:txBody>
      </p:sp>
      <p:sp>
        <p:nvSpPr>
          <p:cNvPr id="3" name="Content Placeholder 2"/>
          <p:cNvSpPr>
            <a:spLocks noGrp="1"/>
          </p:cNvSpPr>
          <p:nvPr>
            <p:ph idx="1"/>
          </p:nvPr>
        </p:nvSpPr>
        <p:spPr/>
        <p:txBody>
          <a:bodyPr>
            <a:normAutofit/>
          </a:bodyPr>
          <a:lstStyle/>
          <a:p>
            <a:r>
              <a:rPr lang="en-GB" sz="2400" dirty="0"/>
              <a:t>‘Mapping’ as a concept relates to some of the principal functions of databases and websites, and their utility for historians</a:t>
            </a:r>
          </a:p>
          <a:p>
            <a:endParaRPr lang="en-GB" sz="2400" dirty="0"/>
          </a:p>
          <a:p>
            <a:r>
              <a:rPr lang="en-GB" sz="2400" dirty="0"/>
              <a:t>Where the </a:t>
            </a:r>
            <a:r>
              <a:rPr lang="en-GB" sz="2400" dirty="0">
                <a:solidFill>
                  <a:srgbClr val="FFC000"/>
                </a:solidFill>
              </a:rPr>
              <a:t>form</a:t>
            </a:r>
            <a:r>
              <a:rPr lang="en-GB" sz="2400" dirty="0"/>
              <a:t> of websites rely on a network of information and users, the </a:t>
            </a:r>
            <a:r>
              <a:rPr lang="en-GB" sz="2400" dirty="0">
                <a:solidFill>
                  <a:srgbClr val="FFC000"/>
                </a:solidFill>
              </a:rPr>
              <a:t>content</a:t>
            </a:r>
            <a:r>
              <a:rPr lang="en-GB" sz="2400" dirty="0"/>
              <a:t> of databases allows one to identify </a:t>
            </a:r>
            <a:r>
              <a:rPr lang="en-GB" sz="2400" dirty="0">
                <a:solidFill>
                  <a:srgbClr val="FFC000"/>
                </a:solidFill>
              </a:rPr>
              <a:t>connections </a:t>
            </a:r>
            <a:r>
              <a:rPr lang="en-GB" sz="2400" dirty="0"/>
              <a:t>between pieces of data, and between persons and locations, and (potentially) to identify historical </a:t>
            </a:r>
            <a:r>
              <a:rPr lang="en-GB" sz="2400" dirty="0">
                <a:solidFill>
                  <a:srgbClr val="FFC000"/>
                </a:solidFill>
              </a:rPr>
              <a:t>patterns</a:t>
            </a:r>
            <a:r>
              <a:rPr lang="en-GB" sz="2400" dirty="0"/>
              <a:t> and networks of </a:t>
            </a:r>
            <a:r>
              <a:rPr lang="en-GB" sz="2400" dirty="0">
                <a:solidFill>
                  <a:srgbClr val="FFC000"/>
                </a:solidFill>
              </a:rPr>
              <a:t>communication</a:t>
            </a:r>
          </a:p>
        </p:txBody>
      </p:sp>
    </p:spTree>
    <p:extLst>
      <p:ext uri="{BB962C8B-B14F-4D97-AF65-F5344CB8AC3E}">
        <p14:creationId xmlns:p14="http://schemas.microsoft.com/office/powerpoint/2010/main" val="6871858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Mapping and Networks</a:t>
            </a:r>
          </a:p>
        </p:txBody>
      </p:sp>
      <p:sp>
        <p:nvSpPr>
          <p:cNvPr id="3" name="Content Placeholder 2"/>
          <p:cNvSpPr>
            <a:spLocks noGrp="1"/>
          </p:cNvSpPr>
          <p:nvPr>
            <p:ph idx="1"/>
          </p:nvPr>
        </p:nvSpPr>
        <p:spPr/>
        <p:txBody>
          <a:bodyPr/>
          <a:lstStyle/>
          <a:p>
            <a:r>
              <a:rPr lang="en-GB" sz="2800"/>
              <a:t>How novel are these functions of databases and websites?</a:t>
            </a:r>
          </a:p>
          <a:p>
            <a:endParaRPr lang="en-GB" sz="2800"/>
          </a:p>
          <a:p>
            <a:r>
              <a:rPr lang="en-GB" sz="2800"/>
              <a:t>In what senses might </a:t>
            </a:r>
            <a:r>
              <a:rPr lang="en-GB" sz="2800">
                <a:solidFill>
                  <a:srgbClr val="FFC000"/>
                </a:solidFill>
              </a:rPr>
              <a:t>mapping</a:t>
            </a:r>
            <a:r>
              <a:rPr lang="en-GB" sz="2800"/>
              <a:t>, </a:t>
            </a:r>
            <a:r>
              <a:rPr lang="en-GB" sz="2800">
                <a:solidFill>
                  <a:srgbClr val="FFC000"/>
                </a:solidFill>
              </a:rPr>
              <a:t>networks</a:t>
            </a:r>
            <a:r>
              <a:rPr lang="en-GB" sz="2800"/>
              <a:t> and </a:t>
            </a:r>
            <a:r>
              <a:rPr lang="en-GB" sz="2800">
                <a:solidFill>
                  <a:srgbClr val="FFC000"/>
                </a:solidFill>
              </a:rPr>
              <a:t>connectedness</a:t>
            </a:r>
            <a:r>
              <a:rPr lang="en-GB" sz="2800"/>
              <a:t> have appeared as themes of the articles read for last week’s class?</a:t>
            </a:r>
          </a:p>
          <a:p>
            <a:endParaRPr lang="en-GB" sz="2800"/>
          </a:p>
          <a:p>
            <a:r>
              <a:rPr lang="en-GB" sz="2800"/>
              <a:t>In what senses might </a:t>
            </a:r>
            <a:r>
              <a:rPr lang="en-GB" sz="2800">
                <a:solidFill>
                  <a:srgbClr val="FFC000"/>
                </a:solidFill>
              </a:rPr>
              <a:t>mapping</a:t>
            </a:r>
            <a:r>
              <a:rPr lang="en-GB" sz="2800"/>
              <a:t>, </a:t>
            </a:r>
            <a:r>
              <a:rPr lang="en-GB" sz="2800">
                <a:solidFill>
                  <a:srgbClr val="FFC000"/>
                </a:solidFill>
              </a:rPr>
              <a:t>networks</a:t>
            </a:r>
            <a:r>
              <a:rPr lang="en-GB" sz="2800"/>
              <a:t> and </a:t>
            </a:r>
            <a:r>
              <a:rPr lang="en-GB" sz="2800">
                <a:solidFill>
                  <a:srgbClr val="FFC000"/>
                </a:solidFill>
              </a:rPr>
              <a:t>connectedness</a:t>
            </a:r>
            <a:r>
              <a:rPr lang="en-GB" sz="2800"/>
              <a:t> be features of ‘old-fashioned’ archival sources?</a:t>
            </a:r>
          </a:p>
          <a:p>
            <a:pPr marL="36900" indent="0">
              <a:buNone/>
            </a:pPr>
            <a:endParaRPr lang="en-GB"/>
          </a:p>
        </p:txBody>
      </p:sp>
    </p:spTree>
    <p:extLst>
      <p:ext uri="{BB962C8B-B14F-4D97-AF65-F5344CB8AC3E}">
        <p14:creationId xmlns:p14="http://schemas.microsoft.com/office/powerpoint/2010/main" val="18303628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5104" t="16797" r="22500" b="22786"/>
          <a:stretch/>
        </p:blipFill>
        <p:spPr>
          <a:xfrm>
            <a:off x="1498600" y="393700"/>
            <a:ext cx="8826500" cy="5892800"/>
          </a:xfrm>
          <a:prstGeom prst="rect">
            <a:avLst/>
          </a:prstGeom>
        </p:spPr>
      </p:pic>
    </p:spTree>
    <p:extLst>
      <p:ext uri="{BB962C8B-B14F-4D97-AF65-F5344CB8AC3E}">
        <p14:creationId xmlns:p14="http://schemas.microsoft.com/office/powerpoint/2010/main" val="23803834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rotWithShape="1">
          <a:blip r:embed="rId2"/>
          <a:srcRect l="12188" t="32682" r="32500" b="10807"/>
          <a:stretch/>
        </p:blipFill>
        <p:spPr>
          <a:xfrm>
            <a:off x="2133600" y="239219"/>
            <a:ext cx="7823200" cy="6394103"/>
          </a:xfrm>
          <a:prstGeom prst="rect">
            <a:avLst/>
          </a:prstGeom>
        </p:spPr>
      </p:pic>
    </p:spTree>
    <p:extLst>
      <p:ext uri="{BB962C8B-B14F-4D97-AF65-F5344CB8AC3E}">
        <p14:creationId xmlns:p14="http://schemas.microsoft.com/office/powerpoint/2010/main" val="31967040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Databases in History</a:t>
            </a:r>
          </a:p>
        </p:txBody>
      </p:sp>
      <p:sp>
        <p:nvSpPr>
          <p:cNvPr id="3" name="Content Placeholder 2"/>
          <p:cNvSpPr>
            <a:spLocks noGrp="1"/>
          </p:cNvSpPr>
          <p:nvPr>
            <p:ph idx="1"/>
          </p:nvPr>
        </p:nvSpPr>
        <p:spPr/>
        <p:txBody>
          <a:bodyPr>
            <a:normAutofit/>
          </a:bodyPr>
          <a:lstStyle/>
          <a:p>
            <a:r>
              <a:rPr lang="en-GB" sz="2400"/>
              <a:t>So, no, websites and databases in-and-of-themselves do not revolutionise how historians use or the types of questions historians ask about data and information.</a:t>
            </a:r>
          </a:p>
          <a:p>
            <a:endParaRPr lang="en-GB" sz="2400"/>
          </a:p>
          <a:p>
            <a:r>
              <a:rPr lang="en-GB" sz="2400"/>
              <a:t>At the same time, web-based databases can have a profound impact on </a:t>
            </a:r>
            <a:r>
              <a:rPr lang="en-GB" sz="2400" i="1">
                <a:solidFill>
                  <a:srgbClr val="FFC000"/>
                </a:solidFill>
              </a:rPr>
              <a:t>how </a:t>
            </a:r>
            <a:r>
              <a:rPr lang="en-GB" sz="2400"/>
              <a:t>certain historical persons, events and phenomena are understood and appreciated and can shed </a:t>
            </a:r>
            <a:r>
              <a:rPr lang="en-GB" sz="2400" i="1">
                <a:solidFill>
                  <a:srgbClr val="FFC000"/>
                </a:solidFill>
              </a:rPr>
              <a:t>new insights </a:t>
            </a:r>
            <a:r>
              <a:rPr lang="en-GB" sz="2400"/>
              <a:t>on persons, events and phenomena </a:t>
            </a:r>
          </a:p>
          <a:p>
            <a:endParaRPr lang="en-GB" sz="2400"/>
          </a:p>
          <a:p>
            <a:r>
              <a:rPr lang="en-GB" sz="2400"/>
              <a:t>A good example of this pertains to the history of transatlantic slavery</a:t>
            </a:r>
          </a:p>
        </p:txBody>
      </p:sp>
    </p:spTree>
    <p:extLst>
      <p:ext uri="{BB962C8B-B14F-4D97-AF65-F5344CB8AC3E}">
        <p14:creationId xmlns:p14="http://schemas.microsoft.com/office/powerpoint/2010/main" val="24433420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90500"/>
            <a:ext cx="10353762" cy="970450"/>
          </a:xfrm>
        </p:spPr>
        <p:txBody>
          <a:bodyPr>
            <a:normAutofit fontScale="90000"/>
          </a:bodyPr>
          <a:lstStyle/>
          <a:p>
            <a:r>
              <a:rPr lang="en-GB">
                <a:solidFill>
                  <a:srgbClr val="FFC000"/>
                </a:solidFill>
              </a:rPr>
              <a:t>Early Dataset Research on Transatlantic Slavery</a:t>
            </a:r>
          </a:p>
        </p:txBody>
      </p:sp>
      <p:pic>
        <p:nvPicPr>
          <p:cNvPr id="5" name="Content Placeholder 4"/>
          <p:cNvPicPr>
            <a:picLocks noGrp="1" noChangeAspect="1"/>
          </p:cNvPicPr>
          <p:nvPr>
            <p:ph idx="1"/>
          </p:nvPr>
        </p:nvPicPr>
        <p:blipFill>
          <a:blip r:embed="rId2"/>
          <a:stretch>
            <a:fillRect/>
          </a:stretch>
        </p:blipFill>
        <p:spPr>
          <a:xfrm>
            <a:off x="6885612" y="1275249"/>
            <a:ext cx="3375987" cy="5167539"/>
          </a:xfrm>
          <a:prstGeom prst="rect">
            <a:avLst/>
          </a:prstGeom>
        </p:spPr>
      </p:pic>
      <p:pic>
        <p:nvPicPr>
          <p:cNvPr id="4" name="Picture 3"/>
          <p:cNvPicPr>
            <a:picLocks noChangeAspect="1"/>
          </p:cNvPicPr>
          <p:nvPr/>
        </p:nvPicPr>
        <p:blipFill>
          <a:blip r:embed="rId3"/>
          <a:stretch>
            <a:fillRect/>
          </a:stretch>
        </p:blipFill>
        <p:spPr>
          <a:xfrm>
            <a:off x="2234595" y="1275249"/>
            <a:ext cx="3382274" cy="5227151"/>
          </a:xfrm>
          <a:prstGeom prst="rect">
            <a:avLst/>
          </a:prstGeom>
        </p:spPr>
      </p:pic>
    </p:spTree>
    <p:extLst>
      <p:ext uri="{BB962C8B-B14F-4D97-AF65-F5344CB8AC3E}">
        <p14:creationId xmlns:p14="http://schemas.microsoft.com/office/powerpoint/2010/main" val="15513728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472922" y="1056385"/>
            <a:ext cx="3164957" cy="5181600"/>
          </a:xfrm>
        </p:spPr>
        <p:txBody>
          <a:bodyPr/>
          <a:lstStyle/>
          <a:p>
            <a:r>
              <a:rPr lang="en-GB"/>
              <a:t>The Slave Trade Numbers Game: </a:t>
            </a:r>
          </a:p>
          <a:p>
            <a:pPr marL="36900" indent="0">
              <a:buNone/>
            </a:pPr>
            <a:endParaRPr lang="en-GB"/>
          </a:p>
          <a:p>
            <a:pPr marL="36900" indent="0" algn="r">
              <a:buNone/>
            </a:pPr>
            <a:r>
              <a:rPr lang="en-GB"/>
              <a:t>How to accurately account for the size and scope of transatlantic slavery?</a:t>
            </a:r>
          </a:p>
          <a:p>
            <a:endParaRPr lang="en-GB"/>
          </a:p>
        </p:txBody>
      </p:sp>
      <p:pic>
        <p:nvPicPr>
          <p:cNvPr id="4" name="Picture 3"/>
          <p:cNvPicPr>
            <a:picLocks noChangeAspect="1"/>
          </p:cNvPicPr>
          <p:nvPr/>
        </p:nvPicPr>
        <p:blipFill rotWithShape="1">
          <a:blip r:embed="rId2"/>
          <a:srcRect l="49271" t="24740" r="21250" b="21614"/>
          <a:stretch/>
        </p:blipFill>
        <p:spPr>
          <a:xfrm>
            <a:off x="3957769" y="393700"/>
            <a:ext cx="4265813" cy="6210300"/>
          </a:xfrm>
          <a:prstGeom prst="rect">
            <a:avLst/>
          </a:prstGeom>
        </p:spPr>
      </p:pic>
      <p:pic>
        <p:nvPicPr>
          <p:cNvPr id="5" name="Content Placeholder 4"/>
          <p:cNvPicPr>
            <a:picLocks noChangeAspect="1"/>
          </p:cNvPicPr>
          <p:nvPr/>
        </p:nvPicPr>
        <p:blipFill>
          <a:blip r:embed="rId3"/>
          <a:stretch>
            <a:fillRect/>
          </a:stretch>
        </p:blipFill>
        <p:spPr>
          <a:xfrm>
            <a:off x="211460" y="521380"/>
            <a:ext cx="3375987" cy="5167539"/>
          </a:xfrm>
          <a:prstGeom prst="rect">
            <a:avLst/>
          </a:prstGeom>
          <a:effectLst>
            <a:outerShdw blurRad="25400" dir="17880000">
              <a:srgbClr val="000000">
                <a:alpha val="46000"/>
              </a:srgbClr>
            </a:outerShdw>
          </a:effectLst>
        </p:spPr>
      </p:pic>
    </p:spTree>
    <p:extLst>
      <p:ext uri="{BB962C8B-B14F-4D97-AF65-F5344CB8AC3E}">
        <p14:creationId xmlns:p14="http://schemas.microsoft.com/office/powerpoint/2010/main" val="37227371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Transatlantic Slave Trade Database</a:t>
            </a:r>
          </a:p>
        </p:txBody>
      </p:sp>
      <p:pic>
        <p:nvPicPr>
          <p:cNvPr id="4" name="Content Placeholder 3"/>
          <p:cNvPicPr>
            <a:picLocks noGrp="1" noChangeAspect="1"/>
          </p:cNvPicPr>
          <p:nvPr>
            <p:ph idx="1"/>
          </p:nvPr>
        </p:nvPicPr>
        <p:blipFill>
          <a:blip r:embed="rId2"/>
          <a:stretch>
            <a:fillRect/>
          </a:stretch>
        </p:blipFill>
        <p:spPr>
          <a:xfrm>
            <a:off x="1286037" y="1846263"/>
            <a:ext cx="2549200" cy="4059237"/>
          </a:xfrm>
          <a:prstGeom prst="rect">
            <a:avLst/>
          </a:prstGeom>
        </p:spPr>
      </p:pic>
      <p:pic>
        <p:nvPicPr>
          <p:cNvPr id="5" name="Picture 4"/>
          <p:cNvPicPr>
            <a:picLocks noChangeAspect="1"/>
          </p:cNvPicPr>
          <p:nvPr/>
        </p:nvPicPr>
        <p:blipFill>
          <a:blip r:embed="rId3"/>
          <a:stretch>
            <a:fillRect/>
          </a:stretch>
        </p:blipFill>
        <p:spPr>
          <a:xfrm>
            <a:off x="4140200" y="1846263"/>
            <a:ext cx="5715000" cy="3000375"/>
          </a:xfrm>
          <a:prstGeom prst="rect">
            <a:avLst/>
          </a:prstGeom>
        </p:spPr>
      </p:pic>
    </p:spTree>
    <p:extLst>
      <p:ext uri="{BB962C8B-B14F-4D97-AF65-F5344CB8AC3E}">
        <p14:creationId xmlns:p14="http://schemas.microsoft.com/office/powerpoint/2010/main" val="12380933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 t="10298" r="-1250" b="24390"/>
          <a:stretch/>
        </p:blipFill>
        <p:spPr>
          <a:xfrm>
            <a:off x="0" y="444501"/>
            <a:ext cx="12447042" cy="6172298"/>
          </a:xfrm>
          <a:prstGeom prst="rect">
            <a:avLst/>
          </a:prstGeom>
        </p:spPr>
      </p:pic>
      <p:sp>
        <p:nvSpPr>
          <p:cNvPr id="5" name="Title 1"/>
          <p:cNvSpPr txBox="1">
            <a:spLocks/>
          </p:cNvSpPr>
          <p:nvPr/>
        </p:nvSpPr>
        <p:spPr>
          <a:xfrm>
            <a:off x="1066195" y="7620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solidFill>
                  <a:srgbClr val="FFC000"/>
                </a:solidFill>
              </a:rPr>
              <a:t>Slave Voyages Website</a:t>
            </a:r>
          </a:p>
        </p:txBody>
      </p:sp>
    </p:spTree>
    <p:extLst>
      <p:ext uri="{BB962C8B-B14F-4D97-AF65-F5344CB8AC3E}">
        <p14:creationId xmlns:p14="http://schemas.microsoft.com/office/powerpoint/2010/main" val="14470799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27709" t="14092" r="5312" b="35637"/>
          <a:stretch/>
        </p:blipFill>
        <p:spPr>
          <a:xfrm>
            <a:off x="139700" y="30650"/>
            <a:ext cx="11986924" cy="6916250"/>
          </a:xfrm>
          <a:prstGeom prst="rect">
            <a:avLst/>
          </a:prstGeom>
        </p:spPr>
      </p:pic>
      <p:pic>
        <p:nvPicPr>
          <p:cNvPr id="5" name="Picture 4"/>
          <p:cNvPicPr>
            <a:picLocks noChangeAspect="1"/>
          </p:cNvPicPr>
          <p:nvPr/>
        </p:nvPicPr>
        <p:blipFill rotWithShape="1">
          <a:blip r:embed="rId2"/>
          <a:srcRect l="31041" t="76423" r="38121" b="-420"/>
          <a:stretch/>
        </p:blipFill>
        <p:spPr>
          <a:xfrm>
            <a:off x="913795" y="1586188"/>
            <a:ext cx="3759805" cy="2249212"/>
          </a:xfrm>
          <a:prstGeom prst="rect">
            <a:avLst/>
          </a:prstGeom>
        </p:spPr>
      </p:pic>
      <p:pic>
        <p:nvPicPr>
          <p:cNvPr id="7" name="Picture 6"/>
          <p:cNvPicPr>
            <a:picLocks noChangeAspect="1"/>
          </p:cNvPicPr>
          <p:nvPr/>
        </p:nvPicPr>
        <p:blipFill rotWithShape="1">
          <a:blip r:embed="rId2"/>
          <a:srcRect l="61354" t="76423" r="7292" b="4729"/>
          <a:stretch/>
        </p:blipFill>
        <p:spPr>
          <a:xfrm>
            <a:off x="913795" y="3351488"/>
            <a:ext cx="3822700" cy="1766612"/>
          </a:xfrm>
          <a:prstGeom prst="rect">
            <a:avLst/>
          </a:prstGeom>
        </p:spPr>
      </p:pic>
    </p:spTree>
    <p:extLst>
      <p:ext uri="{BB962C8B-B14F-4D97-AF65-F5344CB8AC3E}">
        <p14:creationId xmlns:p14="http://schemas.microsoft.com/office/powerpoint/2010/main" val="32499694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89782" y="114300"/>
            <a:ext cx="11683118" cy="6571755"/>
          </a:xfrm>
          <a:prstGeom prst="rect">
            <a:avLst/>
          </a:prstGeom>
        </p:spPr>
      </p:pic>
    </p:spTree>
    <p:extLst>
      <p:ext uri="{BB962C8B-B14F-4D97-AF65-F5344CB8AC3E}">
        <p14:creationId xmlns:p14="http://schemas.microsoft.com/office/powerpoint/2010/main" val="15649179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6" name="Picture 5"/>
          <p:cNvPicPr>
            <a:picLocks noChangeAspect="1"/>
          </p:cNvPicPr>
          <p:nvPr/>
        </p:nvPicPr>
        <p:blipFill rotWithShape="1">
          <a:blip r:embed="rId2"/>
          <a:srcRect l="5520" t="25651" r="11876" b="14062"/>
          <a:stretch/>
        </p:blipFill>
        <p:spPr>
          <a:xfrm>
            <a:off x="1544076" y="278855"/>
            <a:ext cx="9093200" cy="5309145"/>
          </a:xfrm>
          <a:prstGeom prst="rect">
            <a:avLst/>
          </a:prstGeom>
        </p:spPr>
      </p:pic>
      <p:sp>
        <p:nvSpPr>
          <p:cNvPr id="8" name="Rectangle 7"/>
          <p:cNvSpPr/>
          <p:nvPr/>
        </p:nvSpPr>
        <p:spPr>
          <a:xfrm>
            <a:off x="2934306" y="5943599"/>
            <a:ext cx="5967788" cy="646331"/>
          </a:xfrm>
          <a:prstGeom prst="rect">
            <a:avLst/>
          </a:prstGeom>
        </p:spPr>
        <p:txBody>
          <a:bodyPr wrap="none">
            <a:spAutoFit/>
          </a:bodyPr>
          <a:lstStyle/>
          <a:p>
            <a:r>
              <a:rPr lang="en-GB" dirty="0">
                <a:hlinkClick r:id="rId3"/>
              </a:rPr>
              <a:t>https://www.slavevoyages.org/voyage/database#timelapse</a:t>
            </a:r>
            <a:endParaRPr lang="en-GB" dirty="0"/>
          </a:p>
          <a:p>
            <a:endParaRPr lang="en-GB" dirty="0"/>
          </a:p>
        </p:txBody>
      </p:sp>
    </p:spTree>
    <p:extLst>
      <p:ext uri="{BB962C8B-B14F-4D97-AF65-F5344CB8AC3E}">
        <p14:creationId xmlns:p14="http://schemas.microsoft.com/office/powerpoint/2010/main" val="35580145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5702300"/>
            <a:ext cx="4953000" cy="4058751"/>
          </a:xfrm>
        </p:spPr>
        <p:txBody>
          <a:bodyPr/>
          <a:lstStyle/>
          <a:p>
            <a:pPr marL="36900" indent="0">
              <a:buNone/>
            </a:pPr>
            <a:r>
              <a:rPr lang="en-GB">
                <a:hlinkClick r:id="rId2"/>
              </a:rPr>
              <a:t>https://www.slavevoyages.org/assessment/estimates</a:t>
            </a:r>
            <a:endParaRPr lang="en-GB"/>
          </a:p>
          <a:p>
            <a:pPr marL="36900" indent="0">
              <a:buNone/>
            </a:pPr>
            <a:endParaRPr lang="en-GB"/>
          </a:p>
        </p:txBody>
      </p:sp>
      <p:pic>
        <p:nvPicPr>
          <p:cNvPr id="4" name="Picture 3"/>
          <p:cNvPicPr>
            <a:picLocks noChangeAspect="1"/>
          </p:cNvPicPr>
          <p:nvPr/>
        </p:nvPicPr>
        <p:blipFill rotWithShape="1">
          <a:blip r:embed="rId3"/>
          <a:srcRect l="28437" t="27236" r="3438" b="27371"/>
          <a:stretch/>
        </p:blipFill>
        <p:spPr>
          <a:xfrm>
            <a:off x="2260904" y="221150"/>
            <a:ext cx="8305800" cy="4254500"/>
          </a:xfrm>
          <a:prstGeom prst="rect">
            <a:avLst/>
          </a:prstGeom>
        </p:spPr>
      </p:pic>
      <p:sp>
        <p:nvSpPr>
          <p:cNvPr id="5" name="Content Placeholder 2"/>
          <p:cNvSpPr txBox="1">
            <a:spLocks/>
          </p:cNvSpPr>
          <p:nvPr/>
        </p:nvSpPr>
        <p:spPr>
          <a:xfrm>
            <a:off x="228601" y="3035300"/>
            <a:ext cx="1752901" cy="2667000"/>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Font typeface="Wingdings 2" charset="2"/>
              <a:buNone/>
            </a:pPr>
            <a:r>
              <a:rPr lang="en-GB" sz="2900"/>
              <a:t>‘Granular detail: places of departure</a:t>
            </a:r>
          </a:p>
          <a:p>
            <a:pPr marL="36900" indent="0">
              <a:buFont typeface="Wingdings 2" charset="2"/>
              <a:buNone/>
            </a:pPr>
            <a:endParaRPr lang="en-GB"/>
          </a:p>
        </p:txBody>
      </p:sp>
      <p:pic>
        <p:nvPicPr>
          <p:cNvPr id="6" name="Picture 5"/>
          <p:cNvPicPr>
            <a:picLocks noChangeAspect="1"/>
          </p:cNvPicPr>
          <p:nvPr/>
        </p:nvPicPr>
        <p:blipFill rotWithShape="1">
          <a:blip r:embed="rId4"/>
          <a:srcRect l="6667" t="31030" r="14271" b="10840"/>
          <a:stretch/>
        </p:blipFill>
        <p:spPr>
          <a:xfrm>
            <a:off x="6261100" y="3352420"/>
            <a:ext cx="6044896" cy="3416680"/>
          </a:xfrm>
          <a:prstGeom prst="rect">
            <a:avLst/>
          </a:prstGeom>
        </p:spPr>
      </p:pic>
    </p:spTree>
    <p:extLst>
      <p:ext uri="{BB962C8B-B14F-4D97-AF65-F5344CB8AC3E}">
        <p14:creationId xmlns:p14="http://schemas.microsoft.com/office/powerpoint/2010/main" val="38419693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Impact of Slave Voyages Database/Website</a:t>
            </a:r>
          </a:p>
        </p:txBody>
      </p:sp>
      <p:sp>
        <p:nvSpPr>
          <p:cNvPr id="3" name="Content Placeholder 2"/>
          <p:cNvSpPr>
            <a:spLocks noGrp="1"/>
          </p:cNvSpPr>
          <p:nvPr>
            <p:ph idx="1"/>
          </p:nvPr>
        </p:nvSpPr>
        <p:spPr>
          <a:xfrm>
            <a:off x="913795" y="1732449"/>
            <a:ext cx="6401405" cy="4058751"/>
          </a:xfrm>
        </p:spPr>
        <p:txBody>
          <a:bodyPr>
            <a:noAutofit/>
          </a:bodyPr>
          <a:lstStyle/>
          <a:p>
            <a:pPr marL="36900" indent="0">
              <a:buNone/>
            </a:pPr>
            <a:r>
              <a:rPr lang="en-GB" sz="2400"/>
              <a:t>“</a:t>
            </a:r>
            <a:r>
              <a:rPr lang="en-GB" sz="2400">
                <a:effectLst/>
              </a:rPr>
              <a:t>The contributions of this website to the self-knowledge of African Americans, not just in the U.S. but throughout the New World, cannot be overestimated … If a DNA test says 20 percent of [an African American person’s] ancestors came from what is now Angola, we then see what ships were coming in to the U.S. from Angola at about the time we estimate their ancestor might have arrived.”</a:t>
            </a:r>
          </a:p>
          <a:p>
            <a:pPr marL="36900" indent="0" algn="r">
              <a:buNone/>
            </a:pPr>
            <a:r>
              <a:rPr lang="en-GB" sz="2400">
                <a:effectLst/>
              </a:rPr>
              <a:t>- Henry Louis Gates </a:t>
            </a:r>
            <a:r>
              <a:rPr lang="en-GB" sz="2400" err="1">
                <a:effectLst/>
              </a:rPr>
              <a:t>jr</a:t>
            </a:r>
            <a:r>
              <a:rPr lang="en-GB" sz="2400">
                <a:effectLst/>
              </a:rPr>
              <a:t> on the Slave Voyages website</a:t>
            </a:r>
            <a:endParaRPr lang="en-GB" sz="2400"/>
          </a:p>
        </p:txBody>
      </p:sp>
      <p:pic>
        <p:nvPicPr>
          <p:cNvPr id="4" name="Picture 3"/>
          <p:cNvPicPr>
            <a:picLocks noChangeAspect="1"/>
          </p:cNvPicPr>
          <p:nvPr/>
        </p:nvPicPr>
        <p:blipFill>
          <a:blip r:embed="rId2"/>
          <a:stretch>
            <a:fillRect/>
          </a:stretch>
        </p:blipFill>
        <p:spPr>
          <a:xfrm>
            <a:off x="8262981" y="1732449"/>
            <a:ext cx="3004576" cy="3004576"/>
          </a:xfrm>
          <a:prstGeom prst="rect">
            <a:avLst/>
          </a:prstGeom>
        </p:spPr>
      </p:pic>
    </p:spTree>
    <p:extLst>
      <p:ext uri="{BB962C8B-B14F-4D97-AF65-F5344CB8AC3E}">
        <p14:creationId xmlns:p14="http://schemas.microsoft.com/office/powerpoint/2010/main" val="41841364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rotWithShape="1">
          <a:blip r:embed="rId2"/>
          <a:srcRect t="21470" r="1614" b="6639"/>
          <a:stretch/>
        </p:blipFill>
        <p:spPr>
          <a:xfrm>
            <a:off x="0" y="2189650"/>
            <a:ext cx="8310852" cy="4668350"/>
          </a:xfrm>
          <a:prstGeom prst="rect">
            <a:avLst/>
          </a:prstGeom>
        </p:spPr>
      </p:pic>
      <p:pic>
        <p:nvPicPr>
          <p:cNvPr id="4" name="Picture 3"/>
          <p:cNvPicPr>
            <a:picLocks noChangeAspect="1"/>
          </p:cNvPicPr>
          <p:nvPr/>
        </p:nvPicPr>
        <p:blipFill rotWithShape="1">
          <a:blip r:embed="rId3"/>
          <a:srcRect t="21094" r="4375" b="54297"/>
          <a:stretch/>
        </p:blipFill>
        <p:spPr>
          <a:xfrm>
            <a:off x="0" y="0"/>
            <a:ext cx="12152086" cy="2501900"/>
          </a:xfrm>
          <a:prstGeom prst="rect">
            <a:avLst/>
          </a:prstGeom>
        </p:spPr>
      </p:pic>
      <p:pic>
        <p:nvPicPr>
          <p:cNvPr id="6" name="Picture 5"/>
          <p:cNvPicPr>
            <a:picLocks noChangeAspect="1"/>
          </p:cNvPicPr>
          <p:nvPr/>
        </p:nvPicPr>
        <p:blipFill rotWithShape="1">
          <a:blip r:embed="rId4"/>
          <a:srcRect l="3333" t="28342" r="22019" b="53156"/>
          <a:stretch/>
        </p:blipFill>
        <p:spPr>
          <a:xfrm>
            <a:off x="4420507" y="2501900"/>
            <a:ext cx="7731579" cy="1473200"/>
          </a:xfrm>
          <a:prstGeom prst="rect">
            <a:avLst/>
          </a:prstGeom>
        </p:spPr>
      </p:pic>
      <p:sp>
        <p:nvSpPr>
          <p:cNvPr id="7" name="Content Placeholder 2"/>
          <p:cNvSpPr txBox="1">
            <a:spLocks/>
          </p:cNvSpPr>
          <p:nvPr/>
        </p:nvSpPr>
        <p:spPr>
          <a:xfrm>
            <a:off x="8876996" y="4381500"/>
            <a:ext cx="2553003" cy="1435100"/>
          </a:xfrm>
          <a:prstGeom prst="rect">
            <a:avLst/>
          </a:prstGeom>
          <a:effectLst>
            <a:outerShdw blurRad="25400" dir="17880000">
              <a:srgbClr val="000000">
                <a:alpha val="46000"/>
              </a:srgbClr>
            </a:outerShdw>
          </a:effectLst>
        </p:spPr>
        <p:txBody>
          <a:bodyPr vert="horz" lIns="91440" tIns="45720" rIns="91440" bIns="45720" rtlCol="0" anchor="t">
            <a:no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r>
              <a:rPr lang="en-GB" sz="2400"/>
              <a:t>‘Granular detail: individual ships</a:t>
            </a:r>
          </a:p>
        </p:txBody>
      </p:sp>
    </p:spTree>
    <p:extLst>
      <p:ext uri="{BB962C8B-B14F-4D97-AF65-F5344CB8AC3E}">
        <p14:creationId xmlns:p14="http://schemas.microsoft.com/office/powerpoint/2010/main" val="373597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66701" y="3746500"/>
            <a:ext cx="1752901" cy="2667000"/>
          </a:xfrm>
        </p:spPr>
        <p:txBody>
          <a:bodyPr>
            <a:normAutofit fontScale="85000" lnSpcReduction="20000"/>
          </a:bodyPr>
          <a:lstStyle/>
          <a:p>
            <a:pPr marL="36900" indent="0">
              <a:buNone/>
            </a:pPr>
            <a:r>
              <a:rPr lang="en-GB" sz="2900"/>
              <a:t>‘Granular detail: individual ports</a:t>
            </a:r>
          </a:p>
          <a:p>
            <a:pPr marL="36900" indent="0">
              <a:buNone/>
            </a:pPr>
            <a:endParaRPr lang="en-GB"/>
          </a:p>
          <a:p>
            <a:pPr marL="36900" indent="0">
              <a:buNone/>
            </a:pPr>
            <a:r>
              <a:rPr lang="en-GB"/>
              <a:t>No. slave ship voyages that began in Liverpool</a:t>
            </a:r>
          </a:p>
        </p:txBody>
      </p:sp>
      <p:pic>
        <p:nvPicPr>
          <p:cNvPr id="4" name="Picture 3"/>
          <p:cNvPicPr>
            <a:picLocks noChangeAspect="1"/>
          </p:cNvPicPr>
          <p:nvPr/>
        </p:nvPicPr>
        <p:blipFill rotWithShape="1">
          <a:blip r:embed="rId2"/>
          <a:srcRect t="14770" r="3855" b="49322"/>
          <a:stretch/>
        </p:blipFill>
        <p:spPr>
          <a:xfrm>
            <a:off x="113695" y="55785"/>
            <a:ext cx="11722100" cy="3365500"/>
          </a:xfrm>
          <a:prstGeom prst="rect">
            <a:avLst/>
          </a:prstGeom>
        </p:spPr>
      </p:pic>
      <p:pic>
        <p:nvPicPr>
          <p:cNvPr id="6" name="Picture 5"/>
          <p:cNvPicPr>
            <a:picLocks noChangeAspect="1"/>
          </p:cNvPicPr>
          <p:nvPr/>
        </p:nvPicPr>
        <p:blipFill rotWithShape="1">
          <a:blip r:embed="rId3"/>
          <a:srcRect t="23578" r="4062" b="25203"/>
          <a:stretch/>
        </p:blipFill>
        <p:spPr>
          <a:xfrm>
            <a:off x="2362199" y="3166209"/>
            <a:ext cx="8673495" cy="3559806"/>
          </a:xfrm>
          <a:prstGeom prst="rect">
            <a:avLst/>
          </a:prstGeom>
        </p:spPr>
      </p:pic>
      <p:sp>
        <p:nvSpPr>
          <p:cNvPr id="8" name="Content Placeholder 2"/>
          <p:cNvSpPr txBox="1">
            <a:spLocks/>
          </p:cNvSpPr>
          <p:nvPr/>
        </p:nvSpPr>
        <p:spPr>
          <a:xfrm>
            <a:off x="8876997" y="4381500"/>
            <a:ext cx="1816100" cy="1435100"/>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endParaRPr lang="en-GB"/>
          </a:p>
        </p:txBody>
      </p:sp>
    </p:spTree>
    <p:extLst>
      <p:ext uri="{BB962C8B-B14F-4D97-AF65-F5344CB8AC3E}">
        <p14:creationId xmlns:p14="http://schemas.microsoft.com/office/powerpoint/2010/main" val="289726691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571500"/>
            <a:ext cx="10353762" cy="970450"/>
          </a:xfrm>
        </p:spPr>
        <p:txBody>
          <a:bodyPr>
            <a:normAutofit fontScale="90000"/>
          </a:bodyPr>
          <a:lstStyle/>
          <a:p>
            <a:r>
              <a:rPr lang="en-GB" dirty="0">
                <a:hlinkClick r:id="rId2"/>
              </a:rPr>
              <a:t>Centre for the Study of the Legacies of British Slave Ownership website</a:t>
            </a:r>
            <a:endParaRPr lang="en-GB" dirty="0"/>
          </a:p>
        </p:txBody>
      </p:sp>
      <p:pic>
        <p:nvPicPr>
          <p:cNvPr id="6" name="Content Placeholder 5">
            <a:extLst>
              <a:ext uri="{FF2B5EF4-FFF2-40B4-BE49-F238E27FC236}">
                <a16:creationId xmlns:a16="http://schemas.microsoft.com/office/drawing/2014/main" id="{2E58F7C8-A8C2-47D4-A7BB-46AC092E6628}"/>
              </a:ext>
            </a:extLst>
          </p:cNvPr>
          <p:cNvPicPr>
            <a:picLocks noGrp="1" noChangeAspect="1"/>
          </p:cNvPicPr>
          <p:nvPr>
            <p:ph idx="1"/>
          </p:nvPr>
        </p:nvPicPr>
        <p:blipFill rotWithShape="1">
          <a:blip r:embed="rId3"/>
          <a:srcRect t="11854" r="2161"/>
          <a:stretch/>
        </p:blipFill>
        <p:spPr>
          <a:xfrm>
            <a:off x="1484951" y="1775791"/>
            <a:ext cx="9211450" cy="4956314"/>
          </a:xfrm>
        </p:spPr>
      </p:pic>
    </p:spTree>
    <p:extLst>
      <p:ext uri="{BB962C8B-B14F-4D97-AF65-F5344CB8AC3E}">
        <p14:creationId xmlns:p14="http://schemas.microsoft.com/office/powerpoint/2010/main" val="36928938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81263" y="4486902"/>
            <a:ext cx="10786294" cy="1304298"/>
          </a:xfrm>
        </p:spPr>
        <p:txBody>
          <a:bodyPr/>
          <a:lstStyle/>
          <a:p>
            <a:r>
              <a:rPr lang="en-GB" dirty="0"/>
              <a:t>BIG PICTURE</a:t>
            </a:r>
          </a:p>
        </p:txBody>
      </p:sp>
      <p:pic>
        <p:nvPicPr>
          <p:cNvPr id="4" name="Picture 3"/>
          <p:cNvPicPr>
            <a:picLocks noChangeAspect="1"/>
          </p:cNvPicPr>
          <p:nvPr/>
        </p:nvPicPr>
        <p:blipFill rotWithShape="1">
          <a:blip r:embed="rId2"/>
          <a:srcRect l="19999" t="34281" r="41844" b="25057"/>
          <a:stretch/>
        </p:blipFill>
        <p:spPr>
          <a:xfrm>
            <a:off x="0" y="-1"/>
            <a:ext cx="4826000" cy="3953503"/>
          </a:xfrm>
          <a:prstGeom prst="rect">
            <a:avLst/>
          </a:prstGeom>
        </p:spPr>
      </p:pic>
      <p:pic>
        <p:nvPicPr>
          <p:cNvPr id="5" name="Picture 4"/>
          <p:cNvPicPr>
            <a:picLocks noChangeAspect="1"/>
          </p:cNvPicPr>
          <p:nvPr/>
        </p:nvPicPr>
        <p:blipFill rotWithShape="1">
          <a:blip r:embed="rId3"/>
          <a:srcRect l="10625" t="16396" r="31667" b="26964"/>
          <a:stretch/>
        </p:blipFill>
        <p:spPr>
          <a:xfrm>
            <a:off x="4825999" y="1143000"/>
            <a:ext cx="7288281" cy="5499100"/>
          </a:xfrm>
          <a:prstGeom prst="rect">
            <a:avLst/>
          </a:prstGeom>
        </p:spPr>
      </p:pic>
    </p:spTree>
    <p:extLst>
      <p:ext uri="{BB962C8B-B14F-4D97-AF65-F5344CB8AC3E}">
        <p14:creationId xmlns:p14="http://schemas.microsoft.com/office/powerpoint/2010/main" val="38891312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1146" t="25203" r="37187" b="18428"/>
          <a:stretch/>
        </p:blipFill>
        <p:spPr>
          <a:xfrm>
            <a:off x="114300" y="88900"/>
            <a:ext cx="5693508" cy="4775200"/>
          </a:xfrm>
          <a:prstGeom prst="rect">
            <a:avLst/>
          </a:prstGeom>
        </p:spPr>
      </p:pic>
      <p:pic>
        <p:nvPicPr>
          <p:cNvPr id="5" name="Picture 4"/>
          <p:cNvPicPr>
            <a:picLocks noChangeAspect="1"/>
          </p:cNvPicPr>
          <p:nvPr/>
        </p:nvPicPr>
        <p:blipFill rotWithShape="1">
          <a:blip r:embed="rId3"/>
          <a:srcRect l="11248" t="24797" r="37293" b="19919"/>
          <a:stretch/>
        </p:blipFill>
        <p:spPr>
          <a:xfrm>
            <a:off x="6045200" y="88900"/>
            <a:ext cx="5869452" cy="4847645"/>
          </a:xfrm>
          <a:prstGeom prst="rect">
            <a:avLst/>
          </a:prstGeom>
        </p:spPr>
      </p:pic>
      <p:sp>
        <p:nvSpPr>
          <p:cNvPr id="6" name="Content Placeholder 2">
            <a:extLst>
              <a:ext uri="{FF2B5EF4-FFF2-40B4-BE49-F238E27FC236}">
                <a16:creationId xmlns:a16="http://schemas.microsoft.com/office/drawing/2014/main" id="{45E93EC5-6C7E-494E-821C-DB91A3297234}"/>
              </a:ext>
            </a:extLst>
          </p:cNvPr>
          <p:cNvSpPr txBox="1">
            <a:spLocks/>
          </p:cNvSpPr>
          <p:nvPr/>
        </p:nvSpPr>
        <p:spPr>
          <a:xfrm>
            <a:off x="414661" y="5464802"/>
            <a:ext cx="10786294" cy="1304298"/>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r>
              <a:rPr lang="en-GB" dirty="0"/>
              <a:t>GRANULAR DETAIL</a:t>
            </a:r>
          </a:p>
        </p:txBody>
      </p:sp>
    </p:spTree>
    <p:extLst>
      <p:ext uri="{BB962C8B-B14F-4D97-AF65-F5344CB8AC3E}">
        <p14:creationId xmlns:p14="http://schemas.microsoft.com/office/powerpoint/2010/main" val="28614425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1459" t="27099" r="33854" b="17616"/>
          <a:stretch/>
        </p:blipFill>
        <p:spPr>
          <a:xfrm>
            <a:off x="2756926" y="711200"/>
            <a:ext cx="6667500" cy="5181600"/>
          </a:xfrm>
          <a:prstGeom prst="rect">
            <a:avLst/>
          </a:prstGeom>
        </p:spPr>
      </p:pic>
      <p:sp>
        <p:nvSpPr>
          <p:cNvPr id="5" name="Content Placeholder 2">
            <a:extLst>
              <a:ext uri="{FF2B5EF4-FFF2-40B4-BE49-F238E27FC236}">
                <a16:creationId xmlns:a16="http://schemas.microsoft.com/office/drawing/2014/main" id="{F7F0D3B3-2FDE-46E3-9352-3416F2ADC777}"/>
              </a:ext>
            </a:extLst>
          </p:cNvPr>
          <p:cNvSpPr txBox="1">
            <a:spLocks/>
          </p:cNvSpPr>
          <p:nvPr/>
        </p:nvSpPr>
        <p:spPr>
          <a:xfrm>
            <a:off x="270282" y="6045199"/>
            <a:ext cx="10786294" cy="1304298"/>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r>
              <a:rPr lang="en-GB" dirty="0"/>
              <a:t>GRANULAR DETAIL</a:t>
            </a:r>
          </a:p>
        </p:txBody>
      </p:sp>
    </p:spTree>
    <p:extLst>
      <p:ext uri="{BB962C8B-B14F-4D97-AF65-F5344CB8AC3E}">
        <p14:creationId xmlns:p14="http://schemas.microsoft.com/office/powerpoint/2010/main" val="39981629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8438" t="15583" r="30208" b="7182"/>
          <a:stretch/>
        </p:blipFill>
        <p:spPr>
          <a:xfrm>
            <a:off x="254000" y="203200"/>
            <a:ext cx="6167966" cy="5969000"/>
          </a:xfrm>
          <a:prstGeom prst="rect">
            <a:avLst/>
          </a:prstGeom>
        </p:spPr>
      </p:pic>
      <p:pic>
        <p:nvPicPr>
          <p:cNvPr id="6" name="Picture 5"/>
          <p:cNvPicPr>
            <a:picLocks noChangeAspect="1"/>
          </p:cNvPicPr>
          <p:nvPr/>
        </p:nvPicPr>
        <p:blipFill rotWithShape="1">
          <a:blip r:embed="rId3"/>
          <a:srcRect l="14166" t="18698" r="38959" b="29133"/>
          <a:stretch/>
        </p:blipFill>
        <p:spPr>
          <a:xfrm>
            <a:off x="6472895" y="203200"/>
            <a:ext cx="5388428" cy="4610100"/>
          </a:xfrm>
          <a:prstGeom prst="rect">
            <a:avLst/>
          </a:prstGeom>
        </p:spPr>
      </p:pic>
      <p:sp>
        <p:nvSpPr>
          <p:cNvPr id="7" name="Rectangle 6"/>
          <p:cNvSpPr/>
          <p:nvPr/>
        </p:nvSpPr>
        <p:spPr>
          <a:xfrm>
            <a:off x="6871723" y="5117584"/>
            <a:ext cx="3655553" cy="369332"/>
          </a:xfrm>
          <a:prstGeom prst="rect">
            <a:avLst/>
          </a:prstGeom>
        </p:spPr>
        <p:txBody>
          <a:bodyPr wrap="none">
            <a:spAutoFit/>
          </a:bodyPr>
          <a:lstStyle/>
          <a:p>
            <a:r>
              <a:rPr lang="en-GB"/>
              <a:t>https://www.ucl.ac.uk/lbs/search/</a:t>
            </a:r>
          </a:p>
        </p:txBody>
      </p:sp>
    </p:spTree>
    <p:extLst>
      <p:ext uri="{BB962C8B-B14F-4D97-AF65-F5344CB8AC3E}">
        <p14:creationId xmlns:p14="http://schemas.microsoft.com/office/powerpoint/2010/main" val="17830018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PROSOPOGRAPHY</a:t>
            </a:r>
            <a:r>
              <a:rPr lang="en-GB"/>
              <a:t> </a:t>
            </a:r>
          </a:p>
        </p:txBody>
      </p:sp>
      <p:sp>
        <p:nvSpPr>
          <p:cNvPr id="3" name="Content Placeholder 2"/>
          <p:cNvSpPr>
            <a:spLocks noGrp="1"/>
          </p:cNvSpPr>
          <p:nvPr>
            <p:ph idx="1"/>
          </p:nvPr>
        </p:nvSpPr>
        <p:spPr/>
        <p:txBody>
          <a:bodyPr>
            <a:normAutofit/>
          </a:bodyPr>
          <a:lstStyle/>
          <a:p>
            <a:r>
              <a:rPr lang="en-GB" sz="2800">
                <a:effectLst/>
              </a:rPr>
              <a:t>Investigation of the common characteristics of a historical group of people by means of a collective study of their lives</a:t>
            </a:r>
          </a:p>
          <a:p>
            <a:endParaRPr lang="en-GB" sz="2800">
              <a:effectLst/>
            </a:endParaRPr>
          </a:p>
          <a:p>
            <a:r>
              <a:rPr lang="en-GB" sz="2800">
                <a:effectLst/>
              </a:rPr>
              <a:t>Social demographic analysis</a:t>
            </a:r>
          </a:p>
          <a:p>
            <a:endParaRPr lang="en-GB" sz="2800">
              <a:effectLst/>
            </a:endParaRPr>
          </a:p>
          <a:p>
            <a:r>
              <a:rPr lang="en-GB" sz="2800">
                <a:effectLst/>
              </a:rPr>
              <a:t>Looking for patterns, commonalities</a:t>
            </a:r>
            <a:endParaRPr lang="en-GB" sz="2800"/>
          </a:p>
        </p:txBody>
      </p:sp>
    </p:spTree>
    <p:extLst>
      <p:ext uri="{BB962C8B-B14F-4D97-AF65-F5344CB8AC3E}">
        <p14:creationId xmlns:p14="http://schemas.microsoft.com/office/powerpoint/2010/main" val="313669351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Limitations</a:t>
            </a:r>
          </a:p>
        </p:txBody>
      </p:sp>
      <p:sp>
        <p:nvSpPr>
          <p:cNvPr id="3" name="Content Placeholder 2"/>
          <p:cNvSpPr>
            <a:spLocks noGrp="1"/>
          </p:cNvSpPr>
          <p:nvPr>
            <p:ph idx="1"/>
          </p:nvPr>
        </p:nvSpPr>
        <p:spPr/>
        <p:txBody>
          <a:bodyPr/>
          <a:lstStyle/>
          <a:p>
            <a:r>
              <a:rPr lang="en-GB" sz="2800"/>
              <a:t>What limitations or weaknesses might be associated with the Legacies of Slave Ownership and Slave Voyages databases?</a:t>
            </a:r>
          </a:p>
          <a:p>
            <a:endParaRPr lang="en-GB" sz="2800"/>
          </a:p>
          <a:p>
            <a:r>
              <a:rPr lang="en-GB" sz="2800"/>
              <a:t>What limitations or weaknesses might be associated with websites and databases generally with respect to historical research?</a:t>
            </a:r>
          </a:p>
          <a:p>
            <a:endParaRPr lang="en-GB"/>
          </a:p>
          <a:p>
            <a:endParaRPr lang="en-GB"/>
          </a:p>
        </p:txBody>
      </p:sp>
    </p:spTree>
    <p:extLst>
      <p:ext uri="{BB962C8B-B14F-4D97-AF65-F5344CB8AC3E}">
        <p14:creationId xmlns:p14="http://schemas.microsoft.com/office/powerpoint/2010/main" val="2348553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C000"/>
                </a:solidFill>
              </a:rPr>
              <a:t>Limitations</a:t>
            </a:r>
            <a:endParaRPr lang="en-GB"/>
          </a:p>
        </p:txBody>
      </p:sp>
      <p:sp>
        <p:nvSpPr>
          <p:cNvPr id="3" name="Content Placeholder 2"/>
          <p:cNvSpPr>
            <a:spLocks noGrp="1"/>
          </p:cNvSpPr>
          <p:nvPr>
            <p:ph idx="1"/>
          </p:nvPr>
        </p:nvSpPr>
        <p:spPr/>
        <p:txBody>
          <a:bodyPr/>
          <a:lstStyle/>
          <a:p>
            <a:r>
              <a:rPr lang="en-GB" sz="2800"/>
              <a:t>Overemphasis on numerical data at expense of human experience?</a:t>
            </a:r>
          </a:p>
          <a:p>
            <a:endParaRPr lang="en-GB" sz="2800"/>
          </a:p>
          <a:p>
            <a:r>
              <a:rPr lang="en-GB" sz="2800"/>
              <a:t>Reduction/abstraction of humanity into numerical data?</a:t>
            </a:r>
          </a:p>
          <a:p>
            <a:endParaRPr lang="en-GB" sz="2800"/>
          </a:p>
          <a:p>
            <a:r>
              <a:rPr lang="en-GB" sz="2800"/>
              <a:t>Archival record predominantly consists of information about enslavers and enablers of slave trade</a:t>
            </a:r>
          </a:p>
          <a:p>
            <a:pPr marL="36900" indent="0">
              <a:buNone/>
            </a:pPr>
            <a:endParaRPr lang="en-GB"/>
          </a:p>
          <a:p>
            <a:endParaRPr lang="en-GB"/>
          </a:p>
          <a:p>
            <a:endParaRPr lang="en-GB"/>
          </a:p>
        </p:txBody>
      </p:sp>
    </p:spTree>
    <p:extLst>
      <p:ext uri="{BB962C8B-B14F-4D97-AF65-F5344CB8AC3E}">
        <p14:creationId xmlns:p14="http://schemas.microsoft.com/office/powerpoint/2010/main" val="42871838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0"/>
            <a:ext cx="10353762" cy="970450"/>
          </a:xfrm>
        </p:spPr>
        <p:txBody>
          <a:bodyPr/>
          <a:lstStyle/>
          <a:p>
            <a:r>
              <a:rPr lang="en-GB">
                <a:solidFill>
                  <a:srgbClr val="FFC000"/>
                </a:solidFill>
              </a:rPr>
              <a:t>Correctives: African Names Database</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t="11091" r="1684" b="23731"/>
          <a:stretch/>
        </p:blipFill>
        <p:spPr>
          <a:xfrm>
            <a:off x="139700" y="970450"/>
            <a:ext cx="10434076" cy="5317580"/>
          </a:xfrm>
          <a:prstGeom prst="rect">
            <a:avLst/>
          </a:prstGeom>
        </p:spPr>
      </p:pic>
      <p:pic>
        <p:nvPicPr>
          <p:cNvPr id="5" name="Picture 4"/>
          <p:cNvPicPr>
            <a:picLocks noChangeAspect="1"/>
          </p:cNvPicPr>
          <p:nvPr/>
        </p:nvPicPr>
        <p:blipFill rotWithShape="1">
          <a:blip r:embed="rId3"/>
          <a:srcRect l="25000" t="19401" r="4791" b="55078"/>
          <a:stretch/>
        </p:blipFill>
        <p:spPr>
          <a:xfrm>
            <a:off x="5803900" y="4836216"/>
            <a:ext cx="6567952" cy="1909968"/>
          </a:xfrm>
          <a:prstGeom prst="rect">
            <a:avLst/>
          </a:prstGeom>
        </p:spPr>
      </p:pic>
    </p:spTree>
    <p:extLst>
      <p:ext uri="{BB962C8B-B14F-4D97-AF65-F5344CB8AC3E}">
        <p14:creationId xmlns:p14="http://schemas.microsoft.com/office/powerpoint/2010/main" val="30105668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9FD7449-47B5-435D-83A4-B2A6D43BD8CD}"/>
              </a:ext>
            </a:extLst>
          </p:cNvPr>
          <p:cNvSpPr>
            <a:spLocks noGrp="1"/>
          </p:cNvSpPr>
          <p:nvPr>
            <p:ph type="title"/>
          </p:nvPr>
        </p:nvSpPr>
        <p:spPr>
          <a:xfrm>
            <a:off x="818147" y="96837"/>
            <a:ext cx="10353675" cy="969963"/>
          </a:xfrm>
        </p:spPr>
        <p:txBody>
          <a:bodyPr>
            <a:normAutofit fontScale="90000"/>
          </a:bodyPr>
          <a:lstStyle/>
          <a:p>
            <a:r>
              <a:rPr lang="en-GB">
                <a:solidFill>
                  <a:srgbClr val="FFC000"/>
                </a:solidFill>
              </a:rPr>
              <a:t>Correctives: </a:t>
            </a:r>
            <a:br>
              <a:rPr lang="en-GB">
                <a:solidFill>
                  <a:srgbClr val="FFC000"/>
                </a:solidFill>
              </a:rPr>
            </a:br>
            <a:r>
              <a:rPr lang="en-GB">
                <a:solidFill>
                  <a:srgbClr val="FFC000"/>
                </a:solidFill>
              </a:rPr>
              <a:t>Enslaved: Peoples of the Historical Slave Trade</a:t>
            </a:r>
          </a:p>
        </p:txBody>
      </p:sp>
      <p:pic>
        <p:nvPicPr>
          <p:cNvPr id="8" name="Picture 7">
            <a:extLst>
              <a:ext uri="{FF2B5EF4-FFF2-40B4-BE49-F238E27FC236}">
                <a16:creationId xmlns:a16="http://schemas.microsoft.com/office/drawing/2014/main" id="{8EA6801A-1A66-4D02-B279-5825940BED2B}"/>
              </a:ext>
            </a:extLst>
          </p:cNvPr>
          <p:cNvPicPr>
            <a:picLocks noChangeAspect="1"/>
          </p:cNvPicPr>
          <p:nvPr/>
        </p:nvPicPr>
        <p:blipFill rotWithShape="1">
          <a:blip r:embed="rId2"/>
          <a:srcRect l="-1035" t="12525" r="1136" b="14141"/>
          <a:stretch/>
        </p:blipFill>
        <p:spPr>
          <a:xfrm>
            <a:off x="138547" y="1420090"/>
            <a:ext cx="8500966" cy="3726873"/>
          </a:xfrm>
          <a:prstGeom prst="rect">
            <a:avLst/>
          </a:prstGeom>
        </p:spPr>
      </p:pic>
      <p:sp>
        <p:nvSpPr>
          <p:cNvPr id="10" name="Content Placeholder 9">
            <a:extLst>
              <a:ext uri="{FF2B5EF4-FFF2-40B4-BE49-F238E27FC236}">
                <a16:creationId xmlns:a16="http://schemas.microsoft.com/office/drawing/2014/main" id="{130A1689-0FE7-471F-A9E5-91030564FE5C}"/>
              </a:ext>
            </a:extLst>
          </p:cNvPr>
          <p:cNvSpPr>
            <a:spLocks noGrp="1"/>
          </p:cNvSpPr>
          <p:nvPr>
            <p:ph idx="1"/>
          </p:nvPr>
        </p:nvSpPr>
        <p:spPr/>
        <p:txBody>
          <a:bodyPr/>
          <a:lstStyle/>
          <a:p>
            <a:endParaRPr lang="en-GB"/>
          </a:p>
        </p:txBody>
      </p:sp>
      <p:pic>
        <p:nvPicPr>
          <p:cNvPr id="11" name="Content Placeholder 5">
            <a:extLst>
              <a:ext uri="{FF2B5EF4-FFF2-40B4-BE49-F238E27FC236}">
                <a16:creationId xmlns:a16="http://schemas.microsoft.com/office/drawing/2014/main" id="{5B768C02-18C0-4A3A-9ECD-DAABCCEEF1FF}"/>
              </a:ext>
            </a:extLst>
          </p:cNvPr>
          <p:cNvPicPr>
            <a:picLocks noChangeAspect="1"/>
          </p:cNvPicPr>
          <p:nvPr/>
        </p:nvPicPr>
        <p:blipFill rotWithShape="1">
          <a:blip r:embed="rId3"/>
          <a:srcRect l="14398" t="19791" r="30158" b="7852"/>
          <a:stretch/>
        </p:blipFill>
        <p:spPr>
          <a:xfrm>
            <a:off x="7760369" y="3519685"/>
            <a:ext cx="3768436" cy="2937164"/>
          </a:xfrm>
          <a:prstGeom prst="rect">
            <a:avLst/>
          </a:prstGeom>
          <a:effectLst>
            <a:outerShdw blurRad="25400" dir="17880000">
              <a:srgbClr val="000000">
                <a:alpha val="46000"/>
              </a:srgbClr>
            </a:outerShdw>
          </a:effectLst>
        </p:spPr>
      </p:pic>
    </p:spTree>
    <p:extLst>
      <p:ext uri="{BB962C8B-B14F-4D97-AF65-F5344CB8AC3E}">
        <p14:creationId xmlns:p14="http://schemas.microsoft.com/office/powerpoint/2010/main" val="94698755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1458" t="9892" r="12396" b="8536"/>
          <a:stretch/>
        </p:blipFill>
        <p:spPr>
          <a:xfrm>
            <a:off x="2020325" y="-1"/>
            <a:ext cx="8457175" cy="6964733"/>
          </a:xfrm>
          <a:prstGeom prst="rect">
            <a:avLst/>
          </a:prstGeom>
        </p:spPr>
      </p:pic>
      <p:sp>
        <p:nvSpPr>
          <p:cNvPr id="3" name="Content Placeholder 2"/>
          <p:cNvSpPr>
            <a:spLocks noGrp="1"/>
          </p:cNvSpPr>
          <p:nvPr>
            <p:ph idx="1"/>
          </p:nvPr>
        </p:nvSpPr>
        <p:spPr/>
        <p:txBody>
          <a:bodyPr/>
          <a:lstStyle/>
          <a:p>
            <a:endParaRPr lang="en-GB"/>
          </a:p>
        </p:txBody>
      </p:sp>
      <p:sp>
        <p:nvSpPr>
          <p:cNvPr id="5" name="Title 1"/>
          <p:cNvSpPr>
            <a:spLocks noGrp="1"/>
          </p:cNvSpPr>
          <p:nvPr>
            <p:ph type="title"/>
          </p:nvPr>
        </p:nvSpPr>
        <p:spPr>
          <a:xfrm>
            <a:off x="7239000" y="5379550"/>
            <a:ext cx="4028557" cy="411650"/>
          </a:xfrm>
        </p:spPr>
        <p:txBody>
          <a:bodyPr>
            <a:normAutofit fontScale="90000"/>
          </a:bodyPr>
          <a:lstStyle/>
          <a:p>
            <a:r>
              <a:rPr lang="en-GB">
                <a:solidFill>
                  <a:srgbClr val="FFC000"/>
                </a:solidFill>
              </a:rPr>
              <a:t>Correctives: </a:t>
            </a:r>
            <a:r>
              <a:rPr lang="en-GB">
                <a:solidFill>
                  <a:srgbClr val="FFC000"/>
                </a:solidFill>
                <a:hlinkClick r:id="rId3"/>
              </a:rPr>
              <a:t>Runaway Slaves in Britain</a:t>
            </a:r>
            <a:endParaRPr lang="en-GB">
              <a:solidFill>
                <a:srgbClr val="FFC000"/>
              </a:solidFill>
            </a:endParaRPr>
          </a:p>
        </p:txBody>
      </p:sp>
    </p:spTree>
    <p:extLst>
      <p:ext uri="{BB962C8B-B14F-4D97-AF65-F5344CB8AC3E}">
        <p14:creationId xmlns:p14="http://schemas.microsoft.com/office/powerpoint/2010/main" val="256722148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04" t="12466" r="3229" b="9756"/>
          <a:stretch/>
        </p:blipFill>
        <p:spPr>
          <a:xfrm>
            <a:off x="586857" y="0"/>
            <a:ext cx="10883900" cy="6732067"/>
          </a:xfrm>
          <a:prstGeom prst="rect">
            <a:avLst/>
          </a:prstGeom>
        </p:spPr>
      </p:pic>
      <p:sp>
        <p:nvSpPr>
          <p:cNvPr id="5" name="Rectangle 4"/>
          <p:cNvSpPr/>
          <p:nvPr/>
        </p:nvSpPr>
        <p:spPr>
          <a:xfrm>
            <a:off x="8248852" y="1268384"/>
            <a:ext cx="3018705" cy="2246769"/>
          </a:xfrm>
          <a:prstGeom prst="rect">
            <a:avLst/>
          </a:prstGeom>
        </p:spPr>
        <p:txBody>
          <a:bodyPr wrap="square">
            <a:spAutoFit/>
          </a:bodyPr>
          <a:lstStyle/>
          <a:p>
            <a:pPr algn="ctr"/>
            <a:r>
              <a:rPr lang="en-GB" sz="2800">
                <a:solidFill>
                  <a:srgbClr val="FFC000"/>
                </a:solidFill>
              </a:rPr>
              <a:t>Correctives: </a:t>
            </a:r>
            <a:r>
              <a:rPr lang="en-GB" sz="2800">
                <a:solidFill>
                  <a:srgbClr val="FFC000"/>
                </a:solidFill>
                <a:hlinkClick r:id="rId3"/>
              </a:rPr>
              <a:t>Frederick Douglass in Britain and Ireland</a:t>
            </a:r>
            <a:endParaRPr lang="en-GB" sz="2800"/>
          </a:p>
        </p:txBody>
      </p:sp>
    </p:spTree>
    <p:extLst>
      <p:ext uri="{BB962C8B-B14F-4D97-AF65-F5344CB8AC3E}">
        <p14:creationId xmlns:p14="http://schemas.microsoft.com/office/powerpoint/2010/main" val="171346944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02695" y="609600"/>
            <a:ext cx="10353762" cy="5080000"/>
          </a:xfrm>
        </p:spPr>
        <p:txBody>
          <a:bodyPr>
            <a:normAutofit fontScale="92500" lnSpcReduction="10000"/>
          </a:bodyPr>
          <a:lstStyle/>
          <a:p>
            <a:r>
              <a:rPr lang="en-GB" sz="3300"/>
              <a:t>Can you think of other examples of historical topics, events or phenomena that database and website research might yield new insights?</a:t>
            </a:r>
          </a:p>
          <a:p>
            <a:endParaRPr lang="en-GB" sz="3300"/>
          </a:p>
          <a:p>
            <a:r>
              <a:rPr lang="en-GB" sz="3300"/>
              <a:t>How might this week’s topics link together?</a:t>
            </a:r>
          </a:p>
          <a:p>
            <a:endParaRPr lang="en-GB" sz="3300"/>
          </a:p>
          <a:p>
            <a:r>
              <a:rPr lang="en-GB" sz="3300"/>
              <a:t>Is there potential to emulate the transcontinental, international networks of slave trade research in medieval history?</a:t>
            </a:r>
          </a:p>
          <a:p>
            <a:endParaRPr lang="en-GB" sz="3200"/>
          </a:p>
          <a:p>
            <a:endParaRPr lang="en-GB" sz="3200"/>
          </a:p>
        </p:txBody>
      </p:sp>
    </p:spTree>
    <p:extLst>
      <p:ext uri="{BB962C8B-B14F-4D97-AF65-F5344CB8AC3E}">
        <p14:creationId xmlns:p14="http://schemas.microsoft.com/office/powerpoint/2010/main" val="133850170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956" t="12427" r="31350" b="15202"/>
          <a:stretch/>
        </p:blipFill>
        <p:spPr>
          <a:xfrm>
            <a:off x="2679700" y="1059350"/>
            <a:ext cx="6451600" cy="5600700"/>
          </a:xfrm>
          <a:prstGeom prst="rect">
            <a:avLst/>
          </a:prstGeom>
        </p:spPr>
      </p:pic>
      <p:sp>
        <p:nvSpPr>
          <p:cNvPr id="5" name="Title 1"/>
          <p:cNvSpPr txBox="1">
            <a:spLocks/>
          </p:cNvSpPr>
          <p:nvPr/>
        </p:nvSpPr>
        <p:spPr>
          <a:xfrm>
            <a:off x="913795" y="889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fontScale="90000"/>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solidFill>
                  <a:srgbClr val="FFC000"/>
                </a:solidFill>
              </a:rPr>
              <a:t>A New Research Frontier? The Global Middle Ages</a:t>
            </a:r>
          </a:p>
        </p:txBody>
      </p:sp>
    </p:spTree>
    <p:extLst>
      <p:ext uri="{BB962C8B-B14F-4D97-AF65-F5344CB8AC3E}">
        <p14:creationId xmlns:p14="http://schemas.microsoft.com/office/powerpoint/2010/main" val="421191256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88900"/>
            <a:ext cx="10353762" cy="970450"/>
          </a:xfrm>
        </p:spPr>
        <p:txBody>
          <a:bodyPr>
            <a:normAutofit fontScale="90000"/>
          </a:bodyPr>
          <a:lstStyle/>
          <a:p>
            <a:r>
              <a:rPr lang="en-GB">
                <a:solidFill>
                  <a:srgbClr val="FFC000"/>
                </a:solidFill>
              </a:rPr>
              <a:t>A New Research Frontier? The Global Middle Ages</a:t>
            </a:r>
          </a:p>
        </p:txBody>
      </p:sp>
      <p:sp>
        <p:nvSpPr>
          <p:cNvPr id="3" name="Content Placeholder 2"/>
          <p:cNvSpPr>
            <a:spLocks noGrp="1"/>
          </p:cNvSpPr>
          <p:nvPr>
            <p:ph idx="1"/>
          </p:nvPr>
        </p:nvSpPr>
        <p:spPr>
          <a:xfrm>
            <a:off x="545496" y="1447800"/>
            <a:ext cx="4471006" cy="4914900"/>
          </a:xfrm>
        </p:spPr>
        <p:txBody>
          <a:bodyPr>
            <a:normAutofit lnSpcReduction="10000"/>
          </a:bodyPr>
          <a:lstStyle/>
          <a:p>
            <a:r>
              <a:rPr lang="en-GB" sz="2800"/>
              <a:t>Mapping and databases emphasise connectedness between outwardly disparate locations</a:t>
            </a:r>
          </a:p>
          <a:p>
            <a:endParaRPr lang="en-GB" sz="2800"/>
          </a:p>
          <a:p>
            <a:r>
              <a:rPr lang="en-GB" sz="2800"/>
              <a:t>Opening up geographical scope of medieval history</a:t>
            </a:r>
          </a:p>
          <a:p>
            <a:endParaRPr lang="en-GB" sz="2800"/>
          </a:p>
          <a:p>
            <a:r>
              <a:rPr lang="en-GB" sz="2800"/>
              <a:t>Potential for corrective to Eurocentrism?</a:t>
            </a:r>
          </a:p>
          <a:p>
            <a:endParaRPr lang="en-GB"/>
          </a:p>
          <a:p>
            <a:endParaRPr lang="en-GB"/>
          </a:p>
        </p:txBody>
      </p:sp>
      <p:pic>
        <p:nvPicPr>
          <p:cNvPr id="4" name="Picture 3"/>
          <p:cNvPicPr>
            <a:picLocks noChangeAspect="1"/>
          </p:cNvPicPr>
          <p:nvPr/>
        </p:nvPicPr>
        <p:blipFill>
          <a:blip r:embed="rId2"/>
          <a:stretch>
            <a:fillRect/>
          </a:stretch>
        </p:blipFill>
        <p:spPr>
          <a:xfrm>
            <a:off x="8301615" y="1349375"/>
            <a:ext cx="3512559" cy="5508625"/>
          </a:xfrm>
          <a:prstGeom prst="rect">
            <a:avLst/>
          </a:prstGeom>
        </p:spPr>
      </p:pic>
      <p:pic>
        <p:nvPicPr>
          <p:cNvPr id="5" name="Picture 4"/>
          <p:cNvPicPr>
            <a:picLocks noChangeAspect="1"/>
          </p:cNvPicPr>
          <p:nvPr/>
        </p:nvPicPr>
        <p:blipFill>
          <a:blip r:embed="rId3"/>
          <a:stretch>
            <a:fillRect/>
          </a:stretch>
        </p:blipFill>
        <p:spPr>
          <a:xfrm>
            <a:off x="5376358" y="3392487"/>
            <a:ext cx="2476500" cy="3095625"/>
          </a:xfrm>
          <a:prstGeom prst="rect">
            <a:avLst/>
          </a:prstGeom>
        </p:spPr>
      </p:pic>
    </p:spTree>
    <p:extLst>
      <p:ext uri="{BB962C8B-B14F-4D97-AF65-F5344CB8AC3E}">
        <p14:creationId xmlns:p14="http://schemas.microsoft.com/office/powerpoint/2010/main" val="165829207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382C-21CE-45A4-8100-C977D92B8DB2}"/>
              </a:ext>
            </a:extLst>
          </p:cNvPr>
          <p:cNvSpPr>
            <a:spLocks noGrp="1"/>
          </p:cNvSpPr>
          <p:nvPr>
            <p:ph type="title"/>
          </p:nvPr>
        </p:nvSpPr>
        <p:spPr/>
        <p:txBody>
          <a:bodyPr/>
          <a:lstStyle/>
          <a:p>
            <a:r>
              <a:rPr lang="en-GB" dirty="0">
                <a:solidFill>
                  <a:srgbClr val="FFC000"/>
                </a:solidFill>
              </a:rPr>
              <a:t>International Networks</a:t>
            </a:r>
          </a:p>
        </p:txBody>
      </p:sp>
      <p:sp>
        <p:nvSpPr>
          <p:cNvPr id="3" name="Content Placeholder 2">
            <a:extLst>
              <a:ext uri="{FF2B5EF4-FFF2-40B4-BE49-F238E27FC236}">
                <a16:creationId xmlns:a16="http://schemas.microsoft.com/office/drawing/2014/main" id="{F5A9B6E6-B55E-4D3B-BED8-B8954A4F0FCB}"/>
              </a:ext>
            </a:extLst>
          </p:cNvPr>
          <p:cNvSpPr>
            <a:spLocks noGrp="1"/>
          </p:cNvSpPr>
          <p:nvPr>
            <p:ph idx="1"/>
          </p:nvPr>
        </p:nvSpPr>
        <p:spPr>
          <a:xfrm>
            <a:off x="913795" y="1732449"/>
            <a:ext cx="10353762" cy="4680383"/>
          </a:xfrm>
        </p:spPr>
        <p:txBody>
          <a:bodyPr>
            <a:normAutofit/>
          </a:bodyPr>
          <a:lstStyle/>
          <a:p>
            <a:pPr marL="36900" indent="0">
              <a:buNone/>
            </a:pPr>
            <a:r>
              <a:rPr lang="en-GB" dirty="0"/>
              <a:t>Mediterranean pottery from North Africa and what is now Turkey — tableware alongside containers for oil and wine — has been unearthed at Tintagel and other late fifth- to mid seventh-century settlements and forts along the coasts of south-west England and south Wales. These luxury goods were being imported by the British long after the Roman legions’ withdrawal (c.410).</a:t>
            </a:r>
          </a:p>
          <a:p>
            <a:pPr marL="36900" indent="0">
              <a:buNone/>
            </a:pPr>
            <a:r>
              <a:rPr lang="en-GB" dirty="0"/>
              <a:t>	…. Strontium and oxygen isotope analysis of skeletons taken from cemeteries in south Wales reveals a minority whose early childhood — between three and seven years — had been in warmer climates. Small as this minority is, it corroborates the pottery evidence and points to journeying between the western British and the Byzantine world — and not only by men trading: of the individuals whose early childhood had been in warmer climes, three were women and two children or adolescents.</a:t>
            </a:r>
          </a:p>
          <a:p>
            <a:pPr algn="r">
              <a:buFontTx/>
              <a:buChar char="-"/>
            </a:pPr>
            <a:r>
              <a:rPr lang="en-GB" dirty="0"/>
              <a:t>Jonathan Shepard, ‘Networks,’ </a:t>
            </a:r>
            <a:r>
              <a:rPr lang="en-GB" i="1" dirty="0"/>
              <a:t>Past &amp; Present</a:t>
            </a:r>
            <a:r>
              <a:rPr lang="en-GB" dirty="0"/>
              <a:t>, 238, Supplement 13: The Global Middle Ages, (November 2018): 116–157, p. 117.</a:t>
            </a:r>
          </a:p>
          <a:p>
            <a:pPr>
              <a:buFontTx/>
              <a:buChar char="-"/>
            </a:pPr>
            <a:endParaRPr lang="en-GB" dirty="0"/>
          </a:p>
        </p:txBody>
      </p:sp>
    </p:spTree>
    <p:extLst>
      <p:ext uri="{BB962C8B-B14F-4D97-AF65-F5344CB8AC3E}">
        <p14:creationId xmlns:p14="http://schemas.microsoft.com/office/powerpoint/2010/main" val="11358178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D3722DE-A0CB-4B34-845A-FE608275B764}">
  <ds:schemaRefs>
    <ds:schemaRef ds:uri="http://schemas.microsoft.com/sharepoint/v3/contenttype/forms"/>
  </ds:schemaRefs>
</ds:datastoreItem>
</file>

<file path=customXml/itemProps2.xml><?xml version="1.0" encoding="utf-8"?>
<ds:datastoreItem xmlns:ds="http://schemas.openxmlformats.org/officeDocument/2006/customXml" ds:itemID="{233129A9-D313-490B-98FF-AD4DA5663E58}">
  <ds:schemaRefs>
    <ds:schemaRef ds:uri="18e00798-69c8-4d73-a841-5247a1895ee0"/>
    <ds:schemaRef ds:uri="53eb33a0-f383-4069-9f53-0e79fd56955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FA89855-97AF-4000-9C3A-11E453D97CFF}">
  <ds:schemaRefs>
    <ds:schemaRef ds:uri="http://schemas.microsoft.com/office/2006/documentManagement/types"/>
    <ds:schemaRef ds:uri="http://schemas.microsoft.com/office/2006/metadata/properties"/>
    <ds:schemaRef ds:uri="http://www.w3.org/XML/1998/namespace"/>
    <ds:schemaRef ds:uri="http://purl.org/dc/elements/1.1/"/>
    <ds:schemaRef ds:uri="http://schemas.openxmlformats.org/package/2006/metadata/core-properties"/>
    <ds:schemaRef ds:uri="53eb33a0-f383-4069-9f53-0e79fd56955c"/>
    <ds:schemaRef ds:uri="http://purl.org/dc/dcmitype/"/>
    <ds:schemaRef ds:uri="http://schemas.microsoft.com/office/infopath/2007/PartnerControls"/>
    <ds:schemaRef ds:uri="18e00798-69c8-4d73-a841-5247a1895ee0"/>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2748</Words>
  <Application>Microsoft Office PowerPoint</Application>
  <PresentationFormat>Widescreen</PresentationFormat>
  <Paragraphs>177</Paragraphs>
  <Slides>62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62</vt:i4>
      </vt:variant>
    </vt:vector>
  </HeadingPairs>
  <TitlesOfParts>
    <vt:vector size="68" baseType="lpstr">
      <vt:lpstr>Arial</vt:lpstr>
      <vt:lpstr>Calibri</vt:lpstr>
      <vt:lpstr>Calisto MT</vt:lpstr>
      <vt:lpstr>Georgia</vt:lpstr>
      <vt:lpstr>Wingdings 2</vt:lpstr>
      <vt:lpstr>Slate</vt:lpstr>
      <vt:lpstr>Contextualising Research: Networks, Websites and Databases</vt:lpstr>
      <vt:lpstr>PowerPoint Presentation</vt:lpstr>
      <vt:lpstr>What is a network?</vt:lpstr>
      <vt:lpstr>What is a network? OED entries as a noun</vt:lpstr>
      <vt:lpstr>What is a network?</vt:lpstr>
      <vt:lpstr>What is a network?</vt:lpstr>
      <vt:lpstr>What is a network?</vt:lpstr>
      <vt:lpstr>What is a database?</vt:lpstr>
      <vt:lpstr>What is a database?</vt:lpstr>
      <vt:lpstr>Why Databases and Websites for Historians?</vt:lpstr>
      <vt:lpstr>Monastic Wales</vt:lpstr>
      <vt:lpstr>Medieval Swansea</vt:lpstr>
      <vt:lpstr>PowerPoint Presentation</vt:lpstr>
      <vt:lpstr>Research Impact</vt:lpstr>
      <vt:lpstr>PowerPoint Presentation</vt:lpstr>
      <vt:lpstr>PowerPoint Presentation</vt:lpstr>
      <vt:lpstr>PowerPoint Presentation</vt:lpstr>
      <vt:lpstr>Monastic Wales</vt:lpstr>
      <vt:lpstr>Why Databases and Websites for Historians?</vt:lpstr>
      <vt:lpstr>Research Methods</vt:lpstr>
      <vt:lpstr>Research Methods: Qualitative vs Quantitative</vt:lpstr>
      <vt:lpstr>Research Methods: Qualitative vs Quantitative</vt:lpstr>
      <vt:lpstr>Research Methods: Qualitative vs Quantitative</vt:lpstr>
      <vt:lpstr>Research Methods: Qualitative vs Quantitative</vt:lpstr>
      <vt:lpstr>PowerPoint Presentation</vt:lpstr>
      <vt:lpstr>PowerPoint Presentation</vt:lpstr>
      <vt:lpstr>Mapping</vt:lpstr>
      <vt:lpstr>Mapping</vt:lpstr>
      <vt:lpstr>PowerPoint Presentation</vt:lpstr>
      <vt:lpstr>2. Broadening Horizons</vt:lpstr>
      <vt:lpstr>2. Broadening Horizons: Mapping and Networks</vt:lpstr>
      <vt:lpstr>Mapping and Networks</vt:lpstr>
      <vt:lpstr>PowerPoint Presentation</vt:lpstr>
      <vt:lpstr>PowerPoint Presentation</vt:lpstr>
      <vt:lpstr>Databases in History</vt:lpstr>
      <vt:lpstr>Early Dataset Research on Transatlantic Slavery</vt:lpstr>
      <vt:lpstr>PowerPoint Presentation</vt:lpstr>
      <vt:lpstr>Transatlantic Slave Trade Database</vt:lpstr>
      <vt:lpstr>PowerPoint Presentation</vt:lpstr>
      <vt:lpstr>PowerPoint Presentation</vt:lpstr>
      <vt:lpstr>PowerPoint Presentation</vt:lpstr>
      <vt:lpstr>PowerPoint Presentation</vt:lpstr>
      <vt:lpstr>PowerPoint Presentation</vt:lpstr>
      <vt:lpstr>Impact of Slave Voyages Database/Website</vt:lpstr>
      <vt:lpstr>PowerPoint Presentation</vt:lpstr>
      <vt:lpstr>PowerPoint Presentation</vt:lpstr>
      <vt:lpstr>Centre for the Study of the Legacies of British Slave Ownership website</vt:lpstr>
      <vt:lpstr>PowerPoint Presentation</vt:lpstr>
      <vt:lpstr>PowerPoint Presentation</vt:lpstr>
      <vt:lpstr>PowerPoint Presentation</vt:lpstr>
      <vt:lpstr>PowerPoint Presentation</vt:lpstr>
      <vt:lpstr>PROSOPOGRAPHY </vt:lpstr>
      <vt:lpstr>Limitations</vt:lpstr>
      <vt:lpstr>Limitations</vt:lpstr>
      <vt:lpstr>Correctives: African Names Database</vt:lpstr>
      <vt:lpstr>Correctives:  Enslaved: Peoples of the Historical Slave Trade</vt:lpstr>
      <vt:lpstr>Correctives: Runaway Slaves in Britain</vt:lpstr>
      <vt:lpstr>PowerPoint Presentation</vt:lpstr>
      <vt:lpstr>PowerPoint Presentation</vt:lpstr>
      <vt:lpstr>PowerPoint Presentation</vt:lpstr>
      <vt:lpstr>A New Research Frontier? The Global Middle Ages</vt:lpstr>
      <vt:lpstr>International Networks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Contextualising Research: Websites and Databases</dc:title>
  <dc:creator>Alexander Scott</dc:creator>
  <cp:lastModifiedBy>Alexander Scott</cp:lastModifiedBy>
  <cp:revision>1</cp:revision>
  <cp:lastPrinted>2020-10-20T17:17:42Z</cp:lastPrinted>
  <dcterms:created xsi:type="dcterms:W3CDTF">2020-10-20T09:14:36Z</dcterms:created>
  <dcterms:modified xsi:type="dcterms:W3CDTF">2021-10-19T17:40:22Z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