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4"/>
  </p:notesMasterIdLst>
  <p:sldIdLst>
    <p:sldId id="259" r:id="rId5"/>
    <p:sldId id="262" r:id="rId6"/>
    <p:sldId id="263" r:id="rId7"/>
    <p:sldId id="535" r:id="rId8"/>
    <p:sldId id="536" r:id="rId9"/>
    <p:sldId id="537" r:id="rId10"/>
    <p:sldId id="540" r:id="rId11"/>
    <p:sldId id="538" r:id="rId12"/>
    <p:sldId id="569" r:id="rId13"/>
    <p:sldId id="560" r:id="rId14"/>
    <p:sldId id="543" r:id="rId15"/>
    <p:sldId id="545" r:id="rId16"/>
    <p:sldId id="539" r:id="rId17"/>
    <p:sldId id="549" r:id="rId18"/>
    <p:sldId id="541" r:id="rId19"/>
    <p:sldId id="553" r:id="rId20"/>
    <p:sldId id="556" r:id="rId21"/>
    <p:sldId id="557" r:id="rId22"/>
    <p:sldId id="555" r:id="rId23"/>
    <p:sldId id="550" r:id="rId24"/>
    <p:sldId id="567" r:id="rId25"/>
    <p:sldId id="558" r:id="rId26"/>
    <p:sldId id="562" r:id="rId27"/>
    <p:sldId id="559" r:id="rId28"/>
    <p:sldId id="565" r:id="rId29"/>
    <p:sldId id="563" r:id="rId30"/>
    <p:sldId id="566" r:id="rId31"/>
    <p:sldId id="542" r:id="rId32"/>
    <p:sldId id="57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Ross Jenkins (P149066)" initials="JRJ(" lastIdx="3" clrIdx="0">
    <p:extLst>
      <p:ext uri="{19B8F6BF-5375-455C-9EA6-DF929625EA0E}">
        <p15:presenceInfo xmlns:p15="http://schemas.microsoft.com/office/powerpoint/2012/main" userId="Jordan Ross Jenkins (P14906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A58"/>
    <a:srgbClr val="FFFFFF"/>
    <a:srgbClr val="346D8B"/>
    <a:srgbClr val="24B9D9"/>
    <a:srgbClr val="00B050"/>
    <a:srgbClr val="FF0000"/>
    <a:srgbClr val="4BACC6"/>
    <a:srgbClr val="242122"/>
    <a:srgbClr val="2A99B7"/>
    <a:srgbClr val="C9F1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273" autoAdjust="0"/>
  </p:normalViewPr>
  <p:slideViewPr>
    <p:cSldViewPr snapToGrid="0">
      <p:cViewPr varScale="1">
        <p:scale>
          <a:sx n="57" d="100"/>
          <a:sy n="57" d="100"/>
        </p:scale>
        <p:origin x="94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04/02/2022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a:t>
            </a:fld>
            <a:endParaRPr lang="en-GB"/>
          </a:p>
        </p:txBody>
      </p:sp>
    </p:spTree>
    <p:extLst>
      <p:ext uri="{BB962C8B-B14F-4D97-AF65-F5344CB8AC3E}">
        <p14:creationId xmlns:p14="http://schemas.microsoft.com/office/powerpoint/2010/main" val="4260085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Tree>
    <p:extLst>
      <p:ext uri="{BB962C8B-B14F-4D97-AF65-F5344CB8AC3E}">
        <p14:creationId xmlns:p14="http://schemas.microsoft.com/office/powerpoint/2010/main" val="22313684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Tree>
    <p:extLst>
      <p:ext uri="{BB962C8B-B14F-4D97-AF65-F5344CB8AC3E}">
        <p14:creationId xmlns:p14="http://schemas.microsoft.com/office/powerpoint/2010/main" val="3027031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Fish bone diagrams</a:t>
            </a:r>
          </a:p>
        </p:txBody>
      </p:sp>
      <p:sp>
        <p:nvSpPr>
          <p:cNvPr id="4" name="Slide Number Placeholder 3"/>
          <p:cNvSpPr>
            <a:spLocks noGrp="1"/>
          </p:cNvSpPr>
          <p:nvPr>
            <p:ph type="sldNum" sz="quarter" idx="5"/>
          </p:nvPr>
        </p:nvSpPr>
        <p:spPr/>
        <p:txBody>
          <a:bodyPr/>
          <a:lstStyle/>
          <a:p>
            <a:fld id="{A5C9F611-0ACE-4E20-8700-F2135DFEB5F7}" type="slidenum">
              <a:rPr lang="en-GB" smtClean="0"/>
              <a:t>4</a:t>
            </a:fld>
            <a:endParaRPr lang="en-GB"/>
          </a:p>
        </p:txBody>
      </p:sp>
    </p:spTree>
    <p:extLst>
      <p:ext uri="{BB962C8B-B14F-4D97-AF65-F5344CB8AC3E}">
        <p14:creationId xmlns:p14="http://schemas.microsoft.com/office/powerpoint/2010/main" val="2367119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1364730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8</a:t>
            </a:fld>
            <a:endParaRPr lang="en-GB"/>
          </a:p>
        </p:txBody>
      </p:sp>
    </p:spTree>
    <p:extLst>
      <p:ext uri="{BB962C8B-B14F-4D97-AF65-F5344CB8AC3E}">
        <p14:creationId xmlns:p14="http://schemas.microsoft.com/office/powerpoint/2010/main" val="927671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3686369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16852848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3157127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14</a:t>
            </a:fld>
            <a:endParaRPr lang="en-GB"/>
          </a:p>
        </p:txBody>
      </p:sp>
    </p:spTree>
    <p:extLst>
      <p:ext uri="{BB962C8B-B14F-4D97-AF65-F5344CB8AC3E}">
        <p14:creationId xmlns:p14="http://schemas.microsoft.com/office/powerpoint/2010/main" val="25195430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2533182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a:p>
        </p:txBody>
      </p:sp>
    </p:spTree>
    <p:extLst>
      <p:ext uri="{BB962C8B-B14F-4D97-AF65-F5344CB8AC3E}">
        <p14:creationId xmlns:p14="http://schemas.microsoft.com/office/powerpoint/2010/main" val="3049909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18</a:t>
            </a:fld>
            <a:endParaRPr lang="en-GB"/>
          </a:p>
        </p:txBody>
      </p:sp>
    </p:spTree>
    <p:extLst>
      <p:ext uri="{BB962C8B-B14F-4D97-AF65-F5344CB8AC3E}">
        <p14:creationId xmlns:p14="http://schemas.microsoft.com/office/powerpoint/2010/main" val="38361924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16843428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20</a:t>
            </a:fld>
            <a:endParaRPr lang="en-GB"/>
          </a:p>
        </p:txBody>
      </p:sp>
    </p:spTree>
    <p:extLst>
      <p:ext uri="{BB962C8B-B14F-4D97-AF65-F5344CB8AC3E}">
        <p14:creationId xmlns:p14="http://schemas.microsoft.com/office/powerpoint/2010/main" val="3071027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21</a:t>
            </a:fld>
            <a:endParaRPr lang="en-GB"/>
          </a:p>
        </p:txBody>
      </p:sp>
    </p:spTree>
    <p:extLst>
      <p:ext uri="{BB962C8B-B14F-4D97-AF65-F5344CB8AC3E}">
        <p14:creationId xmlns:p14="http://schemas.microsoft.com/office/powerpoint/2010/main" val="2766321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22</a:t>
            </a:fld>
            <a:endParaRPr lang="en-GB"/>
          </a:p>
        </p:txBody>
      </p:sp>
    </p:spTree>
    <p:extLst>
      <p:ext uri="{BB962C8B-B14F-4D97-AF65-F5344CB8AC3E}">
        <p14:creationId xmlns:p14="http://schemas.microsoft.com/office/powerpoint/2010/main" val="21759216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24</a:t>
            </a:fld>
            <a:endParaRPr lang="en-GB"/>
          </a:p>
        </p:txBody>
      </p:sp>
    </p:spTree>
    <p:extLst>
      <p:ext uri="{BB962C8B-B14F-4D97-AF65-F5344CB8AC3E}">
        <p14:creationId xmlns:p14="http://schemas.microsoft.com/office/powerpoint/2010/main" val="20779530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30586655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27</a:t>
            </a:fld>
            <a:endParaRPr lang="en-GB"/>
          </a:p>
        </p:txBody>
      </p:sp>
    </p:spTree>
    <p:extLst>
      <p:ext uri="{BB962C8B-B14F-4D97-AF65-F5344CB8AC3E}">
        <p14:creationId xmlns:p14="http://schemas.microsoft.com/office/powerpoint/2010/main" val="30624900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10443687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a:p>
        </p:txBody>
      </p:sp>
    </p:spTree>
    <p:extLst>
      <p:ext uri="{BB962C8B-B14F-4D97-AF65-F5344CB8AC3E}">
        <p14:creationId xmlns:p14="http://schemas.microsoft.com/office/powerpoint/2010/main" val="71925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04/02/2022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04/02/2022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04/02/2022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04/02/2022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04/02/2022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png"/><Relationship Id="rId7"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image" Target="../media/image10.png"/><Relationship Id="rId5" Type="http://schemas.openxmlformats.org/officeDocument/2006/relationships/image" Target="../media/image6.png"/><Relationship Id="rId10" Type="http://schemas.openxmlformats.org/officeDocument/2006/relationships/image" Target="../media/image9.png"/><Relationship Id="rId4" Type="http://schemas.openxmlformats.org/officeDocument/2006/relationships/image" Target="../media/image5.png"/><Relationship Id="rId9" Type="http://schemas.microsoft.com/office/2007/relationships/hdphoto" Target="../media/hdphoto2.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A0F46C-4D0D-4A62-B696-C4B3F66C6AA5}"/>
              </a:ext>
            </a:extLst>
          </p:cNvPr>
          <p:cNvPicPr>
            <a:picLocks noChangeAspect="1"/>
          </p:cNvPicPr>
          <p:nvPr/>
        </p:nvPicPr>
        <p:blipFill>
          <a:blip r:embed="rId3"/>
          <a:stretch>
            <a:fillRect/>
          </a:stretch>
        </p:blipFill>
        <p:spPr>
          <a:xfrm>
            <a:off x="0" y="0"/>
            <a:ext cx="12192000" cy="5715172"/>
          </a:xfrm>
          <a:prstGeom prst="rect">
            <a:avLst/>
          </a:prstGeom>
        </p:spPr>
      </p:pic>
      <p:sp>
        <p:nvSpPr>
          <p:cNvPr id="8" name="Rectangle 7">
            <a:extLst>
              <a:ext uri="{FF2B5EF4-FFF2-40B4-BE49-F238E27FC236}">
                <a16:creationId xmlns:a16="http://schemas.microsoft.com/office/drawing/2014/main" id="{E49DE741-8EE9-450F-8152-AF4493BC674B}"/>
              </a:ext>
            </a:extLst>
          </p:cNvPr>
          <p:cNvSpPr/>
          <p:nvPr/>
        </p:nvSpPr>
        <p:spPr>
          <a:xfrm>
            <a:off x="1678968" y="1142828"/>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Scatter Diagrams in Quality Improvement</a:t>
            </a:r>
          </a:p>
          <a:p>
            <a:pPr algn="ctr"/>
            <a:r>
              <a:rPr lang="en-GB" sz="2800" dirty="0">
                <a:solidFill>
                  <a:schemeClr val="tx1"/>
                </a:solidFill>
              </a:rPr>
              <a:t>Jordan R. Jenkins</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9509-6DEF-4832-9611-2EDFDCB1C053}"/>
              </a:ext>
            </a:extLst>
          </p:cNvPr>
          <p:cNvSpPr>
            <a:spLocks noGrp="1"/>
          </p:cNvSpPr>
          <p:nvPr>
            <p:ph type="title"/>
          </p:nvPr>
        </p:nvSpPr>
        <p:spPr>
          <a:xfrm>
            <a:off x="609600" y="0"/>
            <a:ext cx="10972800" cy="1143000"/>
          </a:xfrm>
        </p:spPr>
        <p:txBody>
          <a:bodyPr>
            <a:normAutofit/>
          </a:bodyPr>
          <a:lstStyle/>
          <a:p>
            <a:r>
              <a:rPr lang="en-GB" sz="4000" dirty="0"/>
              <a:t>Session Overview</a:t>
            </a:r>
          </a:p>
        </p:txBody>
      </p:sp>
      <p:sp>
        <p:nvSpPr>
          <p:cNvPr id="7" name="Content Placeholder 6">
            <a:extLst>
              <a:ext uri="{FF2B5EF4-FFF2-40B4-BE49-F238E27FC236}">
                <a16:creationId xmlns:a16="http://schemas.microsoft.com/office/drawing/2014/main" id="{6B7D9661-D605-41C5-BB31-72A951EB393F}"/>
              </a:ext>
            </a:extLst>
          </p:cNvPr>
          <p:cNvSpPr>
            <a:spLocks noGrp="1"/>
          </p:cNvSpPr>
          <p:nvPr>
            <p:ph idx="1"/>
          </p:nvPr>
        </p:nvSpPr>
        <p:spPr>
          <a:xfrm>
            <a:off x="509034" y="874093"/>
            <a:ext cx="11073366" cy="4433776"/>
          </a:xfrm>
        </p:spPr>
        <p:txBody>
          <a:bodyPr>
            <a:noAutofit/>
          </a:bodyPr>
          <a:lstStyle/>
          <a:p>
            <a:pPr marL="0" indent="0" algn="ctr">
              <a:buNone/>
            </a:pPr>
            <a:r>
              <a:rPr lang="en-GB" sz="2400" b="1" dirty="0"/>
              <a:t>Session Aim</a:t>
            </a:r>
          </a:p>
          <a:p>
            <a:pPr marL="0" indent="0" algn="ctr">
              <a:buNone/>
            </a:pPr>
            <a:r>
              <a:rPr lang="en-GB" sz="2400" i="1" dirty="0"/>
              <a:t>“To develop an understanding of how scatterplots can be deployed within quality control &amp; improvement”</a:t>
            </a:r>
            <a:endParaRPr lang="en-GB" sz="2400" b="1" i="1" dirty="0"/>
          </a:p>
          <a:p>
            <a:pPr marL="0" indent="0" algn="ctr">
              <a:spcBef>
                <a:spcPts val="0"/>
              </a:spcBef>
              <a:buNone/>
            </a:pPr>
            <a:r>
              <a:rPr lang="en-GB" sz="2400" b="1" dirty="0"/>
              <a:t>First Half</a:t>
            </a:r>
          </a:p>
          <a:p>
            <a:pPr marL="514350" indent="-514350">
              <a:spcBef>
                <a:spcPts val="0"/>
              </a:spcBef>
              <a:buFont typeface="+mj-lt"/>
              <a:buAutoNum type="arabicPeriod"/>
            </a:pPr>
            <a:r>
              <a:rPr lang="en-GB" sz="2400" dirty="0"/>
              <a:t>Scatter plot basics</a:t>
            </a:r>
          </a:p>
          <a:p>
            <a:pPr marL="514350" indent="-514350">
              <a:spcBef>
                <a:spcPts val="0"/>
              </a:spcBef>
              <a:buFont typeface="+mj-lt"/>
              <a:buAutoNum type="arabicPeriod"/>
            </a:pPr>
            <a:r>
              <a:rPr lang="en-GB" sz="2400" dirty="0"/>
              <a:t>Scatter plots in quality</a:t>
            </a:r>
          </a:p>
          <a:p>
            <a:pPr marL="514350" indent="-514350">
              <a:spcBef>
                <a:spcPts val="0"/>
              </a:spcBef>
              <a:buFont typeface="+mj-lt"/>
              <a:buAutoNum type="arabicPeriod"/>
            </a:pPr>
            <a:r>
              <a:rPr lang="en-GB" sz="2400" dirty="0"/>
              <a:t>Types of correlation</a:t>
            </a:r>
          </a:p>
          <a:p>
            <a:pPr marL="514350" indent="-514350">
              <a:spcBef>
                <a:spcPts val="0"/>
              </a:spcBef>
              <a:buFont typeface="+mj-lt"/>
              <a:buAutoNum type="arabicPeriod"/>
            </a:pPr>
            <a:r>
              <a:rPr lang="en-GB" sz="2400" dirty="0"/>
              <a:t>Constructing scatter plots</a:t>
            </a:r>
          </a:p>
          <a:p>
            <a:pPr marL="514350" indent="-514350">
              <a:spcBef>
                <a:spcPts val="0"/>
              </a:spcBef>
              <a:buFont typeface="+mj-lt"/>
              <a:buAutoNum type="arabicPeriod"/>
            </a:pPr>
            <a:r>
              <a:rPr lang="en-GB" sz="2400" dirty="0"/>
              <a:t>Linear regression &amp; correlation</a:t>
            </a:r>
          </a:p>
          <a:p>
            <a:pPr marL="514350" indent="-514350">
              <a:spcBef>
                <a:spcPts val="0"/>
              </a:spcBef>
              <a:buFont typeface="+mj-lt"/>
              <a:buAutoNum type="arabicPeriod"/>
            </a:pPr>
            <a:r>
              <a:rPr lang="en-GB" sz="2400" dirty="0"/>
              <a:t>Pitfalls – Stratification and 3</a:t>
            </a:r>
            <a:r>
              <a:rPr lang="en-GB" sz="2400" baseline="30000" dirty="0"/>
              <a:t>rd</a:t>
            </a:r>
            <a:r>
              <a:rPr lang="en-GB" sz="2400" dirty="0"/>
              <a:t> cause fallacy</a:t>
            </a:r>
          </a:p>
          <a:p>
            <a:pPr marL="0" indent="0" algn="ctr">
              <a:buNone/>
            </a:pPr>
            <a:r>
              <a:rPr lang="en-GB" sz="2400" b="1" dirty="0"/>
              <a:t>Second Half</a:t>
            </a:r>
          </a:p>
          <a:p>
            <a:pPr marL="0" indent="0" algn="ctr">
              <a:buNone/>
            </a:pPr>
            <a:r>
              <a:rPr lang="en-GB" sz="2400" dirty="0"/>
              <a:t>Excel activity creating scatter plots</a:t>
            </a:r>
          </a:p>
        </p:txBody>
      </p:sp>
    </p:spTree>
    <p:extLst>
      <p:ext uri="{BB962C8B-B14F-4D97-AF65-F5344CB8AC3E}">
        <p14:creationId xmlns:p14="http://schemas.microsoft.com/office/powerpoint/2010/main" val="2116384365"/>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6A8E-6EBF-4629-BD8F-F6DC50DF9BE0}"/>
              </a:ext>
            </a:extLst>
          </p:cNvPr>
          <p:cNvSpPr>
            <a:spLocks noGrp="1"/>
          </p:cNvSpPr>
          <p:nvPr>
            <p:ph type="title"/>
          </p:nvPr>
        </p:nvSpPr>
        <p:spPr/>
        <p:txBody>
          <a:bodyPr/>
          <a:lstStyle/>
          <a:p>
            <a:r>
              <a:rPr lang="en-GB" dirty="0"/>
              <a:t>Recap – 7 Basic Quality Tools</a:t>
            </a:r>
          </a:p>
        </p:txBody>
      </p:sp>
      <p:sp>
        <p:nvSpPr>
          <p:cNvPr id="3" name="Content Placeholder 2">
            <a:extLst>
              <a:ext uri="{FF2B5EF4-FFF2-40B4-BE49-F238E27FC236}">
                <a16:creationId xmlns:a16="http://schemas.microsoft.com/office/drawing/2014/main" id="{AC191518-0EAA-4B0C-A9F9-9CCF2086B0D8}"/>
              </a:ext>
            </a:extLst>
          </p:cNvPr>
          <p:cNvSpPr>
            <a:spLocks noGrp="1"/>
          </p:cNvSpPr>
          <p:nvPr>
            <p:ph idx="1"/>
          </p:nvPr>
        </p:nvSpPr>
        <p:spPr>
          <a:xfrm>
            <a:off x="7500323" y="2529639"/>
            <a:ext cx="3977410" cy="1828799"/>
          </a:xfrm>
        </p:spPr>
        <p:txBody>
          <a:bodyPr>
            <a:normAutofit/>
          </a:bodyPr>
          <a:lstStyle/>
          <a:p>
            <a:pPr marL="0" indent="0" algn="ctr">
              <a:buNone/>
            </a:pPr>
            <a:r>
              <a:rPr lang="en-GB" sz="3600" dirty="0"/>
              <a:t>Can you remember each of the 7 basic quality tools?</a:t>
            </a:r>
          </a:p>
        </p:txBody>
      </p:sp>
      <p:pic>
        <p:nvPicPr>
          <p:cNvPr id="6" name="Picture 5">
            <a:extLst>
              <a:ext uri="{FF2B5EF4-FFF2-40B4-BE49-F238E27FC236}">
                <a16:creationId xmlns:a16="http://schemas.microsoft.com/office/drawing/2014/main" id="{ECBDD860-5E5D-4D32-9EA9-5F87B0AF3A02}"/>
              </a:ext>
            </a:extLst>
          </p:cNvPr>
          <p:cNvPicPr>
            <a:picLocks/>
          </p:cNvPicPr>
          <p:nvPr/>
        </p:nvPicPr>
        <p:blipFill rotWithShape="1">
          <a:blip r:embed="rId3"/>
          <a:srcRect t="11459" r="35869"/>
          <a:stretch/>
        </p:blipFill>
        <p:spPr>
          <a:xfrm>
            <a:off x="365322" y="1627439"/>
            <a:ext cx="1800000" cy="1080000"/>
          </a:xfrm>
          <a:prstGeom prst="roundRect">
            <a:avLst/>
          </a:prstGeom>
          <a:ln w="28575">
            <a:solidFill>
              <a:srgbClr val="003A58"/>
            </a:solidFill>
          </a:ln>
        </p:spPr>
      </p:pic>
      <p:pic>
        <p:nvPicPr>
          <p:cNvPr id="1040" name="Picture 16" descr="GSP 270 Online Learning Module">
            <a:extLst>
              <a:ext uri="{FF2B5EF4-FFF2-40B4-BE49-F238E27FC236}">
                <a16:creationId xmlns:a16="http://schemas.microsoft.com/office/drawing/2014/main" id="{150E429D-FF6F-4B01-9221-B4882B2945BF}"/>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02972" y="1627439"/>
            <a:ext cx="1800000" cy="1080000"/>
          </a:xfrm>
          <a:prstGeom prst="roundRect">
            <a:avLst/>
          </a:prstGeom>
          <a:noFill/>
          <a:ln w="28575">
            <a:solidFill>
              <a:srgbClr val="003A58"/>
            </a:solidFill>
          </a:ln>
          <a:extLst>
            <a:ext uri="{909E8E84-426E-40DD-AFC4-6F175D3DCCD1}">
              <a14:hiddenFill xmlns:a14="http://schemas.microsoft.com/office/drawing/2010/main">
                <a:solidFill>
                  <a:srgbClr val="FFFFFF"/>
                </a:solidFill>
              </a14:hiddenFill>
            </a:ext>
          </a:extLst>
        </p:spPr>
      </p:pic>
      <p:pic>
        <p:nvPicPr>
          <p:cNvPr id="1042" name="Picture 18" descr="Check Sheet - Definition, Examples, Types, How to Prepare?">
            <a:extLst>
              <a:ext uri="{FF2B5EF4-FFF2-40B4-BE49-F238E27FC236}">
                <a16:creationId xmlns:a16="http://schemas.microsoft.com/office/drawing/2014/main" id="{F593C6A0-D593-41D2-A8B1-E8C0ACCF72A8}"/>
              </a:ext>
            </a:extLst>
          </p:cNvPr>
          <p:cNvPicPr>
            <a:picLocks noChangeArrowheads="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l="1546" t="34873" r="2195" b="8898"/>
          <a:stretch/>
        </p:blipFill>
        <p:spPr bwMode="auto">
          <a:xfrm>
            <a:off x="5040622" y="1627439"/>
            <a:ext cx="1800000" cy="1080000"/>
          </a:xfrm>
          <a:prstGeom prst="roundRect">
            <a:avLst/>
          </a:prstGeom>
          <a:noFill/>
          <a:ln w="28575">
            <a:solidFill>
              <a:srgbClr val="003A58"/>
            </a:solidFill>
          </a:ln>
          <a:extLst>
            <a:ext uri="{909E8E84-426E-40DD-AFC4-6F175D3DCCD1}">
              <a14:hiddenFill xmlns:a14="http://schemas.microsoft.com/office/drawing/2010/main">
                <a:solidFill>
                  <a:srgbClr val="FFFFFF"/>
                </a:solidFill>
              </a14:hiddenFill>
            </a:ext>
          </a:extLst>
        </p:spPr>
      </p:pic>
      <p:pic>
        <p:nvPicPr>
          <p:cNvPr id="1044" name="Picture 20" descr="What is a Pareto Chart? Analysis &amp;amp; Diagram | ASQ">
            <a:extLst>
              <a:ext uri="{FF2B5EF4-FFF2-40B4-BE49-F238E27FC236}">
                <a16:creationId xmlns:a16="http://schemas.microsoft.com/office/drawing/2014/main" id="{2D494380-FD37-49B1-803B-2C34FD15B02D}"/>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5322" y="3041400"/>
            <a:ext cx="1800000" cy="1080000"/>
          </a:xfrm>
          <a:prstGeom prst="roundRect">
            <a:avLst/>
          </a:prstGeom>
          <a:noFill/>
          <a:ln w="28575">
            <a:solidFill>
              <a:srgbClr val="003A58"/>
            </a:solidFill>
          </a:ln>
          <a:extLst>
            <a:ext uri="{909E8E84-426E-40DD-AFC4-6F175D3DCCD1}">
              <a14:hiddenFill xmlns:a14="http://schemas.microsoft.com/office/drawing/2010/main">
                <a:solidFill>
                  <a:srgbClr val="FFFFFF"/>
                </a:solidFill>
              </a14:hiddenFill>
            </a:ext>
          </a:extLst>
        </p:spPr>
      </p:pic>
      <p:pic>
        <p:nvPicPr>
          <p:cNvPr id="1046" name="Picture 22" descr="What is a Histogram?">
            <a:extLst>
              <a:ext uri="{FF2B5EF4-FFF2-40B4-BE49-F238E27FC236}">
                <a16:creationId xmlns:a16="http://schemas.microsoft.com/office/drawing/2014/main" id="{C8CD2E3A-600A-4A75-9207-9A7095442570}"/>
              </a:ext>
            </a:extLst>
          </p:cNvPr>
          <p:cNvPicPr>
            <a:picLocks noChangeArrowheads="1"/>
          </p:cNvPicPr>
          <p:nvPr/>
        </p:nvPicPr>
        <p:blipFill>
          <a:blip r:embed="rId8" cstate="print">
            <a:extLst>
              <a:ext uri="{BEBA8EAE-BF5A-486C-A8C5-ECC9F3942E4B}">
                <a14:imgProps xmlns:a14="http://schemas.microsoft.com/office/drawing/2010/main">
                  <a14:imgLayer r:embed="rId9">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2702972" y="3041400"/>
            <a:ext cx="1800000" cy="1080000"/>
          </a:xfrm>
          <a:prstGeom prst="roundRect">
            <a:avLst/>
          </a:prstGeom>
          <a:noFill/>
          <a:ln w="28575">
            <a:solidFill>
              <a:srgbClr val="003A58"/>
            </a:solidFill>
          </a:ln>
          <a:extLst>
            <a:ext uri="{909E8E84-426E-40DD-AFC4-6F175D3DCCD1}">
              <a14:hiddenFill xmlns:a14="http://schemas.microsoft.com/office/drawing/2010/main">
                <a:solidFill>
                  <a:srgbClr val="FFFFFF"/>
                </a:solidFill>
              </a14:hiddenFill>
            </a:ext>
          </a:extLst>
        </p:spPr>
      </p:pic>
      <p:pic>
        <p:nvPicPr>
          <p:cNvPr id="1052" name="Picture 28" descr="Example of a typical control chart. T = target (process mean); UCL/LCL... |  Download Scientific Diagram">
            <a:extLst>
              <a:ext uri="{FF2B5EF4-FFF2-40B4-BE49-F238E27FC236}">
                <a16:creationId xmlns:a16="http://schemas.microsoft.com/office/drawing/2014/main" id="{B6BA3779-101D-4A66-A629-B5764228DC4D}"/>
              </a:ext>
            </a:extLst>
          </p:cNvPr>
          <p:cNvPicPr>
            <a:picLocks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40622" y="3041400"/>
            <a:ext cx="1800000" cy="1080000"/>
          </a:xfrm>
          <a:prstGeom prst="roundRect">
            <a:avLst/>
          </a:prstGeom>
          <a:noFill/>
          <a:ln w="28575">
            <a:solidFill>
              <a:srgbClr val="003A58"/>
            </a:solidFill>
          </a:ln>
          <a:extLst>
            <a:ext uri="{909E8E84-426E-40DD-AFC4-6F175D3DCCD1}">
              <a14:hiddenFill xmlns:a14="http://schemas.microsoft.com/office/drawing/2010/main">
                <a:solidFill>
                  <a:srgbClr val="FFFFFF"/>
                </a:solidFill>
              </a14:hiddenFill>
            </a:ext>
          </a:extLst>
        </p:spPr>
      </p:pic>
      <p:pic>
        <p:nvPicPr>
          <p:cNvPr id="1054" name="Picture 30" descr="Scatter Plot Example | Scatter Diagram | Positive Negative Correlation">
            <a:extLst>
              <a:ext uri="{FF2B5EF4-FFF2-40B4-BE49-F238E27FC236}">
                <a16:creationId xmlns:a16="http://schemas.microsoft.com/office/drawing/2014/main" id="{14C2BC5A-9885-4B54-B5A1-3D6FF5FE3169}"/>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2702972" y="4455361"/>
            <a:ext cx="1813953" cy="1080000"/>
          </a:xfrm>
          <a:prstGeom prst="roundRect">
            <a:avLst/>
          </a:prstGeom>
          <a:noFill/>
          <a:ln w="28575">
            <a:solidFill>
              <a:srgbClr val="003A58"/>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048386"/>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B53967-7075-4232-B874-DAB822F9EE29}"/>
              </a:ext>
            </a:extLst>
          </p:cNvPr>
          <p:cNvSpPr>
            <a:spLocks noGrp="1"/>
          </p:cNvSpPr>
          <p:nvPr>
            <p:ph idx="1"/>
          </p:nvPr>
        </p:nvSpPr>
        <p:spPr>
          <a:xfrm>
            <a:off x="609600" y="1720895"/>
            <a:ext cx="10972800" cy="3917032"/>
          </a:xfrm>
        </p:spPr>
        <p:txBody>
          <a:bodyPr>
            <a:normAutofit fontScale="92500" lnSpcReduction="20000"/>
          </a:bodyPr>
          <a:lstStyle/>
          <a:p>
            <a:pPr marL="0" indent="0">
              <a:buNone/>
            </a:pPr>
            <a:r>
              <a:rPr lang="en-GB" dirty="0"/>
              <a:t>The 7 basic quality tools:</a:t>
            </a:r>
          </a:p>
          <a:p>
            <a:pPr marL="514350" indent="-514350">
              <a:buFont typeface="+mj-lt"/>
              <a:buAutoNum type="arabicPeriod"/>
            </a:pPr>
            <a:r>
              <a:rPr lang="en-GB" dirty="0">
                <a:solidFill>
                  <a:schemeClr val="bg1">
                    <a:lumMod val="50000"/>
                  </a:schemeClr>
                </a:solidFill>
              </a:rPr>
              <a:t>Histograms</a:t>
            </a:r>
          </a:p>
          <a:p>
            <a:pPr marL="514350" indent="-514350">
              <a:buFont typeface="+mj-lt"/>
              <a:buAutoNum type="arabicPeriod"/>
            </a:pPr>
            <a:r>
              <a:rPr lang="en-GB" dirty="0">
                <a:solidFill>
                  <a:schemeClr val="bg1">
                    <a:lumMod val="50000"/>
                  </a:schemeClr>
                </a:solidFill>
              </a:rPr>
              <a:t>Pareto analysis / diagrams</a:t>
            </a:r>
          </a:p>
          <a:p>
            <a:pPr marL="514350" indent="-514350">
              <a:buFont typeface="+mj-lt"/>
              <a:buAutoNum type="arabicPeriod"/>
            </a:pPr>
            <a:r>
              <a:rPr lang="en-GB" dirty="0">
                <a:solidFill>
                  <a:schemeClr val="bg1">
                    <a:lumMod val="50000"/>
                  </a:schemeClr>
                </a:solidFill>
              </a:rPr>
              <a:t>Cause &amp; effects analysis / Ishikawa diagrams</a:t>
            </a:r>
          </a:p>
          <a:p>
            <a:pPr marL="514350" indent="-514350">
              <a:buFont typeface="+mj-lt"/>
              <a:buAutoNum type="arabicPeriod"/>
            </a:pPr>
            <a:r>
              <a:rPr lang="en-GB" dirty="0">
                <a:solidFill>
                  <a:schemeClr val="bg1">
                    <a:lumMod val="50000"/>
                  </a:schemeClr>
                </a:solidFill>
              </a:rPr>
              <a:t>Control charts</a:t>
            </a:r>
          </a:p>
          <a:p>
            <a:pPr marL="514350" indent="-514350">
              <a:buFont typeface="+mj-lt"/>
              <a:buAutoNum type="arabicPeriod"/>
            </a:pPr>
            <a:r>
              <a:rPr lang="en-GB" dirty="0"/>
              <a:t>Scatter diagrams</a:t>
            </a:r>
          </a:p>
          <a:p>
            <a:pPr marL="514350" indent="-514350">
              <a:buFont typeface="+mj-lt"/>
              <a:buAutoNum type="arabicPeriod"/>
            </a:pPr>
            <a:r>
              <a:rPr lang="en-GB" dirty="0">
                <a:solidFill>
                  <a:schemeClr val="bg1">
                    <a:lumMod val="50000"/>
                  </a:schemeClr>
                </a:solidFill>
              </a:rPr>
              <a:t>Process flow charts</a:t>
            </a:r>
          </a:p>
          <a:p>
            <a:pPr marL="514350" indent="-514350">
              <a:buFont typeface="+mj-lt"/>
              <a:buAutoNum type="arabicPeriod"/>
            </a:pPr>
            <a:r>
              <a:rPr lang="en-GB" dirty="0">
                <a:solidFill>
                  <a:schemeClr val="bg1">
                    <a:lumMod val="50000"/>
                  </a:schemeClr>
                </a:solidFill>
              </a:rPr>
              <a:t>Check sheets</a:t>
            </a:r>
          </a:p>
          <a:p>
            <a:pPr marL="514350" indent="-514350">
              <a:buFont typeface="+mj-lt"/>
              <a:buAutoNum type="arabicPeriod"/>
            </a:pPr>
            <a:endParaRPr lang="en-GB" dirty="0"/>
          </a:p>
        </p:txBody>
      </p:sp>
      <p:sp>
        <p:nvSpPr>
          <p:cNvPr id="6" name="Title 1">
            <a:extLst>
              <a:ext uri="{FF2B5EF4-FFF2-40B4-BE49-F238E27FC236}">
                <a16:creationId xmlns:a16="http://schemas.microsoft.com/office/drawing/2014/main" id="{3396B838-43D8-49A9-8E98-268F81BE9AFE}"/>
              </a:ext>
            </a:extLst>
          </p:cNvPr>
          <p:cNvSpPr>
            <a:spLocks noGrp="1"/>
          </p:cNvSpPr>
          <p:nvPr>
            <p:ph type="title"/>
          </p:nvPr>
        </p:nvSpPr>
        <p:spPr>
          <a:xfrm>
            <a:off x="609600" y="274638"/>
            <a:ext cx="10972800" cy="1143000"/>
          </a:xfrm>
        </p:spPr>
        <p:txBody>
          <a:bodyPr>
            <a:normAutofit/>
          </a:bodyPr>
          <a:lstStyle/>
          <a:p>
            <a:r>
              <a:rPr lang="en-GB" dirty="0"/>
              <a:t>7 Basic Quality Tools</a:t>
            </a:r>
            <a:br>
              <a:rPr lang="en-GB" dirty="0"/>
            </a:br>
            <a:r>
              <a:rPr lang="en-GB" sz="2400" i="1" dirty="0"/>
              <a:t>(Ishikawa's 7 Tools to solve 95% of problems)</a:t>
            </a:r>
            <a:endParaRPr lang="en-GB" i="1" dirty="0"/>
          </a:p>
        </p:txBody>
      </p:sp>
    </p:spTree>
    <p:extLst>
      <p:ext uri="{BB962C8B-B14F-4D97-AF65-F5344CB8AC3E}">
        <p14:creationId xmlns:p14="http://schemas.microsoft.com/office/powerpoint/2010/main" val="3853511742"/>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7 qc tools training material[1]">
            <a:extLst>
              <a:ext uri="{FF2B5EF4-FFF2-40B4-BE49-F238E27FC236}">
                <a16:creationId xmlns:a16="http://schemas.microsoft.com/office/drawing/2014/main" id="{C40454A6-5D93-4079-AB68-02EA1ECF96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39" t="20829" r="17632" b="18431"/>
          <a:stretch/>
        </p:blipFill>
        <p:spPr bwMode="auto">
          <a:xfrm>
            <a:off x="304800" y="1693714"/>
            <a:ext cx="5237017" cy="347056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9ED1D40-9C79-4275-9574-EE9CED084DCD}"/>
              </a:ext>
            </a:extLst>
          </p:cNvPr>
          <p:cNvSpPr>
            <a:spLocks noGrp="1"/>
          </p:cNvSpPr>
          <p:nvPr>
            <p:ph type="title"/>
          </p:nvPr>
        </p:nvSpPr>
        <p:spPr/>
        <p:txBody>
          <a:bodyPr/>
          <a:lstStyle/>
          <a:p>
            <a:r>
              <a:rPr lang="en-GB" dirty="0"/>
              <a:t>Question – Scatter Diagrams</a:t>
            </a:r>
          </a:p>
        </p:txBody>
      </p:sp>
      <p:sp>
        <p:nvSpPr>
          <p:cNvPr id="3" name="Content Placeholder 2">
            <a:extLst>
              <a:ext uri="{FF2B5EF4-FFF2-40B4-BE49-F238E27FC236}">
                <a16:creationId xmlns:a16="http://schemas.microsoft.com/office/drawing/2014/main" id="{D115F6C1-4D76-48B0-8793-B1C4251C9D6B}"/>
              </a:ext>
            </a:extLst>
          </p:cNvPr>
          <p:cNvSpPr>
            <a:spLocks noGrp="1"/>
          </p:cNvSpPr>
          <p:nvPr>
            <p:ph idx="1"/>
          </p:nvPr>
        </p:nvSpPr>
        <p:spPr>
          <a:xfrm>
            <a:off x="5541817" y="2185551"/>
            <a:ext cx="6470073" cy="2843649"/>
          </a:xfrm>
        </p:spPr>
        <p:txBody>
          <a:bodyPr>
            <a:normAutofit/>
          </a:bodyPr>
          <a:lstStyle/>
          <a:p>
            <a:pPr marL="0" indent="0" algn="ctr">
              <a:buNone/>
            </a:pPr>
            <a:r>
              <a:rPr lang="en-GB" sz="3400" dirty="0"/>
              <a:t>Generally speaking, what do aim to identify when using scatter plots for analysis?</a:t>
            </a:r>
          </a:p>
          <a:p>
            <a:pPr marL="0" indent="0" algn="ctr">
              <a:buNone/>
            </a:pPr>
            <a:r>
              <a:rPr lang="en-GB" sz="3400" dirty="0"/>
              <a:t>(What do we use Scatter plots for?)</a:t>
            </a:r>
          </a:p>
        </p:txBody>
      </p:sp>
    </p:spTree>
    <p:extLst>
      <p:ext uri="{BB962C8B-B14F-4D97-AF65-F5344CB8AC3E}">
        <p14:creationId xmlns:p14="http://schemas.microsoft.com/office/powerpoint/2010/main" val="1933517118"/>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AC4B-B938-414A-8F88-181A541C6138}"/>
              </a:ext>
            </a:extLst>
          </p:cNvPr>
          <p:cNvSpPr>
            <a:spLocks noGrp="1"/>
          </p:cNvSpPr>
          <p:nvPr>
            <p:ph type="title"/>
          </p:nvPr>
        </p:nvSpPr>
        <p:spPr/>
        <p:txBody>
          <a:bodyPr/>
          <a:lstStyle/>
          <a:p>
            <a:r>
              <a:rPr lang="en-GB" dirty="0"/>
              <a:t>Scatter Diagrams – Basics</a:t>
            </a:r>
          </a:p>
        </p:txBody>
      </p:sp>
      <p:sp>
        <p:nvSpPr>
          <p:cNvPr id="3" name="Content Placeholder 2">
            <a:extLst>
              <a:ext uri="{FF2B5EF4-FFF2-40B4-BE49-F238E27FC236}">
                <a16:creationId xmlns:a16="http://schemas.microsoft.com/office/drawing/2014/main" id="{14179F43-0EC4-4070-9E78-59032C666BA1}"/>
              </a:ext>
            </a:extLst>
          </p:cNvPr>
          <p:cNvSpPr>
            <a:spLocks noGrp="1"/>
          </p:cNvSpPr>
          <p:nvPr>
            <p:ph idx="1"/>
          </p:nvPr>
        </p:nvSpPr>
        <p:spPr>
          <a:xfrm>
            <a:off x="498764" y="1431920"/>
            <a:ext cx="7758545" cy="3917032"/>
          </a:xfrm>
        </p:spPr>
        <p:txBody>
          <a:bodyPr>
            <a:normAutofit fontScale="92500" lnSpcReduction="10000"/>
          </a:bodyPr>
          <a:lstStyle/>
          <a:p>
            <a:pPr>
              <a:buFont typeface="Wingdings" panose="05000000000000000000" pitchFamily="2" charset="2"/>
              <a:buChar char="§"/>
            </a:pPr>
            <a:r>
              <a:rPr lang="en-GB" dirty="0"/>
              <a:t>A Scatter diagram (also known as scatter plot, scatter graph, and correlation chart) is a tool for analysing relationships between two variables.</a:t>
            </a:r>
          </a:p>
          <a:p>
            <a:pPr>
              <a:buFont typeface="Wingdings" panose="05000000000000000000" pitchFamily="2" charset="2"/>
              <a:buChar char="§"/>
            </a:pPr>
            <a:r>
              <a:rPr lang="en-GB" dirty="0"/>
              <a:t>Used to determining how closely the two variables are related (correlation).</a:t>
            </a:r>
          </a:p>
          <a:p>
            <a:pPr>
              <a:buFont typeface="Wingdings" panose="05000000000000000000" pitchFamily="2" charset="2"/>
              <a:buChar char="§"/>
            </a:pPr>
            <a:r>
              <a:rPr lang="en-GB" dirty="0"/>
              <a:t>The pattern of their intersecting points can graphically show relationship patterns.</a:t>
            </a:r>
          </a:p>
        </p:txBody>
      </p:sp>
      <p:pic>
        <p:nvPicPr>
          <p:cNvPr id="2050" name="Picture 2" descr="Compare Measures Using a Scatter Plot Unit | Salesforce Trailhead">
            <a:extLst>
              <a:ext uri="{FF2B5EF4-FFF2-40B4-BE49-F238E27FC236}">
                <a16:creationId xmlns:a16="http://schemas.microsoft.com/office/drawing/2014/main" id="{BB2AA0BF-9B2B-40BE-84FA-3DB05D5B6A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68" t="17658" r="66162" b="3824"/>
          <a:stretch/>
        </p:blipFill>
        <p:spPr bwMode="auto">
          <a:xfrm>
            <a:off x="8368144" y="1482436"/>
            <a:ext cx="3595904" cy="381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337966"/>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AC4B-B938-414A-8F88-181A541C6138}"/>
              </a:ext>
            </a:extLst>
          </p:cNvPr>
          <p:cNvSpPr>
            <a:spLocks noGrp="1"/>
          </p:cNvSpPr>
          <p:nvPr>
            <p:ph type="title"/>
          </p:nvPr>
        </p:nvSpPr>
        <p:spPr/>
        <p:txBody>
          <a:bodyPr/>
          <a:lstStyle/>
          <a:p>
            <a:r>
              <a:rPr lang="en-GB" dirty="0"/>
              <a:t>Scatter Diagrams – Basics</a:t>
            </a:r>
          </a:p>
        </p:txBody>
      </p:sp>
      <p:sp>
        <p:nvSpPr>
          <p:cNvPr id="3" name="Content Placeholder 2">
            <a:extLst>
              <a:ext uri="{FF2B5EF4-FFF2-40B4-BE49-F238E27FC236}">
                <a16:creationId xmlns:a16="http://schemas.microsoft.com/office/drawing/2014/main" id="{14179F43-0EC4-4070-9E78-59032C666BA1}"/>
              </a:ext>
            </a:extLst>
          </p:cNvPr>
          <p:cNvSpPr>
            <a:spLocks noGrp="1"/>
          </p:cNvSpPr>
          <p:nvPr>
            <p:ph idx="1"/>
          </p:nvPr>
        </p:nvSpPr>
        <p:spPr>
          <a:xfrm>
            <a:off x="4156365" y="1521000"/>
            <a:ext cx="7758545" cy="3917032"/>
          </a:xfrm>
        </p:spPr>
        <p:txBody>
          <a:bodyPr>
            <a:normAutofit lnSpcReduction="10000"/>
          </a:bodyPr>
          <a:lstStyle/>
          <a:p>
            <a:pPr>
              <a:buFont typeface="Wingdings" panose="05000000000000000000" pitchFamily="2" charset="2"/>
              <a:buChar char="§"/>
            </a:pPr>
            <a:r>
              <a:rPr lang="en-GB" dirty="0"/>
              <a:t>Scatter Plots require 2 sets of coupled data, </a:t>
            </a:r>
          </a:p>
          <a:p>
            <a:pPr>
              <a:buFont typeface="Wingdings" panose="05000000000000000000" pitchFamily="2" charset="2"/>
              <a:buChar char="§"/>
            </a:pPr>
            <a:r>
              <a:rPr lang="en-GB" dirty="0"/>
              <a:t>The first set of data is normally referred to as the Independent (explanatory) variable (x-axis)</a:t>
            </a:r>
          </a:p>
          <a:p>
            <a:pPr>
              <a:buFont typeface="Wingdings" panose="05000000000000000000" pitchFamily="2" charset="2"/>
              <a:buChar char="§"/>
            </a:pPr>
            <a:r>
              <a:rPr lang="en-GB" dirty="0"/>
              <a:t>The second data set typically being your observed measurement also known as the Dependent (response) Variable (y-axis).</a:t>
            </a:r>
          </a:p>
        </p:txBody>
      </p:sp>
      <p:pic>
        <p:nvPicPr>
          <p:cNvPr id="5" name="Picture 4">
            <a:extLst>
              <a:ext uri="{FF2B5EF4-FFF2-40B4-BE49-F238E27FC236}">
                <a16:creationId xmlns:a16="http://schemas.microsoft.com/office/drawing/2014/main" id="{6F8FDD7F-CA7D-4989-A99C-6D87DF0E7A3B}"/>
              </a:ext>
            </a:extLst>
          </p:cNvPr>
          <p:cNvPicPr>
            <a:picLocks noChangeAspect="1"/>
          </p:cNvPicPr>
          <p:nvPr/>
        </p:nvPicPr>
        <p:blipFill rotWithShape="1">
          <a:blip r:embed="rId3"/>
          <a:srcRect l="34292" t="18373" r="33989" b="3361"/>
          <a:stretch/>
        </p:blipFill>
        <p:spPr>
          <a:xfrm>
            <a:off x="497184" y="1521000"/>
            <a:ext cx="3659180" cy="3816000"/>
          </a:xfrm>
          <a:prstGeom prst="rect">
            <a:avLst/>
          </a:prstGeom>
        </p:spPr>
      </p:pic>
    </p:spTree>
    <p:extLst>
      <p:ext uri="{BB962C8B-B14F-4D97-AF65-F5344CB8AC3E}">
        <p14:creationId xmlns:p14="http://schemas.microsoft.com/office/powerpoint/2010/main" val="3024339146"/>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AC4B-B938-414A-8F88-181A541C6138}"/>
              </a:ext>
            </a:extLst>
          </p:cNvPr>
          <p:cNvSpPr>
            <a:spLocks noGrp="1"/>
          </p:cNvSpPr>
          <p:nvPr>
            <p:ph type="title"/>
          </p:nvPr>
        </p:nvSpPr>
        <p:spPr/>
        <p:txBody>
          <a:bodyPr/>
          <a:lstStyle/>
          <a:p>
            <a:r>
              <a:rPr lang="en-GB" dirty="0"/>
              <a:t>Scatter Diagrams in Quality</a:t>
            </a:r>
          </a:p>
        </p:txBody>
      </p:sp>
      <p:sp>
        <p:nvSpPr>
          <p:cNvPr id="3" name="Content Placeholder 2">
            <a:extLst>
              <a:ext uri="{FF2B5EF4-FFF2-40B4-BE49-F238E27FC236}">
                <a16:creationId xmlns:a16="http://schemas.microsoft.com/office/drawing/2014/main" id="{14179F43-0EC4-4070-9E78-59032C666BA1}"/>
              </a:ext>
            </a:extLst>
          </p:cNvPr>
          <p:cNvSpPr>
            <a:spLocks noGrp="1"/>
          </p:cNvSpPr>
          <p:nvPr>
            <p:ph idx="1"/>
          </p:nvPr>
        </p:nvSpPr>
        <p:spPr>
          <a:xfrm>
            <a:off x="422566" y="1417638"/>
            <a:ext cx="7467598" cy="4207307"/>
          </a:xfrm>
        </p:spPr>
        <p:txBody>
          <a:bodyPr>
            <a:normAutofit fontScale="92500" lnSpcReduction="20000"/>
          </a:bodyPr>
          <a:lstStyle/>
          <a:p>
            <a:pPr>
              <a:buFont typeface="Wingdings" panose="05000000000000000000" pitchFamily="2" charset="2"/>
              <a:buChar char="§"/>
            </a:pPr>
            <a:r>
              <a:rPr lang="en-GB" sz="2800" dirty="0"/>
              <a:t>In quality, scatter diagrams are often used to prove or disprove (Validate) the relationship between causal events and outcomes (cause &amp; effects relationships). </a:t>
            </a:r>
          </a:p>
          <a:p>
            <a:pPr>
              <a:buFont typeface="Wingdings" panose="05000000000000000000" pitchFamily="2" charset="2"/>
              <a:buChar char="§"/>
            </a:pPr>
            <a:r>
              <a:rPr lang="en-GB" sz="2800" b="0" i="0" dirty="0">
                <a:effectLst/>
              </a:rPr>
              <a:t>While the scatter diagrams certainly show relationships, they don’t explicitly prove that one variable causes the other (i.e. risk of illogical inference).</a:t>
            </a:r>
          </a:p>
          <a:p>
            <a:pPr>
              <a:buFont typeface="Wingdings" panose="05000000000000000000" pitchFamily="2" charset="2"/>
              <a:buChar char="§"/>
            </a:pPr>
            <a:r>
              <a:rPr lang="en-GB" sz="2800" dirty="0"/>
              <a:t>Thus, we typically use a scatter diagram to examine theories about cause-and-effect relationships and to search for root causes of an identified problem.</a:t>
            </a:r>
          </a:p>
        </p:txBody>
      </p:sp>
      <p:pic>
        <p:nvPicPr>
          <p:cNvPr id="5" name="Picture 4">
            <a:extLst>
              <a:ext uri="{FF2B5EF4-FFF2-40B4-BE49-F238E27FC236}">
                <a16:creationId xmlns:a16="http://schemas.microsoft.com/office/drawing/2014/main" id="{AACC942E-C6EA-41E6-9AB8-CC8975381264}"/>
              </a:ext>
            </a:extLst>
          </p:cNvPr>
          <p:cNvPicPr>
            <a:picLocks noChangeAspect="1"/>
          </p:cNvPicPr>
          <p:nvPr/>
        </p:nvPicPr>
        <p:blipFill rotWithShape="1">
          <a:blip r:embed="rId3"/>
          <a:srcRect l="66313" t="18373" r="1666" b="3361"/>
          <a:stretch/>
        </p:blipFill>
        <p:spPr>
          <a:xfrm>
            <a:off x="7890164" y="1521926"/>
            <a:ext cx="3692236" cy="3814148"/>
          </a:xfrm>
          <a:prstGeom prst="rect">
            <a:avLst/>
          </a:prstGeom>
        </p:spPr>
      </p:pic>
    </p:spTree>
    <p:extLst>
      <p:ext uri="{BB962C8B-B14F-4D97-AF65-F5344CB8AC3E}">
        <p14:creationId xmlns:p14="http://schemas.microsoft.com/office/powerpoint/2010/main" val="776798455"/>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AC4B-B938-414A-8F88-181A541C6138}"/>
              </a:ext>
            </a:extLst>
          </p:cNvPr>
          <p:cNvSpPr>
            <a:spLocks noGrp="1"/>
          </p:cNvSpPr>
          <p:nvPr>
            <p:ph type="title"/>
          </p:nvPr>
        </p:nvSpPr>
        <p:spPr/>
        <p:txBody>
          <a:bodyPr/>
          <a:lstStyle/>
          <a:p>
            <a:r>
              <a:rPr lang="en-GB" dirty="0"/>
              <a:t>Scatter Diagrams in Quality Examples</a:t>
            </a:r>
          </a:p>
        </p:txBody>
      </p:sp>
      <p:sp>
        <p:nvSpPr>
          <p:cNvPr id="3" name="Content Placeholder 2">
            <a:extLst>
              <a:ext uri="{FF2B5EF4-FFF2-40B4-BE49-F238E27FC236}">
                <a16:creationId xmlns:a16="http://schemas.microsoft.com/office/drawing/2014/main" id="{14179F43-0EC4-4070-9E78-59032C666BA1}"/>
              </a:ext>
            </a:extLst>
          </p:cNvPr>
          <p:cNvSpPr>
            <a:spLocks noGrp="1"/>
          </p:cNvSpPr>
          <p:nvPr>
            <p:ph idx="1"/>
          </p:nvPr>
        </p:nvSpPr>
        <p:spPr>
          <a:xfrm>
            <a:off x="335974" y="1567585"/>
            <a:ext cx="11520052" cy="993053"/>
          </a:xfrm>
        </p:spPr>
        <p:txBody>
          <a:bodyPr>
            <a:normAutofit/>
          </a:bodyPr>
          <a:lstStyle/>
          <a:p>
            <a:pPr marL="0" indent="0">
              <a:buNone/>
            </a:pPr>
            <a:r>
              <a:rPr lang="en-GB" sz="2800" dirty="0"/>
              <a:t>Many situations require the investigating whether a relationship exists between two or more variables. </a:t>
            </a:r>
          </a:p>
        </p:txBody>
      </p:sp>
      <p:sp>
        <p:nvSpPr>
          <p:cNvPr id="6" name="TextBox 5">
            <a:extLst>
              <a:ext uri="{FF2B5EF4-FFF2-40B4-BE49-F238E27FC236}">
                <a16:creationId xmlns:a16="http://schemas.microsoft.com/office/drawing/2014/main" id="{4EB69C9C-137C-4DF1-8930-C52CB6CB749D}"/>
              </a:ext>
            </a:extLst>
          </p:cNvPr>
          <p:cNvSpPr txBox="1"/>
          <p:nvPr/>
        </p:nvSpPr>
        <p:spPr>
          <a:xfrm>
            <a:off x="577573" y="2560638"/>
            <a:ext cx="7287490" cy="2973122"/>
          </a:xfrm>
          <a:prstGeom prst="rect">
            <a:avLst/>
          </a:prstGeom>
          <a:noFill/>
        </p:spPr>
        <p:txBody>
          <a:bodyPr wrap="square">
            <a:sp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A line manager, for example, may want to check the relationship between:</a:t>
            </a:r>
          </a:p>
          <a:p>
            <a:pPr marL="457200" marR="0" lvl="0" indent="-4572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The number of </a:t>
            </a:r>
            <a:r>
              <a:rPr kumimoji="0" lang="en-GB" sz="2400" b="1" i="0" u="none" strike="noStrike" kern="1200" cap="none" spc="0" normalizeH="0" baseline="0" noProof="0" dirty="0">
                <a:ln>
                  <a:noFill/>
                </a:ln>
                <a:solidFill>
                  <a:prstClr val="black"/>
                </a:solidFill>
                <a:effectLst/>
                <a:uLnTx/>
                <a:uFillTx/>
                <a:latin typeface="Myriad Pro"/>
                <a:ea typeface="+mn-ea"/>
                <a:cs typeface="+mn-cs"/>
              </a:rPr>
              <a:t>training hours </a:t>
            </a:r>
            <a:r>
              <a:rPr kumimoji="0" lang="en-GB" sz="2400" b="0" i="0" u="none" strike="noStrike" kern="1200" cap="none" spc="0" normalizeH="0" baseline="0" noProof="0" dirty="0">
                <a:ln>
                  <a:noFill/>
                </a:ln>
                <a:solidFill>
                  <a:prstClr val="black"/>
                </a:solidFill>
                <a:effectLst/>
                <a:uLnTx/>
                <a:uFillTx/>
                <a:latin typeface="Myriad Pro"/>
                <a:ea typeface="+mn-ea"/>
                <a:cs typeface="+mn-cs"/>
              </a:rPr>
              <a:t>and </a:t>
            </a:r>
            <a:r>
              <a:rPr kumimoji="0" lang="en-GB" sz="2400" b="1" i="0" u="none" strike="noStrike" kern="1200" cap="none" spc="0" normalizeH="0" baseline="0" noProof="0" dirty="0">
                <a:ln>
                  <a:noFill/>
                </a:ln>
                <a:solidFill>
                  <a:prstClr val="black"/>
                </a:solidFill>
                <a:effectLst/>
                <a:uLnTx/>
                <a:uFillTx/>
                <a:latin typeface="Myriad Pro"/>
                <a:ea typeface="+mn-ea"/>
                <a:cs typeface="+mn-cs"/>
              </a:rPr>
              <a:t>employee productivity</a:t>
            </a:r>
          </a:p>
          <a:p>
            <a:pPr marL="457200" marR="0" lvl="0" indent="-4572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400" b="1" i="0" u="none" strike="noStrike" kern="1200" cap="none" spc="0" normalizeH="0" baseline="0" noProof="0" dirty="0">
                <a:ln>
                  <a:noFill/>
                </a:ln>
                <a:solidFill>
                  <a:prstClr val="black"/>
                </a:solidFill>
                <a:effectLst/>
                <a:uLnTx/>
                <a:uFillTx/>
                <a:latin typeface="Myriad Pro"/>
                <a:ea typeface="+mn-ea"/>
                <a:cs typeface="+mn-cs"/>
              </a:rPr>
              <a:t>Defects occurrence </a:t>
            </a:r>
            <a:r>
              <a:rPr kumimoji="0" lang="en-GB" sz="2400" b="0" i="0" u="none" strike="noStrike" kern="1200" cap="none" spc="0" normalizeH="0" baseline="0" noProof="0" dirty="0">
                <a:ln>
                  <a:noFill/>
                </a:ln>
                <a:solidFill>
                  <a:prstClr val="black"/>
                </a:solidFill>
                <a:effectLst/>
                <a:uLnTx/>
                <a:uFillTx/>
                <a:latin typeface="Myriad Pro"/>
                <a:ea typeface="+mn-ea"/>
                <a:cs typeface="+mn-cs"/>
              </a:rPr>
              <a:t>and </a:t>
            </a:r>
            <a:r>
              <a:rPr kumimoji="0" lang="en-GB" sz="2400" b="1" i="0" u="none" strike="noStrike" kern="1200" cap="none" spc="0" normalizeH="0" baseline="0" noProof="0" dirty="0">
                <a:ln>
                  <a:noFill/>
                </a:ln>
                <a:solidFill>
                  <a:prstClr val="black"/>
                </a:solidFill>
                <a:effectLst/>
                <a:uLnTx/>
                <a:uFillTx/>
                <a:latin typeface="Myriad Pro"/>
                <a:ea typeface="+mn-ea"/>
                <a:cs typeface="+mn-cs"/>
              </a:rPr>
              <a:t>experience of the machine operator</a:t>
            </a:r>
          </a:p>
          <a:p>
            <a:pPr marL="457200" marR="0" lvl="0" indent="-4572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400" b="1" i="0" u="none" strike="noStrike" kern="1200" cap="none" spc="0" normalizeH="0" baseline="0" noProof="0" dirty="0">
                <a:ln>
                  <a:noFill/>
                </a:ln>
                <a:solidFill>
                  <a:prstClr val="black"/>
                </a:solidFill>
                <a:effectLst/>
                <a:uLnTx/>
                <a:uFillTx/>
                <a:latin typeface="Myriad Pro"/>
                <a:ea typeface="+mn-ea"/>
                <a:cs typeface="+mn-cs"/>
              </a:rPr>
              <a:t>Machine Downtime</a:t>
            </a:r>
            <a:r>
              <a:rPr kumimoji="0" lang="en-GB" sz="2400" b="0" i="0" u="none" strike="noStrike" kern="1200" cap="none" spc="0" normalizeH="0" baseline="0" noProof="0" dirty="0">
                <a:ln>
                  <a:noFill/>
                </a:ln>
                <a:solidFill>
                  <a:prstClr val="black"/>
                </a:solidFill>
                <a:effectLst/>
                <a:uLnTx/>
                <a:uFillTx/>
                <a:latin typeface="Myriad Pro"/>
                <a:ea typeface="+mn-ea"/>
                <a:cs typeface="+mn-cs"/>
              </a:rPr>
              <a:t> and the </a:t>
            </a:r>
            <a:r>
              <a:rPr kumimoji="0" lang="en-GB" sz="2400" b="1" i="0" u="none" strike="noStrike" kern="1200" cap="none" spc="0" normalizeH="0" baseline="0" noProof="0" dirty="0">
                <a:ln>
                  <a:noFill/>
                </a:ln>
                <a:solidFill>
                  <a:prstClr val="black"/>
                </a:solidFill>
                <a:effectLst/>
                <a:uLnTx/>
                <a:uFillTx/>
                <a:latin typeface="Myriad Pro"/>
                <a:ea typeface="+mn-ea"/>
                <a:cs typeface="+mn-cs"/>
              </a:rPr>
              <a:t>cost of Maintenance</a:t>
            </a:r>
            <a:r>
              <a:rPr kumimoji="0" lang="en-GB" sz="2800" b="0" i="0" u="none" strike="noStrike" kern="1200" cap="none" spc="0" normalizeH="0" baseline="0" noProof="0" dirty="0">
                <a:ln>
                  <a:noFill/>
                </a:ln>
                <a:solidFill>
                  <a:prstClr val="black"/>
                </a:solidFill>
                <a:effectLst/>
                <a:uLnTx/>
                <a:uFillTx/>
                <a:latin typeface="Myriad Pro"/>
                <a:ea typeface="+mn-ea"/>
                <a:cs typeface="+mn-cs"/>
              </a:rPr>
              <a:t>.</a:t>
            </a:r>
          </a:p>
        </p:txBody>
      </p:sp>
      <p:pic>
        <p:nvPicPr>
          <p:cNvPr id="10" name="Picture 9">
            <a:extLst>
              <a:ext uri="{FF2B5EF4-FFF2-40B4-BE49-F238E27FC236}">
                <a16:creationId xmlns:a16="http://schemas.microsoft.com/office/drawing/2014/main" id="{8EF7DB0F-FD76-4149-9717-7322136506A7}"/>
              </a:ext>
            </a:extLst>
          </p:cNvPr>
          <p:cNvPicPr>
            <a:picLocks noChangeAspect="1"/>
          </p:cNvPicPr>
          <p:nvPr/>
        </p:nvPicPr>
        <p:blipFill>
          <a:blip r:embed="rId3"/>
          <a:stretch>
            <a:fillRect/>
          </a:stretch>
        </p:blipFill>
        <p:spPr>
          <a:xfrm>
            <a:off x="8106661" y="2262207"/>
            <a:ext cx="3749365" cy="3322608"/>
          </a:xfrm>
          <a:prstGeom prst="rect">
            <a:avLst/>
          </a:prstGeom>
        </p:spPr>
      </p:pic>
    </p:spTree>
    <p:extLst>
      <p:ext uri="{BB962C8B-B14F-4D97-AF65-F5344CB8AC3E}">
        <p14:creationId xmlns:p14="http://schemas.microsoft.com/office/powerpoint/2010/main" val="3425739168"/>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D1D4A-E97E-4C31-A6D2-B0C14E038504}"/>
              </a:ext>
            </a:extLst>
          </p:cNvPr>
          <p:cNvSpPr>
            <a:spLocks noGrp="1"/>
          </p:cNvSpPr>
          <p:nvPr>
            <p:ph type="title"/>
          </p:nvPr>
        </p:nvSpPr>
        <p:spPr>
          <a:xfrm>
            <a:off x="1205345" y="523766"/>
            <a:ext cx="9781309" cy="1143000"/>
          </a:xfrm>
        </p:spPr>
        <p:txBody>
          <a:bodyPr>
            <a:normAutofit fontScale="90000"/>
          </a:bodyPr>
          <a:lstStyle/>
          <a:p>
            <a:r>
              <a:rPr lang="en-GB" dirty="0"/>
              <a:t>Question – Student Exam Results Hypothesis</a:t>
            </a:r>
          </a:p>
        </p:txBody>
      </p:sp>
      <p:sp>
        <p:nvSpPr>
          <p:cNvPr id="3" name="Content Placeholder 2">
            <a:extLst>
              <a:ext uri="{FF2B5EF4-FFF2-40B4-BE49-F238E27FC236}">
                <a16:creationId xmlns:a16="http://schemas.microsoft.com/office/drawing/2014/main" id="{74CEDFCA-D148-44DB-B53D-3791A884F5D2}"/>
              </a:ext>
            </a:extLst>
          </p:cNvPr>
          <p:cNvSpPr>
            <a:spLocks noGrp="1"/>
          </p:cNvSpPr>
          <p:nvPr>
            <p:ph idx="1"/>
          </p:nvPr>
        </p:nvSpPr>
        <p:spPr>
          <a:xfrm>
            <a:off x="2724148" y="2358738"/>
            <a:ext cx="6743701" cy="2777837"/>
          </a:xfrm>
        </p:spPr>
        <p:txBody>
          <a:bodyPr>
            <a:normAutofit fontScale="92500"/>
          </a:bodyPr>
          <a:lstStyle/>
          <a:p>
            <a:pPr marL="0" indent="0" algn="ctr">
              <a:buNone/>
            </a:pPr>
            <a:r>
              <a:rPr lang="en-GB" sz="4000" dirty="0"/>
              <a:t>Do you think there would be any correlation between a students attendance level and the results they achieve in an exam?</a:t>
            </a:r>
          </a:p>
        </p:txBody>
      </p:sp>
      <p:pic>
        <p:nvPicPr>
          <p:cNvPr id="11266" name="Picture 2">
            <a:extLst>
              <a:ext uri="{FF2B5EF4-FFF2-40B4-BE49-F238E27FC236}">
                <a16:creationId xmlns:a16="http://schemas.microsoft.com/office/drawing/2014/main" id="{4BDEDD3E-6DCC-4E65-89BA-082CDBFD2BA5}"/>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colorTemperature colorTemp="5900"/>
                    </a14:imgEffect>
                  </a14:imgLayer>
                </a14:imgProps>
              </a:ext>
              <a:ext uri="{28A0092B-C50C-407E-A947-70E740481C1C}">
                <a14:useLocalDpi xmlns:a14="http://schemas.microsoft.com/office/drawing/2010/main" val="0"/>
              </a:ext>
            </a:extLst>
          </a:blip>
          <a:srcRect/>
          <a:stretch>
            <a:fillRect/>
          </a:stretch>
        </p:blipFill>
        <p:spPr bwMode="auto">
          <a:xfrm>
            <a:off x="-280557" y="1860985"/>
            <a:ext cx="3275590" cy="327559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2DBD8EA3-2669-467C-966C-9A8B367FCAF6}"/>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colorTemperature colorTemp="5900"/>
                    </a14:imgEffect>
                  </a14:imgLayer>
                </a14:imgProps>
              </a:ext>
              <a:ext uri="{28A0092B-C50C-407E-A947-70E740481C1C}">
                <a14:useLocalDpi xmlns:a14="http://schemas.microsoft.com/office/drawing/2010/main" val="0"/>
              </a:ext>
            </a:extLst>
          </a:blip>
          <a:srcRect/>
          <a:stretch>
            <a:fillRect/>
          </a:stretch>
        </p:blipFill>
        <p:spPr bwMode="auto">
          <a:xfrm flipH="1">
            <a:off x="9196964" y="1860985"/>
            <a:ext cx="3275590" cy="3275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1173125"/>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B037A1-7FE7-406B-9CFF-725B4378F192}"/>
              </a:ext>
            </a:extLst>
          </p:cNvPr>
          <p:cNvSpPr>
            <a:spLocks noGrp="1"/>
          </p:cNvSpPr>
          <p:nvPr>
            <p:ph idx="1"/>
          </p:nvPr>
        </p:nvSpPr>
        <p:spPr>
          <a:xfrm>
            <a:off x="609599" y="1655052"/>
            <a:ext cx="10972800" cy="1143000"/>
          </a:xfrm>
        </p:spPr>
        <p:txBody>
          <a:bodyPr/>
          <a:lstStyle/>
          <a:p>
            <a:pPr marL="0" indent="0" algn="ctr">
              <a:buNone/>
            </a:pPr>
            <a:r>
              <a:rPr lang="en-GB" dirty="0"/>
              <a:t>Below is some data that compares attendance with exam grades achieved for 18 students.</a:t>
            </a:r>
          </a:p>
          <a:p>
            <a:pPr marL="0" indent="0">
              <a:buNone/>
            </a:pPr>
            <a:endParaRPr lang="en-GB" dirty="0"/>
          </a:p>
          <a:p>
            <a:pPr marL="0" indent="0">
              <a:buNone/>
            </a:pPr>
            <a:endParaRPr lang="en-GB" dirty="0"/>
          </a:p>
        </p:txBody>
      </p:sp>
      <p:sp>
        <p:nvSpPr>
          <p:cNvPr id="4" name="Title 1">
            <a:extLst>
              <a:ext uri="{FF2B5EF4-FFF2-40B4-BE49-F238E27FC236}">
                <a16:creationId xmlns:a16="http://schemas.microsoft.com/office/drawing/2014/main" id="{1019D9AA-99B8-4856-B740-64F23FB19593}"/>
              </a:ext>
            </a:extLst>
          </p:cNvPr>
          <p:cNvSpPr>
            <a:spLocks noGrp="1"/>
          </p:cNvSpPr>
          <p:nvPr>
            <p:ph type="title"/>
          </p:nvPr>
        </p:nvSpPr>
        <p:spPr>
          <a:xfrm>
            <a:off x="609600" y="233075"/>
            <a:ext cx="10972800" cy="1143000"/>
          </a:xfrm>
        </p:spPr>
        <p:txBody>
          <a:bodyPr/>
          <a:lstStyle/>
          <a:p>
            <a:r>
              <a:rPr lang="en-GB" dirty="0"/>
              <a:t>Question - Why are Scatter Plots Important?</a:t>
            </a:r>
          </a:p>
        </p:txBody>
      </p:sp>
      <p:graphicFrame>
        <p:nvGraphicFramePr>
          <p:cNvPr id="5" name="Table 4">
            <a:extLst>
              <a:ext uri="{FF2B5EF4-FFF2-40B4-BE49-F238E27FC236}">
                <a16:creationId xmlns:a16="http://schemas.microsoft.com/office/drawing/2014/main" id="{E9B66C70-239B-4285-847E-5858A497EF5C}"/>
              </a:ext>
            </a:extLst>
          </p:cNvPr>
          <p:cNvGraphicFramePr>
            <a:graphicFrameLocks noGrp="1"/>
          </p:cNvGraphicFramePr>
          <p:nvPr>
            <p:extLst>
              <p:ext uri="{D42A27DB-BD31-4B8C-83A1-F6EECF244321}">
                <p14:modId xmlns:p14="http://schemas.microsoft.com/office/powerpoint/2010/main" val="1925812386"/>
              </p:ext>
            </p:extLst>
          </p:nvPr>
        </p:nvGraphicFramePr>
        <p:xfrm>
          <a:off x="1558632" y="2986871"/>
          <a:ext cx="9074733" cy="1073078"/>
        </p:xfrm>
        <a:graphic>
          <a:graphicData uri="http://schemas.openxmlformats.org/drawingml/2006/table">
            <a:tbl>
              <a:tblPr/>
              <a:tblGrid>
                <a:gridCol w="2761863">
                  <a:extLst>
                    <a:ext uri="{9D8B030D-6E8A-4147-A177-3AD203B41FA5}">
                      <a16:colId xmlns:a16="http://schemas.microsoft.com/office/drawing/2014/main" val="1884247951"/>
                    </a:ext>
                  </a:extLst>
                </a:gridCol>
                <a:gridCol w="350715">
                  <a:extLst>
                    <a:ext uri="{9D8B030D-6E8A-4147-A177-3AD203B41FA5}">
                      <a16:colId xmlns:a16="http://schemas.microsoft.com/office/drawing/2014/main" val="215577229"/>
                    </a:ext>
                  </a:extLst>
                </a:gridCol>
                <a:gridCol w="350715">
                  <a:extLst>
                    <a:ext uri="{9D8B030D-6E8A-4147-A177-3AD203B41FA5}">
                      <a16:colId xmlns:a16="http://schemas.microsoft.com/office/drawing/2014/main" val="404900346"/>
                    </a:ext>
                  </a:extLst>
                </a:gridCol>
                <a:gridCol w="350715">
                  <a:extLst>
                    <a:ext uri="{9D8B030D-6E8A-4147-A177-3AD203B41FA5}">
                      <a16:colId xmlns:a16="http://schemas.microsoft.com/office/drawing/2014/main" val="3929127543"/>
                    </a:ext>
                  </a:extLst>
                </a:gridCol>
                <a:gridCol w="350715">
                  <a:extLst>
                    <a:ext uri="{9D8B030D-6E8A-4147-A177-3AD203B41FA5}">
                      <a16:colId xmlns:a16="http://schemas.microsoft.com/office/drawing/2014/main" val="1059916746"/>
                    </a:ext>
                  </a:extLst>
                </a:gridCol>
                <a:gridCol w="350715">
                  <a:extLst>
                    <a:ext uri="{9D8B030D-6E8A-4147-A177-3AD203B41FA5}">
                      <a16:colId xmlns:a16="http://schemas.microsoft.com/office/drawing/2014/main" val="3622387326"/>
                    </a:ext>
                  </a:extLst>
                </a:gridCol>
                <a:gridCol w="350715">
                  <a:extLst>
                    <a:ext uri="{9D8B030D-6E8A-4147-A177-3AD203B41FA5}">
                      <a16:colId xmlns:a16="http://schemas.microsoft.com/office/drawing/2014/main" val="737804427"/>
                    </a:ext>
                  </a:extLst>
                </a:gridCol>
                <a:gridCol w="350715">
                  <a:extLst>
                    <a:ext uri="{9D8B030D-6E8A-4147-A177-3AD203B41FA5}">
                      <a16:colId xmlns:a16="http://schemas.microsoft.com/office/drawing/2014/main" val="3148516521"/>
                    </a:ext>
                  </a:extLst>
                </a:gridCol>
                <a:gridCol w="350715">
                  <a:extLst>
                    <a:ext uri="{9D8B030D-6E8A-4147-A177-3AD203B41FA5}">
                      <a16:colId xmlns:a16="http://schemas.microsoft.com/office/drawing/2014/main" val="1120056786"/>
                    </a:ext>
                  </a:extLst>
                </a:gridCol>
                <a:gridCol w="350715">
                  <a:extLst>
                    <a:ext uri="{9D8B030D-6E8A-4147-A177-3AD203B41FA5}">
                      <a16:colId xmlns:a16="http://schemas.microsoft.com/office/drawing/2014/main" val="1370199884"/>
                    </a:ext>
                  </a:extLst>
                </a:gridCol>
                <a:gridCol w="350715">
                  <a:extLst>
                    <a:ext uri="{9D8B030D-6E8A-4147-A177-3AD203B41FA5}">
                      <a16:colId xmlns:a16="http://schemas.microsoft.com/office/drawing/2014/main" val="733860850"/>
                    </a:ext>
                  </a:extLst>
                </a:gridCol>
                <a:gridCol w="350715">
                  <a:extLst>
                    <a:ext uri="{9D8B030D-6E8A-4147-A177-3AD203B41FA5}">
                      <a16:colId xmlns:a16="http://schemas.microsoft.com/office/drawing/2014/main" val="207007361"/>
                    </a:ext>
                  </a:extLst>
                </a:gridCol>
                <a:gridCol w="350715">
                  <a:extLst>
                    <a:ext uri="{9D8B030D-6E8A-4147-A177-3AD203B41FA5}">
                      <a16:colId xmlns:a16="http://schemas.microsoft.com/office/drawing/2014/main" val="2386606562"/>
                    </a:ext>
                  </a:extLst>
                </a:gridCol>
                <a:gridCol w="350715">
                  <a:extLst>
                    <a:ext uri="{9D8B030D-6E8A-4147-A177-3AD203B41FA5}">
                      <a16:colId xmlns:a16="http://schemas.microsoft.com/office/drawing/2014/main" val="3158062964"/>
                    </a:ext>
                  </a:extLst>
                </a:gridCol>
                <a:gridCol w="350715">
                  <a:extLst>
                    <a:ext uri="{9D8B030D-6E8A-4147-A177-3AD203B41FA5}">
                      <a16:colId xmlns:a16="http://schemas.microsoft.com/office/drawing/2014/main" val="2183157239"/>
                    </a:ext>
                  </a:extLst>
                </a:gridCol>
                <a:gridCol w="350715">
                  <a:extLst>
                    <a:ext uri="{9D8B030D-6E8A-4147-A177-3AD203B41FA5}">
                      <a16:colId xmlns:a16="http://schemas.microsoft.com/office/drawing/2014/main" val="3724416366"/>
                    </a:ext>
                  </a:extLst>
                </a:gridCol>
                <a:gridCol w="350715">
                  <a:extLst>
                    <a:ext uri="{9D8B030D-6E8A-4147-A177-3AD203B41FA5}">
                      <a16:colId xmlns:a16="http://schemas.microsoft.com/office/drawing/2014/main" val="3023235038"/>
                    </a:ext>
                  </a:extLst>
                </a:gridCol>
                <a:gridCol w="350715">
                  <a:extLst>
                    <a:ext uri="{9D8B030D-6E8A-4147-A177-3AD203B41FA5}">
                      <a16:colId xmlns:a16="http://schemas.microsoft.com/office/drawing/2014/main" val="1223194106"/>
                    </a:ext>
                  </a:extLst>
                </a:gridCol>
                <a:gridCol w="350715">
                  <a:extLst>
                    <a:ext uri="{9D8B030D-6E8A-4147-A177-3AD203B41FA5}">
                      <a16:colId xmlns:a16="http://schemas.microsoft.com/office/drawing/2014/main" val="3991841030"/>
                    </a:ext>
                  </a:extLst>
                </a:gridCol>
              </a:tblGrid>
              <a:tr h="536539">
                <a:tc>
                  <a:txBody>
                    <a:bodyPr/>
                    <a:lstStyle/>
                    <a:p>
                      <a:pPr algn="ctr" fontAlgn="b"/>
                      <a:r>
                        <a:rPr lang="en-GB" sz="2000" b="0" i="0" u="none" strike="noStrike" dirty="0">
                          <a:solidFill>
                            <a:srgbClr val="000000"/>
                          </a:solidFill>
                          <a:effectLst/>
                          <a:latin typeface="Calibri" panose="020F0502020204030204" pitchFamily="34" charset="0"/>
                        </a:rPr>
                        <a:t>Attendance in lectures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a:lstStyle/>
                    <a:p>
                      <a:pPr algn="ctr" fontAlgn="b"/>
                      <a:r>
                        <a:rPr lang="en-GB" sz="2000" b="0" i="0" u="none" strike="noStrike">
                          <a:solidFill>
                            <a:srgbClr val="000000"/>
                          </a:solidFill>
                          <a:effectLst/>
                          <a:latin typeface="Calibri" panose="020F0502020204030204" pitchFamily="34" charset="0"/>
                        </a:rPr>
                        <a:t>30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5</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36</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37</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32</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23</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34</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2</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34</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43</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34</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32</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30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36</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40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10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15</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18</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59812846"/>
                  </a:ext>
                </a:extLst>
              </a:tr>
              <a:tr h="536539">
                <a:tc>
                  <a:txBody>
                    <a:bodyPr/>
                    <a:lstStyle/>
                    <a:p>
                      <a:pPr algn="ctr" fontAlgn="b"/>
                      <a:r>
                        <a:rPr lang="en-GB" sz="2000" b="0" i="0" u="none" strike="noStrike">
                          <a:solidFill>
                            <a:srgbClr val="000000"/>
                          </a:solidFill>
                          <a:effectLst/>
                          <a:latin typeface="Calibri" panose="020F0502020204030204" pitchFamily="34" charset="0"/>
                        </a:rPr>
                        <a:t>Exam Mark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a:lstStyle/>
                    <a:p>
                      <a:pPr algn="ctr" fontAlgn="b"/>
                      <a:r>
                        <a:rPr lang="en-GB" sz="2000" b="0" i="0" u="none" strike="noStrike" dirty="0">
                          <a:solidFill>
                            <a:srgbClr val="000000"/>
                          </a:solidFill>
                          <a:effectLst/>
                          <a:latin typeface="Calibri" panose="020F0502020204030204" pitchFamily="34" charset="0"/>
                        </a:rPr>
                        <a:t>71</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30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82</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98</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78</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73</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82</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25</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94</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99</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85</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a:solidFill>
                            <a:srgbClr val="000000"/>
                          </a:solidFill>
                          <a:effectLst/>
                          <a:latin typeface="Calibri" panose="020F0502020204030204" pitchFamily="34" charset="0"/>
                        </a:rPr>
                        <a:t>74</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79</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82</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88</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40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45</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2000" b="0" i="0" u="none" strike="noStrike" dirty="0">
                          <a:solidFill>
                            <a:srgbClr val="000000"/>
                          </a:solidFill>
                          <a:effectLst/>
                          <a:latin typeface="Calibri" panose="020F0502020204030204" pitchFamily="34" charset="0"/>
                        </a:rPr>
                        <a:t>59</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2864101"/>
                  </a:ext>
                </a:extLst>
              </a:tr>
            </a:tbl>
          </a:graphicData>
        </a:graphic>
      </p:graphicFrame>
      <p:sp>
        <p:nvSpPr>
          <p:cNvPr id="7" name="TextBox 6">
            <a:extLst>
              <a:ext uri="{FF2B5EF4-FFF2-40B4-BE49-F238E27FC236}">
                <a16:creationId xmlns:a16="http://schemas.microsoft.com/office/drawing/2014/main" id="{6003AA27-AC1B-4C04-ADD0-24B1F554C57B}"/>
              </a:ext>
            </a:extLst>
          </p:cNvPr>
          <p:cNvSpPr txBox="1"/>
          <p:nvPr/>
        </p:nvSpPr>
        <p:spPr>
          <a:xfrm>
            <a:off x="789708" y="4319382"/>
            <a:ext cx="10612582" cy="1077218"/>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How quickly / easily can you identify and describe the relationship between attendance &amp; exam grades?</a:t>
            </a:r>
          </a:p>
        </p:txBody>
      </p:sp>
    </p:spTree>
    <p:extLst>
      <p:ext uri="{BB962C8B-B14F-4D97-AF65-F5344CB8AC3E}">
        <p14:creationId xmlns:p14="http://schemas.microsoft.com/office/powerpoint/2010/main" val="4221813853"/>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B037A1-7FE7-406B-9CFF-725B4378F192}"/>
              </a:ext>
            </a:extLst>
          </p:cNvPr>
          <p:cNvSpPr>
            <a:spLocks noGrp="1"/>
          </p:cNvSpPr>
          <p:nvPr>
            <p:ph idx="1"/>
          </p:nvPr>
        </p:nvSpPr>
        <p:spPr>
          <a:xfrm>
            <a:off x="7384473" y="2299043"/>
            <a:ext cx="4197927" cy="2840994"/>
          </a:xfrm>
        </p:spPr>
        <p:txBody>
          <a:bodyPr>
            <a:normAutofit/>
          </a:bodyPr>
          <a:lstStyle/>
          <a:p>
            <a:pPr marL="0" indent="0" algn="ctr">
              <a:buNone/>
            </a:pPr>
            <a:r>
              <a:rPr lang="en-GB" sz="3600" dirty="0"/>
              <a:t>How about now?</a:t>
            </a:r>
          </a:p>
          <a:p>
            <a:pPr marL="0" indent="0" algn="ctr">
              <a:spcBef>
                <a:spcPts val="1800"/>
              </a:spcBef>
              <a:buNone/>
            </a:pPr>
            <a:r>
              <a:rPr lang="en-GB" sz="3600" dirty="0"/>
              <a:t>What is the benefit of the scatter plot in this instance?</a:t>
            </a:r>
          </a:p>
        </p:txBody>
      </p:sp>
      <p:sp>
        <p:nvSpPr>
          <p:cNvPr id="4" name="Title 1">
            <a:extLst>
              <a:ext uri="{FF2B5EF4-FFF2-40B4-BE49-F238E27FC236}">
                <a16:creationId xmlns:a16="http://schemas.microsoft.com/office/drawing/2014/main" id="{1019D9AA-99B8-4856-B740-64F23FB19593}"/>
              </a:ext>
            </a:extLst>
          </p:cNvPr>
          <p:cNvSpPr>
            <a:spLocks noGrp="1"/>
          </p:cNvSpPr>
          <p:nvPr>
            <p:ph type="title"/>
          </p:nvPr>
        </p:nvSpPr>
        <p:spPr>
          <a:xfrm>
            <a:off x="609600" y="274638"/>
            <a:ext cx="10972800" cy="1143000"/>
          </a:xfrm>
        </p:spPr>
        <p:txBody>
          <a:bodyPr/>
          <a:lstStyle/>
          <a:p>
            <a:r>
              <a:rPr lang="en-GB" dirty="0"/>
              <a:t>Question - Why are Scatter Plots Important?</a:t>
            </a:r>
          </a:p>
        </p:txBody>
      </p:sp>
      <p:pic>
        <p:nvPicPr>
          <p:cNvPr id="5" name="Picture 4">
            <a:extLst>
              <a:ext uri="{FF2B5EF4-FFF2-40B4-BE49-F238E27FC236}">
                <a16:creationId xmlns:a16="http://schemas.microsoft.com/office/drawing/2014/main" id="{C6CAFBD6-127A-4BB1-88E7-CE36E07F9F66}"/>
              </a:ext>
            </a:extLst>
          </p:cNvPr>
          <p:cNvPicPr>
            <a:picLocks noChangeAspect="1"/>
          </p:cNvPicPr>
          <p:nvPr/>
        </p:nvPicPr>
        <p:blipFill>
          <a:blip r:embed="rId2"/>
          <a:stretch>
            <a:fillRect/>
          </a:stretch>
        </p:blipFill>
        <p:spPr>
          <a:xfrm>
            <a:off x="969818" y="1591090"/>
            <a:ext cx="5903490" cy="3893969"/>
          </a:xfrm>
          <a:prstGeom prst="rect">
            <a:avLst/>
          </a:prstGeom>
        </p:spPr>
      </p:pic>
    </p:spTree>
    <p:extLst>
      <p:ext uri="{BB962C8B-B14F-4D97-AF65-F5344CB8AC3E}">
        <p14:creationId xmlns:p14="http://schemas.microsoft.com/office/powerpoint/2010/main" val="3031570426"/>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A468D-E7DF-420F-81E2-291F3176D49B}"/>
              </a:ext>
            </a:extLst>
          </p:cNvPr>
          <p:cNvSpPr>
            <a:spLocks noGrp="1"/>
          </p:cNvSpPr>
          <p:nvPr>
            <p:ph type="title"/>
          </p:nvPr>
        </p:nvSpPr>
        <p:spPr/>
        <p:txBody>
          <a:bodyPr/>
          <a:lstStyle/>
          <a:p>
            <a:r>
              <a:rPr lang="en-GB" dirty="0"/>
              <a:t>Benefits of Scatter Plots</a:t>
            </a:r>
          </a:p>
        </p:txBody>
      </p:sp>
      <p:sp>
        <p:nvSpPr>
          <p:cNvPr id="3" name="Content Placeholder 2">
            <a:extLst>
              <a:ext uri="{FF2B5EF4-FFF2-40B4-BE49-F238E27FC236}">
                <a16:creationId xmlns:a16="http://schemas.microsoft.com/office/drawing/2014/main" id="{16970B47-23BE-4934-9B6E-69BDB30EB343}"/>
              </a:ext>
            </a:extLst>
          </p:cNvPr>
          <p:cNvSpPr>
            <a:spLocks noGrp="1"/>
          </p:cNvSpPr>
          <p:nvPr>
            <p:ph idx="1"/>
          </p:nvPr>
        </p:nvSpPr>
        <p:spPr>
          <a:xfrm>
            <a:off x="609600" y="1470484"/>
            <a:ext cx="10972800" cy="3917032"/>
          </a:xfrm>
        </p:spPr>
        <p:txBody>
          <a:bodyPr>
            <a:normAutofit fontScale="92500" lnSpcReduction="20000"/>
          </a:bodyPr>
          <a:lstStyle/>
          <a:p>
            <a:pPr>
              <a:buFont typeface="Wingdings" panose="05000000000000000000" pitchFamily="2" charset="2"/>
              <a:buChar char="§"/>
            </a:pPr>
            <a:r>
              <a:rPr lang="en-GB" dirty="0"/>
              <a:t>Scatter plots show relationships between variables that cannot be seen just by looking at the data.</a:t>
            </a:r>
          </a:p>
          <a:p>
            <a:pPr>
              <a:buFont typeface="Wingdings" panose="05000000000000000000" pitchFamily="2" charset="2"/>
              <a:buChar char="§"/>
            </a:pPr>
            <a:r>
              <a:rPr lang="en-GB" dirty="0"/>
              <a:t>They provide a highly visual means of identifying these relationships at a glance.</a:t>
            </a:r>
          </a:p>
          <a:p>
            <a:pPr>
              <a:buFont typeface="Wingdings" panose="05000000000000000000" pitchFamily="2" charset="2"/>
              <a:buChar char="§"/>
            </a:pPr>
            <a:r>
              <a:rPr lang="en-GB" dirty="0"/>
              <a:t>Simplistic to construct - can be used as a ‘quick check’ to see if a potential cause is worth investigating further.</a:t>
            </a:r>
          </a:p>
          <a:p>
            <a:pPr>
              <a:buFont typeface="Wingdings" panose="05000000000000000000" pitchFamily="2" charset="2"/>
              <a:buChar char="§"/>
            </a:pPr>
            <a:r>
              <a:rPr lang="en-GB" dirty="0"/>
              <a:t>Can be used for both continuous and discrete data.</a:t>
            </a:r>
          </a:p>
          <a:p>
            <a:pPr>
              <a:buFont typeface="Wingdings" panose="05000000000000000000" pitchFamily="2" charset="2"/>
              <a:buChar char="§"/>
            </a:pPr>
            <a:r>
              <a:rPr lang="en-GB" dirty="0">
                <a:latin typeface="+mj-lt"/>
              </a:rPr>
              <a:t>Can </a:t>
            </a:r>
            <a:r>
              <a:rPr lang="en-GB" b="0" i="0" dirty="0">
                <a:effectLst/>
                <a:latin typeface="+mj-lt"/>
              </a:rPr>
              <a:t>track trends, patterns and </a:t>
            </a:r>
            <a:r>
              <a:rPr lang="en-GB" b="0" i="0" dirty="0">
                <a:solidFill>
                  <a:srgbClr val="1E1E1E"/>
                </a:solidFill>
                <a:effectLst/>
                <a:latin typeface="Salesforce Sans"/>
              </a:rPr>
              <a:t>outliers </a:t>
            </a:r>
            <a:r>
              <a:rPr lang="en-GB" dirty="0">
                <a:solidFill>
                  <a:srgbClr val="1E1E1E"/>
                </a:solidFill>
                <a:latin typeface="+mj-lt"/>
              </a:rPr>
              <a:t>for</a:t>
            </a:r>
            <a:r>
              <a:rPr lang="en-GB" b="0" i="0" dirty="0">
                <a:effectLst/>
                <a:latin typeface="+mj-lt"/>
              </a:rPr>
              <a:t> multiple different variables simultaneously (i.e. matrix plots).</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331890417"/>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335A5B4-F0A8-4111-9B73-9F5937B047CC}"/>
              </a:ext>
            </a:extLst>
          </p:cNvPr>
          <p:cNvSpPr>
            <a:spLocks noGrp="1"/>
          </p:cNvSpPr>
          <p:nvPr>
            <p:ph type="title"/>
          </p:nvPr>
        </p:nvSpPr>
        <p:spPr/>
        <p:txBody>
          <a:bodyPr/>
          <a:lstStyle/>
          <a:p>
            <a:r>
              <a:rPr lang="en-GB" dirty="0"/>
              <a:t>Recap – Continuous vs Discrete data</a:t>
            </a:r>
          </a:p>
        </p:txBody>
      </p:sp>
      <p:pic>
        <p:nvPicPr>
          <p:cNvPr id="6" name="Picture 5">
            <a:extLst>
              <a:ext uri="{FF2B5EF4-FFF2-40B4-BE49-F238E27FC236}">
                <a16:creationId xmlns:a16="http://schemas.microsoft.com/office/drawing/2014/main" id="{2D92AC1C-769D-4A8D-99AD-FBBB8B0BF350}"/>
              </a:ext>
            </a:extLst>
          </p:cNvPr>
          <p:cNvPicPr>
            <a:picLocks noChangeAspect="1"/>
          </p:cNvPicPr>
          <p:nvPr/>
        </p:nvPicPr>
        <p:blipFill rotWithShape="1">
          <a:blip r:embed="rId3"/>
          <a:srcRect l="50360" t="20671" b="6263"/>
          <a:stretch/>
        </p:blipFill>
        <p:spPr>
          <a:xfrm>
            <a:off x="8321425" y="1733596"/>
            <a:ext cx="3335404" cy="3629891"/>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215F6F71-E419-465B-B5AD-0B8392578735}"/>
              </a:ext>
            </a:extLst>
          </p:cNvPr>
          <p:cNvPicPr>
            <a:picLocks noChangeAspect="1"/>
          </p:cNvPicPr>
          <p:nvPr/>
        </p:nvPicPr>
        <p:blipFill rotWithShape="1">
          <a:blip r:embed="rId3"/>
          <a:srcRect t="20671" r="50360" b="6263"/>
          <a:stretch/>
        </p:blipFill>
        <p:spPr>
          <a:xfrm>
            <a:off x="4428298" y="1733596"/>
            <a:ext cx="3335404" cy="3629891"/>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C5F21BD7-A1F5-40CB-9DD3-61B4BF138867}"/>
              </a:ext>
            </a:extLst>
          </p:cNvPr>
          <p:cNvPicPr>
            <a:picLocks noChangeAspect="1"/>
          </p:cNvPicPr>
          <p:nvPr/>
        </p:nvPicPr>
        <p:blipFill>
          <a:blip r:embed="rId4"/>
          <a:stretch>
            <a:fillRect/>
          </a:stretch>
        </p:blipFill>
        <p:spPr>
          <a:xfrm>
            <a:off x="535171" y="1733596"/>
            <a:ext cx="3335404" cy="372497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12588897"/>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B310E-BA36-4C76-9E88-43D02D602557}"/>
              </a:ext>
            </a:extLst>
          </p:cNvPr>
          <p:cNvSpPr>
            <a:spLocks noGrp="1"/>
          </p:cNvSpPr>
          <p:nvPr>
            <p:ph type="title"/>
          </p:nvPr>
        </p:nvSpPr>
        <p:spPr>
          <a:xfrm>
            <a:off x="609600" y="274637"/>
            <a:ext cx="10972800" cy="1554163"/>
          </a:xfrm>
        </p:spPr>
        <p:txBody>
          <a:bodyPr>
            <a:normAutofit fontScale="90000"/>
          </a:bodyPr>
          <a:lstStyle/>
          <a:p>
            <a:r>
              <a:rPr lang="en-GB" sz="4900" dirty="0"/>
              <a:t>Scatter Plots - Types of Correlation</a:t>
            </a:r>
            <a:br>
              <a:rPr lang="en-GB" dirty="0"/>
            </a:br>
            <a:r>
              <a:rPr lang="en-GB" sz="2700" i="1" dirty="0"/>
              <a:t>(Scatter plots may show several types of correlation)</a:t>
            </a:r>
            <a:br>
              <a:rPr lang="en-GB" dirty="0"/>
            </a:br>
            <a:endParaRPr lang="en-GB" dirty="0"/>
          </a:p>
        </p:txBody>
      </p:sp>
      <p:sp>
        <p:nvSpPr>
          <p:cNvPr id="3" name="Content Placeholder 2">
            <a:extLst>
              <a:ext uri="{FF2B5EF4-FFF2-40B4-BE49-F238E27FC236}">
                <a16:creationId xmlns:a16="http://schemas.microsoft.com/office/drawing/2014/main" id="{7B86F80B-6EC2-4FD5-9A22-2FBFB14DAFAB}"/>
              </a:ext>
            </a:extLst>
          </p:cNvPr>
          <p:cNvSpPr>
            <a:spLocks noGrp="1"/>
          </p:cNvSpPr>
          <p:nvPr>
            <p:ph idx="1"/>
          </p:nvPr>
        </p:nvSpPr>
        <p:spPr>
          <a:xfrm>
            <a:off x="6192984" y="1600201"/>
            <a:ext cx="5718734" cy="3917032"/>
          </a:xfrm>
        </p:spPr>
        <p:txBody>
          <a:bodyPr>
            <a:normAutofit fontScale="92500" lnSpcReduction="20000"/>
          </a:bodyPr>
          <a:lstStyle/>
          <a:p>
            <a:pPr>
              <a:spcBef>
                <a:spcPts val="1200"/>
              </a:spcBef>
              <a:buFont typeface="Wingdings" panose="05000000000000000000" pitchFamily="2" charset="2"/>
              <a:buChar char="§"/>
            </a:pPr>
            <a:r>
              <a:rPr lang="en-GB" b="1" dirty="0"/>
              <a:t>Strong positive correlation</a:t>
            </a:r>
          </a:p>
          <a:p>
            <a:pPr>
              <a:spcBef>
                <a:spcPts val="1200"/>
              </a:spcBef>
              <a:buFont typeface="Wingdings" panose="05000000000000000000" pitchFamily="2" charset="2"/>
              <a:buChar char="§"/>
            </a:pPr>
            <a:r>
              <a:rPr lang="en-GB" dirty="0"/>
              <a:t>The value of the response variable (Y) </a:t>
            </a:r>
            <a:r>
              <a:rPr lang="en-GB" b="1" dirty="0"/>
              <a:t>clearly increases </a:t>
            </a:r>
            <a:r>
              <a:rPr lang="en-GB" dirty="0"/>
              <a:t>as the value of the explanatory variable (X) increases.</a:t>
            </a:r>
          </a:p>
          <a:p>
            <a:pPr>
              <a:spcBef>
                <a:spcPts val="1200"/>
              </a:spcBef>
              <a:buFont typeface="Wingdings" panose="05000000000000000000" pitchFamily="2" charset="2"/>
              <a:buChar char="§"/>
            </a:pPr>
            <a:r>
              <a:rPr lang="en-GB" dirty="0"/>
              <a:t>Steep trend line from lower left to upper right.</a:t>
            </a:r>
          </a:p>
          <a:p>
            <a:pPr>
              <a:spcBef>
                <a:spcPts val="1200"/>
              </a:spcBef>
              <a:buFont typeface="Wingdings" panose="05000000000000000000" pitchFamily="2" charset="2"/>
              <a:buChar char="§"/>
            </a:pPr>
            <a:r>
              <a:rPr lang="en-GB" dirty="0"/>
              <a:t>Can be perfect positive if point form a straight line</a:t>
            </a:r>
          </a:p>
        </p:txBody>
      </p:sp>
      <p:pic>
        <p:nvPicPr>
          <p:cNvPr id="5122" name="Picture 2" descr="Scatter chart example - Strong positive correlation">
            <a:extLst>
              <a:ext uri="{FF2B5EF4-FFF2-40B4-BE49-F238E27FC236}">
                <a16:creationId xmlns:a16="http://schemas.microsoft.com/office/drawing/2014/main" id="{BF5D3730-D74E-4B76-8FD6-DA149146B1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715" y="1578717"/>
            <a:ext cx="5517303" cy="39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3897132"/>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B310E-BA36-4C76-9E88-43D02D602557}"/>
              </a:ext>
            </a:extLst>
          </p:cNvPr>
          <p:cNvSpPr>
            <a:spLocks noGrp="1"/>
          </p:cNvSpPr>
          <p:nvPr>
            <p:ph type="title"/>
          </p:nvPr>
        </p:nvSpPr>
        <p:spPr>
          <a:xfrm>
            <a:off x="609600" y="274637"/>
            <a:ext cx="10972800" cy="1554163"/>
          </a:xfrm>
        </p:spPr>
        <p:txBody>
          <a:bodyPr>
            <a:normAutofit fontScale="90000"/>
          </a:bodyPr>
          <a:lstStyle/>
          <a:p>
            <a:r>
              <a:rPr lang="en-GB" sz="4900" dirty="0"/>
              <a:t>Scatter Plots - Types of Correlation</a:t>
            </a:r>
            <a:br>
              <a:rPr lang="en-GB" dirty="0"/>
            </a:br>
            <a:r>
              <a:rPr lang="en-GB" sz="2700" i="1" dirty="0"/>
              <a:t>(Scatter plots may show several types of correlation)</a:t>
            </a:r>
            <a:br>
              <a:rPr lang="en-GB" dirty="0"/>
            </a:br>
            <a:endParaRPr lang="en-GB" dirty="0"/>
          </a:p>
        </p:txBody>
      </p:sp>
      <p:pic>
        <p:nvPicPr>
          <p:cNvPr id="6146" name="Picture 2" descr="Scatter chart example - Strong negative correlation">
            <a:extLst>
              <a:ext uri="{FF2B5EF4-FFF2-40B4-BE49-F238E27FC236}">
                <a16:creationId xmlns:a16="http://schemas.microsoft.com/office/drawing/2014/main" id="{325321EE-860F-483D-AF07-279E879C07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5097" y="1521894"/>
            <a:ext cx="5517303" cy="39600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8E1F002B-6721-4656-9DD6-E88225508046}"/>
              </a:ext>
            </a:extLst>
          </p:cNvPr>
          <p:cNvSpPr>
            <a:spLocks noGrp="1"/>
          </p:cNvSpPr>
          <p:nvPr>
            <p:ph idx="1"/>
          </p:nvPr>
        </p:nvSpPr>
        <p:spPr>
          <a:xfrm>
            <a:off x="484908" y="1543378"/>
            <a:ext cx="5455497" cy="3917032"/>
          </a:xfrm>
        </p:spPr>
        <p:txBody>
          <a:bodyPr>
            <a:normAutofit fontScale="92500" lnSpcReduction="20000"/>
          </a:bodyPr>
          <a:lstStyle/>
          <a:p>
            <a:pPr>
              <a:spcBef>
                <a:spcPts val="1200"/>
              </a:spcBef>
              <a:buFont typeface="Wingdings" panose="05000000000000000000" pitchFamily="2" charset="2"/>
              <a:buChar char="§"/>
            </a:pPr>
            <a:r>
              <a:rPr lang="en-GB" b="1" dirty="0"/>
              <a:t>Strong negative correlation</a:t>
            </a:r>
          </a:p>
          <a:p>
            <a:pPr>
              <a:spcBef>
                <a:spcPts val="1200"/>
              </a:spcBef>
              <a:buFont typeface="Wingdings" panose="05000000000000000000" pitchFamily="2" charset="2"/>
              <a:buChar char="§"/>
            </a:pPr>
            <a:r>
              <a:rPr lang="en-GB" dirty="0"/>
              <a:t>The value of the response variable (Y) </a:t>
            </a:r>
            <a:r>
              <a:rPr lang="en-GB" b="1" dirty="0"/>
              <a:t>clearly decreases </a:t>
            </a:r>
            <a:r>
              <a:rPr lang="en-GB" dirty="0"/>
              <a:t>as the value of the explanatory variable (X) increases.</a:t>
            </a:r>
          </a:p>
          <a:p>
            <a:pPr>
              <a:spcBef>
                <a:spcPts val="1200"/>
              </a:spcBef>
              <a:buFont typeface="Wingdings" panose="05000000000000000000" pitchFamily="2" charset="2"/>
              <a:buChar char="§"/>
            </a:pPr>
            <a:r>
              <a:rPr lang="en-GB" dirty="0"/>
              <a:t>Steep trend line from upper left to lower right.</a:t>
            </a:r>
          </a:p>
          <a:p>
            <a:pPr>
              <a:spcBef>
                <a:spcPts val="1200"/>
              </a:spcBef>
              <a:buFont typeface="Wingdings" panose="05000000000000000000" pitchFamily="2" charset="2"/>
              <a:buChar char="§"/>
            </a:pPr>
            <a:r>
              <a:rPr lang="en-GB" dirty="0"/>
              <a:t>Can be perfect negative if point form a straight line</a:t>
            </a:r>
          </a:p>
        </p:txBody>
      </p:sp>
    </p:spTree>
    <p:extLst>
      <p:ext uri="{BB962C8B-B14F-4D97-AF65-F5344CB8AC3E}">
        <p14:creationId xmlns:p14="http://schemas.microsoft.com/office/powerpoint/2010/main" val="80311000"/>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B310E-BA36-4C76-9E88-43D02D602557}"/>
              </a:ext>
            </a:extLst>
          </p:cNvPr>
          <p:cNvSpPr>
            <a:spLocks noGrp="1"/>
          </p:cNvSpPr>
          <p:nvPr>
            <p:ph type="title"/>
          </p:nvPr>
        </p:nvSpPr>
        <p:spPr>
          <a:xfrm>
            <a:off x="609600" y="274637"/>
            <a:ext cx="10972800" cy="1554163"/>
          </a:xfrm>
        </p:spPr>
        <p:txBody>
          <a:bodyPr>
            <a:normAutofit fontScale="90000"/>
          </a:bodyPr>
          <a:lstStyle/>
          <a:p>
            <a:r>
              <a:rPr lang="en-GB" sz="4900" dirty="0"/>
              <a:t>Scatter Plots - Types of Correlation</a:t>
            </a:r>
            <a:br>
              <a:rPr lang="en-GB" dirty="0"/>
            </a:br>
            <a:r>
              <a:rPr lang="en-GB" sz="2700" i="1" dirty="0"/>
              <a:t>(Scatter plots may show several types of correlation)</a:t>
            </a:r>
            <a:br>
              <a:rPr lang="en-GB" dirty="0"/>
            </a:br>
            <a:endParaRPr lang="en-GB" dirty="0"/>
          </a:p>
        </p:txBody>
      </p:sp>
      <p:pic>
        <p:nvPicPr>
          <p:cNvPr id="7170" name="Picture 2" descr="Scatter chart example - Weak positive correlation">
            <a:extLst>
              <a:ext uri="{FF2B5EF4-FFF2-40B4-BE49-F238E27FC236}">
                <a16:creationId xmlns:a16="http://schemas.microsoft.com/office/drawing/2014/main" id="{664D8514-1453-4C41-8E1D-5F3C278514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665" y="1628158"/>
            <a:ext cx="5517303" cy="39600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6CF013D3-077F-473D-A50E-BCFA78F56F69}"/>
              </a:ext>
            </a:extLst>
          </p:cNvPr>
          <p:cNvSpPr>
            <a:spLocks noGrp="1"/>
          </p:cNvSpPr>
          <p:nvPr>
            <p:ph idx="1"/>
          </p:nvPr>
        </p:nvSpPr>
        <p:spPr>
          <a:xfrm>
            <a:off x="6373090" y="1671126"/>
            <a:ext cx="5455497" cy="3917032"/>
          </a:xfrm>
        </p:spPr>
        <p:txBody>
          <a:bodyPr>
            <a:normAutofit fontScale="92500" lnSpcReduction="20000"/>
          </a:bodyPr>
          <a:lstStyle/>
          <a:p>
            <a:pPr>
              <a:spcBef>
                <a:spcPts val="1200"/>
              </a:spcBef>
              <a:buFont typeface="Wingdings" panose="05000000000000000000" pitchFamily="2" charset="2"/>
              <a:buChar char="§"/>
            </a:pPr>
            <a:r>
              <a:rPr lang="en-GB" b="1" dirty="0"/>
              <a:t>Weak positive / negative correlation</a:t>
            </a:r>
          </a:p>
          <a:p>
            <a:pPr>
              <a:spcBef>
                <a:spcPts val="1200"/>
              </a:spcBef>
              <a:buFont typeface="Wingdings" panose="05000000000000000000" pitchFamily="2" charset="2"/>
              <a:buChar char="§"/>
            </a:pPr>
            <a:r>
              <a:rPr lang="en-GB" dirty="0"/>
              <a:t>The value of the response variable (Y) increases / decreases, </a:t>
            </a:r>
            <a:r>
              <a:rPr lang="en-GB" b="1" dirty="0"/>
              <a:t>but only slightly</a:t>
            </a:r>
            <a:r>
              <a:rPr lang="en-GB" dirty="0"/>
              <a:t>, as the value of the explanatory variable (X) increases.</a:t>
            </a:r>
          </a:p>
          <a:p>
            <a:pPr>
              <a:spcBef>
                <a:spcPts val="1200"/>
              </a:spcBef>
              <a:buFont typeface="Wingdings" panose="05000000000000000000" pitchFamily="2" charset="2"/>
              <a:buChar char="§"/>
            </a:pPr>
            <a:r>
              <a:rPr lang="en-GB" dirty="0"/>
              <a:t>Shallow trend line from left to right.</a:t>
            </a:r>
          </a:p>
          <a:p>
            <a:pPr>
              <a:spcBef>
                <a:spcPts val="1200"/>
              </a:spcBef>
              <a:buFont typeface="Wingdings" panose="05000000000000000000" pitchFamily="2" charset="2"/>
              <a:buChar char="§"/>
            </a:pPr>
            <a:endParaRPr lang="en-GB" dirty="0"/>
          </a:p>
        </p:txBody>
      </p:sp>
    </p:spTree>
    <p:extLst>
      <p:ext uri="{BB962C8B-B14F-4D97-AF65-F5344CB8AC3E}">
        <p14:creationId xmlns:p14="http://schemas.microsoft.com/office/powerpoint/2010/main" val="432914260"/>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B310E-BA36-4C76-9E88-43D02D602557}"/>
              </a:ext>
            </a:extLst>
          </p:cNvPr>
          <p:cNvSpPr>
            <a:spLocks noGrp="1"/>
          </p:cNvSpPr>
          <p:nvPr>
            <p:ph type="title"/>
          </p:nvPr>
        </p:nvSpPr>
        <p:spPr>
          <a:xfrm>
            <a:off x="609600" y="274637"/>
            <a:ext cx="10972800" cy="1554163"/>
          </a:xfrm>
        </p:spPr>
        <p:txBody>
          <a:bodyPr>
            <a:normAutofit fontScale="90000"/>
          </a:bodyPr>
          <a:lstStyle/>
          <a:p>
            <a:r>
              <a:rPr lang="en-GB" sz="4900" dirty="0"/>
              <a:t>Scatter Plots - Types of Correlation</a:t>
            </a:r>
            <a:br>
              <a:rPr lang="en-GB" dirty="0"/>
            </a:br>
            <a:r>
              <a:rPr lang="en-GB" sz="2700" i="1" dirty="0"/>
              <a:t>(Scatter plots may show several types of correlation)</a:t>
            </a:r>
            <a:br>
              <a:rPr lang="en-GB" dirty="0"/>
            </a:br>
            <a:endParaRPr lang="en-GB" dirty="0"/>
          </a:p>
        </p:txBody>
      </p:sp>
      <p:sp>
        <p:nvSpPr>
          <p:cNvPr id="5" name="Content Placeholder 2">
            <a:extLst>
              <a:ext uri="{FF2B5EF4-FFF2-40B4-BE49-F238E27FC236}">
                <a16:creationId xmlns:a16="http://schemas.microsoft.com/office/drawing/2014/main" id="{8E1F002B-6721-4656-9DD6-E88225508046}"/>
              </a:ext>
            </a:extLst>
          </p:cNvPr>
          <p:cNvSpPr>
            <a:spLocks noGrp="1"/>
          </p:cNvSpPr>
          <p:nvPr>
            <p:ph idx="1"/>
          </p:nvPr>
        </p:nvSpPr>
        <p:spPr>
          <a:xfrm>
            <a:off x="609600" y="1543378"/>
            <a:ext cx="5250874" cy="3917032"/>
          </a:xfrm>
        </p:spPr>
        <p:txBody>
          <a:bodyPr>
            <a:normAutofit lnSpcReduction="10000"/>
          </a:bodyPr>
          <a:lstStyle/>
          <a:p>
            <a:pPr>
              <a:spcBef>
                <a:spcPts val="1200"/>
              </a:spcBef>
              <a:buFont typeface="Wingdings" panose="05000000000000000000" pitchFamily="2" charset="2"/>
              <a:buChar char="§"/>
            </a:pPr>
            <a:r>
              <a:rPr lang="en-GB" b="1" dirty="0"/>
              <a:t>No Correlation </a:t>
            </a:r>
          </a:p>
          <a:p>
            <a:pPr>
              <a:spcBef>
                <a:spcPts val="1200"/>
              </a:spcBef>
              <a:buFont typeface="Wingdings" panose="05000000000000000000" pitchFamily="2" charset="2"/>
              <a:buChar char="§"/>
            </a:pPr>
            <a:r>
              <a:rPr lang="en-GB" dirty="0"/>
              <a:t>Random scatter with no discernible pattern / relationship between the response variable (Y) and the explanatory variable (X) </a:t>
            </a:r>
          </a:p>
          <a:p>
            <a:pPr>
              <a:spcBef>
                <a:spcPts val="1200"/>
              </a:spcBef>
              <a:buFont typeface="Wingdings" panose="05000000000000000000" pitchFamily="2" charset="2"/>
              <a:buChar char="§"/>
            </a:pPr>
            <a:r>
              <a:rPr lang="en-GB" dirty="0"/>
              <a:t>Often referred to as a ‘shotgun blast’ </a:t>
            </a:r>
          </a:p>
        </p:txBody>
      </p:sp>
      <p:pic>
        <p:nvPicPr>
          <p:cNvPr id="9218" name="Picture 2" descr="Scatter chart example - No correlation">
            <a:extLst>
              <a:ext uri="{FF2B5EF4-FFF2-40B4-BE49-F238E27FC236}">
                <a16:creationId xmlns:a16="http://schemas.microsoft.com/office/drawing/2014/main" id="{48CD53B5-10AE-470B-9237-C59E87E80D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5097" y="1543378"/>
            <a:ext cx="5517303" cy="39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996145"/>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B310E-BA36-4C76-9E88-43D02D602557}"/>
              </a:ext>
            </a:extLst>
          </p:cNvPr>
          <p:cNvSpPr>
            <a:spLocks noGrp="1"/>
          </p:cNvSpPr>
          <p:nvPr>
            <p:ph type="title"/>
          </p:nvPr>
        </p:nvSpPr>
        <p:spPr>
          <a:xfrm>
            <a:off x="609600" y="274637"/>
            <a:ext cx="10972800" cy="1554163"/>
          </a:xfrm>
        </p:spPr>
        <p:txBody>
          <a:bodyPr>
            <a:normAutofit fontScale="90000"/>
          </a:bodyPr>
          <a:lstStyle/>
          <a:p>
            <a:r>
              <a:rPr lang="en-GB" sz="4900" dirty="0"/>
              <a:t>Scatter Plots - Types of Correlation</a:t>
            </a:r>
            <a:br>
              <a:rPr lang="en-GB" dirty="0"/>
            </a:br>
            <a:r>
              <a:rPr lang="en-GB" sz="2700" i="1" dirty="0"/>
              <a:t>(Scatter plots may show several types of correlation)</a:t>
            </a:r>
            <a:br>
              <a:rPr lang="en-GB" dirty="0"/>
            </a:br>
            <a:endParaRPr lang="en-GB" dirty="0"/>
          </a:p>
        </p:txBody>
      </p:sp>
      <p:pic>
        <p:nvPicPr>
          <p:cNvPr id="4" name="Picture 3">
            <a:extLst>
              <a:ext uri="{FF2B5EF4-FFF2-40B4-BE49-F238E27FC236}">
                <a16:creationId xmlns:a16="http://schemas.microsoft.com/office/drawing/2014/main" id="{2DE9E0F9-102D-4F82-8AF2-B8770D60681E}"/>
              </a:ext>
            </a:extLst>
          </p:cNvPr>
          <p:cNvPicPr>
            <a:picLocks noChangeAspect="1"/>
          </p:cNvPicPr>
          <p:nvPr/>
        </p:nvPicPr>
        <p:blipFill>
          <a:blip r:embed="rId3"/>
          <a:stretch>
            <a:fillRect/>
          </a:stretch>
        </p:blipFill>
        <p:spPr>
          <a:xfrm>
            <a:off x="609600" y="1546684"/>
            <a:ext cx="5517303" cy="3960000"/>
          </a:xfrm>
          <a:prstGeom prst="rect">
            <a:avLst/>
          </a:prstGeom>
        </p:spPr>
      </p:pic>
      <p:sp>
        <p:nvSpPr>
          <p:cNvPr id="6" name="Content Placeholder 2">
            <a:extLst>
              <a:ext uri="{FF2B5EF4-FFF2-40B4-BE49-F238E27FC236}">
                <a16:creationId xmlns:a16="http://schemas.microsoft.com/office/drawing/2014/main" id="{3BD753A1-649D-476A-A0A7-ABAAB755D01D}"/>
              </a:ext>
            </a:extLst>
          </p:cNvPr>
          <p:cNvSpPr>
            <a:spLocks noGrp="1"/>
          </p:cNvSpPr>
          <p:nvPr>
            <p:ph idx="1"/>
          </p:nvPr>
        </p:nvSpPr>
        <p:spPr>
          <a:xfrm>
            <a:off x="6373090" y="1589652"/>
            <a:ext cx="5455497" cy="3917032"/>
          </a:xfrm>
        </p:spPr>
        <p:txBody>
          <a:bodyPr>
            <a:normAutofit lnSpcReduction="10000"/>
          </a:bodyPr>
          <a:lstStyle/>
          <a:p>
            <a:pPr>
              <a:spcBef>
                <a:spcPts val="1200"/>
              </a:spcBef>
              <a:buFont typeface="Wingdings" panose="05000000000000000000" pitchFamily="2" charset="2"/>
              <a:buChar char="§"/>
            </a:pPr>
            <a:r>
              <a:rPr lang="en-GB" b="1" dirty="0"/>
              <a:t>Complex (Non-linear) correlation</a:t>
            </a:r>
          </a:p>
          <a:p>
            <a:pPr>
              <a:spcBef>
                <a:spcPts val="1200"/>
              </a:spcBef>
              <a:buFont typeface="Wingdings" panose="05000000000000000000" pitchFamily="2" charset="2"/>
              <a:buChar char="§"/>
            </a:pPr>
            <a:r>
              <a:rPr lang="en-GB" dirty="0"/>
              <a:t>The value of Y seems to be related to the value of X, but the relationship is not easily determined.</a:t>
            </a:r>
          </a:p>
          <a:p>
            <a:pPr>
              <a:spcBef>
                <a:spcPts val="1200"/>
              </a:spcBef>
              <a:buFont typeface="Wingdings" panose="05000000000000000000" pitchFamily="2" charset="2"/>
              <a:buChar char="§"/>
            </a:pPr>
            <a:r>
              <a:rPr lang="en-GB" dirty="0"/>
              <a:t>Curved trend line (much more difficult to interpret!).</a:t>
            </a:r>
          </a:p>
          <a:p>
            <a:pPr>
              <a:spcBef>
                <a:spcPts val="1200"/>
              </a:spcBef>
              <a:buFont typeface="Wingdings" panose="05000000000000000000" pitchFamily="2" charset="2"/>
              <a:buChar char="§"/>
            </a:pPr>
            <a:endParaRPr lang="en-GB" dirty="0"/>
          </a:p>
        </p:txBody>
      </p:sp>
    </p:spTree>
    <p:extLst>
      <p:ext uri="{BB962C8B-B14F-4D97-AF65-F5344CB8AC3E}">
        <p14:creationId xmlns:p14="http://schemas.microsoft.com/office/powerpoint/2010/main" val="3163570653"/>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A6AF4-56A4-467A-9564-6DFBEEF1C6D7}"/>
              </a:ext>
            </a:extLst>
          </p:cNvPr>
          <p:cNvSpPr>
            <a:spLocks noGrp="1"/>
          </p:cNvSpPr>
          <p:nvPr>
            <p:ph type="title"/>
          </p:nvPr>
        </p:nvSpPr>
        <p:spPr/>
        <p:txBody>
          <a:bodyPr/>
          <a:lstStyle/>
          <a:p>
            <a:r>
              <a:rPr lang="en-GB" dirty="0"/>
              <a:t>Constructing a Scatter Plot – 6 Steps</a:t>
            </a:r>
          </a:p>
        </p:txBody>
      </p:sp>
      <p:sp>
        <p:nvSpPr>
          <p:cNvPr id="3" name="Content Placeholder 2">
            <a:extLst>
              <a:ext uri="{FF2B5EF4-FFF2-40B4-BE49-F238E27FC236}">
                <a16:creationId xmlns:a16="http://schemas.microsoft.com/office/drawing/2014/main" id="{DA261D89-4E1A-4A6A-9EC6-B4A943E64D85}"/>
              </a:ext>
            </a:extLst>
          </p:cNvPr>
          <p:cNvSpPr>
            <a:spLocks noGrp="1"/>
          </p:cNvSpPr>
          <p:nvPr>
            <p:ph idx="1"/>
          </p:nvPr>
        </p:nvSpPr>
        <p:spPr/>
        <p:txBody>
          <a:bodyPr>
            <a:normAutofit fontScale="92500" lnSpcReduction="20000"/>
          </a:bodyPr>
          <a:lstStyle/>
          <a:p>
            <a:pPr marL="514350" indent="-514350">
              <a:buFont typeface="+mj-lt"/>
              <a:buAutoNum type="arabicPeriod"/>
            </a:pPr>
            <a:r>
              <a:rPr lang="en-GB" dirty="0"/>
              <a:t>Determine the effects (response variables) and potential causes (explanatory variables) to be measured.</a:t>
            </a:r>
          </a:p>
          <a:p>
            <a:pPr marL="514350" indent="-514350">
              <a:buFont typeface="+mj-lt"/>
              <a:buAutoNum type="arabicPeriod"/>
            </a:pPr>
            <a:r>
              <a:rPr lang="en-GB" dirty="0"/>
              <a:t>Collect the two paired sets off data.</a:t>
            </a:r>
          </a:p>
          <a:p>
            <a:pPr marL="514350" indent="-514350">
              <a:buFont typeface="+mj-lt"/>
              <a:buAutoNum type="arabicPeriod"/>
            </a:pPr>
            <a:r>
              <a:rPr lang="en-GB" dirty="0"/>
              <a:t>Compile the data using a summary table.</a:t>
            </a:r>
          </a:p>
          <a:p>
            <a:pPr marL="514350" indent="-514350">
              <a:buFont typeface="+mj-lt"/>
              <a:buAutoNum type="arabicPeriod"/>
            </a:pPr>
            <a:r>
              <a:rPr lang="en-GB" dirty="0"/>
              <a:t>Determine appropriate scales for the data and draw / label them on the X &amp; Y axes.</a:t>
            </a:r>
          </a:p>
          <a:p>
            <a:pPr marL="514350" indent="-514350">
              <a:buFont typeface="+mj-lt"/>
              <a:buAutoNum type="arabicPeriod"/>
            </a:pPr>
            <a:r>
              <a:rPr lang="en-GB" dirty="0"/>
              <a:t>Plot the data pairs on the diagram by placing a marker (dot) at the intersection of each variable value.</a:t>
            </a:r>
          </a:p>
          <a:p>
            <a:pPr marL="514350" indent="-514350">
              <a:buFont typeface="+mj-lt"/>
              <a:buAutoNum type="arabicPeriod"/>
            </a:pPr>
            <a:r>
              <a:rPr lang="en-GB" dirty="0"/>
              <a:t>Study the diagram to observe any patterns/correlations.</a:t>
            </a:r>
          </a:p>
          <a:p>
            <a:endParaRPr lang="en-GB" dirty="0"/>
          </a:p>
        </p:txBody>
      </p:sp>
    </p:spTree>
    <p:extLst>
      <p:ext uri="{BB962C8B-B14F-4D97-AF65-F5344CB8AC3E}">
        <p14:creationId xmlns:p14="http://schemas.microsoft.com/office/powerpoint/2010/main" val="3912191061"/>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C7D9-7D21-4CD4-A666-3C6707A72178}"/>
              </a:ext>
            </a:extLst>
          </p:cNvPr>
          <p:cNvSpPr>
            <a:spLocks noGrp="1"/>
          </p:cNvSpPr>
          <p:nvPr>
            <p:ph type="title"/>
          </p:nvPr>
        </p:nvSpPr>
        <p:spPr/>
        <p:txBody>
          <a:bodyPr/>
          <a:lstStyle/>
          <a:p>
            <a:r>
              <a:rPr lang="en-GB" dirty="0"/>
              <a:t>Scatter Plots – Correlation &amp; Regression</a:t>
            </a:r>
          </a:p>
        </p:txBody>
      </p:sp>
      <p:sp>
        <p:nvSpPr>
          <p:cNvPr id="3" name="Content Placeholder 2">
            <a:extLst>
              <a:ext uri="{FF2B5EF4-FFF2-40B4-BE49-F238E27FC236}">
                <a16:creationId xmlns:a16="http://schemas.microsoft.com/office/drawing/2014/main" id="{03E2E6CA-E1A1-4232-A568-0D6B44428196}"/>
              </a:ext>
            </a:extLst>
          </p:cNvPr>
          <p:cNvSpPr>
            <a:spLocks noGrp="1"/>
          </p:cNvSpPr>
          <p:nvPr>
            <p:ph idx="1"/>
          </p:nvPr>
        </p:nvSpPr>
        <p:spPr/>
        <p:txBody>
          <a:bodyPr>
            <a:normAutofit/>
          </a:bodyPr>
          <a:lstStyle/>
          <a:p>
            <a:pPr>
              <a:buFont typeface="Wingdings" panose="05000000000000000000" pitchFamily="2" charset="2"/>
              <a:buChar char="§"/>
            </a:pPr>
            <a:r>
              <a:rPr lang="en-GB" dirty="0"/>
              <a:t>When the relationship between the X and Y variables is not so clear, Correlation can be used to help determine if a relationship exists between the variables. </a:t>
            </a:r>
          </a:p>
          <a:p>
            <a:pPr>
              <a:buFont typeface="Wingdings" panose="05000000000000000000" pitchFamily="2" charset="2"/>
              <a:buChar char="§"/>
            </a:pPr>
            <a:r>
              <a:rPr lang="en-GB" dirty="0"/>
              <a:t>Correlation analysis involves determining the correlation coefficient.</a:t>
            </a:r>
          </a:p>
          <a:p>
            <a:pPr>
              <a:buFont typeface="Wingdings" panose="05000000000000000000" pitchFamily="2" charset="2"/>
              <a:buChar char="§"/>
            </a:pPr>
            <a:r>
              <a:rPr lang="en-GB" dirty="0"/>
              <a:t>Regression techniques go a step further by defining the relationship in a mathematical format (Straight line equation)</a:t>
            </a:r>
          </a:p>
        </p:txBody>
      </p:sp>
    </p:spTree>
    <p:extLst>
      <p:ext uri="{BB962C8B-B14F-4D97-AF65-F5344CB8AC3E}">
        <p14:creationId xmlns:p14="http://schemas.microsoft.com/office/powerpoint/2010/main" val="4243113723"/>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69783-6350-4F7F-905E-FB8D62B96D50}"/>
              </a:ext>
            </a:extLst>
          </p:cNvPr>
          <p:cNvSpPr>
            <a:spLocks noGrp="1"/>
          </p:cNvSpPr>
          <p:nvPr>
            <p:ph type="title"/>
          </p:nvPr>
        </p:nvSpPr>
        <p:spPr/>
        <p:txBody>
          <a:bodyPr/>
          <a:lstStyle/>
          <a:p>
            <a:r>
              <a:rPr lang="en-GB" dirty="0"/>
              <a:t>Scatter plots – Correlation Coefficient</a:t>
            </a:r>
          </a:p>
        </p:txBody>
      </p:sp>
      <p:sp>
        <p:nvSpPr>
          <p:cNvPr id="3" name="Content Placeholder 2">
            <a:extLst>
              <a:ext uri="{FF2B5EF4-FFF2-40B4-BE49-F238E27FC236}">
                <a16:creationId xmlns:a16="http://schemas.microsoft.com/office/drawing/2014/main" id="{C0370B79-3290-47D8-A7EF-C9A5CD3AC181}"/>
              </a:ext>
            </a:extLst>
          </p:cNvPr>
          <p:cNvSpPr>
            <a:spLocks noGrp="1"/>
          </p:cNvSpPr>
          <p:nvPr>
            <p:ph idx="1"/>
          </p:nvPr>
        </p:nvSpPr>
        <p:spPr>
          <a:xfrm>
            <a:off x="249381" y="1659970"/>
            <a:ext cx="7398327" cy="3917032"/>
          </a:xfrm>
        </p:spPr>
        <p:txBody>
          <a:bodyPr>
            <a:normAutofit fontScale="92500" lnSpcReduction="20000"/>
          </a:bodyPr>
          <a:lstStyle/>
          <a:p>
            <a:r>
              <a:rPr lang="en-GB" dirty="0"/>
              <a:t>Correlation coefficients are used to quantify how strong a relationship is between the X &amp; Y variables.</a:t>
            </a:r>
          </a:p>
          <a:p>
            <a:r>
              <a:rPr lang="en-GB" dirty="0"/>
              <a:t>Typically, the Pearson coefficient (r value) is used.</a:t>
            </a:r>
          </a:p>
          <a:p>
            <a:r>
              <a:rPr lang="en-GB" dirty="0"/>
              <a:t>Always a number between -1 &amp; 1.</a:t>
            </a:r>
          </a:p>
          <a:p>
            <a:r>
              <a:rPr lang="en-GB" dirty="0"/>
              <a:t>We can use the r value as a guide to determine the strength of relationships between causes &amp; effects (see right table).</a:t>
            </a:r>
          </a:p>
        </p:txBody>
      </p:sp>
      <p:pic>
        <p:nvPicPr>
          <p:cNvPr id="5" name="Picture 4">
            <a:extLst>
              <a:ext uri="{FF2B5EF4-FFF2-40B4-BE49-F238E27FC236}">
                <a16:creationId xmlns:a16="http://schemas.microsoft.com/office/drawing/2014/main" id="{145A8B49-724E-4A3B-AB04-9235A8FA12EE}"/>
              </a:ext>
            </a:extLst>
          </p:cNvPr>
          <p:cNvPicPr>
            <a:picLocks noChangeAspect="1"/>
          </p:cNvPicPr>
          <p:nvPr/>
        </p:nvPicPr>
        <p:blipFill>
          <a:blip r:embed="rId3"/>
          <a:stretch>
            <a:fillRect/>
          </a:stretch>
        </p:blipFill>
        <p:spPr>
          <a:xfrm>
            <a:off x="7647708" y="1565438"/>
            <a:ext cx="4294638" cy="3917032"/>
          </a:xfrm>
          <a:prstGeom prst="rect">
            <a:avLst/>
          </a:prstGeom>
        </p:spPr>
      </p:pic>
    </p:spTree>
    <p:extLst>
      <p:ext uri="{BB962C8B-B14F-4D97-AF65-F5344CB8AC3E}">
        <p14:creationId xmlns:p14="http://schemas.microsoft.com/office/powerpoint/2010/main" val="3275109768"/>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4C8EE-E705-408F-B8F5-0B9B61CD1C69}"/>
              </a:ext>
            </a:extLst>
          </p:cNvPr>
          <p:cNvSpPr>
            <a:spLocks noGrp="1"/>
          </p:cNvSpPr>
          <p:nvPr>
            <p:ph type="title"/>
          </p:nvPr>
        </p:nvSpPr>
        <p:spPr/>
        <p:txBody>
          <a:bodyPr/>
          <a:lstStyle/>
          <a:p>
            <a:r>
              <a:rPr lang="en-GB" dirty="0"/>
              <a:t>Examples of Correlation Coefficients</a:t>
            </a:r>
          </a:p>
        </p:txBody>
      </p:sp>
      <p:pic>
        <p:nvPicPr>
          <p:cNvPr id="14338" name="Picture 2" descr="The Correlation Coefficient (r)">
            <a:extLst>
              <a:ext uri="{FF2B5EF4-FFF2-40B4-BE49-F238E27FC236}">
                <a16:creationId xmlns:a16="http://schemas.microsoft.com/office/drawing/2014/main" id="{0C40C133-4D42-467E-B914-86FD39C716B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3346" y="1470818"/>
            <a:ext cx="6993505" cy="39163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4001238-CAE0-448E-A9D5-8E91FEE6F475}"/>
              </a:ext>
            </a:extLst>
          </p:cNvPr>
          <p:cNvPicPr>
            <a:picLocks noChangeAspect="1"/>
          </p:cNvPicPr>
          <p:nvPr/>
        </p:nvPicPr>
        <p:blipFill>
          <a:blip r:embed="rId3"/>
          <a:stretch>
            <a:fillRect/>
          </a:stretch>
        </p:blipFill>
        <p:spPr>
          <a:xfrm>
            <a:off x="7616959" y="1470818"/>
            <a:ext cx="4294638" cy="3917032"/>
          </a:xfrm>
          <a:prstGeom prst="rect">
            <a:avLst/>
          </a:prstGeom>
        </p:spPr>
      </p:pic>
    </p:spTree>
    <p:extLst>
      <p:ext uri="{BB962C8B-B14F-4D97-AF65-F5344CB8AC3E}">
        <p14:creationId xmlns:p14="http://schemas.microsoft.com/office/powerpoint/2010/main" val="1925736645"/>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7488E-C13F-4C31-B0BD-6A9FB0C80200}"/>
              </a:ext>
            </a:extLst>
          </p:cNvPr>
          <p:cNvSpPr>
            <a:spLocks noGrp="1"/>
          </p:cNvSpPr>
          <p:nvPr>
            <p:ph type="title"/>
          </p:nvPr>
        </p:nvSpPr>
        <p:spPr/>
        <p:txBody>
          <a:bodyPr/>
          <a:lstStyle/>
          <a:p>
            <a:r>
              <a:rPr lang="en-GB" dirty="0"/>
              <a:t>Scatter Plot – Linear Regression</a:t>
            </a:r>
          </a:p>
        </p:txBody>
      </p:sp>
      <p:sp>
        <p:nvSpPr>
          <p:cNvPr id="3" name="Content Placeholder 2">
            <a:extLst>
              <a:ext uri="{FF2B5EF4-FFF2-40B4-BE49-F238E27FC236}">
                <a16:creationId xmlns:a16="http://schemas.microsoft.com/office/drawing/2014/main" id="{8633C383-6401-4184-B742-06843A56AA34}"/>
              </a:ext>
            </a:extLst>
          </p:cNvPr>
          <p:cNvSpPr>
            <a:spLocks noGrp="1"/>
          </p:cNvSpPr>
          <p:nvPr>
            <p:ph idx="1"/>
          </p:nvPr>
        </p:nvSpPr>
        <p:spPr>
          <a:xfrm>
            <a:off x="4364181" y="1622883"/>
            <a:ext cx="7716983" cy="3932789"/>
          </a:xfrm>
        </p:spPr>
        <p:txBody>
          <a:bodyPr>
            <a:normAutofit fontScale="92500"/>
          </a:bodyPr>
          <a:lstStyle/>
          <a:p>
            <a:pPr>
              <a:buFont typeface="Wingdings" panose="05000000000000000000" pitchFamily="2" charset="2"/>
              <a:buChar char="§"/>
            </a:pPr>
            <a:r>
              <a:rPr lang="en-GB" sz="2800" dirty="0"/>
              <a:t>Linear regression summarises the relationship between the X and Y variables by plotting a trend line that best fits/describes the plotted data.</a:t>
            </a:r>
          </a:p>
          <a:p>
            <a:pPr>
              <a:buFont typeface="Wingdings" panose="05000000000000000000" pitchFamily="2" charset="2"/>
              <a:buChar char="§"/>
            </a:pPr>
            <a:r>
              <a:rPr lang="en-GB" sz="2800" dirty="0"/>
              <a:t>The goal of linear regression is to determine a linear equation (y = </a:t>
            </a:r>
            <a:r>
              <a:rPr lang="en-GB" sz="2800" dirty="0" err="1"/>
              <a:t>mx+c</a:t>
            </a:r>
            <a:r>
              <a:rPr lang="en-GB" sz="2800" dirty="0"/>
              <a:t>) that best describes the data.</a:t>
            </a:r>
          </a:p>
          <a:p>
            <a:pPr>
              <a:buFont typeface="Wingdings" panose="05000000000000000000" pitchFamily="2" charset="2"/>
              <a:buChar char="§"/>
            </a:pPr>
            <a:r>
              <a:rPr lang="en-GB" sz="2800" dirty="0"/>
              <a:t>The least squares method is typically used for linear regression analysis (automated in excel).</a:t>
            </a:r>
          </a:p>
          <a:p>
            <a:pPr>
              <a:buFont typeface="Wingdings" panose="05000000000000000000" pitchFamily="2" charset="2"/>
              <a:buChar char="§"/>
            </a:pPr>
            <a:r>
              <a:rPr lang="en-GB" sz="2800" dirty="0"/>
              <a:t>As a result, we can estimate the value of Y when the value of X is known.</a:t>
            </a:r>
          </a:p>
          <a:p>
            <a:endParaRPr lang="en-GB" dirty="0"/>
          </a:p>
        </p:txBody>
      </p:sp>
      <p:pic>
        <p:nvPicPr>
          <p:cNvPr id="13314" name="Picture 2" descr="Scatter plot with regression line or curve in R | R CHARTS">
            <a:extLst>
              <a:ext uri="{FF2B5EF4-FFF2-40B4-BE49-F238E27FC236}">
                <a16:creationId xmlns:a16="http://schemas.microsoft.com/office/drawing/2014/main" id="{92DD3696-2EFA-41CB-80FD-BF7FDED6F5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729" y="1302328"/>
            <a:ext cx="4193452" cy="4193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595651"/>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4C8EE-E705-408F-B8F5-0B9B61CD1C69}"/>
              </a:ext>
            </a:extLst>
          </p:cNvPr>
          <p:cNvSpPr>
            <a:spLocks noGrp="1"/>
          </p:cNvSpPr>
          <p:nvPr>
            <p:ph type="title"/>
          </p:nvPr>
        </p:nvSpPr>
        <p:spPr/>
        <p:txBody>
          <a:bodyPr/>
          <a:lstStyle/>
          <a:p>
            <a:r>
              <a:rPr lang="en-GB" dirty="0"/>
              <a:t>Correlation Coefficients</a:t>
            </a:r>
            <a:r>
              <a:rPr lang="en-GB" dirty="0">
                <a:effectLst/>
                <a:latin typeface="+mn-lt"/>
                <a:ea typeface="Calibri" panose="020F0502020204030204" pitchFamily="34" charset="0"/>
                <a:cs typeface="Times New Roman" panose="02020603050405020304" pitchFamily="18" charset="0"/>
              </a:rPr>
              <a:t> R</a:t>
            </a:r>
            <a:r>
              <a:rPr lang="en-GB" baseline="30000" dirty="0">
                <a:effectLst/>
                <a:latin typeface="+mn-lt"/>
                <a:ea typeface="Calibri" panose="020F0502020204030204" pitchFamily="34" charset="0"/>
                <a:cs typeface="Times New Roman" panose="02020603050405020304" pitchFamily="18" charset="0"/>
              </a:rPr>
              <a:t>2</a:t>
            </a:r>
            <a:endParaRPr lang="en-GB" dirty="0"/>
          </a:p>
        </p:txBody>
      </p:sp>
      <p:sp>
        <p:nvSpPr>
          <p:cNvPr id="3" name="Content Placeholder 2">
            <a:extLst>
              <a:ext uri="{FF2B5EF4-FFF2-40B4-BE49-F238E27FC236}">
                <a16:creationId xmlns:a16="http://schemas.microsoft.com/office/drawing/2014/main" id="{AD1155AC-50FB-45B7-9844-69E36FC930D9}"/>
              </a:ext>
            </a:extLst>
          </p:cNvPr>
          <p:cNvSpPr>
            <a:spLocks noGrp="1"/>
          </p:cNvSpPr>
          <p:nvPr>
            <p:ph idx="1"/>
          </p:nvPr>
        </p:nvSpPr>
        <p:spPr>
          <a:xfrm>
            <a:off x="3879804" y="1362962"/>
            <a:ext cx="8035102" cy="4179856"/>
          </a:xfrm>
        </p:spPr>
        <p:txBody>
          <a:bodyPr>
            <a:normAutofit fontScale="92500" lnSpcReduction="10000"/>
          </a:bodyPr>
          <a:lstStyle/>
          <a:p>
            <a:pPr>
              <a:buFont typeface="Wingdings" panose="05000000000000000000" pitchFamily="2" charset="2"/>
              <a:buChar char="§"/>
            </a:pPr>
            <a:r>
              <a:rPr lang="en-GB" dirty="0"/>
              <a:t>Simply the square root of the correlation coefficient (r).</a:t>
            </a:r>
          </a:p>
          <a:p>
            <a:pPr>
              <a:buFont typeface="Wingdings" panose="05000000000000000000" pitchFamily="2" charset="2"/>
              <a:buChar char="§"/>
            </a:pPr>
            <a:r>
              <a:rPr lang="en-GB" dirty="0"/>
              <a:t>Shows the variance (spread) of the data around the trend line.</a:t>
            </a:r>
          </a:p>
          <a:p>
            <a:pPr>
              <a:buFont typeface="Wingdings" panose="05000000000000000000" pitchFamily="2" charset="2"/>
              <a:buChar char="§"/>
            </a:pPr>
            <a:r>
              <a:rPr lang="en-GB" dirty="0"/>
              <a:t>Always a value between 0 – 1.</a:t>
            </a:r>
          </a:p>
          <a:p>
            <a:pPr>
              <a:buFont typeface="Wingdings" panose="05000000000000000000" pitchFamily="2" charset="2"/>
              <a:buChar char="§"/>
            </a:pPr>
            <a:r>
              <a:rPr lang="en-GB" dirty="0"/>
              <a:t>0 = high variance - 1 = low variance.</a:t>
            </a:r>
          </a:p>
          <a:p>
            <a:pPr>
              <a:buFont typeface="Wingdings" panose="05000000000000000000" pitchFamily="2" charset="2"/>
              <a:buChar char="§"/>
            </a:pPr>
            <a:r>
              <a:rPr lang="en-GB" dirty="0"/>
              <a:t>Often used to check how well the trendline (and thus linear equation) fits / represents the data.</a:t>
            </a:r>
          </a:p>
          <a:p>
            <a:endParaRPr lang="en-GB" dirty="0"/>
          </a:p>
        </p:txBody>
      </p:sp>
      <p:pic>
        <p:nvPicPr>
          <p:cNvPr id="18" name="Picture 6" descr="I have an R squared value of 0.69. How well does this predict the trend? -  Quora">
            <a:extLst>
              <a:ext uri="{FF2B5EF4-FFF2-40B4-BE49-F238E27FC236}">
                <a16:creationId xmlns:a16="http://schemas.microsoft.com/office/drawing/2014/main" id="{27581770-AAF6-4A33-B20F-C55F3EC9D6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61" t="14204" r="20959" b="8144"/>
          <a:stretch/>
        </p:blipFill>
        <p:spPr bwMode="auto">
          <a:xfrm>
            <a:off x="780828" y="1322694"/>
            <a:ext cx="2863267" cy="203103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How to Interpret a Regression Model with Low R-squared and Low P values">
            <a:extLst>
              <a:ext uri="{FF2B5EF4-FFF2-40B4-BE49-F238E27FC236}">
                <a16:creationId xmlns:a16="http://schemas.microsoft.com/office/drawing/2014/main" id="{47BD646A-BA04-4AE0-9434-B2B159E80A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555" t="14204" r="20454" b="8144"/>
          <a:stretch/>
        </p:blipFill>
        <p:spPr bwMode="auto">
          <a:xfrm>
            <a:off x="761469" y="3486775"/>
            <a:ext cx="2901986" cy="2030400"/>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7ED2ED5E-9B49-4354-9F37-84E732349AE0}"/>
              </a:ext>
            </a:extLst>
          </p:cNvPr>
          <p:cNvSpPr txBox="1"/>
          <p:nvPr/>
        </p:nvSpPr>
        <p:spPr>
          <a:xfrm rot="16200000">
            <a:off x="-478643" y="4208628"/>
            <a:ext cx="1973140" cy="461665"/>
          </a:xfrm>
          <a:prstGeom prst="rect">
            <a:avLst/>
          </a:prstGeom>
          <a:noFill/>
        </p:spPr>
        <p:txBody>
          <a:bodyPr wrap="square" rtlCol="0">
            <a:spAutoFit/>
          </a:bodyPr>
          <a:lstStyle/>
          <a:p>
            <a:pPr algn="ctr"/>
            <a:r>
              <a:rPr lang="en-GB" sz="2400" dirty="0">
                <a:effectLst/>
                <a:latin typeface="+mn-lt"/>
                <a:ea typeface="Calibri" panose="020F0502020204030204" pitchFamily="34" charset="0"/>
                <a:cs typeface="Times New Roman" panose="02020603050405020304" pitchFamily="18" charset="0"/>
              </a:rPr>
              <a:t>R</a:t>
            </a:r>
            <a:r>
              <a:rPr lang="en-GB" sz="2400" baseline="30000" dirty="0">
                <a:effectLst/>
                <a:latin typeface="+mn-lt"/>
                <a:ea typeface="Calibri" panose="020F0502020204030204" pitchFamily="34" charset="0"/>
                <a:cs typeface="Times New Roman" panose="02020603050405020304" pitchFamily="18" charset="0"/>
              </a:rPr>
              <a:t>2</a:t>
            </a:r>
            <a:r>
              <a:rPr lang="en-GB" sz="2400" dirty="0">
                <a:effectLst/>
                <a:latin typeface="+mn-lt"/>
                <a:ea typeface="Calibri" panose="020F0502020204030204" pitchFamily="34" charset="0"/>
                <a:cs typeface="Times New Roman" panose="02020603050405020304" pitchFamily="18" charset="0"/>
              </a:rPr>
              <a:t>=0.9 (High)</a:t>
            </a:r>
            <a:endParaRPr lang="en-GB" sz="2400" dirty="0"/>
          </a:p>
        </p:txBody>
      </p:sp>
      <p:sp>
        <p:nvSpPr>
          <p:cNvPr id="21" name="TextBox 20">
            <a:extLst>
              <a:ext uri="{FF2B5EF4-FFF2-40B4-BE49-F238E27FC236}">
                <a16:creationId xmlns:a16="http://schemas.microsoft.com/office/drawing/2014/main" id="{B70DD70E-7976-4762-9181-63C4AFDE94FD}"/>
              </a:ext>
            </a:extLst>
          </p:cNvPr>
          <p:cNvSpPr txBox="1"/>
          <p:nvPr/>
        </p:nvSpPr>
        <p:spPr>
          <a:xfrm rot="16200000">
            <a:off x="-478644" y="2078432"/>
            <a:ext cx="1973140" cy="461665"/>
          </a:xfrm>
          <a:prstGeom prst="rect">
            <a:avLst/>
          </a:prstGeom>
          <a:noFill/>
        </p:spPr>
        <p:txBody>
          <a:bodyPr wrap="square" rtlCol="0">
            <a:spAutoFit/>
          </a:bodyPr>
          <a:lstStyle/>
          <a:p>
            <a:pPr algn="ctr"/>
            <a:r>
              <a:rPr lang="en-GB" sz="2400" dirty="0">
                <a:effectLst/>
                <a:latin typeface="+mn-lt"/>
                <a:ea typeface="Calibri" panose="020F0502020204030204" pitchFamily="34" charset="0"/>
                <a:cs typeface="Times New Roman" panose="02020603050405020304" pitchFamily="18" charset="0"/>
              </a:rPr>
              <a:t>R</a:t>
            </a:r>
            <a:r>
              <a:rPr lang="en-GB" sz="2400" baseline="30000" dirty="0">
                <a:effectLst/>
                <a:latin typeface="+mn-lt"/>
                <a:ea typeface="Calibri" panose="020F0502020204030204" pitchFamily="34" charset="0"/>
                <a:cs typeface="Times New Roman" panose="02020603050405020304" pitchFamily="18" charset="0"/>
              </a:rPr>
              <a:t>2</a:t>
            </a:r>
            <a:r>
              <a:rPr lang="en-GB" sz="2400" dirty="0">
                <a:effectLst/>
                <a:latin typeface="+mn-lt"/>
                <a:ea typeface="Calibri" panose="020F0502020204030204" pitchFamily="34" charset="0"/>
                <a:cs typeface="Times New Roman" panose="02020603050405020304" pitchFamily="18" charset="0"/>
              </a:rPr>
              <a:t>=0.1 (low)</a:t>
            </a:r>
            <a:endParaRPr lang="en-GB" sz="2400" dirty="0"/>
          </a:p>
        </p:txBody>
      </p:sp>
    </p:spTree>
    <p:extLst>
      <p:ext uri="{BB962C8B-B14F-4D97-AF65-F5344CB8AC3E}">
        <p14:creationId xmlns:p14="http://schemas.microsoft.com/office/powerpoint/2010/main" val="115806775"/>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C892-DDD8-43CF-8E03-D664D5CD9EA1}"/>
              </a:ext>
            </a:extLst>
          </p:cNvPr>
          <p:cNvSpPr>
            <a:spLocks noGrp="1"/>
          </p:cNvSpPr>
          <p:nvPr>
            <p:ph type="title"/>
          </p:nvPr>
        </p:nvSpPr>
        <p:spPr>
          <a:xfrm>
            <a:off x="609600" y="188388"/>
            <a:ext cx="10972800" cy="1143000"/>
          </a:xfrm>
        </p:spPr>
        <p:txBody>
          <a:bodyPr/>
          <a:lstStyle/>
          <a:p>
            <a:r>
              <a:rPr lang="en-GB" dirty="0"/>
              <a:t>Scatter Plot Matrices</a:t>
            </a:r>
          </a:p>
        </p:txBody>
      </p:sp>
      <p:sp>
        <p:nvSpPr>
          <p:cNvPr id="3" name="Content Placeholder 2">
            <a:extLst>
              <a:ext uri="{FF2B5EF4-FFF2-40B4-BE49-F238E27FC236}">
                <a16:creationId xmlns:a16="http://schemas.microsoft.com/office/drawing/2014/main" id="{0132EC89-1534-44F5-8E93-7AD9FF67FFF5}"/>
              </a:ext>
            </a:extLst>
          </p:cNvPr>
          <p:cNvSpPr>
            <a:spLocks noGrp="1"/>
          </p:cNvSpPr>
          <p:nvPr>
            <p:ph idx="1"/>
          </p:nvPr>
        </p:nvSpPr>
        <p:spPr>
          <a:xfrm>
            <a:off x="249382" y="1539849"/>
            <a:ext cx="6677891" cy="3959802"/>
          </a:xfrm>
        </p:spPr>
        <p:txBody>
          <a:bodyPr>
            <a:normAutofit lnSpcReduction="10000"/>
          </a:bodyPr>
          <a:lstStyle/>
          <a:p>
            <a:pPr>
              <a:buFont typeface="Wingdings" panose="05000000000000000000" pitchFamily="2" charset="2"/>
              <a:buChar char="§"/>
            </a:pPr>
            <a:r>
              <a:rPr lang="en-GB" sz="2800" dirty="0"/>
              <a:t>A scatter plot matrix is used to summarize the relationship between pairs of multiple variables in one graph. </a:t>
            </a:r>
          </a:p>
          <a:p>
            <a:pPr>
              <a:buFont typeface="Wingdings" panose="05000000000000000000" pitchFamily="2" charset="2"/>
              <a:buChar char="§"/>
            </a:pPr>
            <a:r>
              <a:rPr lang="en-GB" sz="2800" dirty="0"/>
              <a:t>It produces a scatter diagram for every combination of variables.</a:t>
            </a:r>
          </a:p>
          <a:p>
            <a:pPr>
              <a:buFont typeface="Wingdings" panose="05000000000000000000" pitchFamily="2" charset="2"/>
              <a:buChar char="§"/>
            </a:pPr>
            <a:r>
              <a:rPr lang="en-GB" sz="2800" dirty="0"/>
              <a:t>Potential correlations between pairs of variables can then be identified.</a:t>
            </a:r>
          </a:p>
          <a:p>
            <a:pPr>
              <a:buFont typeface="Wingdings" panose="05000000000000000000" pitchFamily="2" charset="2"/>
              <a:buChar char="§"/>
            </a:pPr>
            <a:r>
              <a:rPr lang="en-GB" sz="2800" dirty="0"/>
              <a:t>Example: salary / publications  / years experience relationships.</a:t>
            </a:r>
          </a:p>
        </p:txBody>
      </p:sp>
      <p:pic>
        <p:nvPicPr>
          <p:cNvPr id="17410" name="Picture 2">
            <a:extLst>
              <a:ext uri="{FF2B5EF4-FFF2-40B4-BE49-F238E27FC236}">
                <a16:creationId xmlns:a16="http://schemas.microsoft.com/office/drawing/2014/main" id="{1D602332-44A7-4131-BE1E-5DE1B1F4CD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7273" y="1796158"/>
            <a:ext cx="4821382" cy="3447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124820"/>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59342-00DA-4CA0-969B-2CE42CB1ED56}"/>
              </a:ext>
            </a:extLst>
          </p:cNvPr>
          <p:cNvSpPr>
            <a:spLocks noGrp="1"/>
          </p:cNvSpPr>
          <p:nvPr>
            <p:ph type="title"/>
          </p:nvPr>
        </p:nvSpPr>
        <p:spPr/>
        <p:txBody>
          <a:bodyPr/>
          <a:lstStyle/>
          <a:p>
            <a:r>
              <a:rPr lang="en-GB" dirty="0"/>
              <a:t>Question – Scatter Matrix Example</a:t>
            </a:r>
          </a:p>
        </p:txBody>
      </p:sp>
      <p:sp>
        <p:nvSpPr>
          <p:cNvPr id="3" name="Content Placeholder 2">
            <a:extLst>
              <a:ext uri="{FF2B5EF4-FFF2-40B4-BE49-F238E27FC236}">
                <a16:creationId xmlns:a16="http://schemas.microsoft.com/office/drawing/2014/main" id="{679A499C-6BE1-4632-98DA-0AFD8B928565}"/>
              </a:ext>
            </a:extLst>
          </p:cNvPr>
          <p:cNvSpPr>
            <a:spLocks noGrp="1"/>
          </p:cNvSpPr>
          <p:nvPr>
            <p:ph idx="1"/>
          </p:nvPr>
        </p:nvSpPr>
        <p:spPr>
          <a:xfrm>
            <a:off x="7016894" y="1600201"/>
            <a:ext cx="4821382" cy="3917032"/>
          </a:xfrm>
        </p:spPr>
        <p:txBody>
          <a:bodyPr/>
          <a:lstStyle/>
          <a:p>
            <a:pPr marL="0" indent="0">
              <a:buNone/>
            </a:pPr>
            <a:r>
              <a:rPr lang="en-GB" dirty="0"/>
              <a:t>Is there any relationship between:</a:t>
            </a:r>
          </a:p>
          <a:p>
            <a:pPr marL="514350" indent="-514350">
              <a:buFont typeface="+mj-lt"/>
              <a:buAutoNum type="arabicPeriod"/>
            </a:pPr>
            <a:r>
              <a:rPr lang="en-GB" dirty="0"/>
              <a:t>Years experience &amp; salary?</a:t>
            </a:r>
          </a:p>
          <a:p>
            <a:pPr marL="514350" indent="-514350">
              <a:buFont typeface="+mj-lt"/>
              <a:buAutoNum type="arabicPeriod"/>
            </a:pPr>
            <a:r>
              <a:rPr lang="en-GB" dirty="0"/>
              <a:t>Publications &amp; salary?</a:t>
            </a:r>
          </a:p>
          <a:p>
            <a:pPr marL="514350" indent="-514350">
              <a:buFont typeface="+mj-lt"/>
              <a:buAutoNum type="arabicPeriod"/>
            </a:pPr>
            <a:r>
              <a:rPr lang="en-GB" dirty="0"/>
              <a:t>Publications &amp; years experience?</a:t>
            </a:r>
          </a:p>
        </p:txBody>
      </p:sp>
      <p:pic>
        <p:nvPicPr>
          <p:cNvPr id="19458" name="Picture 2">
            <a:extLst>
              <a:ext uri="{FF2B5EF4-FFF2-40B4-BE49-F238E27FC236}">
                <a16:creationId xmlns:a16="http://schemas.microsoft.com/office/drawing/2014/main" id="{9BDC8A0E-5D0E-4105-AA08-1B540ACDF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416" y="1564358"/>
            <a:ext cx="6219825" cy="3952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590389"/>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9DD16-D5FF-4DE2-A9D2-E72CE243EDC0}"/>
              </a:ext>
            </a:extLst>
          </p:cNvPr>
          <p:cNvSpPr>
            <a:spLocks noGrp="1"/>
          </p:cNvSpPr>
          <p:nvPr>
            <p:ph type="title"/>
          </p:nvPr>
        </p:nvSpPr>
        <p:spPr/>
        <p:txBody>
          <a:bodyPr/>
          <a:lstStyle/>
          <a:p>
            <a:r>
              <a:rPr lang="en-GB" dirty="0"/>
              <a:t>Pitfalls to Avoid – Stratification</a:t>
            </a:r>
          </a:p>
        </p:txBody>
      </p:sp>
      <p:sp>
        <p:nvSpPr>
          <p:cNvPr id="3" name="Content Placeholder 2">
            <a:extLst>
              <a:ext uri="{FF2B5EF4-FFF2-40B4-BE49-F238E27FC236}">
                <a16:creationId xmlns:a16="http://schemas.microsoft.com/office/drawing/2014/main" id="{FF60D53A-EEF7-4B92-AE50-165F62CAE00B}"/>
              </a:ext>
            </a:extLst>
          </p:cNvPr>
          <p:cNvSpPr>
            <a:spLocks noGrp="1"/>
          </p:cNvSpPr>
          <p:nvPr>
            <p:ph idx="1"/>
          </p:nvPr>
        </p:nvSpPr>
        <p:spPr>
          <a:xfrm>
            <a:off x="609600" y="1409099"/>
            <a:ext cx="10972800" cy="3917032"/>
          </a:xfrm>
        </p:spPr>
        <p:txBody>
          <a:bodyPr/>
          <a:lstStyle/>
          <a:p>
            <a:pPr marL="0" indent="0">
              <a:buNone/>
            </a:pPr>
            <a:r>
              <a:rPr lang="en-GB" dirty="0"/>
              <a:t>Sometimes, the scatter plot may show little correlation when all the data is plotted (considered) at the same time. We may need to stratify or filter data.</a:t>
            </a:r>
          </a:p>
          <a:p>
            <a:endParaRPr lang="en-GB" dirty="0"/>
          </a:p>
        </p:txBody>
      </p:sp>
      <p:pic>
        <p:nvPicPr>
          <p:cNvPr id="5" name="Picture 2" descr="A: overall scatter diagram. B: scatter diagram with stratified data. ">
            <a:extLst>
              <a:ext uri="{FF2B5EF4-FFF2-40B4-BE49-F238E27FC236}">
                <a16:creationId xmlns:a16="http://schemas.microsoft.com/office/drawing/2014/main" id="{AAE2D5CC-B56E-48C6-AF76-600DD49F39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19" r="46767"/>
          <a:stretch/>
        </p:blipFill>
        <p:spPr bwMode="auto">
          <a:xfrm>
            <a:off x="1745670" y="3110070"/>
            <a:ext cx="3325091" cy="23302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A: overall scatter diagram. B: scatter diagram with stratified data. ">
            <a:extLst>
              <a:ext uri="{FF2B5EF4-FFF2-40B4-BE49-F238E27FC236}">
                <a16:creationId xmlns:a16="http://schemas.microsoft.com/office/drawing/2014/main" id="{1E8227F3-B22F-40D1-80DA-4923B398E5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2155" r="-1"/>
          <a:stretch/>
        </p:blipFill>
        <p:spPr bwMode="auto">
          <a:xfrm>
            <a:off x="7085095" y="3205148"/>
            <a:ext cx="2460696" cy="2330292"/>
          </a:xfrm>
          <a:prstGeom prst="rect">
            <a:avLst/>
          </a:prstGeom>
          <a:noFill/>
          <a:extLst>
            <a:ext uri="{909E8E84-426E-40DD-AFC4-6F175D3DCCD1}">
              <a14:hiddenFill xmlns:a14="http://schemas.microsoft.com/office/drawing/2010/main">
                <a:solidFill>
                  <a:srgbClr val="FFFFFF"/>
                </a:solidFill>
              </a14:hiddenFill>
            </a:ext>
          </a:extLst>
        </p:spPr>
      </p:pic>
      <p:sp>
        <p:nvSpPr>
          <p:cNvPr id="7" name="Arrow: Right 6">
            <a:extLst>
              <a:ext uri="{FF2B5EF4-FFF2-40B4-BE49-F238E27FC236}">
                <a16:creationId xmlns:a16="http://schemas.microsoft.com/office/drawing/2014/main" id="{643AE911-F2E8-41C2-9BC7-9886D56712AE}"/>
              </a:ext>
            </a:extLst>
          </p:cNvPr>
          <p:cNvSpPr/>
          <p:nvPr/>
        </p:nvSpPr>
        <p:spPr>
          <a:xfrm>
            <a:off x="5260509" y="4025833"/>
            <a:ext cx="1634837" cy="498763"/>
          </a:xfrm>
          <a:prstGeom prst="rightArrow">
            <a:avLst/>
          </a:prstGeom>
          <a:solidFill>
            <a:srgbClr val="003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14054E5-5CC2-4C3A-90AC-25DB4A3EDBE1}"/>
              </a:ext>
            </a:extLst>
          </p:cNvPr>
          <p:cNvSpPr txBox="1"/>
          <p:nvPr/>
        </p:nvSpPr>
        <p:spPr>
          <a:xfrm>
            <a:off x="410043" y="3859612"/>
            <a:ext cx="1973140" cy="584775"/>
          </a:xfrm>
          <a:prstGeom prst="rect">
            <a:avLst/>
          </a:prstGeom>
          <a:noFill/>
        </p:spPr>
        <p:txBody>
          <a:bodyPr wrap="square" rtlCol="0">
            <a:spAutoFit/>
          </a:bodyPr>
          <a:lstStyle/>
          <a:p>
            <a:pPr algn="ctr"/>
            <a:r>
              <a:rPr lang="en-GB" sz="3200" dirty="0">
                <a:cs typeface="Times New Roman" panose="02020603050405020304" pitchFamily="18" charset="0"/>
              </a:rPr>
              <a:t>All Data</a:t>
            </a:r>
            <a:endParaRPr lang="en-GB" sz="3200" dirty="0"/>
          </a:p>
        </p:txBody>
      </p:sp>
      <p:sp>
        <p:nvSpPr>
          <p:cNvPr id="9" name="TextBox 8">
            <a:extLst>
              <a:ext uri="{FF2B5EF4-FFF2-40B4-BE49-F238E27FC236}">
                <a16:creationId xmlns:a16="http://schemas.microsoft.com/office/drawing/2014/main" id="{2B86C2B5-3484-4623-831A-92C097A31BC7}"/>
              </a:ext>
            </a:extLst>
          </p:cNvPr>
          <p:cNvSpPr txBox="1"/>
          <p:nvPr/>
        </p:nvSpPr>
        <p:spPr>
          <a:xfrm>
            <a:off x="9840901" y="3490385"/>
            <a:ext cx="1973140" cy="1569660"/>
          </a:xfrm>
          <a:prstGeom prst="rect">
            <a:avLst/>
          </a:prstGeom>
          <a:noFill/>
        </p:spPr>
        <p:txBody>
          <a:bodyPr wrap="square" rtlCol="0">
            <a:spAutoFit/>
          </a:bodyPr>
          <a:lstStyle/>
          <a:p>
            <a:pPr algn="ctr"/>
            <a:r>
              <a:rPr lang="en-GB" sz="3200" dirty="0">
                <a:cs typeface="Times New Roman" panose="02020603050405020304" pitchFamily="18" charset="0"/>
              </a:rPr>
              <a:t>Day Shift vs Night Shift</a:t>
            </a:r>
            <a:endParaRPr lang="en-GB" sz="3200" dirty="0"/>
          </a:p>
        </p:txBody>
      </p:sp>
    </p:spTree>
    <p:extLst>
      <p:ext uri="{BB962C8B-B14F-4D97-AF65-F5344CB8AC3E}">
        <p14:creationId xmlns:p14="http://schemas.microsoft.com/office/powerpoint/2010/main" val="4000682556"/>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9DD16-D5FF-4DE2-A9D2-E72CE243EDC0}"/>
              </a:ext>
            </a:extLst>
          </p:cNvPr>
          <p:cNvSpPr>
            <a:spLocks noGrp="1"/>
          </p:cNvSpPr>
          <p:nvPr>
            <p:ph type="title"/>
          </p:nvPr>
        </p:nvSpPr>
        <p:spPr/>
        <p:txBody>
          <a:bodyPr>
            <a:normAutofit fontScale="90000"/>
          </a:bodyPr>
          <a:lstStyle/>
          <a:p>
            <a:r>
              <a:rPr lang="en-GB" dirty="0"/>
              <a:t>Pitfalls to Avoid – 3</a:t>
            </a:r>
            <a:r>
              <a:rPr lang="en-GB" baseline="30000" dirty="0"/>
              <a:t>rd</a:t>
            </a:r>
            <a:r>
              <a:rPr lang="en-GB" dirty="0"/>
              <a:t> Cause Fallacy</a:t>
            </a:r>
            <a:br>
              <a:rPr lang="en-GB" dirty="0"/>
            </a:br>
            <a:r>
              <a:rPr lang="en-GB" sz="3100" i="1" dirty="0"/>
              <a:t>(illogically inferring causation)</a:t>
            </a:r>
            <a:endParaRPr lang="en-GB" i="1" dirty="0"/>
          </a:p>
        </p:txBody>
      </p:sp>
      <p:sp>
        <p:nvSpPr>
          <p:cNvPr id="3" name="Content Placeholder 2">
            <a:extLst>
              <a:ext uri="{FF2B5EF4-FFF2-40B4-BE49-F238E27FC236}">
                <a16:creationId xmlns:a16="http://schemas.microsoft.com/office/drawing/2014/main" id="{FF60D53A-EEF7-4B92-AE50-165F62CAE00B}"/>
              </a:ext>
            </a:extLst>
          </p:cNvPr>
          <p:cNvSpPr>
            <a:spLocks noGrp="1"/>
          </p:cNvSpPr>
          <p:nvPr>
            <p:ph idx="1"/>
          </p:nvPr>
        </p:nvSpPr>
        <p:spPr>
          <a:xfrm>
            <a:off x="609600" y="1332091"/>
            <a:ext cx="10972800" cy="1887036"/>
          </a:xfrm>
        </p:spPr>
        <p:txBody>
          <a:bodyPr>
            <a:normAutofit/>
          </a:bodyPr>
          <a:lstStyle/>
          <a:p>
            <a:pPr marL="0" indent="0">
              <a:spcBef>
                <a:spcPts val="1800"/>
              </a:spcBef>
              <a:buNone/>
            </a:pPr>
            <a:r>
              <a:rPr lang="en-GB" sz="2800" dirty="0"/>
              <a:t>Be careful before concluding that there is a direct cause-and-effect relationship between the variables. There might be multiple spurious factors that is affecting the relationship.</a:t>
            </a:r>
          </a:p>
        </p:txBody>
      </p:sp>
      <p:sp>
        <p:nvSpPr>
          <p:cNvPr id="10" name="TextBox 9">
            <a:extLst>
              <a:ext uri="{FF2B5EF4-FFF2-40B4-BE49-F238E27FC236}">
                <a16:creationId xmlns:a16="http://schemas.microsoft.com/office/drawing/2014/main" id="{EDAB2F5C-765D-46D2-80A6-C525A2DDA403}"/>
              </a:ext>
            </a:extLst>
          </p:cNvPr>
          <p:cNvSpPr txBox="1"/>
          <p:nvPr/>
        </p:nvSpPr>
        <p:spPr>
          <a:xfrm>
            <a:off x="609600" y="2775467"/>
            <a:ext cx="7379368" cy="2677656"/>
          </a:xfrm>
          <a:prstGeom prst="rect">
            <a:avLst/>
          </a:prstGeom>
          <a:noFill/>
        </p:spPr>
        <p:txBody>
          <a:bodyPr wrap="square">
            <a:spAutoFit/>
          </a:bodyPr>
          <a:lstStyle/>
          <a:p>
            <a:pPr marL="0" marR="0" lvl="0" indent="0" algn="l" defTabSz="914400" rtl="0" eaLnBrk="1" fontAlgn="auto" latinLnBrk="0" hangingPunct="1">
              <a:lnSpc>
                <a:spcPct val="100000"/>
              </a:lnSpc>
              <a:spcBef>
                <a:spcPts val="18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Example -  “A new study found that eating pizza can prevent cancer. The study, which involved people from 12 to 78 years of age, reported how many pizzas they ate each month. Cancer rates were lowest in the participants who ate the most pizza!”</a:t>
            </a:r>
          </a:p>
        </p:txBody>
      </p:sp>
      <p:pic>
        <p:nvPicPr>
          <p:cNvPr id="21506" name="Picture 2" descr="✓ clipart cartoon pizza free vector eps, cdr, ai, svg vector illustration  graphic art">
            <a:extLst>
              <a:ext uri="{FF2B5EF4-FFF2-40B4-BE49-F238E27FC236}">
                <a16:creationId xmlns:a16="http://schemas.microsoft.com/office/drawing/2014/main" id="{FE479952-D10C-46F2-A933-6DAAB10E61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98" t="9008" r="14558" b="6102"/>
          <a:stretch/>
        </p:blipFill>
        <p:spPr bwMode="auto">
          <a:xfrm>
            <a:off x="8502315" y="2571254"/>
            <a:ext cx="2566737" cy="2954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386648"/>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7F731E7452C854ABE5EB8C94666986C" ma:contentTypeVersion="5" ma:contentTypeDescription="Create a new document." ma:contentTypeScope="" ma:versionID="7716b86f57334a669137951a2b992f11">
  <xsd:schema xmlns:xsd="http://www.w3.org/2001/XMLSchema" xmlns:xs="http://www.w3.org/2001/XMLSchema" xmlns:p="http://schemas.microsoft.com/office/2006/metadata/properties" xmlns:ns2="b1eb68b5-1f4b-46a3-92bd-9f6606ee54a4" targetNamespace="http://schemas.microsoft.com/office/2006/metadata/properties" ma:root="true" ma:fieldsID="928cf922026c5dd000517606d2e5b60e" ns2:_="">
    <xsd:import namespace="b1eb68b5-1f4b-46a3-92bd-9f6606ee54a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eb68b5-1f4b-46a3-92bd-9f6606ee54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7BD431F2-13CE-4F50-BFFA-F85EBB0CF4AF}"/>
</file>

<file path=customXml/itemProps3.xml><?xml version="1.0" encoding="utf-8"?>
<ds:datastoreItem xmlns:ds="http://schemas.openxmlformats.org/officeDocument/2006/customXml" ds:itemID="{F9D7A882-B4F1-4C8A-8754-F8E954F94D12}">
  <ds:schemaRefs>
    <ds:schemaRef ds:uri="http://schemas.openxmlformats.org/package/2006/metadata/core-properties"/>
    <ds:schemaRef ds:uri="http://purl.org/dc/elements/1.1/"/>
    <ds:schemaRef ds:uri="http://schemas.microsoft.com/office/2006/documentManagement/types"/>
    <ds:schemaRef ds:uri="http://schemas.microsoft.com/office/2006/metadata/properties"/>
    <ds:schemaRef ds:uri="http://purl.org/dc/term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20046</TotalTime>
  <Words>1554</Words>
  <Application>Microsoft Office PowerPoint</Application>
  <PresentationFormat>Widescreen</PresentationFormat>
  <Paragraphs>191</Paragraphs>
  <Slides>29</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Myriad Pro</vt:lpstr>
      <vt:lpstr>Salesforce Sans</vt:lpstr>
      <vt:lpstr>Wingdings</vt:lpstr>
      <vt:lpstr>UWTSD PPT Theme</vt:lpstr>
      <vt:lpstr>PowerPoint Presentation</vt:lpstr>
      <vt:lpstr>Session Overview</vt:lpstr>
      <vt:lpstr>Recap – 7 Basic Quality Tools</vt:lpstr>
      <vt:lpstr>7 Basic Quality Tools (Ishikawa's 7 Tools to solve 95% of problems)</vt:lpstr>
      <vt:lpstr>Question – Scatter Diagrams</vt:lpstr>
      <vt:lpstr>Scatter Diagrams – Basics</vt:lpstr>
      <vt:lpstr>Scatter Diagrams – Basics</vt:lpstr>
      <vt:lpstr>Scatter Diagrams in Quality</vt:lpstr>
      <vt:lpstr>Scatter Diagrams in Quality Examples</vt:lpstr>
      <vt:lpstr>Question – Student Exam Results Hypothesis</vt:lpstr>
      <vt:lpstr>Question - Why are Scatter Plots Important?</vt:lpstr>
      <vt:lpstr>Question - Why are Scatter Plots Important?</vt:lpstr>
      <vt:lpstr>Benefits of Scatter Plots</vt:lpstr>
      <vt:lpstr>Recap – Continuous vs Discrete data</vt:lpstr>
      <vt:lpstr>Scatter Plots - Types of Correlation (Scatter plots may show several types of correlation) </vt:lpstr>
      <vt:lpstr>Scatter Plots - Types of Correlation (Scatter plots may show several types of correlation) </vt:lpstr>
      <vt:lpstr>Scatter Plots - Types of Correlation (Scatter plots may show several types of correlation) </vt:lpstr>
      <vt:lpstr>Scatter Plots - Types of Correlation (Scatter plots may show several types of correlation) </vt:lpstr>
      <vt:lpstr>Scatter Plots - Types of Correlation (Scatter plots may show several types of correlation) </vt:lpstr>
      <vt:lpstr>Constructing a Scatter Plot – 6 Steps</vt:lpstr>
      <vt:lpstr>Scatter Plots – Correlation &amp; Regression</vt:lpstr>
      <vt:lpstr>Scatter plots – Correlation Coefficient</vt:lpstr>
      <vt:lpstr>Examples of Correlation Coefficients</vt:lpstr>
      <vt:lpstr>Scatter Plot – Linear Regression</vt:lpstr>
      <vt:lpstr>Correlation Coefficients R2</vt:lpstr>
      <vt:lpstr>Scatter Plot Matrices</vt:lpstr>
      <vt:lpstr>Question – Scatter Matrix Example</vt:lpstr>
      <vt:lpstr>Pitfalls to Avoid – Stratification</vt:lpstr>
      <vt:lpstr>Pitfalls to Avoid – 3rd Cause Fallacy (illogically inferring causation)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Automation</dc:title>
  <dc:creator>Jordan Ross Jenkins (P149066)</dc:creator>
  <cp:lastModifiedBy>Jordan Jenkins</cp:lastModifiedBy>
  <cp:revision>552</cp:revision>
  <dcterms:created xsi:type="dcterms:W3CDTF">2021-01-31T13:51:03Z</dcterms:created>
  <dcterms:modified xsi:type="dcterms:W3CDTF">2022-02-04T08:45:21Z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0x010100C7F731E7452C854ABE5EB8C94666986C</vt:lpwstr>
  </property>
</Properties>
</file>