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64"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831BBF-0264-4E65-B1E5-E34E5D3C92B6}" v="4" dt="2026-03-20T17:38:02.6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7979" autoAdjust="0"/>
  </p:normalViewPr>
  <p:slideViewPr>
    <p:cSldViewPr snapToGrid="0">
      <p:cViewPr varScale="1">
        <p:scale>
          <a:sx n="38" d="100"/>
          <a:sy n="38" d="100"/>
        </p:scale>
        <p:origin x="198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E4F398-58AD-440E-ACB9-E09F068AD30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E872393-BC5A-40FF-85F4-1A70973C8BE5}">
      <dgm:prSet/>
      <dgm:spPr>
        <a:solidFill>
          <a:schemeClr val="accent4"/>
        </a:solidFill>
      </dgm:spPr>
      <dgm:t>
        <a:bodyPr/>
        <a:lstStyle/>
        <a:p>
          <a:pPr algn="just" rtl="0"/>
          <a:r>
            <a:rPr lang="en-US" dirty="0"/>
            <a:t>Data-driven marketing is primarily concerned with the </a:t>
          </a:r>
          <a:r>
            <a:rPr lang="en-US" dirty="0" err="1"/>
            <a:t>behaviour</a:t>
          </a:r>
          <a:r>
            <a:rPr lang="en-US" dirty="0"/>
            <a:t>, preferences and engagements of customers across several digital channels include website, social media, mobile applications and emails.</a:t>
          </a:r>
          <a:endParaRPr lang="en-GB" dirty="0"/>
        </a:p>
      </dgm:t>
    </dgm:pt>
    <dgm:pt modelId="{673163A2-44EE-4717-AAC8-4C5822DE585D}" type="parTrans" cxnId="{2A081ABA-4B23-4295-A6BD-D3F0BDDA9A1A}">
      <dgm:prSet/>
      <dgm:spPr/>
      <dgm:t>
        <a:bodyPr/>
        <a:lstStyle/>
        <a:p>
          <a:endParaRPr lang="en-US"/>
        </a:p>
      </dgm:t>
    </dgm:pt>
    <dgm:pt modelId="{4ABC9188-CF79-4C9C-9BF8-2FEE6929152C}" type="sibTrans" cxnId="{2A081ABA-4B23-4295-A6BD-D3F0BDDA9A1A}">
      <dgm:prSet/>
      <dgm:spPr/>
      <dgm:t>
        <a:bodyPr/>
        <a:lstStyle/>
        <a:p>
          <a:endParaRPr lang="en-US"/>
        </a:p>
      </dgm:t>
    </dgm:pt>
    <dgm:pt modelId="{1571878F-8702-4C92-8B03-4C3C2A6B2B88}">
      <dgm:prSet/>
      <dgm:spPr>
        <a:solidFill>
          <a:srgbClr val="00B0F0"/>
        </a:solidFill>
      </dgm:spPr>
      <dgm:t>
        <a:bodyPr/>
        <a:lstStyle/>
        <a:p>
          <a:pPr algn="just" rtl="0"/>
          <a:r>
            <a:rPr lang="en-US" dirty="0"/>
            <a:t>In terms of data-driven marketing not only </a:t>
          </a:r>
          <a:r>
            <a:rPr lang="en-US" dirty="0" err="1"/>
            <a:t>prioritises</a:t>
          </a:r>
          <a:r>
            <a:rPr lang="en-US" dirty="0"/>
            <a:t> data collection but also focuses on transforming data into actionable insights (Kingsnorth, 2022). </a:t>
          </a:r>
          <a:endParaRPr lang="en-GB" dirty="0"/>
        </a:p>
      </dgm:t>
    </dgm:pt>
    <dgm:pt modelId="{F330AD02-0550-490D-8CB7-1E0BC8A2C2E0}" type="parTrans" cxnId="{235DBBEF-6134-42E9-B467-13D3FC87EF54}">
      <dgm:prSet/>
      <dgm:spPr/>
      <dgm:t>
        <a:bodyPr/>
        <a:lstStyle/>
        <a:p>
          <a:endParaRPr lang="en-US"/>
        </a:p>
      </dgm:t>
    </dgm:pt>
    <dgm:pt modelId="{60970A47-0F2F-46D2-BD80-A9E2703958AD}" type="sibTrans" cxnId="{235DBBEF-6134-42E9-B467-13D3FC87EF54}">
      <dgm:prSet/>
      <dgm:spPr/>
      <dgm:t>
        <a:bodyPr/>
        <a:lstStyle/>
        <a:p>
          <a:endParaRPr lang="en-US"/>
        </a:p>
      </dgm:t>
    </dgm:pt>
    <dgm:pt modelId="{30D74F34-E124-4C74-923F-25FFEB78A32D}">
      <dgm:prSet/>
      <dgm:spPr>
        <a:solidFill>
          <a:schemeClr val="accent2"/>
        </a:solidFill>
      </dgm:spPr>
      <dgm:t>
        <a:bodyPr/>
        <a:lstStyle/>
        <a:p>
          <a:pPr algn="just" rtl="0"/>
          <a:r>
            <a:rPr lang="en-US" dirty="0"/>
            <a:t>This shift underscores evidence-based marketing where decisions are </a:t>
          </a:r>
          <a:r>
            <a:rPr lang="en-US" dirty="0" err="1"/>
            <a:t>utilised</a:t>
          </a:r>
          <a:r>
            <a:rPr lang="en-US" dirty="0"/>
            <a:t> to measurable outcomes rather than assumptions. </a:t>
          </a:r>
          <a:endParaRPr lang="en-GB" dirty="0"/>
        </a:p>
      </dgm:t>
    </dgm:pt>
    <dgm:pt modelId="{0C20A3C7-9493-4F9C-A067-F66396C4AE7D}" type="parTrans" cxnId="{35A59E14-5FC9-4B68-95C5-E66C2CDE545A}">
      <dgm:prSet/>
      <dgm:spPr/>
      <dgm:t>
        <a:bodyPr/>
        <a:lstStyle/>
        <a:p>
          <a:endParaRPr lang="en-US"/>
        </a:p>
      </dgm:t>
    </dgm:pt>
    <dgm:pt modelId="{67412F72-D582-4B59-925D-0B315739E282}" type="sibTrans" cxnId="{35A59E14-5FC9-4B68-95C5-E66C2CDE545A}">
      <dgm:prSet/>
      <dgm:spPr/>
      <dgm:t>
        <a:bodyPr/>
        <a:lstStyle/>
        <a:p>
          <a:endParaRPr lang="en-US"/>
        </a:p>
      </dgm:t>
    </dgm:pt>
    <dgm:pt modelId="{53116A41-7A02-46F8-B7AF-5B854231B5EF}" type="pres">
      <dgm:prSet presAssocID="{08E4F398-58AD-440E-ACB9-E09F068AD30B}" presName="linear" presStyleCnt="0">
        <dgm:presLayoutVars>
          <dgm:animLvl val="lvl"/>
          <dgm:resizeHandles val="exact"/>
        </dgm:presLayoutVars>
      </dgm:prSet>
      <dgm:spPr/>
    </dgm:pt>
    <dgm:pt modelId="{F47BFBBF-E761-4FB3-952B-74391A68AC5D}" type="pres">
      <dgm:prSet presAssocID="{0E872393-BC5A-40FF-85F4-1A70973C8BE5}" presName="parentText" presStyleLbl="node1" presStyleIdx="0" presStyleCnt="3">
        <dgm:presLayoutVars>
          <dgm:chMax val="0"/>
          <dgm:bulletEnabled val="1"/>
        </dgm:presLayoutVars>
      </dgm:prSet>
      <dgm:spPr/>
    </dgm:pt>
    <dgm:pt modelId="{529AE580-CCCB-45CC-B660-531513CA30E8}" type="pres">
      <dgm:prSet presAssocID="{4ABC9188-CF79-4C9C-9BF8-2FEE6929152C}" presName="spacer" presStyleCnt="0"/>
      <dgm:spPr/>
    </dgm:pt>
    <dgm:pt modelId="{84EB74E1-ED1B-4AEE-A5F4-5014B379F6A6}" type="pres">
      <dgm:prSet presAssocID="{1571878F-8702-4C92-8B03-4C3C2A6B2B88}" presName="parentText" presStyleLbl="node1" presStyleIdx="1" presStyleCnt="3">
        <dgm:presLayoutVars>
          <dgm:chMax val="0"/>
          <dgm:bulletEnabled val="1"/>
        </dgm:presLayoutVars>
      </dgm:prSet>
      <dgm:spPr/>
    </dgm:pt>
    <dgm:pt modelId="{68CECE61-3C60-47A1-8BEF-3C0AB4EC7022}" type="pres">
      <dgm:prSet presAssocID="{60970A47-0F2F-46D2-BD80-A9E2703958AD}" presName="spacer" presStyleCnt="0"/>
      <dgm:spPr/>
    </dgm:pt>
    <dgm:pt modelId="{3508630A-2F18-42F5-AF9F-588A530B66E6}" type="pres">
      <dgm:prSet presAssocID="{30D74F34-E124-4C74-923F-25FFEB78A32D}" presName="parentText" presStyleLbl="node1" presStyleIdx="2" presStyleCnt="3">
        <dgm:presLayoutVars>
          <dgm:chMax val="0"/>
          <dgm:bulletEnabled val="1"/>
        </dgm:presLayoutVars>
      </dgm:prSet>
      <dgm:spPr/>
    </dgm:pt>
  </dgm:ptLst>
  <dgm:cxnLst>
    <dgm:cxn modelId="{35A59E14-5FC9-4B68-95C5-E66C2CDE545A}" srcId="{08E4F398-58AD-440E-ACB9-E09F068AD30B}" destId="{30D74F34-E124-4C74-923F-25FFEB78A32D}" srcOrd="2" destOrd="0" parTransId="{0C20A3C7-9493-4F9C-A067-F66396C4AE7D}" sibTransId="{67412F72-D582-4B59-925D-0B315739E282}"/>
    <dgm:cxn modelId="{2A081ABA-4B23-4295-A6BD-D3F0BDDA9A1A}" srcId="{08E4F398-58AD-440E-ACB9-E09F068AD30B}" destId="{0E872393-BC5A-40FF-85F4-1A70973C8BE5}" srcOrd="0" destOrd="0" parTransId="{673163A2-44EE-4717-AAC8-4C5822DE585D}" sibTransId="{4ABC9188-CF79-4C9C-9BF8-2FEE6929152C}"/>
    <dgm:cxn modelId="{8856B1BD-EFBD-455A-99F3-F66DA15B6322}" type="presOf" srcId="{08E4F398-58AD-440E-ACB9-E09F068AD30B}" destId="{53116A41-7A02-46F8-B7AF-5B854231B5EF}" srcOrd="0" destOrd="0" presId="urn:microsoft.com/office/officeart/2005/8/layout/vList2"/>
    <dgm:cxn modelId="{C742C0CB-A5A7-4605-8650-1FA55AD00223}" type="presOf" srcId="{0E872393-BC5A-40FF-85F4-1A70973C8BE5}" destId="{F47BFBBF-E761-4FB3-952B-74391A68AC5D}" srcOrd="0" destOrd="0" presId="urn:microsoft.com/office/officeart/2005/8/layout/vList2"/>
    <dgm:cxn modelId="{6F93B8E0-BF23-4B7A-84AB-14E36C69E3D6}" type="presOf" srcId="{1571878F-8702-4C92-8B03-4C3C2A6B2B88}" destId="{84EB74E1-ED1B-4AEE-A5F4-5014B379F6A6}" srcOrd="0" destOrd="0" presId="urn:microsoft.com/office/officeart/2005/8/layout/vList2"/>
    <dgm:cxn modelId="{A787CAE5-4DDF-45DC-90C4-65B6DA7E48AD}" type="presOf" srcId="{30D74F34-E124-4C74-923F-25FFEB78A32D}" destId="{3508630A-2F18-42F5-AF9F-588A530B66E6}" srcOrd="0" destOrd="0" presId="urn:microsoft.com/office/officeart/2005/8/layout/vList2"/>
    <dgm:cxn modelId="{235DBBEF-6134-42E9-B467-13D3FC87EF54}" srcId="{08E4F398-58AD-440E-ACB9-E09F068AD30B}" destId="{1571878F-8702-4C92-8B03-4C3C2A6B2B88}" srcOrd="1" destOrd="0" parTransId="{F330AD02-0550-490D-8CB7-1E0BC8A2C2E0}" sibTransId="{60970A47-0F2F-46D2-BD80-A9E2703958AD}"/>
    <dgm:cxn modelId="{992661A4-7C7C-4A40-96FB-B22CA461C337}" type="presParOf" srcId="{53116A41-7A02-46F8-B7AF-5B854231B5EF}" destId="{F47BFBBF-E761-4FB3-952B-74391A68AC5D}" srcOrd="0" destOrd="0" presId="urn:microsoft.com/office/officeart/2005/8/layout/vList2"/>
    <dgm:cxn modelId="{44F4AE86-CAF6-4280-9838-6964CA20EA53}" type="presParOf" srcId="{53116A41-7A02-46F8-B7AF-5B854231B5EF}" destId="{529AE580-CCCB-45CC-B660-531513CA30E8}" srcOrd="1" destOrd="0" presId="urn:microsoft.com/office/officeart/2005/8/layout/vList2"/>
    <dgm:cxn modelId="{92705544-5702-4171-8179-82A0E0FC59CB}" type="presParOf" srcId="{53116A41-7A02-46F8-B7AF-5B854231B5EF}" destId="{84EB74E1-ED1B-4AEE-A5F4-5014B379F6A6}" srcOrd="2" destOrd="0" presId="urn:microsoft.com/office/officeart/2005/8/layout/vList2"/>
    <dgm:cxn modelId="{E58604A5-6622-499A-8739-477D3B53C330}" type="presParOf" srcId="{53116A41-7A02-46F8-B7AF-5B854231B5EF}" destId="{68CECE61-3C60-47A1-8BEF-3C0AB4EC7022}" srcOrd="3" destOrd="0" presId="urn:microsoft.com/office/officeart/2005/8/layout/vList2"/>
    <dgm:cxn modelId="{C6525705-1208-480B-82D5-18AFE86DC680}" type="presParOf" srcId="{53116A41-7A02-46F8-B7AF-5B854231B5EF}" destId="{3508630A-2F18-42F5-AF9F-588A530B66E6}"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1E4E65-3AB2-474D-8311-83DE04347E57}"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00D61B8A-2D43-481B-B19B-43C42A6A31B7}">
      <dgm:prSet/>
      <dgm:spPr>
        <a:solidFill>
          <a:srgbClr val="00B0F0"/>
        </a:solidFill>
      </dgm:spPr>
      <dgm:t>
        <a:bodyPr/>
        <a:lstStyle/>
        <a:p>
          <a:pPr algn="just" rtl="0"/>
          <a:r>
            <a:rPr lang="en-US" dirty="0"/>
            <a:t>The AIDA Model demonstrates how marketers delivery target message in the customer decision-making (Ryan, 2022).</a:t>
          </a:r>
          <a:endParaRPr lang="en-GB" dirty="0"/>
        </a:p>
      </dgm:t>
    </dgm:pt>
    <dgm:pt modelId="{4255BFA6-CB41-4B2F-82E7-0D1F750A9D0A}" type="parTrans" cxnId="{28F43620-7CD0-4C0F-864A-200E5A8B6B94}">
      <dgm:prSet/>
      <dgm:spPr/>
      <dgm:t>
        <a:bodyPr/>
        <a:lstStyle/>
        <a:p>
          <a:endParaRPr lang="en-US"/>
        </a:p>
      </dgm:t>
    </dgm:pt>
    <dgm:pt modelId="{E18B9DD7-3C1A-44A1-8A23-4B33929769F3}" type="sibTrans" cxnId="{28F43620-7CD0-4C0F-864A-200E5A8B6B94}">
      <dgm:prSet/>
      <dgm:spPr/>
      <dgm:t>
        <a:bodyPr/>
        <a:lstStyle/>
        <a:p>
          <a:endParaRPr lang="en-US"/>
        </a:p>
      </dgm:t>
    </dgm:pt>
    <dgm:pt modelId="{A6EF4323-170B-48A5-8350-3B2ACF22FAF2}">
      <dgm:prSet/>
      <dgm:spPr>
        <a:solidFill>
          <a:srgbClr val="00B050"/>
        </a:solidFill>
      </dgm:spPr>
      <dgm:t>
        <a:bodyPr/>
        <a:lstStyle/>
        <a:p>
          <a:pPr algn="just" rtl="0"/>
          <a:r>
            <a:rPr lang="en-US" dirty="0"/>
            <a:t>The Customer Journey Framework benefits from data-driven insights by identify notable touchpoints and mitigate friction in customer lifecycle. </a:t>
          </a:r>
          <a:endParaRPr lang="en-GB" dirty="0"/>
        </a:p>
      </dgm:t>
    </dgm:pt>
    <dgm:pt modelId="{1C80B250-3945-4FD3-8AAE-FF4134964A42}" type="parTrans" cxnId="{A9330492-CE31-4BAE-9643-14D6C5A0453A}">
      <dgm:prSet/>
      <dgm:spPr/>
      <dgm:t>
        <a:bodyPr/>
        <a:lstStyle/>
        <a:p>
          <a:endParaRPr lang="en-US"/>
        </a:p>
      </dgm:t>
    </dgm:pt>
    <dgm:pt modelId="{BF8B0B38-41F0-4AC6-9CFB-997582528945}" type="sibTrans" cxnId="{A9330492-CE31-4BAE-9643-14D6C5A0453A}">
      <dgm:prSet/>
      <dgm:spPr/>
      <dgm:t>
        <a:bodyPr/>
        <a:lstStyle/>
        <a:p>
          <a:endParaRPr lang="en-US"/>
        </a:p>
      </dgm:t>
    </dgm:pt>
    <dgm:pt modelId="{21FDFD19-8DB3-486A-8FA3-AE02AE92AC4A}">
      <dgm:prSet/>
      <dgm:spPr>
        <a:solidFill>
          <a:srgbClr val="7030A0"/>
        </a:solidFill>
      </dgm:spPr>
      <dgm:t>
        <a:bodyPr/>
        <a:lstStyle/>
        <a:p>
          <a:pPr algn="just" rtl="0"/>
          <a:r>
            <a:rPr lang="en-US" dirty="0"/>
            <a:t>Netflix and Amazon explore how to effectively theory translated into practice, confirm the validity of academic model in digital context. </a:t>
          </a:r>
          <a:endParaRPr lang="en-GB" dirty="0"/>
        </a:p>
      </dgm:t>
    </dgm:pt>
    <dgm:pt modelId="{53001597-FD55-4189-95AB-5A321C0FC2A6}" type="parTrans" cxnId="{6554CA2B-A469-4D0D-B6E8-909E228ED988}">
      <dgm:prSet/>
      <dgm:spPr/>
      <dgm:t>
        <a:bodyPr/>
        <a:lstStyle/>
        <a:p>
          <a:endParaRPr lang="en-US"/>
        </a:p>
      </dgm:t>
    </dgm:pt>
    <dgm:pt modelId="{D5EB9617-E610-42B6-86D6-17429DBF202C}" type="sibTrans" cxnId="{6554CA2B-A469-4D0D-B6E8-909E228ED988}">
      <dgm:prSet/>
      <dgm:spPr/>
      <dgm:t>
        <a:bodyPr/>
        <a:lstStyle/>
        <a:p>
          <a:endParaRPr lang="en-US"/>
        </a:p>
      </dgm:t>
    </dgm:pt>
    <dgm:pt modelId="{F0801148-538E-4891-9440-FCEF281E18B3}" type="pres">
      <dgm:prSet presAssocID="{991E4E65-3AB2-474D-8311-83DE04347E57}" presName="Name0" presStyleCnt="0">
        <dgm:presLayoutVars>
          <dgm:dir/>
          <dgm:animLvl val="lvl"/>
          <dgm:resizeHandles val="exact"/>
        </dgm:presLayoutVars>
      </dgm:prSet>
      <dgm:spPr/>
    </dgm:pt>
    <dgm:pt modelId="{09EA7CE6-0F72-4AE2-B419-7225E901577F}" type="pres">
      <dgm:prSet presAssocID="{21FDFD19-8DB3-486A-8FA3-AE02AE92AC4A}" presName="boxAndChildren" presStyleCnt="0"/>
      <dgm:spPr/>
    </dgm:pt>
    <dgm:pt modelId="{D2966D34-E43A-463D-A844-3E044E6CA634}" type="pres">
      <dgm:prSet presAssocID="{21FDFD19-8DB3-486A-8FA3-AE02AE92AC4A}" presName="parentTextBox" presStyleLbl="node1" presStyleIdx="0" presStyleCnt="3"/>
      <dgm:spPr/>
    </dgm:pt>
    <dgm:pt modelId="{820BF364-8814-4171-97C8-1FE8709856C3}" type="pres">
      <dgm:prSet presAssocID="{BF8B0B38-41F0-4AC6-9CFB-997582528945}" presName="sp" presStyleCnt="0"/>
      <dgm:spPr/>
    </dgm:pt>
    <dgm:pt modelId="{C4A22C40-8334-401B-9355-861D10D10DEA}" type="pres">
      <dgm:prSet presAssocID="{A6EF4323-170B-48A5-8350-3B2ACF22FAF2}" presName="arrowAndChildren" presStyleCnt="0"/>
      <dgm:spPr/>
    </dgm:pt>
    <dgm:pt modelId="{B4216869-8119-41F5-A814-6F49BC5DFD27}" type="pres">
      <dgm:prSet presAssocID="{A6EF4323-170B-48A5-8350-3B2ACF22FAF2}" presName="parentTextArrow" presStyleLbl="node1" presStyleIdx="1" presStyleCnt="3"/>
      <dgm:spPr/>
    </dgm:pt>
    <dgm:pt modelId="{7484D0BC-2314-4D9F-AE61-E62EF8D4B3EC}" type="pres">
      <dgm:prSet presAssocID="{E18B9DD7-3C1A-44A1-8A23-4B33929769F3}" presName="sp" presStyleCnt="0"/>
      <dgm:spPr/>
    </dgm:pt>
    <dgm:pt modelId="{C29B0EFD-B735-42F9-BFBD-EE26435585DE}" type="pres">
      <dgm:prSet presAssocID="{00D61B8A-2D43-481B-B19B-43C42A6A31B7}" presName="arrowAndChildren" presStyleCnt="0"/>
      <dgm:spPr/>
    </dgm:pt>
    <dgm:pt modelId="{D5BE49BD-81EA-4580-A983-69A339B2E40C}" type="pres">
      <dgm:prSet presAssocID="{00D61B8A-2D43-481B-B19B-43C42A6A31B7}" presName="parentTextArrow" presStyleLbl="node1" presStyleIdx="2" presStyleCnt="3"/>
      <dgm:spPr/>
    </dgm:pt>
  </dgm:ptLst>
  <dgm:cxnLst>
    <dgm:cxn modelId="{28F43620-7CD0-4C0F-864A-200E5A8B6B94}" srcId="{991E4E65-3AB2-474D-8311-83DE04347E57}" destId="{00D61B8A-2D43-481B-B19B-43C42A6A31B7}" srcOrd="0" destOrd="0" parTransId="{4255BFA6-CB41-4B2F-82E7-0D1F750A9D0A}" sibTransId="{E18B9DD7-3C1A-44A1-8A23-4B33929769F3}"/>
    <dgm:cxn modelId="{6554CA2B-A469-4D0D-B6E8-909E228ED988}" srcId="{991E4E65-3AB2-474D-8311-83DE04347E57}" destId="{21FDFD19-8DB3-486A-8FA3-AE02AE92AC4A}" srcOrd="2" destOrd="0" parTransId="{53001597-FD55-4189-95AB-5A321C0FC2A6}" sibTransId="{D5EB9617-E610-42B6-86D6-17429DBF202C}"/>
    <dgm:cxn modelId="{F1B4BB7A-D548-42F4-BF66-BB47CC9D736C}" type="presOf" srcId="{A6EF4323-170B-48A5-8350-3B2ACF22FAF2}" destId="{B4216869-8119-41F5-A814-6F49BC5DFD27}" srcOrd="0" destOrd="0" presId="urn:microsoft.com/office/officeart/2005/8/layout/process4"/>
    <dgm:cxn modelId="{A9330492-CE31-4BAE-9643-14D6C5A0453A}" srcId="{991E4E65-3AB2-474D-8311-83DE04347E57}" destId="{A6EF4323-170B-48A5-8350-3B2ACF22FAF2}" srcOrd="1" destOrd="0" parTransId="{1C80B250-3945-4FD3-8AAE-FF4134964A42}" sibTransId="{BF8B0B38-41F0-4AC6-9CFB-997582528945}"/>
    <dgm:cxn modelId="{AC17CDA5-99E1-451A-8B9D-41E5E8D6592E}" type="presOf" srcId="{21FDFD19-8DB3-486A-8FA3-AE02AE92AC4A}" destId="{D2966D34-E43A-463D-A844-3E044E6CA634}" srcOrd="0" destOrd="0" presId="urn:microsoft.com/office/officeart/2005/8/layout/process4"/>
    <dgm:cxn modelId="{B45435DD-2888-4C16-BB68-13764D41BFB7}" type="presOf" srcId="{991E4E65-3AB2-474D-8311-83DE04347E57}" destId="{F0801148-538E-4891-9440-FCEF281E18B3}" srcOrd="0" destOrd="0" presId="urn:microsoft.com/office/officeart/2005/8/layout/process4"/>
    <dgm:cxn modelId="{17FEE3FE-31EB-46A8-9ED4-8EC6AD1225C6}" type="presOf" srcId="{00D61B8A-2D43-481B-B19B-43C42A6A31B7}" destId="{D5BE49BD-81EA-4580-A983-69A339B2E40C}" srcOrd="0" destOrd="0" presId="urn:microsoft.com/office/officeart/2005/8/layout/process4"/>
    <dgm:cxn modelId="{553DE78D-A946-41F5-90D4-DFDFE49F6971}" type="presParOf" srcId="{F0801148-538E-4891-9440-FCEF281E18B3}" destId="{09EA7CE6-0F72-4AE2-B419-7225E901577F}" srcOrd="0" destOrd="0" presId="urn:microsoft.com/office/officeart/2005/8/layout/process4"/>
    <dgm:cxn modelId="{8C3DF704-385B-42D2-9AB8-1DEFAC2CBE7C}" type="presParOf" srcId="{09EA7CE6-0F72-4AE2-B419-7225E901577F}" destId="{D2966D34-E43A-463D-A844-3E044E6CA634}" srcOrd="0" destOrd="0" presId="urn:microsoft.com/office/officeart/2005/8/layout/process4"/>
    <dgm:cxn modelId="{75648345-E150-43F1-936E-40CBF613B333}" type="presParOf" srcId="{F0801148-538E-4891-9440-FCEF281E18B3}" destId="{820BF364-8814-4171-97C8-1FE8709856C3}" srcOrd="1" destOrd="0" presId="urn:microsoft.com/office/officeart/2005/8/layout/process4"/>
    <dgm:cxn modelId="{9AEE7AC0-208B-444A-85E6-ABACF4B2141C}" type="presParOf" srcId="{F0801148-538E-4891-9440-FCEF281E18B3}" destId="{C4A22C40-8334-401B-9355-861D10D10DEA}" srcOrd="2" destOrd="0" presId="urn:microsoft.com/office/officeart/2005/8/layout/process4"/>
    <dgm:cxn modelId="{B74963C5-831E-47C8-9305-14C810517DAC}" type="presParOf" srcId="{C4A22C40-8334-401B-9355-861D10D10DEA}" destId="{B4216869-8119-41F5-A814-6F49BC5DFD27}" srcOrd="0" destOrd="0" presId="urn:microsoft.com/office/officeart/2005/8/layout/process4"/>
    <dgm:cxn modelId="{8C1D5482-27E0-4740-993C-CD8688DF1A63}" type="presParOf" srcId="{F0801148-538E-4891-9440-FCEF281E18B3}" destId="{7484D0BC-2314-4D9F-AE61-E62EF8D4B3EC}" srcOrd="3" destOrd="0" presId="urn:microsoft.com/office/officeart/2005/8/layout/process4"/>
    <dgm:cxn modelId="{32BB3A6E-1570-4418-99BA-13D0F56C3CDF}" type="presParOf" srcId="{F0801148-538E-4891-9440-FCEF281E18B3}" destId="{C29B0EFD-B735-42F9-BFBD-EE26435585DE}" srcOrd="4" destOrd="0" presId="urn:microsoft.com/office/officeart/2005/8/layout/process4"/>
    <dgm:cxn modelId="{0AC968F1-EA0F-4F61-8A54-50216D1F101F}" type="presParOf" srcId="{C29B0EFD-B735-42F9-BFBD-EE26435585DE}" destId="{D5BE49BD-81EA-4580-A983-69A339B2E40C}"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333E99-C74B-45D5-A3EF-4E4F57656CDD}"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C5954E84-02AC-48E0-8A8F-3EDF1CD768AC}">
      <dgm:prSet/>
      <dgm:spPr>
        <a:solidFill>
          <a:schemeClr val="accent2"/>
        </a:solidFill>
      </dgm:spPr>
      <dgm:t>
        <a:bodyPr/>
        <a:lstStyle/>
        <a:p>
          <a:pPr algn="just" rtl="0"/>
          <a:r>
            <a:rPr lang="en-US" dirty="0"/>
            <a:t>According to Chaffey and Ellis-Chadwick, “data-driven marketing tactics support businesses to understand customer requirements and deliver the right message at the right time seamlessly” (Chaffey &amp; Ellis-Chadwick, 2022). </a:t>
          </a:r>
          <a:endParaRPr lang="en-GB" dirty="0"/>
        </a:p>
      </dgm:t>
    </dgm:pt>
    <dgm:pt modelId="{3B9819B1-F999-4F5A-8F41-AC693575591C}" type="parTrans" cxnId="{0B2EB59F-AB56-470D-9E02-579799EFA142}">
      <dgm:prSet/>
      <dgm:spPr/>
      <dgm:t>
        <a:bodyPr/>
        <a:lstStyle/>
        <a:p>
          <a:endParaRPr lang="en-US"/>
        </a:p>
      </dgm:t>
    </dgm:pt>
    <dgm:pt modelId="{27BC2367-9274-4715-BE58-91139D10D960}" type="sibTrans" cxnId="{0B2EB59F-AB56-470D-9E02-579799EFA142}">
      <dgm:prSet/>
      <dgm:spPr/>
      <dgm:t>
        <a:bodyPr/>
        <a:lstStyle/>
        <a:p>
          <a:endParaRPr lang="en-US"/>
        </a:p>
      </dgm:t>
    </dgm:pt>
    <dgm:pt modelId="{63193868-CAAD-4353-9ADB-BC06E6904789}">
      <dgm:prSet/>
      <dgm:spPr>
        <a:solidFill>
          <a:srgbClr val="00B0F0"/>
        </a:solidFill>
      </dgm:spPr>
      <dgm:t>
        <a:bodyPr/>
        <a:lstStyle/>
        <a:p>
          <a:pPr algn="just" rtl="0"/>
          <a:r>
            <a:rPr lang="en-US" dirty="0"/>
            <a:t>The continuous increase in AI tools </a:t>
          </a:r>
          <a:r>
            <a:rPr lang="en-US" dirty="0" err="1"/>
            <a:t>utilised</a:t>
          </a:r>
          <a:r>
            <a:rPr lang="en-US" dirty="0"/>
            <a:t> and automation processes enables businesses to </a:t>
          </a:r>
          <a:r>
            <a:rPr lang="en-US" dirty="0" err="1"/>
            <a:t>analyse</a:t>
          </a:r>
          <a:r>
            <a:rPr lang="en-US" dirty="0"/>
            <a:t> the largest amounts of data and understand customer </a:t>
          </a:r>
          <a:r>
            <a:rPr lang="en-US" dirty="0" err="1"/>
            <a:t>behaviour</a:t>
          </a:r>
          <a:r>
            <a:rPr lang="en-US" dirty="0"/>
            <a:t>, implement targeting and foster decision-making (Davenport, et al., 2020).</a:t>
          </a:r>
          <a:endParaRPr lang="en-GB" dirty="0"/>
        </a:p>
      </dgm:t>
    </dgm:pt>
    <dgm:pt modelId="{6EDD1F14-45EE-484A-81DB-AFE13CA0B314}" type="parTrans" cxnId="{F8859B98-B2C5-4C4C-8B45-7084A86725A0}">
      <dgm:prSet/>
      <dgm:spPr/>
      <dgm:t>
        <a:bodyPr/>
        <a:lstStyle/>
        <a:p>
          <a:endParaRPr lang="en-US"/>
        </a:p>
      </dgm:t>
    </dgm:pt>
    <dgm:pt modelId="{D71CD22B-B160-44C9-868C-D9AE8CAC5AC4}" type="sibTrans" cxnId="{F8859B98-B2C5-4C4C-8B45-7084A86725A0}">
      <dgm:prSet/>
      <dgm:spPr/>
      <dgm:t>
        <a:bodyPr/>
        <a:lstStyle/>
        <a:p>
          <a:endParaRPr lang="en-US"/>
        </a:p>
      </dgm:t>
    </dgm:pt>
    <dgm:pt modelId="{87BECF07-7FF0-41C3-84CC-BABF3B6E3C33}">
      <dgm:prSet/>
      <dgm:spPr>
        <a:solidFill>
          <a:srgbClr val="00B050"/>
        </a:solidFill>
      </dgm:spPr>
      <dgm:t>
        <a:bodyPr/>
        <a:lstStyle/>
        <a:p>
          <a:pPr algn="just" rtl="0"/>
          <a:r>
            <a:rPr lang="en-US" dirty="0"/>
            <a:t>Data-driven marketing provides clearer performance metrics and accountability, as well as continuous </a:t>
          </a:r>
          <a:r>
            <a:rPr lang="en-US" dirty="0" err="1"/>
            <a:t>optimisation</a:t>
          </a:r>
          <a:r>
            <a:rPr lang="en-US" dirty="0"/>
            <a:t> compared to creativity-led approaches like content marketing only.</a:t>
          </a:r>
          <a:endParaRPr lang="en-GB" dirty="0"/>
        </a:p>
      </dgm:t>
    </dgm:pt>
    <dgm:pt modelId="{6955B3E7-7158-41B3-B38B-298AFA1A039C}" type="parTrans" cxnId="{05D66FB2-7A73-43C4-80C8-B2B5C063CB6A}">
      <dgm:prSet/>
      <dgm:spPr/>
      <dgm:t>
        <a:bodyPr/>
        <a:lstStyle/>
        <a:p>
          <a:endParaRPr lang="en-US"/>
        </a:p>
      </dgm:t>
    </dgm:pt>
    <dgm:pt modelId="{E5157252-DAAD-432C-A729-1C52D0EE01B8}" type="sibTrans" cxnId="{05D66FB2-7A73-43C4-80C8-B2B5C063CB6A}">
      <dgm:prSet/>
      <dgm:spPr/>
      <dgm:t>
        <a:bodyPr/>
        <a:lstStyle/>
        <a:p>
          <a:endParaRPr lang="en-US"/>
        </a:p>
      </dgm:t>
    </dgm:pt>
    <dgm:pt modelId="{0F80CA8C-E794-443C-9A4F-9837647E8213}">
      <dgm:prSet/>
      <dgm:spPr>
        <a:solidFill>
          <a:srgbClr val="7030A0"/>
        </a:solidFill>
      </dgm:spPr>
      <dgm:t>
        <a:bodyPr/>
        <a:lstStyle/>
        <a:p>
          <a:pPr algn="just" rtl="0"/>
          <a:r>
            <a:rPr lang="en-US" dirty="0"/>
            <a:t>Data-driven marketing also supports sustainable and ethical business practice by confirming marketing efforts are less wasteful, relevant and efficient, mitigating wasted advertising spend and unnecessary digital noise (</a:t>
          </a:r>
          <a:r>
            <a:rPr lang="en-US" dirty="0" err="1"/>
            <a:t>Kawsar</a:t>
          </a:r>
          <a:r>
            <a:rPr lang="en-US" dirty="0"/>
            <a:t>, 2025). </a:t>
          </a:r>
          <a:endParaRPr lang="en-GB" dirty="0"/>
        </a:p>
      </dgm:t>
    </dgm:pt>
    <dgm:pt modelId="{227C4D72-4542-4413-8146-CE421FD118D1}" type="parTrans" cxnId="{0FC9961C-3606-4B9A-A036-50880B76F1CF}">
      <dgm:prSet/>
      <dgm:spPr/>
      <dgm:t>
        <a:bodyPr/>
        <a:lstStyle/>
        <a:p>
          <a:endParaRPr lang="en-US"/>
        </a:p>
      </dgm:t>
    </dgm:pt>
    <dgm:pt modelId="{C396B4F5-1393-46CD-BD95-2645954969CD}" type="sibTrans" cxnId="{0FC9961C-3606-4B9A-A036-50880B76F1CF}">
      <dgm:prSet/>
      <dgm:spPr/>
      <dgm:t>
        <a:bodyPr/>
        <a:lstStyle/>
        <a:p>
          <a:endParaRPr lang="en-US"/>
        </a:p>
      </dgm:t>
    </dgm:pt>
    <dgm:pt modelId="{F667D9B3-4EA2-42BF-9015-6661A38FF8CB}" type="pres">
      <dgm:prSet presAssocID="{A7333E99-C74B-45D5-A3EF-4E4F57656CDD}" presName="Name0" presStyleCnt="0">
        <dgm:presLayoutVars>
          <dgm:chMax val="7"/>
          <dgm:chPref val="7"/>
          <dgm:dir/>
        </dgm:presLayoutVars>
      </dgm:prSet>
      <dgm:spPr/>
    </dgm:pt>
    <dgm:pt modelId="{8C6BF175-B2D7-4279-9AF5-92A567EE1A37}" type="pres">
      <dgm:prSet presAssocID="{A7333E99-C74B-45D5-A3EF-4E4F57656CDD}" presName="Name1" presStyleCnt="0"/>
      <dgm:spPr/>
    </dgm:pt>
    <dgm:pt modelId="{6D16D90E-9EC2-45BE-AE6E-F86F194004D9}" type="pres">
      <dgm:prSet presAssocID="{A7333E99-C74B-45D5-A3EF-4E4F57656CDD}" presName="cycle" presStyleCnt="0"/>
      <dgm:spPr/>
    </dgm:pt>
    <dgm:pt modelId="{5BB89A6A-28B6-45B1-A883-3003BEEDFF3D}" type="pres">
      <dgm:prSet presAssocID="{A7333E99-C74B-45D5-A3EF-4E4F57656CDD}" presName="srcNode" presStyleLbl="node1" presStyleIdx="0" presStyleCnt="4"/>
      <dgm:spPr/>
    </dgm:pt>
    <dgm:pt modelId="{4BC3F4D7-5894-4F50-B597-FF157BD5390F}" type="pres">
      <dgm:prSet presAssocID="{A7333E99-C74B-45D5-A3EF-4E4F57656CDD}" presName="conn" presStyleLbl="parChTrans1D2" presStyleIdx="0" presStyleCnt="1"/>
      <dgm:spPr/>
    </dgm:pt>
    <dgm:pt modelId="{D29E18AF-FD4E-45E2-A909-CDCC37FCDCFF}" type="pres">
      <dgm:prSet presAssocID="{A7333E99-C74B-45D5-A3EF-4E4F57656CDD}" presName="extraNode" presStyleLbl="node1" presStyleIdx="0" presStyleCnt="4"/>
      <dgm:spPr/>
    </dgm:pt>
    <dgm:pt modelId="{607BFB48-6AD4-4478-908D-48E234F6366D}" type="pres">
      <dgm:prSet presAssocID="{A7333E99-C74B-45D5-A3EF-4E4F57656CDD}" presName="dstNode" presStyleLbl="node1" presStyleIdx="0" presStyleCnt="4"/>
      <dgm:spPr/>
    </dgm:pt>
    <dgm:pt modelId="{8E76CA54-EFBB-49E0-9924-84F7E7F2CC14}" type="pres">
      <dgm:prSet presAssocID="{C5954E84-02AC-48E0-8A8F-3EDF1CD768AC}" presName="text_1" presStyleLbl="node1" presStyleIdx="0" presStyleCnt="4">
        <dgm:presLayoutVars>
          <dgm:bulletEnabled val="1"/>
        </dgm:presLayoutVars>
      </dgm:prSet>
      <dgm:spPr/>
    </dgm:pt>
    <dgm:pt modelId="{8E9CEAD3-A38F-4B31-B0B7-208ACC6D5AE0}" type="pres">
      <dgm:prSet presAssocID="{C5954E84-02AC-48E0-8A8F-3EDF1CD768AC}" presName="accent_1" presStyleCnt="0"/>
      <dgm:spPr/>
    </dgm:pt>
    <dgm:pt modelId="{334D9E13-48F8-4C01-BF02-BC7BF6ED6542}" type="pres">
      <dgm:prSet presAssocID="{C5954E84-02AC-48E0-8A8F-3EDF1CD768AC}" presName="accentRepeatNode" presStyleLbl="solidFgAcc1" presStyleIdx="0" presStyleCnt="4"/>
      <dgm:spPr/>
    </dgm:pt>
    <dgm:pt modelId="{B949E9A2-396F-42E4-A765-A0D9A9E4F949}" type="pres">
      <dgm:prSet presAssocID="{63193868-CAAD-4353-9ADB-BC06E6904789}" presName="text_2" presStyleLbl="node1" presStyleIdx="1" presStyleCnt="4">
        <dgm:presLayoutVars>
          <dgm:bulletEnabled val="1"/>
        </dgm:presLayoutVars>
      </dgm:prSet>
      <dgm:spPr/>
    </dgm:pt>
    <dgm:pt modelId="{0A0E8D27-0661-42E3-A9EC-1D70E5059F74}" type="pres">
      <dgm:prSet presAssocID="{63193868-CAAD-4353-9ADB-BC06E6904789}" presName="accent_2" presStyleCnt="0"/>
      <dgm:spPr/>
    </dgm:pt>
    <dgm:pt modelId="{86C57E20-434A-492C-AB76-2F5CE5E4BA9E}" type="pres">
      <dgm:prSet presAssocID="{63193868-CAAD-4353-9ADB-BC06E6904789}" presName="accentRepeatNode" presStyleLbl="solidFgAcc1" presStyleIdx="1" presStyleCnt="4"/>
      <dgm:spPr/>
    </dgm:pt>
    <dgm:pt modelId="{E0811D7B-7082-4716-A13F-0CBBCCE0DF6B}" type="pres">
      <dgm:prSet presAssocID="{87BECF07-7FF0-41C3-84CC-BABF3B6E3C33}" presName="text_3" presStyleLbl="node1" presStyleIdx="2" presStyleCnt="4">
        <dgm:presLayoutVars>
          <dgm:bulletEnabled val="1"/>
        </dgm:presLayoutVars>
      </dgm:prSet>
      <dgm:spPr/>
    </dgm:pt>
    <dgm:pt modelId="{CFA466DA-A6C6-480D-A31B-16A69D5AE0C4}" type="pres">
      <dgm:prSet presAssocID="{87BECF07-7FF0-41C3-84CC-BABF3B6E3C33}" presName="accent_3" presStyleCnt="0"/>
      <dgm:spPr/>
    </dgm:pt>
    <dgm:pt modelId="{BBA06AC4-A610-47FB-86E5-EE465BEC65AE}" type="pres">
      <dgm:prSet presAssocID="{87BECF07-7FF0-41C3-84CC-BABF3B6E3C33}" presName="accentRepeatNode" presStyleLbl="solidFgAcc1" presStyleIdx="2" presStyleCnt="4"/>
      <dgm:spPr/>
    </dgm:pt>
    <dgm:pt modelId="{F562ED64-3FCE-4844-BF06-2D5BF2893542}" type="pres">
      <dgm:prSet presAssocID="{0F80CA8C-E794-443C-9A4F-9837647E8213}" presName="text_4" presStyleLbl="node1" presStyleIdx="3" presStyleCnt="4">
        <dgm:presLayoutVars>
          <dgm:bulletEnabled val="1"/>
        </dgm:presLayoutVars>
      </dgm:prSet>
      <dgm:spPr/>
    </dgm:pt>
    <dgm:pt modelId="{A9B82FA4-44C5-491B-B328-57E6C0441662}" type="pres">
      <dgm:prSet presAssocID="{0F80CA8C-E794-443C-9A4F-9837647E8213}" presName="accent_4" presStyleCnt="0"/>
      <dgm:spPr/>
    </dgm:pt>
    <dgm:pt modelId="{4F53A417-8822-4ACF-8D82-B9CCC9D62F7C}" type="pres">
      <dgm:prSet presAssocID="{0F80CA8C-E794-443C-9A4F-9837647E8213}" presName="accentRepeatNode" presStyleLbl="solidFgAcc1" presStyleIdx="3" presStyleCnt="4"/>
      <dgm:spPr/>
    </dgm:pt>
  </dgm:ptLst>
  <dgm:cxnLst>
    <dgm:cxn modelId="{E06C1400-7A80-4AED-921C-82D954AEB4B1}" type="presOf" srcId="{C5954E84-02AC-48E0-8A8F-3EDF1CD768AC}" destId="{8E76CA54-EFBB-49E0-9924-84F7E7F2CC14}" srcOrd="0" destOrd="0" presId="urn:microsoft.com/office/officeart/2008/layout/VerticalCurvedList"/>
    <dgm:cxn modelId="{0FC9961C-3606-4B9A-A036-50880B76F1CF}" srcId="{A7333E99-C74B-45D5-A3EF-4E4F57656CDD}" destId="{0F80CA8C-E794-443C-9A4F-9837647E8213}" srcOrd="3" destOrd="0" parTransId="{227C4D72-4542-4413-8146-CE421FD118D1}" sibTransId="{C396B4F5-1393-46CD-BD95-2645954969CD}"/>
    <dgm:cxn modelId="{54A98D28-419E-473C-8292-0FA6E767CA15}" type="presOf" srcId="{0F80CA8C-E794-443C-9A4F-9837647E8213}" destId="{F562ED64-3FCE-4844-BF06-2D5BF2893542}" srcOrd="0" destOrd="0" presId="urn:microsoft.com/office/officeart/2008/layout/VerticalCurvedList"/>
    <dgm:cxn modelId="{FCECA65C-B206-4A7B-8E2D-9FE6695F0B37}" type="presOf" srcId="{A7333E99-C74B-45D5-A3EF-4E4F57656CDD}" destId="{F667D9B3-4EA2-42BF-9015-6661A38FF8CB}" srcOrd="0" destOrd="0" presId="urn:microsoft.com/office/officeart/2008/layout/VerticalCurvedList"/>
    <dgm:cxn modelId="{8DBBDB4C-2957-4DF6-8613-D71D3BDFFAA6}" type="presOf" srcId="{27BC2367-9274-4715-BE58-91139D10D960}" destId="{4BC3F4D7-5894-4F50-B597-FF157BD5390F}" srcOrd="0" destOrd="0" presId="urn:microsoft.com/office/officeart/2008/layout/VerticalCurvedList"/>
    <dgm:cxn modelId="{4D3AF76E-57AA-4AC8-A03B-582F8ABA3753}" type="presOf" srcId="{63193868-CAAD-4353-9ADB-BC06E6904789}" destId="{B949E9A2-396F-42E4-A765-A0D9A9E4F949}" srcOrd="0" destOrd="0" presId="urn:microsoft.com/office/officeart/2008/layout/VerticalCurvedList"/>
    <dgm:cxn modelId="{F8859B98-B2C5-4C4C-8B45-7084A86725A0}" srcId="{A7333E99-C74B-45D5-A3EF-4E4F57656CDD}" destId="{63193868-CAAD-4353-9ADB-BC06E6904789}" srcOrd="1" destOrd="0" parTransId="{6EDD1F14-45EE-484A-81DB-AFE13CA0B314}" sibTransId="{D71CD22B-B160-44C9-868C-D9AE8CAC5AC4}"/>
    <dgm:cxn modelId="{0B2EB59F-AB56-470D-9E02-579799EFA142}" srcId="{A7333E99-C74B-45D5-A3EF-4E4F57656CDD}" destId="{C5954E84-02AC-48E0-8A8F-3EDF1CD768AC}" srcOrd="0" destOrd="0" parTransId="{3B9819B1-F999-4F5A-8F41-AC693575591C}" sibTransId="{27BC2367-9274-4715-BE58-91139D10D960}"/>
    <dgm:cxn modelId="{05D66FB2-7A73-43C4-80C8-B2B5C063CB6A}" srcId="{A7333E99-C74B-45D5-A3EF-4E4F57656CDD}" destId="{87BECF07-7FF0-41C3-84CC-BABF3B6E3C33}" srcOrd="2" destOrd="0" parTransId="{6955B3E7-7158-41B3-B38B-298AFA1A039C}" sibTransId="{E5157252-DAAD-432C-A729-1C52D0EE01B8}"/>
    <dgm:cxn modelId="{6B2770BC-36E2-413B-BCA0-7A03D8805C59}" type="presOf" srcId="{87BECF07-7FF0-41C3-84CC-BABF3B6E3C33}" destId="{E0811D7B-7082-4716-A13F-0CBBCCE0DF6B}" srcOrd="0" destOrd="0" presId="urn:microsoft.com/office/officeart/2008/layout/VerticalCurvedList"/>
    <dgm:cxn modelId="{926BEDD3-0841-4C2A-BE42-602789E58B21}" type="presParOf" srcId="{F667D9B3-4EA2-42BF-9015-6661A38FF8CB}" destId="{8C6BF175-B2D7-4279-9AF5-92A567EE1A37}" srcOrd="0" destOrd="0" presId="urn:microsoft.com/office/officeart/2008/layout/VerticalCurvedList"/>
    <dgm:cxn modelId="{C6F4D9A6-E2BE-497E-ADD5-2FAD022618EB}" type="presParOf" srcId="{8C6BF175-B2D7-4279-9AF5-92A567EE1A37}" destId="{6D16D90E-9EC2-45BE-AE6E-F86F194004D9}" srcOrd="0" destOrd="0" presId="urn:microsoft.com/office/officeart/2008/layout/VerticalCurvedList"/>
    <dgm:cxn modelId="{546EB678-26F5-4BEE-864C-3ADF34C3AA91}" type="presParOf" srcId="{6D16D90E-9EC2-45BE-AE6E-F86F194004D9}" destId="{5BB89A6A-28B6-45B1-A883-3003BEEDFF3D}" srcOrd="0" destOrd="0" presId="urn:microsoft.com/office/officeart/2008/layout/VerticalCurvedList"/>
    <dgm:cxn modelId="{D09D723D-18AB-49A9-9943-ABC87341CA22}" type="presParOf" srcId="{6D16D90E-9EC2-45BE-AE6E-F86F194004D9}" destId="{4BC3F4D7-5894-4F50-B597-FF157BD5390F}" srcOrd="1" destOrd="0" presId="urn:microsoft.com/office/officeart/2008/layout/VerticalCurvedList"/>
    <dgm:cxn modelId="{8D159D69-135C-4F58-81FB-9F8CAFCE5120}" type="presParOf" srcId="{6D16D90E-9EC2-45BE-AE6E-F86F194004D9}" destId="{D29E18AF-FD4E-45E2-A909-CDCC37FCDCFF}" srcOrd="2" destOrd="0" presId="urn:microsoft.com/office/officeart/2008/layout/VerticalCurvedList"/>
    <dgm:cxn modelId="{B35890FD-DE15-4FC9-9B20-9DDCFEDA1E38}" type="presParOf" srcId="{6D16D90E-9EC2-45BE-AE6E-F86F194004D9}" destId="{607BFB48-6AD4-4478-908D-48E234F6366D}" srcOrd="3" destOrd="0" presId="urn:microsoft.com/office/officeart/2008/layout/VerticalCurvedList"/>
    <dgm:cxn modelId="{AA9556F0-5F0E-40D4-A007-583F4C88AB12}" type="presParOf" srcId="{8C6BF175-B2D7-4279-9AF5-92A567EE1A37}" destId="{8E76CA54-EFBB-49E0-9924-84F7E7F2CC14}" srcOrd="1" destOrd="0" presId="urn:microsoft.com/office/officeart/2008/layout/VerticalCurvedList"/>
    <dgm:cxn modelId="{856F2789-DF32-47BE-968E-E508FCECB519}" type="presParOf" srcId="{8C6BF175-B2D7-4279-9AF5-92A567EE1A37}" destId="{8E9CEAD3-A38F-4B31-B0B7-208ACC6D5AE0}" srcOrd="2" destOrd="0" presId="urn:microsoft.com/office/officeart/2008/layout/VerticalCurvedList"/>
    <dgm:cxn modelId="{CB471D50-81EF-49D7-AAC5-A8D52E4DC6B0}" type="presParOf" srcId="{8E9CEAD3-A38F-4B31-B0B7-208ACC6D5AE0}" destId="{334D9E13-48F8-4C01-BF02-BC7BF6ED6542}" srcOrd="0" destOrd="0" presId="urn:microsoft.com/office/officeart/2008/layout/VerticalCurvedList"/>
    <dgm:cxn modelId="{827037E9-8D2F-46A0-B04D-8D1E1D95788D}" type="presParOf" srcId="{8C6BF175-B2D7-4279-9AF5-92A567EE1A37}" destId="{B949E9A2-396F-42E4-A765-A0D9A9E4F949}" srcOrd="3" destOrd="0" presId="urn:microsoft.com/office/officeart/2008/layout/VerticalCurvedList"/>
    <dgm:cxn modelId="{8AD9E594-6694-4806-A3C8-0607BB98E571}" type="presParOf" srcId="{8C6BF175-B2D7-4279-9AF5-92A567EE1A37}" destId="{0A0E8D27-0661-42E3-A9EC-1D70E5059F74}" srcOrd="4" destOrd="0" presId="urn:microsoft.com/office/officeart/2008/layout/VerticalCurvedList"/>
    <dgm:cxn modelId="{5CDD171F-FFE4-4B2C-A67E-4461F51EAC8B}" type="presParOf" srcId="{0A0E8D27-0661-42E3-A9EC-1D70E5059F74}" destId="{86C57E20-434A-492C-AB76-2F5CE5E4BA9E}" srcOrd="0" destOrd="0" presId="urn:microsoft.com/office/officeart/2008/layout/VerticalCurvedList"/>
    <dgm:cxn modelId="{4E385644-C019-4AFB-92F7-BC09F1CFAEA2}" type="presParOf" srcId="{8C6BF175-B2D7-4279-9AF5-92A567EE1A37}" destId="{E0811D7B-7082-4716-A13F-0CBBCCE0DF6B}" srcOrd="5" destOrd="0" presId="urn:microsoft.com/office/officeart/2008/layout/VerticalCurvedList"/>
    <dgm:cxn modelId="{1DA23BB9-1AC6-4466-8033-4129DF97A035}" type="presParOf" srcId="{8C6BF175-B2D7-4279-9AF5-92A567EE1A37}" destId="{CFA466DA-A6C6-480D-A31B-16A69D5AE0C4}" srcOrd="6" destOrd="0" presId="urn:microsoft.com/office/officeart/2008/layout/VerticalCurvedList"/>
    <dgm:cxn modelId="{F1CEABB6-9554-44CD-841F-DB0715655301}" type="presParOf" srcId="{CFA466DA-A6C6-480D-A31B-16A69D5AE0C4}" destId="{BBA06AC4-A610-47FB-86E5-EE465BEC65AE}" srcOrd="0" destOrd="0" presId="urn:microsoft.com/office/officeart/2008/layout/VerticalCurvedList"/>
    <dgm:cxn modelId="{194482DA-20C3-40F7-86BF-8ADB808D6423}" type="presParOf" srcId="{8C6BF175-B2D7-4279-9AF5-92A567EE1A37}" destId="{F562ED64-3FCE-4844-BF06-2D5BF2893542}" srcOrd="7" destOrd="0" presId="urn:microsoft.com/office/officeart/2008/layout/VerticalCurvedList"/>
    <dgm:cxn modelId="{EFB5EF59-5341-428F-B069-29289AE3AD48}" type="presParOf" srcId="{8C6BF175-B2D7-4279-9AF5-92A567EE1A37}" destId="{A9B82FA4-44C5-491B-B328-57E6C0441662}" srcOrd="8" destOrd="0" presId="urn:microsoft.com/office/officeart/2008/layout/VerticalCurvedList"/>
    <dgm:cxn modelId="{E67C475F-819B-40BC-A488-6277C33917DD}" type="presParOf" srcId="{A9B82FA4-44C5-491B-B328-57E6C0441662}" destId="{4F53A417-8822-4ACF-8D82-B9CCC9D62F7C}"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0A964C4-A9C9-4247-80CD-DEDF2392C5C0}"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0A840BBD-92E6-4423-AF1B-45AB9ECEEAAE}">
      <dgm:prSet/>
      <dgm:spPr>
        <a:solidFill>
          <a:schemeClr val="accent2"/>
        </a:solidFill>
      </dgm:spPr>
      <dgm:t>
        <a:bodyPr/>
        <a:lstStyle/>
        <a:p>
          <a:pPr algn="just" rtl="0"/>
          <a:r>
            <a:rPr lang="en-US" dirty="0"/>
            <a:t>Data privacy regulations like GDPR limits the ways in which data can be collected &amp; consumed, necessitating stringent data-governance and transparency.</a:t>
          </a:r>
          <a:endParaRPr lang="en-GB" dirty="0"/>
        </a:p>
      </dgm:t>
    </dgm:pt>
    <dgm:pt modelId="{FECD5CCA-CD31-45A5-8610-3AC677B17823}" type="parTrans" cxnId="{10FED4A5-C71A-48FC-A1ED-7B6AF085EA1A}">
      <dgm:prSet/>
      <dgm:spPr/>
      <dgm:t>
        <a:bodyPr/>
        <a:lstStyle/>
        <a:p>
          <a:endParaRPr lang="en-US"/>
        </a:p>
      </dgm:t>
    </dgm:pt>
    <dgm:pt modelId="{AB039064-9ECE-450D-AB1C-7A11A764F20E}" type="sibTrans" cxnId="{10FED4A5-C71A-48FC-A1ED-7B6AF085EA1A}">
      <dgm:prSet/>
      <dgm:spPr/>
      <dgm:t>
        <a:bodyPr/>
        <a:lstStyle/>
        <a:p>
          <a:endParaRPr lang="en-US"/>
        </a:p>
      </dgm:t>
    </dgm:pt>
    <dgm:pt modelId="{A02FCACB-C19A-425F-80CB-385A43D3592D}">
      <dgm:prSet/>
      <dgm:spPr>
        <a:solidFill>
          <a:srgbClr val="00B0F0"/>
        </a:solidFill>
      </dgm:spPr>
      <dgm:t>
        <a:bodyPr/>
        <a:lstStyle/>
        <a:p>
          <a:pPr algn="just" rtl="0"/>
          <a:r>
            <a:rPr lang="en-US" dirty="0"/>
            <a:t>Excessive dependence on data can stifle creativity and ignore the emotional or cultural aspects of consumer </a:t>
          </a:r>
          <a:r>
            <a:rPr lang="en-US" dirty="0" err="1"/>
            <a:t>behaviour</a:t>
          </a:r>
          <a:r>
            <a:rPr lang="en-US" dirty="0"/>
            <a:t>.</a:t>
          </a:r>
          <a:endParaRPr lang="en-GB" dirty="0"/>
        </a:p>
      </dgm:t>
    </dgm:pt>
    <dgm:pt modelId="{944C9C51-B2D6-488C-B58A-50751C600A6D}" type="parTrans" cxnId="{B6783F0A-66A7-4666-A566-DF7DE55BB505}">
      <dgm:prSet/>
      <dgm:spPr/>
      <dgm:t>
        <a:bodyPr/>
        <a:lstStyle/>
        <a:p>
          <a:endParaRPr lang="en-US"/>
        </a:p>
      </dgm:t>
    </dgm:pt>
    <dgm:pt modelId="{D159EEE4-012A-4923-A8D1-1FEF9DF7837F}" type="sibTrans" cxnId="{B6783F0A-66A7-4666-A566-DF7DE55BB505}">
      <dgm:prSet/>
      <dgm:spPr/>
      <dgm:t>
        <a:bodyPr/>
        <a:lstStyle/>
        <a:p>
          <a:endParaRPr lang="en-US"/>
        </a:p>
      </dgm:t>
    </dgm:pt>
    <dgm:pt modelId="{C8C594F8-0259-4944-8608-2264F48C4D58}">
      <dgm:prSet/>
      <dgm:spPr>
        <a:solidFill>
          <a:srgbClr val="00B050"/>
        </a:solidFill>
      </dgm:spPr>
      <dgm:t>
        <a:bodyPr/>
        <a:lstStyle/>
        <a:p>
          <a:pPr algn="just" rtl="0"/>
          <a:r>
            <a:rPr lang="en-US" dirty="0"/>
            <a:t>Data quality and bias can mitigate the reliability of insights if not managed effectively. </a:t>
          </a:r>
          <a:endParaRPr lang="en-GB" dirty="0"/>
        </a:p>
      </dgm:t>
    </dgm:pt>
    <dgm:pt modelId="{ED52F198-3339-4EF5-9A1E-A93E30B04B7A}" type="parTrans" cxnId="{7ABBF716-9385-432B-B30D-0C0EEF59125D}">
      <dgm:prSet/>
      <dgm:spPr/>
      <dgm:t>
        <a:bodyPr/>
        <a:lstStyle/>
        <a:p>
          <a:endParaRPr lang="en-US"/>
        </a:p>
      </dgm:t>
    </dgm:pt>
    <dgm:pt modelId="{5B2596CF-2824-4349-94F5-39E4EE3C8E8F}" type="sibTrans" cxnId="{7ABBF716-9385-432B-B30D-0C0EEF59125D}">
      <dgm:prSet/>
      <dgm:spPr/>
      <dgm:t>
        <a:bodyPr/>
        <a:lstStyle/>
        <a:p>
          <a:endParaRPr lang="en-US"/>
        </a:p>
      </dgm:t>
    </dgm:pt>
    <dgm:pt modelId="{EA240CF9-6ECA-4204-8CA5-3FE55C0A3115}" type="pres">
      <dgm:prSet presAssocID="{90A964C4-A9C9-4247-80CD-DEDF2392C5C0}" presName="outerComposite" presStyleCnt="0">
        <dgm:presLayoutVars>
          <dgm:chMax val="5"/>
          <dgm:dir/>
          <dgm:resizeHandles val="exact"/>
        </dgm:presLayoutVars>
      </dgm:prSet>
      <dgm:spPr/>
    </dgm:pt>
    <dgm:pt modelId="{951D1F73-85FC-48D5-8113-763504613DE3}" type="pres">
      <dgm:prSet presAssocID="{90A964C4-A9C9-4247-80CD-DEDF2392C5C0}" presName="dummyMaxCanvas" presStyleCnt="0">
        <dgm:presLayoutVars/>
      </dgm:prSet>
      <dgm:spPr/>
    </dgm:pt>
    <dgm:pt modelId="{10E672EF-0CBC-41DC-B6EB-51E2308EA3A5}" type="pres">
      <dgm:prSet presAssocID="{90A964C4-A9C9-4247-80CD-DEDF2392C5C0}" presName="ThreeNodes_1" presStyleLbl="node1" presStyleIdx="0" presStyleCnt="3">
        <dgm:presLayoutVars>
          <dgm:bulletEnabled val="1"/>
        </dgm:presLayoutVars>
      </dgm:prSet>
      <dgm:spPr/>
    </dgm:pt>
    <dgm:pt modelId="{4B2B48AC-DBBF-4642-A142-ABBE96BBD5AC}" type="pres">
      <dgm:prSet presAssocID="{90A964C4-A9C9-4247-80CD-DEDF2392C5C0}" presName="ThreeNodes_2" presStyleLbl="node1" presStyleIdx="1" presStyleCnt="3">
        <dgm:presLayoutVars>
          <dgm:bulletEnabled val="1"/>
        </dgm:presLayoutVars>
      </dgm:prSet>
      <dgm:spPr/>
    </dgm:pt>
    <dgm:pt modelId="{653B7D57-E080-44F6-AB5E-F1C00094C649}" type="pres">
      <dgm:prSet presAssocID="{90A964C4-A9C9-4247-80CD-DEDF2392C5C0}" presName="ThreeNodes_3" presStyleLbl="node1" presStyleIdx="2" presStyleCnt="3">
        <dgm:presLayoutVars>
          <dgm:bulletEnabled val="1"/>
        </dgm:presLayoutVars>
      </dgm:prSet>
      <dgm:spPr/>
    </dgm:pt>
    <dgm:pt modelId="{76BAD563-9866-4E33-9743-33E55C839F3F}" type="pres">
      <dgm:prSet presAssocID="{90A964C4-A9C9-4247-80CD-DEDF2392C5C0}" presName="ThreeConn_1-2" presStyleLbl="fgAccFollowNode1" presStyleIdx="0" presStyleCnt="2">
        <dgm:presLayoutVars>
          <dgm:bulletEnabled val="1"/>
        </dgm:presLayoutVars>
      </dgm:prSet>
      <dgm:spPr/>
    </dgm:pt>
    <dgm:pt modelId="{159AE211-6014-419D-8063-E5B42F5A9C5C}" type="pres">
      <dgm:prSet presAssocID="{90A964C4-A9C9-4247-80CD-DEDF2392C5C0}" presName="ThreeConn_2-3" presStyleLbl="fgAccFollowNode1" presStyleIdx="1" presStyleCnt="2">
        <dgm:presLayoutVars>
          <dgm:bulletEnabled val="1"/>
        </dgm:presLayoutVars>
      </dgm:prSet>
      <dgm:spPr/>
    </dgm:pt>
    <dgm:pt modelId="{26548789-D602-4DCD-89A8-3FA5F1FE8BAF}" type="pres">
      <dgm:prSet presAssocID="{90A964C4-A9C9-4247-80CD-DEDF2392C5C0}" presName="ThreeNodes_1_text" presStyleLbl="node1" presStyleIdx="2" presStyleCnt="3">
        <dgm:presLayoutVars>
          <dgm:bulletEnabled val="1"/>
        </dgm:presLayoutVars>
      </dgm:prSet>
      <dgm:spPr/>
    </dgm:pt>
    <dgm:pt modelId="{480531B7-7153-4F9A-950F-97680D546743}" type="pres">
      <dgm:prSet presAssocID="{90A964C4-A9C9-4247-80CD-DEDF2392C5C0}" presName="ThreeNodes_2_text" presStyleLbl="node1" presStyleIdx="2" presStyleCnt="3">
        <dgm:presLayoutVars>
          <dgm:bulletEnabled val="1"/>
        </dgm:presLayoutVars>
      </dgm:prSet>
      <dgm:spPr/>
    </dgm:pt>
    <dgm:pt modelId="{A91EDDDB-A6ED-479C-9938-A78E748DC871}" type="pres">
      <dgm:prSet presAssocID="{90A964C4-A9C9-4247-80CD-DEDF2392C5C0}" presName="ThreeNodes_3_text" presStyleLbl="node1" presStyleIdx="2" presStyleCnt="3">
        <dgm:presLayoutVars>
          <dgm:bulletEnabled val="1"/>
        </dgm:presLayoutVars>
      </dgm:prSet>
      <dgm:spPr/>
    </dgm:pt>
  </dgm:ptLst>
  <dgm:cxnLst>
    <dgm:cxn modelId="{78563A04-F42B-4CC7-8937-596E901AB146}" type="presOf" srcId="{C8C594F8-0259-4944-8608-2264F48C4D58}" destId="{653B7D57-E080-44F6-AB5E-F1C00094C649}" srcOrd="0" destOrd="0" presId="urn:microsoft.com/office/officeart/2005/8/layout/vProcess5"/>
    <dgm:cxn modelId="{B6783F0A-66A7-4666-A566-DF7DE55BB505}" srcId="{90A964C4-A9C9-4247-80CD-DEDF2392C5C0}" destId="{A02FCACB-C19A-425F-80CB-385A43D3592D}" srcOrd="1" destOrd="0" parTransId="{944C9C51-B2D6-488C-B58A-50751C600A6D}" sibTransId="{D159EEE4-012A-4923-A8D1-1FEF9DF7837F}"/>
    <dgm:cxn modelId="{7ABBF716-9385-432B-B30D-0C0EEF59125D}" srcId="{90A964C4-A9C9-4247-80CD-DEDF2392C5C0}" destId="{C8C594F8-0259-4944-8608-2264F48C4D58}" srcOrd="2" destOrd="0" parTransId="{ED52F198-3339-4EF5-9A1E-A93E30B04B7A}" sibTransId="{5B2596CF-2824-4349-94F5-39E4EE3C8E8F}"/>
    <dgm:cxn modelId="{EEDE0130-531A-407F-9E6B-B45131DA868A}" type="presOf" srcId="{A02FCACB-C19A-425F-80CB-385A43D3592D}" destId="{480531B7-7153-4F9A-950F-97680D546743}" srcOrd="1" destOrd="0" presId="urn:microsoft.com/office/officeart/2005/8/layout/vProcess5"/>
    <dgm:cxn modelId="{4A1BC330-09E7-492A-8EC5-782E9166D755}" type="presOf" srcId="{C8C594F8-0259-4944-8608-2264F48C4D58}" destId="{A91EDDDB-A6ED-479C-9938-A78E748DC871}" srcOrd="1" destOrd="0" presId="urn:microsoft.com/office/officeart/2005/8/layout/vProcess5"/>
    <dgm:cxn modelId="{10504C33-1158-46F9-9EAA-EC47FF5C67BD}" type="presOf" srcId="{AB039064-9ECE-450D-AB1C-7A11A764F20E}" destId="{76BAD563-9866-4E33-9743-33E55C839F3F}" srcOrd="0" destOrd="0" presId="urn:microsoft.com/office/officeart/2005/8/layout/vProcess5"/>
    <dgm:cxn modelId="{BF09C335-09F2-497F-843A-48BE46DA1721}" type="presOf" srcId="{A02FCACB-C19A-425F-80CB-385A43D3592D}" destId="{4B2B48AC-DBBF-4642-A142-ABBE96BBD5AC}" srcOrd="0" destOrd="0" presId="urn:microsoft.com/office/officeart/2005/8/layout/vProcess5"/>
    <dgm:cxn modelId="{908A1A49-F9E0-4748-9BE5-C8483E6078AC}" type="presOf" srcId="{0A840BBD-92E6-4423-AF1B-45AB9ECEEAAE}" destId="{26548789-D602-4DCD-89A8-3FA5F1FE8BAF}" srcOrd="1" destOrd="0" presId="urn:microsoft.com/office/officeart/2005/8/layout/vProcess5"/>
    <dgm:cxn modelId="{8D420183-A58C-42CC-9D36-EEE59822AA64}" type="presOf" srcId="{90A964C4-A9C9-4247-80CD-DEDF2392C5C0}" destId="{EA240CF9-6ECA-4204-8CA5-3FE55C0A3115}" srcOrd="0" destOrd="0" presId="urn:microsoft.com/office/officeart/2005/8/layout/vProcess5"/>
    <dgm:cxn modelId="{10FED4A5-C71A-48FC-A1ED-7B6AF085EA1A}" srcId="{90A964C4-A9C9-4247-80CD-DEDF2392C5C0}" destId="{0A840BBD-92E6-4423-AF1B-45AB9ECEEAAE}" srcOrd="0" destOrd="0" parTransId="{FECD5CCA-CD31-45A5-8610-3AC677B17823}" sibTransId="{AB039064-9ECE-450D-AB1C-7A11A764F20E}"/>
    <dgm:cxn modelId="{C10469C2-D4E5-4548-8445-1248B2D7D81B}" type="presOf" srcId="{0A840BBD-92E6-4423-AF1B-45AB9ECEEAAE}" destId="{10E672EF-0CBC-41DC-B6EB-51E2308EA3A5}" srcOrd="0" destOrd="0" presId="urn:microsoft.com/office/officeart/2005/8/layout/vProcess5"/>
    <dgm:cxn modelId="{180874DA-72F0-4E90-839E-B18D203DC6D0}" type="presOf" srcId="{D159EEE4-012A-4923-A8D1-1FEF9DF7837F}" destId="{159AE211-6014-419D-8063-E5B42F5A9C5C}" srcOrd="0" destOrd="0" presId="urn:microsoft.com/office/officeart/2005/8/layout/vProcess5"/>
    <dgm:cxn modelId="{0229C3B0-9403-4175-BBAB-1100C1C6A5ED}" type="presParOf" srcId="{EA240CF9-6ECA-4204-8CA5-3FE55C0A3115}" destId="{951D1F73-85FC-48D5-8113-763504613DE3}" srcOrd="0" destOrd="0" presId="urn:microsoft.com/office/officeart/2005/8/layout/vProcess5"/>
    <dgm:cxn modelId="{8B61DCDA-F005-4DD0-B231-97561C2F9399}" type="presParOf" srcId="{EA240CF9-6ECA-4204-8CA5-3FE55C0A3115}" destId="{10E672EF-0CBC-41DC-B6EB-51E2308EA3A5}" srcOrd="1" destOrd="0" presId="urn:microsoft.com/office/officeart/2005/8/layout/vProcess5"/>
    <dgm:cxn modelId="{B73B8FA5-82A6-45C5-8992-FF844FCABD73}" type="presParOf" srcId="{EA240CF9-6ECA-4204-8CA5-3FE55C0A3115}" destId="{4B2B48AC-DBBF-4642-A142-ABBE96BBD5AC}" srcOrd="2" destOrd="0" presId="urn:microsoft.com/office/officeart/2005/8/layout/vProcess5"/>
    <dgm:cxn modelId="{5115EF12-806D-441D-BBDA-3CB6A428F9D6}" type="presParOf" srcId="{EA240CF9-6ECA-4204-8CA5-3FE55C0A3115}" destId="{653B7D57-E080-44F6-AB5E-F1C00094C649}" srcOrd="3" destOrd="0" presId="urn:microsoft.com/office/officeart/2005/8/layout/vProcess5"/>
    <dgm:cxn modelId="{6CCAED97-0A1E-4F10-B6F8-1210D99C5570}" type="presParOf" srcId="{EA240CF9-6ECA-4204-8CA5-3FE55C0A3115}" destId="{76BAD563-9866-4E33-9743-33E55C839F3F}" srcOrd="4" destOrd="0" presId="urn:microsoft.com/office/officeart/2005/8/layout/vProcess5"/>
    <dgm:cxn modelId="{68FEA05E-EF86-41FD-8ECB-DB6F69FAC9A5}" type="presParOf" srcId="{EA240CF9-6ECA-4204-8CA5-3FE55C0A3115}" destId="{159AE211-6014-419D-8063-E5B42F5A9C5C}" srcOrd="5" destOrd="0" presId="urn:microsoft.com/office/officeart/2005/8/layout/vProcess5"/>
    <dgm:cxn modelId="{B37B3A39-13F6-4BEB-B160-B240327D50A5}" type="presParOf" srcId="{EA240CF9-6ECA-4204-8CA5-3FE55C0A3115}" destId="{26548789-D602-4DCD-89A8-3FA5F1FE8BAF}" srcOrd="6" destOrd="0" presId="urn:microsoft.com/office/officeart/2005/8/layout/vProcess5"/>
    <dgm:cxn modelId="{FFA06940-9AB9-4710-ABFD-6423F203BF6B}" type="presParOf" srcId="{EA240CF9-6ECA-4204-8CA5-3FE55C0A3115}" destId="{480531B7-7153-4F9A-950F-97680D546743}" srcOrd="7" destOrd="0" presId="urn:microsoft.com/office/officeart/2005/8/layout/vProcess5"/>
    <dgm:cxn modelId="{A2E337E1-7EFD-45C9-ACB7-F5A324C901F7}" type="presParOf" srcId="{EA240CF9-6ECA-4204-8CA5-3FE55C0A3115}" destId="{A91EDDDB-A6ED-479C-9938-A78E748DC871}"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24506EC-AC6A-498E-8272-B339670426F9}"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1FEAA052-F41B-4356-851C-7712304C0653}">
      <dgm:prSet/>
      <dgm:spPr>
        <a:solidFill>
          <a:srgbClr val="00B0F0"/>
        </a:solidFill>
      </dgm:spPr>
      <dgm:t>
        <a:bodyPr/>
        <a:lstStyle/>
        <a:p>
          <a:pPr algn="just" rtl="0"/>
          <a:r>
            <a:rPr lang="en-US" dirty="0"/>
            <a:t>In 2025, data-driven marketing strategies will provide the most effective model.</a:t>
          </a:r>
          <a:endParaRPr lang="en-GB" dirty="0"/>
        </a:p>
      </dgm:t>
    </dgm:pt>
    <dgm:pt modelId="{48494CBE-B53F-41EA-9AC1-3BFBE0297F44}" type="parTrans" cxnId="{24CEFFEC-5D7F-4A9B-996D-43A321FF4916}">
      <dgm:prSet/>
      <dgm:spPr/>
      <dgm:t>
        <a:bodyPr/>
        <a:lstStyle/>
        <a:p>
          <a:endParaRPr lang="en-US"/>
        </a:p>
      </dgm:t>
    </dgm:pt>
    <dgm:pt modelId="{3E0FF661-0564-4FE9-9D46-4AF2C578CEDA}" type="sibTrans" cxnId="{24CEFFEC-5D7F-4A9B-996D-43A321FF4916}">
      <dgm:prSet/>
      <dgm:spPr/>
      <dgm:t>
        <a:bodyPr/>
        <a:lstStyle/>
        <a:p>
          <a:endParaRPr lang="en-US"/>
        </a:p>
      </dgm:t>
    </dgm:pt>
    <dgm:pt modelId="{BB3E3538-E5CC-43BF-9F03-8EB3D4FF25BA}">
      <dgm:prSet/>
      <dgm:spPr>
        <a:solidFill>
          <a:srgbClr val="002060"/>
        </a:solidFill>
      </dgm:spPr>
      <dgm:t>
        <a:bodyPr/>
        <a:lstStyle/>
        <a:p>
          <a:pPr rtl="0"/>
          <a:r>
            <a:rPr lang="en-US"/>
            <a:t>Data-driven approaches offer a sustainable edge in fast-changing digital markets.</a:t>
          </a:r>
          <a:endParaRPr lang="en-GB"/>
        </a:p>
      </dgm:t>
    </dgm:pt>
    <dgm:pt modelId="{696D77BC-A12C-4BF2-86C9-8EA840858E78}" type="parTrans" cxnId="{FADDCBE7-4BEA-4167-BF1E-5CF43366EFDD}">
      <dgm:prSet/>
      <dgm:spPr/>
      <dgm:t>
        <a:bodyPr/>
        <a:lstStyle/>
        <a:p>
          <a:endParaRPr lang="en-US"/>
        </a:p>
      </dgm:t>
    </dgm:pt>
    <dgm:pt modelId="{6FED9D4A-1353-4A98-B80A-26F63EA27273}" type="sibTrans" cxnId="{FADDCBE7-4BEA-4167-BF1E-5CF43366EFDD}">
      <dgm:prSet/>
      <dgm:spPr/>
      <dgm:t>
        <a:bodyPr/>
        <a:lstStyle/>
        <a:p>
          <a:endParaRPr lang="en-US"/>
        </a:p>
      </dgm:t>
    </dgm:pt>
    <dgm:pt modelId="{38ACCED0-A960-46DE-A04E-BBF38751E80E}">
      <dgm:prSet/>
      <dgm:spPr>
        <a:solidFill>
          <a:srgbClr val="00B050"/>
        </a:solidFill>
      </dgm:spPr>
      <dgm:t>
        <a:bodyPr/>
        <a:lstStyle/>
        <a:p>
          <a:pPr algn="just" rtl="0"/>
          <a:r>
            <a:rPr lang="en-US" dirty="0"/>
            <a:t>Businesses need to be aware of data limitations and ethical responsibility to </a:t>
          </a:r>
          <a:r>
            <a:rPr lang="en-US" dirty="0" err="1"/>
            <a:t>maximise</a:t>
          </a:r>
          <a:r>
            <a:rPr lang="en-US" dirty="0"/>
            <a:t> long-term value</a:t>
          </a:r>
          <a:endParaRPr lang="en-GB" dirty="0"/>
        </a:p>
      </dgm:t>
    </dgm:pt>
    <dgm:pt modelId="{22497EA2-54BF-4286-A916-82533D0DB07F}" type="parTrans" cxnId="{2617D343-D847-46B1-BED7-9176C346F2B2}">
      <dgm:prSet/>
      <dgm:spPr/>
      <dgm:t>
        <a:bodyPr/>
        <a:lstStyle/>
        <a:p>
          <a:endParaRPr lang="en-US"/>
        </a:p>
      </dgm:t>
    </dgm:pt>
    <dgm:pt modelId="{0C6EBF4A-CC24-4B38-90D3-90C42D750684}" type="sibTrans" cxnId="{2617D343-D847-46B1-BED7-9176C346F2B2}">
      <dgm:prSet/>
      <dgm:spPr/>
      <dgm:t>
        <a:bodyPr/>
        <a:lstStyle/>
        <a:p>
          <a:endParaRPr lang="en-US"/>
        </a:p>
      </dgm:t>
    </dgm:pt>
    <dgm:pt modelId="{DE2F1F7E-75F6-4E79-BAB5-83A73D1CAE7A}" type="pres">
      <dgm:prSet presAssocID="{E24506EC-AC6A-498E-8272-B339670426F9}" presName="Name0" presStyleCnt="0">
        <dgm:presLayoutVars>
          <dgm:dir/>
          <dgm:resizeHandles val="exact"/>
        </dgm:presLayoutVars>
      </dgm:prSet>
      <dgm:spPr/>
    </dgm:pt>
    <dgm:pt modelId="{CF607403-64A1-4818-87F5-3D021D1E9ED9}" type="pres">
      <dgm:prSet presAssocID="{1FEAA052-F41B-4356-851C-7712304C0653}" presName="node" presStyleLbl="node1" presStyleIdx="0" presStyleCnt="3">
        <dgm:presLayoutVars>
          <dgm:bulletEnabled val="1"/>
        </dgm:presLayoutVars>
      </dgm:prSet>
      <dgm:spPr/>
    </dgm:pt>
    <dgm:pt modelId="{067CA8EF-C942-41A3-8577-21B57B1DAD7C}" type="pres">
      <dgm:prSet presAssocID="{3E0FF661-0564-4FE9-9D46-4AF2C578CEDA}" presName="sibTrans" presStyleLbl="sibTrans2D1" presStyleIdx="0" presStyleCnt="2"/>
      <dgm:spPr/>
    </dgm:pt>
    <dgm:pt modelId="{50484CB0-8DDC-4112-8202-FC02139084C9}" type="pres">
      <dgm:prSet presAssocID="{3E0FF661-0564-4FE9-9D46-4AF2C578CEDA}" presName="connectorText" presStyleLbl="sibTrans2D1" presStyleIdx="0" presStyleCnt="2"/>
      <dgm:spPr/>
    </dgm:pt>
    <dgm:pt modelId="{4B47F7AF-8519-47EA-9482-628987EA4D5E}" type="pres">
      <dgm:prSet presAssocID="{BB3E3538-E5CC-43BF-9F03-8EB3D4FF25BA}" presName="node" presStyleLbl="node1" presStyleIdx="1" presStyleCnt="3">
        <dgm:presLayoutVars>
          <dgm:bulletEnabled val="1"/>
        </dgm:presLayoutVars>
      </dgm:prSet>
      <dgm:spPr/>
    </dgm:pt>
    <dgm:pt modelId="{C07A702E-3612-4CC4-A8BB-4BD5C271B190}" type="pres">
      <dgm:prSet presAssocID="{6FED9D4A-1353-4A98-B80A-26F63EA27273}" presName="sibTrans" presStyleLbl="sibTrans2D1" presStyleIdx="1" presStyleCnt="2"/>
      <dgm:spPr/>
    </dgm:pt>
    <dgm:pt modelId="{E413080E-2901-43BA-948F-F7196F00E738}" type="pres">
      <dgm:prSet presAssocID="{6FED9D4A-1353-4A98-B80A-26F63EA27273}" presName="connectorText" presStyleLbl="sibTrans2D1" presStyleIdx="1" presStyleCnt="2"/>
      <dgm:spPr/>
    </dgm:pt>
    <dgm:pt modelId="{02F269C3-8502-474D-B7DD-13ED9960D60F}" type="pres">
      <dgm:prSet presAssocID="{38ACCED0-A960-46DE-A04E-BBF38751E80E}" presName="node" presStyleLbl="node1" presStyleIdx="2" presStyleCnt="3">
        <dgm:presLayoutVars>
          <dgm:bulletEnabled val="1"/>
        </dgm:presLayoutVars>
      </dgm:prSet>
      <dgm:spPr/>
    </dgm:pt>
  </dgm:ptLst>
  <dgm:cxnLst>
    <dgm:cxn modelId="{85E7F20E-6C06-49A6-B5B0-BBD93FC05740}" type="presOf" srcId="{E24506EC-AC6A-498E-8272-B339670426F9}" destId="{DE2F1F7E-75F6-4E79-BAB5-83A73D1CAE7A}" srcOrd="0" destOrd="0" presId="urn:microsoft.com/office/officeart/2005/8/layout/process1"/>
    <dgm:cxn modelId="{553CB328-02B5-41EF-9D7D-8865C8EC2B12}" type="presOf" srcId="{6FED9D4A-1353-4A98-B80A-26F63EA27273}" destId="{C07A702E-3612-4CC4-A8BB-4BD5C271B190}" srcOrd="0" destOrd="0" presId="urn:microsoft.com/office/officeart/2005/8/layout/process1"/>
    <dgm:cxn modelId="{2617D343-D847-46B1-BED7-9176C346F2B2}" srcId="{E24506EC-AC6A-498E-8272-B339670426F9}" destId="{38ACCED0-A960-46DE-A04E-BBF38751E80E}" srcOrd="2" destOrd="0" parTransId="{22497EA2-54BF-4286-A916-82533D0DB07F}" sibTransId="{0C6EBF4A-CC24-4B38-90D3-90C42D750684}"/>
    <dgm:cxn modelId="{3BAA834C-E327-482B-B878-7080F90F6FD0}" type="presOf" srcId="{1FEAA052-F41B-4356-851C-7712304C0653}" destId="{CF607403-64A1-4818-87F5-3D021D1E9ED9}" srcOrd="0" destOrd="0" presId="urn:microsoft.com/office/officeart/2005/8/layout/process1"/>
    <dgm:cxn modelId="{011CEB8E-CF8C-49CB-90EB-BF101C4BF9D2}" type="presOf" srcId="{BB3E3538-E5CC-43BF-9F03-8EB3D4FF25BA}" destId="{4B47F7AF-8519-47EA-9482-628987EA4D5E}" srcOrd="0" destOrd="0" presId="urn:microsoft.com/office/officeart/2005/8/layout/process1"/>
    <dgm:cxn modelId="{229000A8-6C08-4C65-9A0C-6A2B0A3103ED}" type="presOf" srcId="{3E0FF661-0564-4FE9-9D46-4AF2C578CEDA}" destId="{067CA8EF-C942-41A3-8577-21B57B1DAD7C}" srcOrd="0" destOrd="0" presId="urn:microsoft.com/office/officeart/2005/8/layout/process1"/>
    <dgm:cxn modelId="{89B367C7-AF14-418E-A84E-045C04BB6D5A}" type="presOf" srcId="{38ACCED0-A960-46DE-A04E-BBF38751E80E}" destId="{02F269C3-8502-474D-B7DD-13ED9960D60F}" srcOrd="0" destOrd="0" presId="urn:microsoft.com/office/officeart/2005/8/layout/process1"/>
    <dgm:cxn modelId="{6F5C00D7-ADC4-4777-AA69-052305E23D4A}" type="presOf" srcId="{3E0FF661-0564-4FE9-9D46-4AF2C578CEDA}" destId="{50484CB0-8DDC-4112-8202-FC02139084C9}" srcOrd="1" destOrd="0" presId="urn:microsoft.com/office/officeart/2005/8/layout/process1"/>
    <dgm:cxn modelId="{6E3DE7DC-A6EB-4D0C-9D3E-2A66E35AA905}" type="presOf" srcId="{6FED9D4A-1353-4A98-B80A-26F63EA27273}" destId="{E413080E-2901-43BA-948F-F7196F00E738}" srcOrd="1" destOrd="0" presId="urn:microsoft.com/office/officeart/2005/8/layout/process1"/>
    <dgm:cxn modelId="{FADDCBE7-4BEA-4167-BF1E-5CF43366EFDD}" srcId="{E24506EC-AC6A-498E-8272-B339670426F9}" destId="{BB3E3538-E5CC-43BF-9F03-8EB3D4FF25BA}" srcOrd="1" destOrd="0" parTransId="{696D77BC-A12C-4BF2-86C9-8EA840858E78}" sibTransId="{6FED9D4A-1353-4A98-B80A-26F63EA27273}"/>
    <dgm:cxn modelId="{24CEFFEC-5D7F-4A9B-996D-43A321FF4916}" srcId="{E24506EC-AC6A-498E-8272-B339670426F9}" destId="{1FEAA052-F41B-4356-851C-7712304C0653}" srcOrd="0" destOrd="0" parTransId="{48494CBE-B53F-41EA-9AC1-3BFBE0297F44}" sibTransId="{3E0FF661-0564-4FE9-9D46-4AF2C578CEDA}"/>
    <dgm:cxn modelId="{A91FDCF2-B1C5-47B3-8C0F-664433D1384F}" type="presParOf" srcId="{DE2F1F7E-75F6-4E79-BAB5-83A73D1CAE7A}" destId="{CF607403-64A1-4818-87F5-3D021D1E9ED9}" srcOrd="0" destOrd="0" presId="urn:microsoft.com/office/officeart/2005/8/layout/process1"/>
    <dgm:cxn modelId="{F852DA79-3E59-459F-966F-98B0B2E2641D}" type="presParOf" srcId="{DE2F1F7E-75F6-4E79-BAB5-83A73D1CAE7A}" destId="{067CA8EF-C942-41A3-8577-21B57B1DAD7C}" srcOrd="1" destOrd="0" presId="urn:microsoft.com/office/officeart/2005/8/layout/process1"/>
    <dgm:cxn modelId="{3D6830A3-6000-4E22-846F-1C8C64A207A6}" type="presParOf" srcId="{067CA8EF-C942-41A3-8577-21B57B1DAD7C}" destId="{50484CB0-8DDC-4112-8202-FC02139084C9}" srcOrd="0" destOrd="0" presId="urn:microsoft.com/office/officeart/2005/8/layout/process1"/>
    <dgm:cxn modelId="{D82212A4-322B-40DA-9DC2-F974F16CF6C7}" type="presParOf" srcId="{DE2F1F7E-75F6-4E79-BAB5-83A73D1CAE7A}" destId="{4B47F7AF-8519-47EA-9482-628987EA4D5E}" srcOrd="2" destOrd="0" presId="urn:microsoft.com/office/officeart/2005/8/layout/process1"/>
    <dgm:cxn modelId="{9E5CAAFE-95B5-4B6D-89EC-6FD3FE9E4F19}" type="presParOf" srcId="{DE2F1F7E-75F6-4E79-BAB5-83A73D1CAE7A}" destId="{C07A702E-3612-4CC4-A8BB-4BD5C271B190}" srcOrd="3" destOrd="0" presId="urn:microsoft.com/office/officeart/2005/8/layout/process1"/>
    <dgm:cxn modelId="{01F67ACE-4435-4F33-9322-6B3A5630E301}" type="presParOf" srcId="{C07A702E-3612-4CC4-A8BB-4BD5C271B190}" destId="{E413080E-2901-43BA-948F-F7196F00E738}" srcOrd="0" destOrd="0" presId="urn:microsoft.com/office/officeart/2005/8/layout/process1"/>
    <dgm:cxn modelId="{63FE3FC8-03E0-4080-B2A9-A814EC2BAAE5}" type="presParOf" srcId="{DE2F1F7E-75F6-4E79-BAB5-83A73D1CAE7A}" destId="{02F269C3-8502-474D-B7DD-13ED9960D60F}" srcOrd="4"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7BFBBF-E761-4FB3-952B-74391A68AC5D}">
      <dsp:nvSpPr>
        <dsp:cNvPr id="0" name=""/>
        <dsp:cNvSpPr/>
      </dsp:nvSpPr>
      <dsp:spPr>
        <a:xfrm>
          <a:off x="0" y="36012"/>
          <a:ext cx="6825344" cy="1289340"/>
        </a:xfrm>
        <a:prstGeom prst="roundRect">
          <a:avLst/>
        </a:prstGeom>
        <a:solidFill>
          <a:schemeClr val="accent4"/>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rtl="0">
            <a:lnSpc>
              <a:spcPct val="90000"/>
            </a:lnSpc>
            <a:spcBef>
              <a:spcPct val="0"/>
            </a:spcBef>
            <a:spcAft>
              <a:spcPct val="35000"/>
            </a:spcAft>
            <a:buNone/>
          </a:pPr>
          <a:r>
            <a:rPr lang="en-US" sz="1900" kern="1200" dirty="0"/>
            <a:t>Data-driven marketing is primarily concerned with the </a:t>
          </a:r>
          <a:r>
            <a:rPr lang="en-US" sz="1900" kern="1200" dirty="0" err="1"/>
            <a:t>behaviour</a:t>
          </a:r>
          <a:r>
            <a:rPr lang="en-US" sz="1900" kern="1200" dirty="0"/>
            <a:t>, preferences and engagements of customers across several digital channels include website, social media, mobile applications and emails.</a:t>
          </a:r>
          <a:endParaRPr lang="en-GB" sz="1900" kern="1200" dirty="0"/>
        </a:p>
      </dsp:txBody>
      <dsp:txXfrm>
        <a:off x="62940" y="98952"/>
        <a:ext cx="6699464" cy="1163460"/>
      </dsp:txXfrm>
    </dsp:sp>
    <dsp:sp modelId="{84EB74E1-ED1B-4AEE-A5F4-5014B379F6A6}">
      <dsp:nvSpPr>
        <dsp:cNvPr id="0" name=""/>
        <dsp:cNvSpPr/>
      </dsp:nvSpPr>
      <dsp:spPr>
        <a:xfrm>
          <a:off x="0" y="1380072"/>
          <a:ext cx="6825344" cy="1289340"/>
        </a:xfrm>
        <a:prstGeom prst="roundRect">
          <a:avLst/>
        </a:prstGeom>
        <a:solidFill>
          <a:srgbClr val="00B0F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rtl="0">
            <a:lnSpc>
              <a:spcPct val="90000"/>
            </a:lnSpc>
            <a:spcBef>
              <a:spcPct val="0"/>
            </a:spcBef>
            <a:spcAft>
              <a:spcPct val="35000"/>
            </a:spcAft>
            <a:buNone/>
          </a:pPr>
          <a:r>
            <a:rPr lang="en-US" sz="1900" kern="1200" dirty="0"/>
            <a:t>In terms of data-driven marketing not only </a:t>
          </a:r>
          <a:r>
            <a:rPr lang="en-US" sz="1900" kern="1200" dirty="0" err="1"/>
            <a:t>prioritises</a:t>
          </a:r>
          <a:r>
            <a:rPr lang="en-US" sz="1900" kern="1200" dirty="0"/>
            <a:t> data collection but also focuses on transforming data into actionable insights (Kingsnorth, 2022). </a:t>
          </a:r>
          <a:endParaRPr lang="en-GB" sz="1900" kern="1200" dirty="0"/>
        </a:p>
      </dsp:txBody>
      <dsp:txXfrm>
        <a:off x="62940" y="1443012"/>
        <a:ext cx="6699464" cy="1163460"/>
      </dsp:txXfrm>
    </dsp:sp>
    <dsp:sp modelId="{3508630A-2F18-42F5-AF9F-588A530B66E6}">
      <dsp:nvSpPr>
        <dsp:cNvPr id="0" name=""/>
        <dsp:cNvSpPr/>
      </dsp:nvSpPr>
      <dsp:spPr>
        <a:xfrm>
          <a:off x="0" y="2724132"/>
          <a:ext cx="6825344" cy="1289340"/>
        </a:xfrm>
        <a:prstGeom prst="roundRect">
          <a:avLst/>
        </a:prstGeom>
        <a:solidFill>
          <a:schemeClr val="accent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rtl="0">
            <a:lnSpc>
              <a:spcPct val="90000"/>
            </a:lnSpc>
            <a:spcBef>
              <a:spcPct val="0"/>
            </a:spcBef>
            <a:spcAft>
              <a:spcPct val="35000"/>
            </a:spcAft>
            <a:buNone/>
          </a:pPr>
          <a:r>
            <a:rPr lang="en-US" sz="1900" kern="1200" dirty="0"/>
            <a:t>This shift underscores evidence-based marketing where decisions are </a:t>
          </a:r>
          <a:r>
            <a:rPr lang="en-US" sz="1900" kern="1200" dirty="0" err="1"/>
            <a:t>utilised</a:t>
          </a:r>
          <a:r>
            <a:rPr lang="en-US" sz="1900" kern="1200" dirty="0"/>
            <a:t> to measurable outcomes rather than assumptions. </a:t>
          </a:r>
          <a:endParaRPr lang="en-GB" sz="1900" kern="1200" dirty="0"/>
        </a:p>
      </dsp:txBody>
      <dsp:txXfrm>
        <a:off x="62940" y="2787072"/>
        <a:ext cx="6699464" cy="11634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966D34-E43A-463D-A844-3E044E6CA634}">
      <dsp:nvSpPr>
        <dsp:cNvPr id="0" name=""/>
        <dsp:cNvSpPr/>
      </dsp:nvSpPr>
      <dsp:spPr>
        <a:xfrm>
          <a:off x="0" y="3322554"/>
          <a:ext cx="7370201" cy="1090536"/>
        </a:xfrm>
        <a:prstGeom prst="rect">
          <a:avLst/>
        </a:prstGeom>
        <a:solidFill>
          <a:srgbClr val="7030A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just" defTabSz="889000" rtl="0">
            <a:lnSpc>
              <a:spcPct val="90000"/>
            </a:lnSpc>
            <a:spcBef>
              <a:spcPct val="0"/>
            </a:spcBef>
            <a:spcAft>
              <a:spcPct val="35000"/>
            </a:spcAft>
            <a:buNone/>
          </a:pPr>
          <a:r>
            <a:rPr lang="en-US" sz="2000" kern="1200" dirty="0"/>
            <a:t>Netflix and Amazon explore how to effectively theory translated into practice, confirm the validity of academic model in digital context. </a:t>
          </a:r>
          <a:endParaRPr lang="en-GB" sz="2000" kern="1200" dirty="0"/>
        </a:p>
      </dsp:txBody>
      <dsp:txXfrm>
        <a:off x="0" y="3322554"/>
        <a:ext cx="7370201" cy="1090536"/>
      </dsp:txXfrm>
    </dsp:sp>
    <dsp:sp modelId="{B4216869-8119-41F5-A814-6F49BC5DFD27}">
      <dsp:nvSpPr>
        <dsp:cNvPr id="0" name=""/>
        <dsp:cNvSpPr/>
      </dsp:nvSpPr>
      <dsp:spPr>
        <a:xfrm rot="10800000">
          <a:off x="0" y="1661667"/>
          <a:ext cx="7370201" cy="1677245"/>
        </a:xfrm>
        <a:prstGeom prst="upArrowCallout">
          <a:avLst/>
        </a:prstGeom>
        <a:solidFill>
          <a:srgbClr val="00B05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just" defTabSz="889000" rtl="0">
            <a:lnSpc>
              <a:spcPct val="90000"/>
            </a:lnSpc>
            <a:spcBef>
              <a:spcPct val="0"/>
            </a:spcBef>
            <a:spcAft>
              <a:spcPct val="35000"/>
            </a:spcAft>
            <a:buNone/>
          </a:pPr>
          <a:r>
            <a:rPr lang="en-US" sz="2000" kern="1200" dirty="0"/>
            <a:t>The Customer Journey Framework benefits from data-driven insights by identify notable touchpoints and mitigate friction in customer lifecycle. </a:t>
          </a:r>
          <a:endParaRPr lang="en-GB" sz="2000" kern="1200" dirty="0"/>
        </a:p>
      </dsp:txBody>
      <dsp:txXfrm rot="10800000">
        <a:off x="0" y="1661667"/>
        <a:ext cx="7370201" cy="1089823"/>
      </dsp:txXfrm>
    </dsp:sp>
    <dsp:sp modelId="{D5BE49BD-81EA-4580-A983-69A339B2E40C}">
      <dsp:nvSpPr>
        <dsp:cNvPr id="0" name=""/>
        <dsp:cNvSpPr/>
      </dsp:nvSpPr>
      <dsp:spPr>
        <a:xfrm rot="10800000">
          <a:off x="0" y="780"/>
          <a:ext cx="7370201" cy="1677245"/>
        </a:xfrm>
        <a:prstGeom prst="upArrowCallout">
          <a:avLst/>
        </a:prstGeom>
        <a:solidFill>
          <a:srgbClr val="00B0F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just" defTabSz="889000" rtl="0">
            <a:lnSpc>
              <a:spcPct val="90000"/>
            </a:lnSpc>
            <a:spcBef>
              <a:spcPct val="0"/>
            </a:spcBef>
            <a:spcAft>
              <a:spcPct val="35000"/>
            </a:spcAft>
            <a:buNone/>
          </a:pPr>
          <a:r>
            <a:rPr lang="en-US" sz="2000" kern="1200" dirty="0"/>
            <a:t>The AIDA Model demonstrates how marketers delivery target message in the customer decision-making (Ryan, 2022).</a:t>
          </a:r>
          <a:endParaRPr lang="en-GB" sz="2000" kern="1200" dirty="0"/>
        </a:p>
      </dsp:txBody>
      <dsp:txXfrm rot="10800000">
        <a:off x="0" y="780"/>
        <a:ext cx="7370201" cy="10898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C3F4D7-5894-4F50-B597-FF157BD5390F}">
      <dsp:nvSpPr>
        <dsp:cNvPr id="0" name=""/>
        <dsp:cNvSpPr/>
      </dsp:nvSpPr>
      <dsp:spPr>
        <a:xfrm>
          <a:off x="-4633334" y="-710336"/>
          <a:ext cx="5519143" cy="5519143"/>
        </a:xfrm>
        <a:prstGeom prst="blockArc">
          <a:avLst>
            <a:gd name="adj1" fmla="val 18900000"/>
            <a:gd name="adj2" fmla="val 2700000"/>
            <a:gd name="adj3" fmla="val 391"/>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E76CA54-EFBB-49E0-9924-84F7E7F2CC14}">
      <dsp:nvSpPr>
        <dsp:cNvPr id="0" name=""/>
        <dsp:cNvSpPr/>
      </dsp:nvSpPr>
      <dsp:spPr>
        <a:xfrm>
          <a:off x="463955" y="315090"/>
          <a:ext cx="11008286" cy="630508"/>
        </a:xfrm>
        <a:prstGeom prst="rect">
          <a:avLst/>
        </a:prstGeom>
        <a:solidFill>
          <a:schemeClr val="accent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0466" tIns="35560" rIns="35560" bIns="35560" numCol="1" spcCol="1270" anchor="ctr" anchorCtr="0">
          <a:noAutofit/>
        </a:bodyPr>
        <a:lstStyle/>
        <a:p>
          <a:pPr marL="0" lvl="0" indent="0" algn="just" defTabSz="622300" rtl="0">
            <a:lnSpc>
              <a:spcPct val="90000"/>
            </a:lnSpc>
            <a:spcBef>
              <a:spcPct val="0"/>
            </a:spcBef>
            <a:spcAft>
              <a:spcPct val="35000"/>
            </a:spcAft>
            <a:buNone/>
          </a:pPr>
          <a:r>
            <a:rPr lang="en-US" sz="1400" kern="1200" dirty="0"/>
            <a:t>According to Chaffey and Ellis-Chadwick, “data-driven marketing tactics support businesses to understand customer requirements and deliver the right message at the right time seamlessly” (Chaffey &amp; Ellis-Chadwick, 2022). </a:t>
          </a:r>
          <a:endParaRPr lang="en-GB" sz="1400" kern="1200" dirty="0"/>
        </a:p>
      </dsp:txBody>
      <dsp:txXfrm>
        <a:off x="463955" y="315090"/>
        <a:ext cx="11008286" cy="630508"/>
      </dsp:txXfrm>
    </dsp:sp>
    <dsp:sp modelId="{334D9E13-48F8-4C01-BF02-BC7BF6ED6542}">
      <dsp:nvSpPr>
        <dsp:cNvPr id="0" name=""/>
        <dsp:cNvSpPr/>
      </dsp:nvSpPr>
      <dsp:spPr>
        <a:xfrm>
          <a:off x="69887" y="236276"/>
          <a:ext cx="788135" cy="788135"/>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949E9A2-396F-42E4-A765-A0D9A9E4F949}">
      <dsp:nvSpPr>
        <dsp:cNvPr id="0" name=""/>
        <dsp:cNvSpPr/>
      </dsp:nvSpPr>
      <dsp:spPr>
        <a:xfrm>
          <a:off x="825440" y="1261017"/>
          <a:ext cx="10646800" cy="630508"/>
        </a:xfrm>
        <a:prstGeom prst="rect">
          <a:avLst/>
        </a:prstGeom>
        <a:solidFill>
          <a:srgbClr val="00B0F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0466" tIns="35560" rIns="35560" bIns="35560" numCol="1" spcCol="1270" anchor="ctr" anchorCtr="0">
          <a:noAutofit/>
        </a:bodyPr>
        <a:lstStyle/>
        <a:p>
          <a:pPr marL="0" lvl="0" indent="0" algn="just" defTabSz="622300" rtl="0">
            <a:lnSpc>
              <a:spcPct val="90000"/>
            </a:lnSpc>
            <a:spcBef>
              <a:spcPct val="0"/>
            </a:spcBef>
            <a:spcAft>
              <a:spcPct val="35000"/>
            </a:spcAft>
            <a:buNone/>
          </a:pPr>
          <a:r>
            <a:rPr lang="en-US" sz="1400" kern="1200" dirty="0"/>
            <a:t>The continuous increase in AI tools </a:t>
          </a:r>
          <a:r>
            <a:rPr lang="en-US" sz="1400" kern="1200" dirty="0" err="1"/>
            <a:t>utilised</a:t>
          </a:r>
          <a:r>
            <a:rPr lang="en-US" sz="1400" kern="1200" dirty="0"/>
            <a:t> and automation processes enables businesses to </a:t>
          </a:r>
          <a:r>
            <a:rPr lang="en-US" sz="1400" kern="1200" dirty="0" err="1"/>
            <a:t>analyse</a:t>
          </a:r>
          <a:r>
            <a:rPr lang="en-US" sz="1400" kern="1200" dirty="0"/>
            <a:t> the largest amounts of data and understand customer </a:t>
          </a:r>
          <a:r>
            <a:rPr lang="en-US" sz="1400" kern="1200" dirty="0" err="1"/>
            <a:t>behaviour</a:t>
          </a:r>
          <a:r>
            <a:rPr lang="en-US" sz="1400" kern="1200" dirty="0"/>
            <a:t>, implement targeting and foster decision-making (Davenport, et al., 2020).</a:t>
          </a:r>
          <a:endParaRPr lang="en-GB" sz="1400" kern="1200" dirty="0"/>
        </a:p>
      </dsp:txBody>
      <dsp:txXfrm>
        <a:off x="825440" y="1261017"/>
        <a:ext cx="10646800" cy="630508"/>
      </dsp:txXfrm>
    </dsp:sp>
    <dsp:sp modelId="{86C57E20-434A-492C-AB76-2F5CE5E4BA9E}">
      <dsp:nvSpPr>
        <dsp:cNvPr id="0" name=""/>
        <dsp:cNvSpPr/>
      </dsp:nvSpPr>
      <dsp:spPr>
        <a:xfrm>
          <a:off x="431372" y="1182203"/>
          <a:ext cx="788135" cy="788135"/>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0811D7B-7082-4716-A13F-0CBBCCE0DF6B}">
      <dsp:nvSpPr>
        <dsp:cNvPr id="0" name=""/>
        <dsp:cNvSpPr/>
      </dsp:nvSpPr>
      <dsp:spPr>
        <a:xfrm>
          <a:off x="825440" y="2206944"/>
          <a:ext cx="10646800" cy="630508"/>
        </a:xfrm>
        <a:prstGeom prst="rect">
          <a:avLst/>
        </a:prstGeom>
        <a:solidFill>
          <a:srgbClr val="00B05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0466" tIns="35560" rIns="35560" bIns="35560" numCol="1" spcCol="1270" anchor="ctr" anchorCtr="0">
          <a:noAutofit/>
        </a:bodyPr>
        <a:lstStyle/>
        <a:p>
          <a:pPr marL="0" lvl="0" indent="0" algn="just" defTabSz="622300" rtl="0">
            <a:lnSpc>
              <a:spcPct val="90000"/>
            </a:lnSpc>
            <a:spcBef>
              <a:spcPct val="0"/>
            </a:spcBef>
            <a:spcAft>
              <a:spcPct val="35000"/>
            </a:spcAft>
            <a:buNone/>
          </a:pPr>
          <a:r>
            <a:rPr lang="en-US" sz="1400" kern="1200" dirty="0"/>
            <a:t>Data-driven marketing provides clearer performance metrics and accountability, as well as continuous </a:t>
          </a:r>
          <a:r>
            <a:rPr lang="en-US" sz="1400" kern="1200" dirty="0" err="1"/>
            <a:t>optimisation</a:t>
          </a:r>
          <a:r>
            <a:rPr lang="en-US" sz="1400" kern="1200" dirty="0"/>
            <a:t> compared to creativity-led approaches like content marketing only.</a:t>
          </a:r>
          <a:endParaRPr lang="en-GB" sz="1400" kern="1200" dirty="0"/>
        </a:p>
      </dsp:txBody>
      <dsp:txXfrm>
        <a:off x="825440" y="2206944"/>
        <a:ext cx="10646800" cy="630508"/>
      </dsp:txXfrm>
    </dsp:sp>
    <dsp:sp modelId="{BBA06AC4-A610-47FB-86E5-EE465BEC65AE}">
      <dsp:nvSpPr>
        <dsp:cNvPr id="0" name=""/>
        <dsp:cNvSpPr/>
      </dsp:nvSpPr>
      <dsp:spPr>
        <a:xfrm>
          <a:off x="431372" y="2128130"/>
          <a:ext cx="788135" cy="788135"/>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562ED64-3FCE-4844-BF06-2D5BF2893542}">
      <dsp:nvSpPr>
        <dsp:cNvPr id="0" name=""/>
        <dsp:cNvSpPr/>
      </dsp:nvSpPr>
      <dsp:spPr>
        <a:xfrm>
          <a:off x="463955" y="3152871"/>
          <a:ext cx="11008286" cy="630508"/>
        </a:xfrm>
        <a:prstGeom prst="rect">
          <a:avLst/>
        </a:prstGeom>
        <a:solidFill>
          <a:srgbClr val="7030A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0466" tIns="35560" rIns="35560" bIns="35560" numCol="1" spcCol="1270" anchor="ctr" anchorCtr="0">
          <a:noAutofit/>
        </a:bodyPr>
        <a:lstStyle/>
        <a:p>
          <a:pPr marL="0" lvl="0" indent="0" algn="just" defTabSz="622300" rtl="0">
            <a:lnSpc>
              <a:spcPct val="90000"/>
            </a:lnSpc>
            <a:spcBef>
              <a:spcPct val="0"/>
            </a:spcBef>
            <a:spcAft>
              <a:spcPct val="35000"/>
            </a:spcAft>
            <a:buNone/>
          </a:pPr>
          <a:r>
            <a:rPr lang="en-US" sz="1400" kern="1200" dirty="0"/>
            <a:t>Data-driven marketing also supports sustainable and ethical business practice by confirming marketing efforts are less wasteful, relevant and efficient, mitigating wasted advertising spend and unnecessary digital noise (</a:t>
          </a:r>
          <a:r>
            <a:rPr lang="en-US" sz="1400" kern="1200" dirty="0" err="1"/>
            <a:t>Kawsar</a:t>
          </a:r>
          <a:r>
            <a:rPr lang="en-US" sz="1400" kern="1200" dirty="0"/>
            <a:t>, 2025). </a:t>
          </a:r>
          <a:endParaRPr lang="en-GB" sz="1400" kern="1200" dirty="0"/>
        </a:p>
      </dsp:txBody>
      <dsp:txXfrm>
        <a:off x="463955" y="3152871"/>
        <a:ext cx="11008286" cy="630508"/>
      </dsp:txXfrm>
    </dsp:sp>
    <dsp:sp modelId="{4F53A417-8822-4ACF-8D82-B9CCC9D62F7C}">
      <dsp:nvSpPr>
        <dsp:cNvPr id="0" name=""/>
        <dsp:cNvSpPr/>
      </dsp:nvSpPr>
      <dsp:spPr>
        <a:xfrm>
          <a:off x="69887" y="3074057"/>
          <a:ext cx="788135" cy="788135"/>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E672EF-0CBC-41DC-B6EB-51E2308EA3A5}">
      <dsp:nvSpPr>
        <dsp:cNvPr id="0" name=""/>
        <dsp:cNvSpPr/>
      </dsp:nvSpPr>
      <dsp:spPr>
        <a:xfrm>
          <a:off x="0" y="0"/>
          <a:ext cx="9303778" cy="1116308"/>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rtl="0">
            <a:lnSpc>
              <a:spcPct val="90000"/>
            </a:lnSpc>
            <a:spcBef>
              <a:spcPct val="0"/>
            </a:spcBef>
            <a:spcAft>
              <a:spcPct val="35000"/>
            </a:spcAft>
            <a:buNone/>
          </a:pPr>
          <a:r>
            <a:rPr lang="en-US" sz="2200" kern="1200" dirty="0"/>
            <a:t>Data privacy regulations like GDPR limits the ways in which data can be collected &amp; consumed, necessitating stringent data-governance and transparency.</a:t>
          </a:r>
          <a:endParaRPr lang="en-GB" sz="2200" kern="1200" dirty="0"/>
        </a:p>
      </dsp:txBody>
      <dsp:txXfrm>
        <a:off x="32696" y="32696"/>
        <a:ext cx="8099194" cy="1050916"/>
      </dsp:txXfrm>
    </dsp:sp>
    <dsp:sp modelId="{4B2B48AC-DBBF-4642-A142-ABBE96BBD5AC}">
      <dsp:nvSpPr>
        <dsp:cNvPr id="0" name=""/>
        <dsp:cNvSpPr/>
      </dsp:nvSpPr>
      <dsp:spPr>
        <a:xfrm>
          <a:off x="820921" y="1302359"/>
          <a:ext cx="9303778" cy="1116308"/>
        </a:xfrm>
        <a:prstGeom prst="roundRect">
          <a:avLst>
            <a:gd name="adj" fmla="val 10000"/>
          </a:avLst>
        </a:prstGeom>
        <a:solidFill>
          <a:srgbClr val="00B0F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rtl="0">
            <a:lnSpc>
              <a:spcPct val="90000"/>
            </a:lnSpc>
            <a:spcBef>
              <a:spcPct val="0"/>
            </a:spcBef>
            <a:spcAft>
              <a:spcPct val="35000"/>
            </a:spcAft>
            <a:buNone/>
          </a:pPr>
          <a:r>
            <a:rPr lang="en-US" sz="2200" kern="1200" dirty="0"/>
            <a:t>Excessive dependence on data can stifle creativity and ignore the emotional or cultural aspects of consumer </a:t>
          </a:r>
          <a:r>
            <a:rPr lang="en-US" sz="2200" kern="1200" dirty="0" err="1"/>
            <a:t>behaviour</a:t>
          </a:r>
          <a:r>
            <a:rPr lang="en-US" sz="2200" kern="1200" dirty="0"/>
            <a:t>.</a:t>
          </a:r>
          <a:endParaRPr lang="en-GB" sz="2200" kern="1200" dirty="0"/>
        </a:p>
      </dsp:txBody>
      <dsp:txXfrm>
        <a:off x="853617" y="1335055"/>
        <a:ext cx="7691864" cy="1050916"/>
      </dsp:txXfrm>
    </dsp:sp>
    <dsp:sp modelId="{653B7D57-E080-44F6-AB5E-F1C00094C649}">
      <dsp:nvSpPr>
        <dsp:cNvPr id="0" name=""/>
        <dsp:cNvSpPr/>
      </dsp:nvSpPr>
      <dsp:spPr>
        <a:xfrm>
          <a:off x="1641843" y="2604718"/>
          <a:ext cx="9303778" cy="1116308"/>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rtl="0">
            <a:lnSpc>
              <a:spcPct val="90000"/>
            </a:lnSpc>
            <a:spcBef>
              <a:spcPct val="0"/>
            </a:spcBef>
            <a:spcAft>
              <a:spcPct val="35000"/>
            </a:spcAft>
            <a:buNone/>
          </a:pPr>
          <a:r>
            <a:rPr lang="en-US" sz="2200" kern="1200" dirty="0"/>
            <a:t>Data quality and bias can mitigate the reliability of insights if not managed effectively. </a:t>
          </a:r>
          <a:endParaRPr lang="en-GB" sz="2200" kern="1200" dirty="0"/>
        </a:p>
      </dsp:txBody>
      <dsp:txXfrm>
        <a:off x="1674539" y="2637414"/>
        <a:ext cx="7691864" cy="1050916"/>
      </dsp:txXfrm>
    </dsp:sp>
    <dsp:sp modelId="{76BAD563-9866-4E33-9743-33E55C839F3F}">
      <dsp:nvSpPr>
        <dsp:cNvPr id="0" name=""/>
        <dsp:cNvSpPr/>
      </dsp:nvSpPr>
      <dsp:spPr>
        <a:xfrm>
          <a:off x="8578178" y="846533"/>
          <a:ext cx="725600" cy="72560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741438" y="846533"/>
        <a:ext cx="399080" cy="546014"/>
      </dsp:txXfrm>
    </dsp:sp>
    <dsp:sp modelId="{159AE211-6014-419D-8063-E5B42F5A9C5C}">
      <dsp:nvSpPr>
        <dsp:cNvPr id="0" name=""/>
        <dsp:cNvSpPr/>
      </dsp:nvSpPr>
      <dsp:spPr>
        <a:xfrm>
          <a:off x="9399100" y="2141451"/>
          <a:ext cx="725600" cy="72560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9562360" y="2141451"/>
        <a:ext cx="399080" cy="5460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607403-64A1-4818-87F5-3D021D1E9ED9}">
      <dsp:nvSpPr>
        <dsp:cNvPr id="0" name=""/>
        <dsp:cNvSpPr/>
      </dsp:nvSpPr>
      <dsp:spPr>
        <a:xfrm>
          <a:off x="10117" y="1101197"/>
          <a:ext cx="3024054" cy="1814432"/>
        </a:xfrm>
        <a:prstGeom prst="roundRect">
          <a:avLst>
            <a:gd name="adj" fmla="val 10000"/>
          </a:avLst>
        </a:prstGeom>
        <a:solidFill>
          <a:srgbClr val="00B0F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rtl="0">
            <a:lnSpc>
              <a:spcPct val="90000"/>
            </a:lnSpc>
            <a:spcBef>
              <a:spcPct val="0"/>
            </a:spcBef>
            <a:spcAft>
              <a:spcPct val="35000"/>
            </a:spcAft>
            <a:buNone/>
          </a:pPr>
          <a:r>
            <a:rPr lang="en-US" sz="1900" kern="1200" dirty="0"/>
            <a:t>In 2025, data-driven marketing strategies will provide the most effective model.</a:t>
          </a:r>
          <a:endParaRPr lang="en-GB" sz="1900" kern="1200" dirty="0"/>
        </a:p>
      </dsp:txBody>
      <dsp:txXfrm>
        <a:off x="63260" y="1154340"/>
        <a:ext cx="2917768" cy="1708146"/>
      </dsp:txXfrm>
    </dsp:sp>
    <dsp:sp modelId="{067CA8EF-C942-41A3-8577-21B57B1DAD7C}">
      <dsp:nvSpPr>
        <dsp:cNvPr id="0" name=""/>
        <dsp:cNvSpPr/>
      </dsp:nvSpPr>
      <dsp:spPr>
        <a:xfrm>
          <a:off x="3336577" y="1633431"/>
          <a:ext cx="641099" cy="7499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3336577" y="1783424"/>
        <a:ext cx="448769" cy="449979"/>
      </dsp:txXfrm>
    </dsp:sp>
    <dsp:sp modelId="{4B47F7AF-8519-47EA-9482-628987EA4D5E}">
      <dsp:nvSpPr>
        <dsp:cNvPr id="0" name=""/>
        <dsp:cNvSpPr/>
      </dsp:nvSpPr>
      <dsp:spPr>
        <a:xfrm>
          <a:off x="4243794" y="1101197"/>
          <a:ext cx="3024054" cy="1814432"/>
        </a:xfrm>
        <a:prstGeom prst="roundRect">
          <a:avLst>
            <a:gd name="adj" fmla="val 10000"/>
          </a:avLst>
        </a:prstGeom>
        <a:solidFill>
          <a:srgbClr val="00206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a:t>Data-driven approaches offer a sustainable edge in fast-changing digital markets.</a:t>
          </a:r>
          <a:endParaRPr lang="en-GB" sz="1900" kern="1200"/>
        </a:p>
      </dsp:txBody>
      <dsp:txXfrm>
        <a:off x="4296937" y="1154340"/>
        <a:ext cx="2917768" cy="1708146"/>
      </dsp:txXfrm>
    </dsp:sp>
    <dsp:sp modelId="{C07A702E-3612-4CC4-A8BB-4BD5C271B190}">
      <dsp:nvSpPr>
        <dsp:cNvPr id="0" name=""/>
        <dsp:cNvSpPr/>
      </dsp:nvSpPr>
      <dsp:spPr>
        <a:xfrm>
          <a:off x="7570254" y="1633431"/>
          <a:ext cx="641099" cy="7499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7570254" y="1783424"/>
        <a:ext cx="448769" cy="449979"/>
      </dsp:txXfrm>
    </dsp:sp>
    <dsp:sp modelId="{02F269C3-8502-474D-B7DD-13ED9960D60F}">
      <dsp:nvSpPr>
        <dsp:cNvPr id="0" name=""/>
        <dsp:cNvSpPr/>
      </dsp:nvSpPr>
      <dsp:spPr>
        <a:xfrm>
          <a:off x="8477470" y="1101197"/>
          <a:ext cx="3024054" cy="1814432"/>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rtl="0">
            <a:lnSpc>
              <a:spcPct val="90000"/>
            </a:lnSpc>
            <a:spcBef>
              <a:spcPct val="0"/>
            </a:spcBef>
            <a:spcAft>
              <a:spcPct val="35000"/>
            </a:spcAft>
            <a:buNone/>
          </a:pPr>
          <a:r>
            <a:rPr lang="en-US" sz="1900" kern="1200" dirty="0"/>
            <a:t>Businesses need to be aware of data limitations and ethical responsibility to </a:t>
          </a:r>
          <a:r>
            <a:rPr lang="en-US" sz="1900" kern="1200" dirty="0" err="1"/>
            <a:t>maximise</a:t>
          </a:r>
          <a:r>
            <a:rPr lang="en-US" sz="1900" kern="1200" dirty="0"/>
            <a:t> long-term value</a:t>
          </a:r>
          <a:endParaRPr lang="en-GB" sz="1900" kern="1200" dirty="0"/>
        </a:p>
      </dsp:txBody>
      <dsp:txXfrm>
        <a:off x="8530613" y="1154340"/>
        <a:ext cx="2917768" cy="17081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CC2019-2223-4534-A08D-86BA75326F89}" type="datetimeFigureOut">
              <a:rPr lang="en-GB" smtClean="0"/>
              <a:t>20/03/2026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2EFC74-3F26-437A-B4C0-443934171F76}" type="slidenum">
              <a:rPr lang="en-GB" smtClean="0"/>
              <a:t>‹#›</a:t>
            </a:fld>
            <a:endParaRPr lang="en-GB"/>
          </a:p>
        </p:txBody>
      </p:sp>
    </p:spTree>
    <p:extLst>
      <p:ext uri="{BB962C8B-B14F-4D97-AF65-F5344CB8AC3E}">
        <p14:creationId xmlns:p14="http://schemas.microsoft.com/office/powerpoint/2010/main" val="1526029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Table of Contents</a:t>
            </a:r>
          </a:p>
          <a:p>
            <a:r>
              <a:rPr lang="en-US" dirty="0"/>
              <a:t>Introduction</a:t>
            </a:r>
          </a:p>
          <a:p>
            <a:r>
              <a:rPr lang="en-US" dirty="0"/>
              <a:t>Overview of the Chosen Digital Marketing Concept</a:t>
            </a:r>
          </a:p>
          <a:p>
            <a:r>
              <a:rPr lang="en-US" dirty="0"/>
              <a:t>Theoretical Framework and Application</a:t>
            </a:r>
          </a:p>
          <a:p>
            <a:r>
              <a:rPr lang="en-US" dirty="0"/>
              <a:t>Why It Is Most Effective for Business in 2025	</a:t>
            </a:r>
          </a:p>
          <a:p>
            <a:r>
              <a:rPr lang="en-US" dirty="0"/>
              <a:t>Challenges and Limitations</a:t>
            </a:r>
          </a:p>
          <a:p>
            <a:r>
              <a:rPr lang="en-US" dirty="0"/>
              <a:t>Conclusion</a:t>
            </a:r>
          </a:p>
          <a:p>
            <a:r>
              <a:rPr lang="en-US" dirty="0"/>
              <a:t>References</a:t>
            </a:r>
          </a:p>
          <a:p>
            <a:endParaRPr lang="en-US" dirty="0"/>
          </a:p>
          <a:p>
            <a:r>
              <a:rPr lang="en-US" dirty="0"/>
              <a:t> </a:t>
            </a:r>
          </a:p>
          <a:p>
            <a:endParaRPr lang="en-GB" dirty="0"/>
          </a:p>
        </p:txBody>
      </p:sp>
      <p:sp>
        <p:nvSpPr>
          <p:cNvPr id="4" name="Slide Number Placeholder 3"/>
          <p:cNvSpPr>
            <a:spLocks noGrp="1"/>
          </p:cNvSpPr>
          <p:nvPr>
            <p:ph type="sldNum" sz="quarter" idx="10"/>
          </p:nvPr>
        </p:nvSpPr>
        <p:spPr/>
        <p:txBody>
          <a:bodyPr/>
          <a:lstStyle/>
          <a:p>
            <a:fld id="{482EFC74-3F26-437A-B4C0-443934171F76}" type="slidenum">
              <a:rPr lang="en-GB" smtClean="0"/>
              <a:t>2</a:t>
            </a:fld>
            <a:endParaRPr lang="en-GB"/>
          </a:p>
        </p:txBody>
      </p:sp>
    </p:spTree>
    <p:extLst>
      <p:ext uri="{BB962C8B-B14F-4D97-AF65-F5344CB8AC3E}">
        <p14:creationId xmlns:p14="http://schemas.microsoft.com/office/powerpoint/2010/main" val="2713812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Introduction</a:t>
            </a:r>
          </a:p>
          <a:p>
            <a:pPr algn="just"/>
            <a:r>
              <a:rPr lang="en-US" dirty="0"/>
              <a:t>In modern businesses, digital marketing is vital due to its support in reaching global audiences, building relationships and staying ahead in the competition in a technology-driven world (Chaffey &amp; Ellis-Chadwick, 2022). One of the notable developments of this evolution is data-driven marketing, which allows </a:t>
            </a:r>
            <a:r>
              <a:rPr lang="en-US" dirty="0" err="1"/>
              <a:t>organisation</a:t>
            </a:r>
            <a:r>
              <a:rPr lang="en-US" dirty="0"/>
              <a:t> make effective decision on by focusing on customer data rather than intuition alone. With markets growing more competitive and digitally saturated, the capacity to </a:t>
            </a:r>
            <a:r>
              <a:rPr lang="en-US" dirty="0" err="1"/>
              <a:t>analyse</a:t>
            </a:r>
            <a:r>
              <a:rPr lang="en-US" dirty="0"/>
              <a:t>, interpret, and act on data has become a key source of sustainable competitive advantage (Chaffey &amp; Ellis-Chadwick, 2022). This presentation will explore data-driven marketing to align effective guide marketing decisions. However, the presentation will demonstrate a theoretical framework, effectiveness for future businesses, real-world application and offer recommendations for future frequent innovations for digital marketing in the business sector. </a:t>
            </a:r>
            <a:endParaRPr lang="en-GB" dirty="0"/>
          </a:p>
        </p:txBody>
      </p:sp>
      <p:sp>
        <p:nvSpPr>
          <p:cNvPr id="4" name="Slide Number Placeholder 3"/>
          <p:cNvSpPr>
            <a:spLocks noGrp="1"/>
          </p:cNvSpPr>
          <p:nvPr>
            <p:ph type="sldNum" sz="quarter" idx="10"/>
          </p:nvPr>
        </p:nvSpPr>
        <p:spPr/>
        <p:txBody>
          <a:bodyPr/>
          <a:lstStyle/>
          <a:p>
            <a:fld id="{482EFC74-3F26-437A-B4C0-443934171F76}" type="slidenum">
              <a:rPr lang="en-GB" smtClean="0"/>
              <a:t>3</a:t>
            </a:fld>
            <a:endParaRPr lang="en-GB"/>
          </a:p>
        </p:txBody>
      </p:sp>
    </p:spTree>
    <p:extLst>
      <p:ext uri="{BB962C8B-B14F-4D97-AF65-F5344CB8AC3E}">
        <p14:creationId xmlns:p14="http://schemas.microsoft.com/office/powerpoint/2010/main" val="34861064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Overview of the Chosen Digital Marketing Concept </a:t>
            </a:r>
          </a:p>
          <a:p>
            <a:pPr algn="just"/>
            <a:r>
              <a:rPr lang="en-US" dirty="0"/>
              <a:t>Data-driven marketing is one of the systematic approaches which relies on customers’ data and analytics to design, make well-informed decisions (Wedel &amp; Kannan, 2021). Whereas traditional marketing practice is about mass communication, data-driven marketing is primarily concerned with the </a:t>
            </a:r>
            <a:r>
              <a:rPr lang="en-US" dirty="0" err="1"/>
              <a:t>behaviour</a:t>
            </a:r>
            <a:r>
              <a:rPr lang="en-US" dirty="0"/>
              <a:t>, preferences and engagements of customers across several digital channels include website, social media, mobile applications and emails (Wedel &amp; Kannan, 2021). Notable key features such as </a:t>
            </a:r>
            <a:r>
              <a:rPr lang="en-US" dirty="0" err="1"/>
              <a:t>personalisation</a:t>
            </a:r>
            <a:r>
              <a:rPr lang="en-US" dirty="0"/>
              <a:t>, customer segmentation, predictive analytics and performance measurement. </a:t>
            </a:r>
          </a:p>
          <a:p>
            <a:pPr algn="just"/>
            <a:r>
              <a:rPr lang="en-US" dirty="0"/>
              <a:t>In terms of data-driven marketing not only </a:t>
            </a:r>
            <a:r>
              <a:rPr lang="en-US" dirty="0" err="1"/>
              <a:t>prioritises</a:t>
            </a:r>
            <a:r>
              <a:rPr lang="en-US" dirty="0"/>
              <a:t> data collection but also focuses on transforming data into actionable insights (Kingsnorth, 2022). Through the use of tools such as customer relationship management (CRM), artificial intelligence (AI), and marketing analytical platforms, businesses can detect trends, predict demand, and quickly </a:t>
            </a:r>
            <a:r>
              <a:rPr lang="en-US" dirty="0" err="1"/>
              <a:t>optimise</a:t>
            </a:r>
            <a:r>
              <a:rPr lang="en-US" dirty="0"/>
              <a:t> campaigns (Davenport, et al., 2020). However, this shift underscores evidence-based marketing where decisions are </a:t>
            </a:r>
            <a:r>
              <a:rPr lang="en-US" dirty="0" err="1"/>
              <a:t>utilised</a:t>
            </a:r>
            <a:r>
              <a:rPr lang="en-US" dirty="0"/>
              <a:t> to measurable outcomes rather than assumptions. </a:t>
            </a:r>
          </a:p>
          <a:p>
            <a:pPr algn="just"/>
            <a:endParaRPr lang="en-GB" dirty="0"/>
          </a:p>
        </p:txBody>
      </p:sp>
      <p:sp>
        <p:nvSpPr>
          <p:cNvPr id="4" name="Slide Number Placeholder 3"/>
          <p:cNvSpPr>
            <a:spLocks noGrp="1"/>
          </p:cNvSpPr>
          <p:nvPr>
            <p:ph type="sldNum" sz="quarter" idx="10"/>
          </p:nvPr>
        </p:nvSpPr>
        <p:spPr/>
        <p:txBody>
          <a:bodyPr/>
          <a:lstStyle/>
          <a:p>
            <a:fld id="{482EFC74-3F26-437A-B4C0-443934171F76}" type="slidenum">
              <a:rPr lang="en-GB" smtClean="0"/>
              <a:t>4</a:t>
            </a:fld>
            <a:endParaRPr lang="en-GB"/>
          </a:p>
        </p:txBody>
      </p:sp>
    </p:spTree>
    <p:extLst>
      <p:ext uri="{BB962C8B-B14F-4D97-AF65-F5344CB8AC3E}">
        <p14:creationId xmlns:p14="http://schemas.microsoft.com/office/powerpoint/2010/main" val="513438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Theoretical Framework and Application </a:t>
            </a:r>
          </a:p>
          <a:p>
            <a:pPr algn="just"/>
            <a:r>
              <a:rPr lang="en-US" b="0" dirty="0"/>
              <a:t>The notable frameworks, including the AIDA Model and the customer journey framework, underscore that data-driven marketing is effective (Kotler, et al., 2021). The AIDA Model is </a:t>
            </a:r>
            <a:r>
              <a:rPr lang="en-US" b="0" dirty="0" err="1"/>
              <a:t>categorised</a:t>
            </a:r>
            <a:r>
              <a:rPr lang="en-US" b="0" dirty="0"/>
              <a:t> into Attention, Interest, Desire and Action. The model demonstrates how marketers delivery target message in the customer decision-making (Ryan, 2022). The model also offers </a:t>
            </a:r>
            <a:r>
              <a:rPr lang="en-US" b="0" dirty="0" err="1"/>
              <a:t>personalised</a:t>
            </a:r>
            <a:r>
              <a:rPr lang="en-US" b="0" dirty="0"/>
              <a:t> offers, which act to retarget potential customers and action through timely calls-to-action. </a:t>
            </a:r>
          </a:p>
          <a:p>
            <a:pPr algn="just"/>
            <a:r>
              <a:rPr lang="en-US" b="0" dirty="0"/>
              <a:t>The Customer Journey Framework also reflect the data-driven marketing concept, supporting </a:t>
            </a:r>
            <a:r>
              <a:rPr lang="en-US" b="0" dirty="0" err="1"/>
              <a:t>recognised</a:t>
            </a:r>
            <a:r>
              <a:rPr lang="en-US" b="0" dirty="0"/>
              <a:t> customer interactions by touchpoints and implementing customer integration within each stage (Lemon &amp; </a:t>
            </a:r>
            <a:r>
              <a:rPr lang="en-US" b="0" dirty="0" err="1"/>
              <a:t>Verhoef</a:t>
            </a:r>
            <a:r>
              <a:rPr lang="en-US" b="0" dirty="0"/>
              <a:t>, 2021). With data-driven insights, businesses can not only discover pivotal touchpoints, but they can also </a:t>
            </a:r>
            <a:r>
              <a:rPr lang="en-US" b="0" dirty="0" err="1"/>
              <a:t>minimise</a:t>
            </a:r>
            <a:r>
              <a:rPr lang="en-US" b="0" dirty="0"/>
              <a:t> resistance in the overall journey, enhancing customer satisfaction alongside retention. For example, Netflix </a:t>
            </a:r>
            <a:r>
              <a:rPr lang="en-US" b="0" dirty="0" err="1"/>
              <a:t>utilise</a:t>
            </a:r>
            <a:r>
              <a:rPr lang="en-US" b="0" dirty="0"/>
              <a:t> viewer data to cater recommendations, raise satisfaction and customer retention (Lemon &amp; </a:t>
            </a:r>
            <a:r>
              <a:rPr lang="en-US" b="0" dirty="0" err="1"/>
              <a:t>Verhoef</a:t>
            </a:r>
            <a:r>
              <a:rPr lang="en-US" b="0" dirty="0"/>
              <a:t>, 2021). This underscores how theory is transformed into measurable business outcomes, rather than a purely conceptual model. </a:t>
            </a:r>
          </a:p>
          <a:p>
            <a:pPr algn="just"/>
            <a:r>
              <a:rPr lang="en-US" b="0" dirty="0"/>
              <a:t>Nevertheless, those frameworks support effective data-driven marketing, which relies on data quality and ethical use. Inefficient or biased datasets lead to misleading insights and, when uncritically applied, </a:t>
            </a:r>
            <a:r>
              <a:rPr lang="en-US" b="0" dirty="0" err="1"/>
              <a:t>emphasise</a:t>
            </a:r>
            <a:r>
              <a:rPr lang="en-US" b="0" dirty="0"/>
              <a:t> the limitations of such models. </a:t>
            </a:r>
          </a:p>
          <a:p>
            <a:pPr algn="just"/>
            <a:endParaRPr lang="en-US" b="0" dirty="0"/>
          </a:p>
          <a:p>
            <a:pPr algn="just"/>
            <a:endParaRPr lang="en-GB" dirty="0"/>
          </a:p>
        </p:txBody>
      </p:sp>
      <p:sp>
        <p:nvSpPr>
          <p:cNvPr id="4" name="Slide Number Placeholder 3"/>
          <p:cNvSpPr>
            <a:spLocks noGrp="1"/>
          </p:cNvSpPr>
          <p:nvPr>
            <p:ph type="sldNum" sz="quarter" idx="10"/>
          </p:nvPr>
        </p:nvSpPr>
        <p:spPr/>
        <p:txBody>
          <a:bodyPr/>
          <a:lstStyle/>
          <a:p>
            <a:fld id="{482EFC74-3F26-437A-B4C0-443934171F76}" type="slidenum">
              <a:rPr lang="en-GB" smtClean="0"/>
              <a:t>5</a:t>
            </a:fld>
            <a:endParaRPr lang="en-GB"/>
          </a:p>
        </p:txBody>
      </p:sp>
    </p:spTree>
    <p:extLst>
      <p:ext uri="{BB962C8B-B14F-4D97-AF65-F5344CB8AC3E}">
        <p14:creationId xmlns:p14="http://schemas.microsoft.com/office/powerpoint/2010/main" val="35332403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Why It Is Most Effective for Business in 2025 </a:t>
            </a:r>
          </a:p>
          <a:p>
            <a:pPr algn="just"/>
            <a:r>
              <a:rPr lang="en-US" b="0" dirty="0"/>
              <a:t>In 2025, a data-driven marketing strategy is the most effective model in business due to its support to align notable key trends, including </a:t>
            </a:r>
            <a:r>
              <a:rPr lang="en-US" b="0" dirty="0" err="1"/>
              <a:t>personalisation</a:t>
            </a:r>
            <a:r>
              <a:rPr lang="en-US" b="0" dirty="0"/>
              <a:t>, sustainability, data ethics and AI tools. According to Chaffey and Ellis-Chadwick, “data-driven marketing tactics support businesses to understand customer requirements and deliver the right message at the right time seamlessly” (Chaffey &amp; Ellis-Chadwick, 2022). With data-driven strategies, businesses can deliver the right message to the right customer at the right time and enhance return on marketing investment. </a:t>
            </a:r>
          </a:p>
          <a:p>
            <a:pPr algn="just"/>
            <a:r>
              <a:rPr lang="en-US" b="0" dirty="0"/>
              <a:t>The continuous increase in AI tools </a:t>
            </a:r>
            <a:r>
              <a:rPr lang="en-US" b="0" dirty="0" err="1"/>
              <a:t>utilised</a:t>
            </a:r>
            <a:r>
              <a:rPr lang="en-US" b="0" dirty="0"/>
              <a:t> and automation processes enables businesses to </a:t>
            </a:r>
            <a:r>
              <a:rPr lang="en-US" b="0" dirty="0" err="1"/>
              <a:t>analyse</a:t>
            </a:r>
            <a:r>
              <a:rPr lang="en-US" b="0" dirty="0"/>
              <a:t> the largest amounts of data and understand customer </a:t>
            </a:r>
            <a:r>
              <a:rPr lang="en-US" b="0" dirty="0" err="1"/>
              <a:t>behaviour</a:t>
            </a:r>
            <a:r>
              <a:rPr lang="en-US" b="0" dirty="0"/>
              <a:t>, implement targeting and foster decision-making (Davenport, et al., 2020). For example, Alibaba </a:t>
            </a:r>
            <a:r>
              <a:rPr lang="en-US" b="0" dirty="0" err="1"/>
              <a:t>utilise</a:t>
            </a:r>
            <a:r>
              <a:rPr lang="en-US" b="0" dirty="0"/>
              <a:t> predictive analysis, which offers customer </a:t>
            </a:r>
            <a:r>
              <a:rPr lang="en-US" b="0" dirty="0" err="1"/>
              <a:t>personalisation</a:t>
            </a:r>
            <a:r>
              <a:rPr lang="en-US" b="0" dirty="0"/>
              <a:t> offers and fosters customer loyalty. Data-driven marketing provides clearer performance metrics and accountability, as well as continuous </a:t>
            </a:r>
            <a:r>
              <a:rPr lang="en-US" b="0" dirty="0" err="1"/>
              <a:t>optimisation</a:t>
            </a:r>
            <a:r>
              <a:rPr lang="en-US" b="0" dirty="0"/>
              <a:t> compared to creativity-led approaches like content marketing only.</a:t>
            </a:r>
          </a:p>
          <a:p>
            <a:pPr algn="just"/>
            <a:r>
              <a:rPr lang="en-US" b="0" dirty="0"/>
              <a:t>Data-driven marketing also supports sustainable and ethical business practice by confirming marketing efforts are less wasteful, relevant and efficient, mitigating wasted advertising spend and unnecessary digital noise (</a:t>
            </a:r>
            <a:r>
              <a:rPr lang="en-US" b="0" dirty="0" err="1"/>
              <a:t>Kawsar</a:t>
            </a:r>
            <a:r>
              <a:rPr lang="en-US" b="0" dirty="0"/>
              <a:t>, 2025). However, this effectively align within the rising requirement for ethical and responsible business practice, especially in data protection and transparency. </a:t>
            </a:r>
          </a:p>
          <a:p>
            <a:pPr algn="just"/>
            <a:endParaRPr lang="en-US" b="0" dirty="0"/>
          </a:p>
          <a:p>
            <a:pPr algn="just"/>
            <a:endParaRPr lang="en-US" b="0" dirty="0"/>
          </a:p>
        </p:txBody>
      </p:sp>
      <p:sp>
        <p:nvSpPr>
          <p:cNvPr id="4" name="Slide Number Placeholder 3"/>
          <p:cNvSpPr>
            <a:spLocks noGrp="1"/>
          </p:cNvSpPr>
          <p:nvPr>
            <p:ph type="sldNum" sz="quarter" idx="10"/>
          </p:nvPr>
        </p:nvSpPr>
        <p:spPr/>
        <p:txBody>
          <a:bodyPr/>
          <a:lstStyle/>
          <a:p>
            <a:fld id="{482EFC74-3F26-437A-B4C0-443934171F76}" type="slidenum">
              <a:rPr lang="en-GB" smtClean="0"/>
              <a:t>6</a:t>
            </a:fld>
            <a:endParaRPr lang="en-GB"/>
          </a:p>
        </p:txBody>
      </p:sp>
    </p:spTree>
    <p:extLst>
      <p:ext uri="{BB962C8B-B14F-4D97-AF65-F5344CB8AC3E}">
        <p14:creationId xmlns:p14="http://schemas.microsoft.com/office/powerpoint/2010/main" val="3290348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Challenges and Limitations </a:t>
            </a:r>
          </a:p>
          <a:p>
            <a:pPr algn="just"/>
            <a:r>
              <a:rPr lang="en-US" dirty="0"/>
              <a:t>Although Data-driven has advantages, it also has notable challenges (European-Commission, 2023). Compliance and regulation, like GDPR, limit the ability of </a:t>
            </a:r>
            <a:r>
              <a:rPr lang="en-US" dirty="0" err="1"/>
              <a:t>organisations</a:t>
            </a:r>
            <a:r>
              <a:rPr lang="en-US" dirty="0"/>
              <a:t> to capture and use customer information, forcing large investments in compliance and governance infrastructure (Deloitte, 2023). Excessive dependence on data can stifle creativity and ignore the emotional or cultural aspects of consumer </a:t>
            </a:r>
            <a:r>
              <a:rPr lang="en-US" dirty="0" err="1"/>
              <a:t>behaviour</a:t>
            </a:r>
            <a:r>
              <a:rPr lang="en-US" dirty="0"/>
              <a:t>. As a result, the embracement is required to balance between data and human judgment. </a:t>
            </a:r>
          </a:p>
          <a:p>
            <a:pPr algn="just"/>
            <a:r>
              <a:rPr lang="en-US" dirty="0"/>
              <a:t> </a:t>
            </a:r>
          </a:p>
          <a:p>
            <a:pPr algn="just"/>
            <a:endParaRPr lang="en-GB" dirty="0"/>
          </a:p>
        </p:txBody>
      </p:sp>
      <p:sp>
        <p:nvSpPr>
          <p:cNvPr id="4" name="Slide Number Placeholder 3"/>
          <p:cNvSpPr>
            <a:spLocks noGrp="1"/>
          </p:cNvSpPr>
          <p:nvPr>
            <p:ph type="sldNum" sz="quarter" idx="10"/>
          </p:nvPr>
        </p:nvSpPr>
        <p:spPr/>
        <p:txBody>
          <a:bodyPr/>
          <a:lstStyle/>
          <a:p>
            <a:fld id="{482EFC74-3F26-437A-B4C0-443934171F76}" type="slidenum">
              <a:rPr lang="en-GB" smtClean="0"/>
              <a:t>7</a:t>
            </a:fld>
            <a:endParaRPr lang="en-GB"/>
          </a:p>
        </p:txBody>
      </p:sp>
    </p:spTree>
    <p:extLst>
      <p:ext uri="{BB962C8B-B14F-4D97-AF65-F5344CB8AC3E}">
        <p14:creationId xmlns:p14="http://schemas.microsoft.com/office/powerpoint/2010/main" val="26307146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Conclusion </a:t>
            </a:r>
            <a:endParaRPr lang="en-US" dirty="0"/>
          </a:p>
          <a:p>
            <a:pPr algn="just"/>
            <a:r>
              <a:rPr lang="en-US" dirty="0"/>
              <a:t>In 2025, data-driven marketing strategies will provide the most effective model by aligning customer insights, analytics and advanced technology to create value and </a:t>
            </a:r>
            <a:r>
              <a:rPr lang="en-US" dirty="0" err="1"/>
              <a:t>personalisation</a:t>
            </a:r>
            <a:r>
              <a:rPr lang="en-US" dirty="0"/>
              <a:t>. Data-driven approaches offer a sustainable edge in fast-changing digital markets by enabling </a:t>
            </a:r>
            <a:r>
              <a:rPr lang="en-US" dirty="0" err="1"/>
              <a:t>personalisation</a:t>
            </a:r>
            <a:r>
              <a:rPr lang="en-US" dirty="0"/>
              <a:t>, increasing efficiency, and facilitating ethical marketing practices. In addition, businesses need to be aware of data limitations and ethical responsibility to </a:t>
            </a:r>
            <a:r>
              <a:rPr lang="en-US" dirty="0" err="1"/>
              <a:t>maximise</a:t>
            </a:r>
            <a:r>
              <a:rPr lang="en-US" dirty="0"/>
              <a:t> long-term value. However, when data-driven apply in the business sector, it offers a valuable framework for future long-term success in business. </a:t>
            </a:r>
            <a:endParaRPr lang="en-GB" dirty="0"/>
          </a:p>
        </p:txBody>
      </p:sp>
      <p:sp>
        <p:nvSpPr>
          <p:cNvPr id="4" name="Slide Number Placeholder 3"/>
          <p:cNvSpPr>
            <a:spLocks noGrp="1"/>
          </p:cNvSpPr>
          <p:nvPr>
            <p:ph type="sldNum" sz="quarter" idx="10"/>
          </p:nvPr>
        </p:nvSpPr>
        <p:spPr/>
        <p:txBody>
          <a:bodyPr/>
          <a:lstStyle/>
          <a:p>
            <a:fld id="{482EFC74-3F26-437A-B4C0-443934171F76}" type="slidenum">
              <a:rPr lang="en-GB" smtClean="0"/>
              <a:t>8</a:t>
            </a:fld>
            <a:endParaRPr lang="en-GB"/>
          </a:p>
        </p:txBody>
      </p:sp>
    </p:spTree>
    <p:extLst>
      <p:ext uri="{BB962C8B-B14F-4D97-AF65-F5344CB8AC3E}">
        <p14:creationId xmlns:p14="http://schemas.microsoft.com/office/powerpoint/2010/main" val="2047495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dirty="0"/>
              <a:t>References</a:t>
            </a:r>
          </a:p>
          <a:p>
            <a:pPr algn="just"/>
            <a:r>
              <a:rPr lang="en-GB" dirty="0"/>
              <a:t>Chaffey, D. &amp; Ellis-Chadwick, F., 2022. Digital Marketing: Strategy, Implementation and Practice. 8th ed. Harlow: Pearson.</a:t>
            </a:r>
          </a:p>
          <a:p>
            <a:pPr algn="just"/>
            <a:r>
              <a:rPr lang="en-GB" dirty="0"/>
              <a:t>Davenport, T., </a:t>
            </a:r>
            <a:r>
              <a:rPr lang="en-GB" dirty="0" err="1"/>
              <a:t>Guha</a:t>
            </a:r>
            <a:r>
              <a:rPr lang="en-GB" dirty="0"/>
              <a:t>, A., Grewal, D. &amp; </a:t>
            </a:r>
            <a:r>
              <a:rPr lang="en-GB" dirty="0" err="1"/>
              <a:t>Bressgott</a:t>
            </a:r>
            <a:r>
              <a:rPr lang="en-GB" dirty="0"/>
              <a:t>, T., 2020. How artificial intelligence will change the future of marketing. Journal of the Academy of Marketing Science, 48(1), pp. 24-42.</a:t>
            </a:r>
          </a:p>
          <a:p>
            <a:pPr algn="just"/>
            <a:r>
              <a:rPr lang="en-GB" dirty="0"/>
              <a:t>Deloitte, 2023. Global Marketing Trends Report 2023. [Online]  Available at: https://www.deloitte.com [Accessed 24 January 2026].</a:t>
            </a:r>
          </a:p>
          <a:p>
            <a:pPr algn="just"/>
            <a:r>
              <a:rPr lang="en-GB" dirty="0"/>
              <a:t>European Commission, 2023. General Data Protection Regulation (GDPR) Compliance Report. [Online] Available at: https://commission.europa.eu [Accessed 24 January 2026].</a:t>
            </a:r>
          </a:p>
          <a:p>
            <a:pPr algn="just"/>
            <a:r>
              <a:rPr lang="en-GB" dirty="0" err="1"/>
              <a:t>Kawsar</a:t>
            </a:r>
            <a:r>
              <a:rPr lang="en-GB" dirty="0"/>
              <a:t>, M., 2025. The role of data-driven marketing analysis in </a:t>
            </a:r>
            <a:r>
              <a:rPr lang="en-GB" dirty="0" err="1"/>
              <a:t>startup</a:t>
            </a:r>
            <a:r>
              <a:rPr lang="en-GB" dirty="0"/>
              <a:t> growth: a systematic review. Journal of </a:t>
            </a:r>
            <a:r>
              <a:rPr lang="en-GB" dirty="0" err="1"/>
              <a:t>Primeasia</a:t>
            </a:r>
            <a:r>
              <a:rPr lang="en-GB" dirty="0"/>
              <a:t>, 6(1), pp. 1-14.</a:t>
            </a:r>
          </a:p>
          <a:p>
            <a:pPr algn="just"/>
            <a:r>
              <a:rPr lang="en-GB" dirty="0"/>
              <a:t>Kingsnorth, S., 2022. Digital Marketing Strategy: An Integrated Approach to Online Marketing. 3rd ed. London: </a:t>
            </a:r>
            <a:r>
              <a:rPr lang="en-GB" dirty="0" err="1"/>
              <a:t>Kogan</a:t>
            </a:r>
            <a:r>
              <a:rPr lang="en-GB" dirty="0"/>
              <a:t> Page.</a:t>
            </a:r>
          </a:p>
          <a:p>
            <a:pPr algn="just"/>
            <a:r>
              <a:rPr lang="en-GB" dirty="0"/>
              <a:t>Kotler, P., </a:t>
            </a:r>
            <a:r>
              <a:rPr lang="en-GB" dirty="0" err="1"/>
              <a:t>Kartajaya</a:t>
            </a:r>
            <a:r>
              <a:rPr lang="en-GB" dirty="0"/>
              <a:t>, H. &amp; </a:t>
            </a:r>
            <a:r>
              <a:rPr lang="en-GB" dirty="0" err="1"/>
              <a:t>Setiawan</a:t>
            </a:r>
            <a:r>
              <a:rPr lang="en-GB" dirty="0"/>
              <a:t>, I., 2021. Marketing 5.0: Technology for Humanity. Hoboken, NJ: Wiley &amp; Sons.</a:t>
            </a:r>
          </a:p>
          <a:p>
            <a:pPr algn="just"/>
            <a:r>
              <a:rPr lang="en-GB" dirty="0"/>
              <a:t>Lemon, K. &amp; </a:t>
            </a:r>
            <a:r>
              <a:rPr lang="en-GB" dirty="0" err="1"/>
              <a:t>Verhoef</a:t>
            </a:r>
            <a:r>
              <a:rPr lang="en-GB" dirty="0"/>
              <a:t>, P., 2021. Understanding customer experience throughout the customer journey. Journal of Marketing, 85(1), pp. 69-96.</a:t>
            </a:r>
          </a:p>
          <a:p>
            <a:pPr algn="just"/>
            <a:r>
              <a:rPr lang="en-GB" dirty="0"/>
              <a:t>PwC, 2023. Consumer Intelligence Series: Trusted Tech. [Online] Available at: https://www.pwc.com [Accessed 24 January 2026].</a:t>
            </a:r>
          </a:p>
          <a:p>
            <a:pPr algn="just"/>
            <a:r>
              <a:rPr lang="en-GB" dirty="0"/>
              <a:t>Ryan, D., 2022. Understanding Digital Marketing. London: </a:t>
            </a:r>
            <a:r>
              <a:rPr lang="en-GB" dirty="0" err="1"/>
              <a:t>Kogan</a:t>
            </a:r>
            <a:r>
              <a:rPr lang="en-GB" dirty="0"/>
              <a:t> Page.</a:t>
            </a:r>
          </a:p>
          <a:p>
            <a:pPr algn="just"/>
            <a:r>
              <a:rPr lang="en-GB" dirty="0"/>
              <a:t>Wedel, M. &amp; Kannan, P., 2021. Marketing analytics for data-rich environments. Journal of Marketing, 85(1), p. 97–121.</a:t>
            </a:r>
          </a:p>
          <a:p>
            <a:pPr algn="just"/>
            <a:endParaRPr lang="en-GB" dirty="0"/>
          </a:p>
        </p:txBody>
      </p:sp>
      <p:sp>
        <p:nvSpPr>
          <p:cNvPr id="4" name="Slide Number Placeholder 3"/>
          <p:cNvSpPr>
            <a:spLocks noGrp="1"/>
          </p:cNvSpPr>
          <p:nvPr>
            <p:ph type="sldNum" sz="quarter" idx="10"/>
          </p:nvPr>
        </p:nvSpPr>
        <p:spPr/>
        <p:txBody>
          <a:bodyPr/>
          <a:lstStyle/>
          <a:p>
            <a:fld id="{482EFC74-3F26-437A-B4C0-443934171F76}" type="slidenum">
              <a:rPr lang="en-GB" smtClean="0"/>
              <a:t>9</a:t>
            </a:fld>
            <a:endParaRPr lang="en-GB"/>
          </a:p>
        </p:txBody>
      </p:sp>
    </p:spTree>
    <p:extLst>
      <p:ext uri="{BB962C8B-B14F-4D97-AF65-F5344CB8AC3E}">
        <p14:creationId xmlns:p14="http://schemas.microsoft.com/office/powerpoint/2010/main" val="77493201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ro-RO"/>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ro-RO"/>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3/20/2026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3/20/2026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3/20/2026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3/20/2026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3/20/2026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3/20/2026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3/20/2026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3/20/2026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3/20/2026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3/20/2026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3/20/2026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3/20/2026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3/20/2026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3/20/2026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3/20/2026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3/20/2026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3/20/2026</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3/20/2026</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Data" Target="../diagrams/data1.xml"/><Relationship Id="rId11" Type="http://schemas.openxmlformats.org/officeDocument/2006/relationships/image" Target="../media/image4.png"/><Relationship Id="rId5" Type="http://schemas.openxmlformats.org/officeDocument/2006/relationships/image" Target="../media/image6.png"/><Relationship Id="rId10" Type="http://schemas.microsoft.com/office/2007/relationships/diagramDrawing" Target="../diagrams/drawing1.xml"/><Relationship Id="rId4" Type="http://schemas.openxmlformats.org/officeDocument/2006/relationships/notesSlide" Target="../notesSlides/notesSlide3.xml"/><Relationship Id="rId9" Type="http://schemas.openxmlformats.org/officeDocument/2006/relationships/diagramColors" Target="../diagrams/colors1.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2.xml"/><Relationship Id="rId11" Type="http://schemas.openxmlformats.org/officeDocument/2006/relationships/image" Target="../media/image4.png"/><Relationship Id="rId5" Type="http://schemas.openxmlformats.org/officeDocument/2006/relationships/diagramData" Target="../diagrams/data2.xml"/><Relationship Id="rId10" Type="http://schemas.openxmlformats.org/officeDocument/2006/relationships/image" Target="../media/image7.png"/><Relationship Id="rId4" Type="http://schemas.openxmlformats.org/officeDocument/2006/relationships/notesSlide" Target="../notesSlides/notesSlide4.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4.png"/><Relationship Id="rId4" Type="http://schemas.openxmlformats.org/officeDocument/2006/relationships/notesSlide" Target="../notesSlides/notesSlide5.xml"/><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4.png"/><Relationship Id="rId4" Type="http://schemas.openxmlformats.org/officeDocument/2006/relationships/notesSlide" Target="../notesSlides/notesSlide6.xml"/><Relationship Id="rId9" Type="http://schemas.microsoft.com/office/2007/relationships/diagramDrawing" Target="../diagrams/drawing4.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4.png"/><Relationship Id="rId4" Type="http://schemas.openxmlformats.org/officeDocument/2006/relationships/notesSlide" Target="../notesSlides/notesSlide7.xml"/><Relationship Id="rId9" Type="http://schemas.microsoft.com/office/2007/relationships/diagramDrawing" Target="../diagrams/drawing5.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just"/>
            <a:r>
              <a:rPr lang="en-GB" sz="2400" dirty="0"/>
              <a:t>Programme: </a:t>
            </a:r>
            <a:r>
              <a:rPr lang="en-GB" sz="2400" dirty="0" err="1"/>
              <a:t>CertHE</a:t>
            </a:r>
            <a:r>
              <a:rPr lang="en-GB" sz="2400" dirty="0"/>
              <a:t> Sustainable Enterprise (Rural)</a:t>
            </a:r>
            <a:br>
              <a:rPr lang="en-GB" sz="2400" dirty="0"/>
            </a:br>
            <a:r>
              <a:rPr lang="en-GB" sz="2400" dirty="0"/>
              <a:t>Module: Digital Marketing</a:t>
            </a:r>
            <a:br>
              <a:rPr lang="en-GB" sz="2400" dirty="0"/>
            </a:br>
            <a:r>
              <a:rPr lang="en-GB" sz="2400" dirty="0"/>
              <a:t>Module code: BMSE4008D</a:t>
            </a:r>
          </a:p>
        </p:txBody>
      </p:sp>
      <p:sp>
        <p:nvSpPr>
          <p:cNvPr id="3" name="Subtitle 2"/>
          <p:cNvSpPr>
            <a:spLocks noGrp="1"/>
          </p:cNvSpPr>
          <p:nvPr>
            <p:ph type="subTitle" idx="1"/>
          </p:nvPr>
        </p:nvSpPr>
        <p:spPr/>
        <p:txBody>
          <a:bodyPr/>
          <a:lstStyle/>
          <a:p>
            <a:pPr algn="just"/>
            <a:r>
              <a:rPr lang="en-GB" dirty="0"/>
              <a:t>Name: </a:t>
            </a:r>
            <a:r>
              <a:rPr lang="en-GB" dirty="0" err="1"/>
              <a:t>Denisa</a:t>
            </a:r>
            <a:r>
              <a:rPr lang="en-GB" dirty="0"/>
              <a:t> Paris</a:t>
            </a:r>
          </a:p>
          <a:p>
            <a:pPr algn="just"/>
            <a:r>
              <a:rPr lang="en-GB" dirty="0"/>
              <a:t>Presentation</a:t>
            </a:r>
          </a:p>
        </p:txBody>
      </p:sp>
      <p:pic>
        <p:nvPicPr>
          <p:cNvPr id="16" name="Audio 15">
            <a:hlinkClick r:id="" action="ppaction://media"/>
            <a:extLst>
              <a:ext uri="{FF2B5EF4-FFF2-40B4-BE49-F238E27FC236}">
                <a16:creationId xmlns:a16="http://schemas.microsoft.com/office/drawing/2014/main" id="{F1BFC431-396F-D3BF-9B59-7055B4AFD48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68346" y="4718304"/>
            <a:ext cx="2057400" cy="2057400"/>
          </a:xfrm>
          <a:prstGeom prst="ellipse">
            <a:avLst/>
          </a:prstGeom>
        </p:spPr>
      </p:pic>
    </p:spTree>
    <p:extLst>
      <p:ext uri="{BB962C8B-B14F-4D97-AF65-F5344CB8AC3E}">
        <p14:creationId xmlns:p14="http://schemas.microsoft.com/office/powerpoint/2010/main" val="3349004317"/>
      </p:ext>
    </p:extLst>
  </p:cSld>
  <p:clrMapOvr>
    <a:masterClrMapping/>
  </p:clrMapOvr>
  <mc:AlternateContent xmlns:mc="http://schemas.openxmlformats.org/markup-compatibility/2006" xmlns:p14="http://schemas.microsoft.com/office/powerpoint/2010/main">
    <mc:Choice Requires="p14">
      <p:transition spd="slow" p14:dur="2000" advTm="4573"/>
    </mc:Choice>
    <mc:Fallback xmlns="">
      <p:transition spd="slow" advTm="45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Table of Contents</a:t>
            </a:r>
          </a:p>
        </p:txBody>
      </p:sp>
      <p:sp>
        <p:nvSpPr>
          <p:cNvPr id="3" name="Content Placeholder 2"/>
          <p:cNvSpPr>
            <a:spLocks noGrp="1"/>
          </p:cNvSpPr>
          <p:nvPr>
            <p:ph idx="1"/>
          </p:nvPr>
        </p:nvSpPr>
        <p:spPr/>
        <p:txBody>
          <a:bodyPr>
            <a:normAutofit/>
          </a:bodyPr>
          <a:lstStyle/>
          <a:p>
            <a:r>
              <a:rPr lang="en-US" dirty="0"/>
              <a:t>Introduction	</a:t>
            </a:r>
          </a:p>
          <a:p>
            <a:r>
              <a:rPr lang="en-US" dirty="0"/>
              <a:t>Overview of the Chosen Digital Marketing Concept	</a:t>
            </a:r>
          </a:p>
          <a:p>
            <a:r>
              <a:rPr lang="en-US" dirty="0"/>
              <a:t>Theoretical Framework and Application	</a:t>
            </a:r>
          </a:p>
          <a:p>
            <a:r>
              <a:rPr lang="en-US" dirty="0"/>
              <a:t>Why It Is Most Effective for Business in 2025	</a:t>
            </a:r>
          </a:p>
          <a:p>
            <a:r>
              <a:rPr lang="en-US" dirty="0"/>
              <a:t>Challenges and Limitations	</a:t>
            </a:r>
          </a:p>
          <a:p>
            <a:r>
              <a:rPr lang="en-US" dirty="0"/>
              <a:t>Conclusion	</a:t>
            </a:r>
          </a:p>
          <a:p>
            <a:r>
              <a:rPr lang="en-US" dirty="0"/>
              <a:t>References	</a:t>
            </a:r>
          </a:p>
        </p:txBody>
      </p:sp>
      <p:pic>
        <p:nvPicPr>
          <p:cNvPr id="14" name="Audio 13">
            <a:hlinkClick r:id="" action="ppaction://media"/>
            <a:extLst>
              <a:ext uri="{FF2B5EF4-FFF2-40B4-BE49-F238E27FC236}">
                <a16:creationId xmlns:a16="http://schemas.microsoft.com/office/drawing/2014/main" id="{E168961D-EA00-CABF-3E49-748FF2892F6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46082384"/>
      </p:ext>
    </p:extLst>
  </p:cSld>
  <p:clrMapOvr>
    <a:masterClrMapping/>
  </p:clrMapOvr>
  <mc:AlternateContent xmlns:mc="http://schemas.openxmlformats.org/markup-compatibility/2006" xmlns:p14="http://schemas.microsoft.com/office/powerpoint/2010/main">
    <mc:Choice Requires="p14">
      <p:transition spd="slow" p14:dur="2000" advTm="15870"/>
    </mc:Choice>
    <mc:Fallback xmlns="">
      <p:transition spd="slow" advTm="158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160421" y="2149642"/>
            <a:ext cx="6240379" cy="4555958"/>
          </a:xfrm>
        </p:spPr>
        <p:txBody>
          <a:bodyPr/>
          <a:lstStyle/>
          <a:p>
            <a:pPr algn="just"/>
            <a:r>
              <a:rPr lang="en-US" dirty="0"/>
              <a:t>Digital </a:t>
            </a:r>
            <a:r>
              <a:rPr lang="en-US" dirty="0" err="1"/>
              <a:t>Markeitng</a:t>
            </a:r>
            <a:r>
              <a:rPr lang="en-US" dirty="0"/>
              <a:t> evaluated from intuition-based promotion to data decision-making a vital requirement for business competitiveness in 2025. </a:t>
            </a:r>
          </a:p>
          <a:p>
            <a:pPr algn="just"/>
            <a:r>
              <a:rPr lang="en-US" dirty="0"/>
              <a:t>Data-driven marketing, which allows </a:t>
            </a:r>
            <a:r>
              <a:rPr lang="en-US" dirty="0" err="1"/>
              <a:t>organisation</a:t>
            </a:r>
            <a:r>
              <a:rPr lang="en-US" dirty="0"/>
              <a:t> make effective decision on by focusing on customer data rather than intuition alone.</a:t>
            </a:r>
          </a:p>
          <a:p>
            <a:pPr algn="just"/>
            <a:r>
              <a:rPr lang="en-US" dirty="0"/>
              <a:t>This presentation will explore data-driven marketing to align effective guide marketing decisions. </a:t>
            </a:r>
            <a:endParaRPr lang="en-GB" dirty="0"/>
          </a:p>
        </p:txBody>
      </p:sp>
      <p:pic>
        <p:nvPicPr>
          <p:cNvPr id="4" name="Picture 3"/>
          <p:cNvPicPr>
            <a:picLocks noChangeAspect="1"/>
          </p:cNvPicPr>
          <p:nvPr/>
        </p:nvPicPr>
        <p:blipFill>
          <a:blip r:embed="rId5"/>
          <a:stretch>
            <a:fillRect/>
          </a:stretch>
        </p:blipFill>
        <p:spPr>
          <a:xfrm>
            <a:off x="6549615" y="2149642"/>
            <a:ext cx="5448612" cy="3367580"/>
          </a:xfrm>
          <a:prstGeom prst="rect">
            <a:avLst/>
          </a:prstGeom>
        </p:spPr>
      </p:pic>
      <p:sp>
        <p:nvSpPr>
          <p:cNvPr id="5" name="Rectangle 4"/>
          <p:cNvSpPr/>
          <p:nvPr/>
        </p:nvSpPr>
        <p:spPr>
          <a:xfrm>
            <a:off x="6549615" y="5650787"/>
            <a:ext cx="5448612" cy="96577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Figure: Data-driven Marketing, Source:   (Chaffey &amp; Ellis-Chadwick, 2022).</a:t>
            </a:r>
          </a:p>
        </p:txBody>
      </p:sp>
      <p:pic>
        <p:nvPicPr>
          <p:cNvPr id="15" name="Audio 14">
            <a:hlinkClick r:id="" action="ppaction://media"/>
            <a:extLst>
              <a:ext uri="{FF2B5EF4-FFF2-40B4-BE49-F238E27FC236}">
                <a16:creationId xmlns:a16="http://schemas.microsoft.com/office/drawing/2014/main" id="{C8827C99-D7A4-42B8-D323-E29E8F8E2D1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45000396"/>
      </p:ext>
    </p:extLst>
  </p:cSld>
  <p:clrMapOvr>
    <a:masterClrMapping/>
  </p:clrMapOvr>
  <mc:AlternateContent xmlns:mc="http://schemas.openxmlformats.org/markup-compatibility/2006" xmlns:p14="http://schemas.microsoft.com/office/powerpoint/2010/main">
    <mc:Choice Requires="p14">
      <p:transition spd="slow" p14:dur="2000" advTm="59625"/>
    </mc:Choice>
    <mc:Fallback xmlns="">
      <p:transition spd="slow" advTm="596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the Chosen Digital Marketing Concept </a:t>
            </a:r>
            <a:endParaRPr lang="en-GB" dirty="0"/>
          </a:p>
        </p:txBody>
      </p:sp>
      <p:pic>
        <p:nvPicPr>
          <p:cNvPr id="1026" name="Picture 2" descr="What is Data-Driven Analysis? Methods and Examples"/>
          <p:cNvPicPr>
            <a:picLocks noChangeAspect="1" noChangeArrowheads="1"/>
          </p:cNvPicPr>
          <p:nvPr/>
        </p:nvPicPr>
        <p:blipFill rotWithShape="1">
          <a:blip r:embed="rId5">
            <a:extLst>
              <a:ext uri="{28A0092B-C50C-407E-A947-70E740481C1C}">
                <a14:useLocalDpi xmlns:a14="http://schemas.microsoft.com/office/drawing/2010/main" val="0"/>
              </a:ext>
            </a:extLst>
          </a:blip>
          <a:srcRect l="54339" t="24777" r="2499" b="22150"/>
          <a:stretch/>
        </p:blipFill>
        <p:spPr bwMode="auto">
          <a:xfrm>
            <a:off x="7130265" y="2095928"/>
            <a:ext cx="4695289" cy="328257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325474" y="5640263"/>
            <a:ext cx="4500080" cy="7911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Figure: Data-Driven Concept, Source: (Ryan, 2022)</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489373881"/>
              </p:ext>
            </p:extLst>
          </p:nvPr>
        </p:nvGraphicFramePr>
        <p:xfrm>
          <a:off x="179614" y="2220686"/>
          <a:ext cx="6825344" cy="404948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25" name="Audio 24">
            <a:hlinkClick r:id="" action="ppaction://media"/>
            <a:extLst>
              <a:ext uri="{FF2B5EF4-FFF2-40B4-BE49-F238E27FC236}">
                <a16:creationId xmlns:a16="http://schemas.microsoft.com/office/drawing/2014/main" id="{F8FAEFA0-F00E-FF47-997D-B99A83524F5B}"/>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19483536"/>
      </p:ext>
    </p:extLst>
  </p:cSld>
  <p:clrMapOvr>
    <a:masterClrMapping/>
  </p:clrMapOvr>
  <mc:AlternateContent xmlns:mc="http://schemas.openxmlformats.org/markup-compatibility/2006" xmlns:p14="http://schemas.microsoft.com/office/powerpoint/2010/main">
    <mc:Choice Requires="p14">
      <p:transition spd="slow" p14:dur="2000" advTm="44483"/>
    </mc:Choice>
    <mc:Fallback xmlns="">
      <p:transition spd="slow" advTm="44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Theoretical Framework and Application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494867689"/>
              </p:ext>
            </p:extLst>
          </p:nvPr>
        </p:nvGraphicFramePr>
        <p:xfrm>
          <a:off x="336884" y="2117558"/>
          <a:ext cx="7370201" cy="441387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Picture 3"/>
          <p:cNvPicPr>
            <a:picLocks noChangeAspect="1"/>
          </p:cNvPicPr>
          <p:nvPr/>
        </p:nvPicPr>
        <p:blipFill>
          <a:blip r:embed="rId10"/>
          <a:stretch>
            <a:fillRect/>
          </a:stretch>
        </p:blipFill>
        <p:spPr>
          <a:xfrm>
            <a:off x="8074116" y="2107263"/>
            <a:ext cx="3689794" cy="3101551"/>
          </a:xfrm>
          <a:prstGeom prst="rect">
            <a:avLst/>
          </a:prstGeom>
        </p:spPr>
      </p:pic>
      <p:sp>
        <p:nvSpPr>
          <p:cNvPr id="6" name="Rectangle 5"/>
          <p:cNvSpPr/>
          <p:nvPr/>
        </p:nvSpPr>
        <p:spPr>
          <a:xfrm>
            <a:off x="8074116" y="5481911"/>
            <a:ext cx="3689794" cy="12271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Figure: Notable Theoretical Framework, Source: (Kotler, et al., 2021).</a:t>
            </a:r>
          </a:p>
        </p:txBody>
      </p:sp>
      <p:pic>
        <p:nvPicPr>
          <p:cNvPr id="9" name="Audio 8">
            <a:hlinkClick r:id="" action="ppaction://media"/>
            <a:extLst>
              <a:ext uri="{FF2B5EF4-FFF2-40B4-BE49-F238E27FC236}">
                <a16:creationId xmlns:a16="http://schemas.microsoft.com/office/drawing/2014/main" id="{7556269D-2DE2-D28A-998A-AFBADDA84C76}"/>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99426476"/>
      </p:ext>
    </p:extLst>
  </p:cSld>
  <p:clrMapOvr>
    <a:masterClrMapping/>
  </p:clrMapOvr>
  <mc:AlternateContent xmlns:mc="http://schemas.openxmlformats.org/markup-compatibility/2006" xmlns:p14="http://schemas.microsoft.com/office/powerpoint/2010/main">
    <mc:Choice Requires="p14">
      <p:transition spd="slow" p14:dur="2000" advTm="30849"/>
    </mc:Choice>
    <mc:Fallback xmlns="">
      <p:transition spd="slow" advTm="308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It Is Most Effective for Business in 2025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37865262"/>
              </p:ext>
            </p:extLst>
          </p:nvPr>
        </p:nvGraphicFramePr>
        <p:xfrm>
          <a:off x="179615" y="2253344"/>
          <a:ext cx="11527972" cy="409847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23FE4D54-CFFA-C4E3-CFDE-2690FAB4D33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38604167"/>
      </p:ext>
    </p:extLst>
  </p:cSld>
  <p:clrMapOvr>
    <a:masterClrMapping/>
  </p:clrMapOvr>
  <mc:AlternateContent xmlns:mc="http://schemas.openxmlformats.org/markup-compatibility/2006" xmlns:p14="http://schemas.microsoft.com/office/powerpoint/2010/main">
    <mc:Choice Requires="p14">
      <p:transition spd="slow" p14:dur="2000" advTm="56247"/>
    </mc:Choice>
    <mc:Fallback xmlns="">
      <p:transition spd="slow" advTm="56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Challenges and Limitations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172108133"/>
              </p:ext>
            </p:extLst>
          </p:nvPr>
        </p:nvGraphicFramePr>
        <p:xfrm>
          <a:off x="680321" y="2336872"/>
          <a:ext cx="10945622" cy="372102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AA13BEBC-19EB-4184-5A3E-E6CB6F1DD4F1}"/>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72116089"/>
      </p:ext>
    </p:extLst>
  </p:cSld>
  <p:clrMapOvr>
    <a:masterClrMapping/>
  </p:clrMapOvr>
  <mc:AlternateContent xmlns:mc="http://schemas.openxmlformats.org/markup-compatibility/2006" xmlns:p14="http://schemas.microsoft.com/office/powerpoint/2010/main">
    <mc:Choice Requires="p14">
      <p:transition spd="slow" p14:dur="2000" advTm="41247"/>
    </mc:Choice>
    <mc:Fallback xmlns="">
      <p:transition spd="slow" advTm="41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47570060"/>
              </p:ext>
            </p:extLst>
          </p:nvPr>
        </p:nvGraphicFramePr>
        <p:xfrm>
          <a:off x="310243" y="2204358"/>
          <a:ext cx="11511643" cy="401682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432CAC3B-1D30-48CA-B66F-700316DAA24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56970547"/>
      </p:ext>
    </p:extLst>
  </p:cSld>
  <p:clrMapOvr>
    <a:masterClrMapping/>
  </p:clrMapOvr>
  <mc:AlternateContent xmlns:mc="http://schemas.openxmlformats.org/markup-compatibility/2006" xmlns:p14="http://schemas.microsoft.com/office/powerpoint/2010/main">
    <mc:Choice Requires="p14">
      <p:transition spd="slow" p14:dur="2000" advTm="46473"/>
    </mc:Choice>
    <mc:Fallback xmlns="">
      <p:transition spd="slow" advTm="46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idx="1"/>
          </p:nvPr>
        </p:nvSpPr>
        <p:spPr>
          <a:xfrm>
            <a:off x="212271" y="2188029"/>
            <a:ext cx="11136086" cy="4245428"/>
          </a:xfrm>
        </p:spPr>
        <p:txBody>
          <a:bodyPr>
            <a:normAutofit fontScale="62500" lnSpcReduction="20000"/>
          </a:bodyPr>
          <a:lstStyle/>
          <a:p>
            <a:pPr algn="just"/>
            <a:r>
              <a:rPr lang="en-GB" dirty="0"/>
              <a:t>Chaffey, D. &amp; Ellis-Chadwick, F., 2022. Digital Marketing: Strategy, Implementation and Practice. 8th ed. Harlow: Pearson.</a:t>
            </a:r>
          </a:p>
          <a:p>
            <a:pPr algn="just"/>
            <a:r>
              <a:rPr lang="en-GB" dirty="0"/>
              <a:t>Davenport, T., </a:t>
            </a:r>
            <a:r>
              <a:rPr lang="en-GB" dirty="0" err="1"/>
              <a:t>Guha</a:t>
            </a:r>
            <a:r>
              <a:rPr lang="en-GB" dirty="0"/>
              <a:t>, A., Grewal, D. &amp; </a:t>
            </a:r>
            <a:r>
              <a:rPr lang="en-GB" dirty="0" err="1"/>
              <a:t>Bressgott</a:t>
            </a:r>
            <a:r>
              <a:rPr lang="en-GB" dirty="0"/>
              <a:t>, T., 2020. How artificial intelligence will change the future of marketing. Journal of the Academy of Marketing Science, 48(1), pp. 24-42.</a:t>
            </a:r>
          </a:p>
          <a:p>
            <a:pPr algn="just"/>
            <a:r>
              <a:rPr lang="en-GB" dirty="0"/>
              <a:t>Deloitte, 2023. Global Marketing Trends Report 2023. [Online]  Available at: https://www.deloitte.com [Accessed 24 January 2026].</a:t>
            </a:r>
          </a:p>
          <a:p>
            <a:pPr algn="just"/>
            <a:r>
              <a:rPr lang="en-GB" dirty="0"/>
              <a:t>European Commission, 2023. General Data Protection Regulation (GDPR) Compliance Report. [Online] Available at: https://commission.europa.eu [Accessed 24 January 2026].</a:t>
            </a:r>
          </a:p>
          <a:p>
            <a:pPr algn="just"/>
            <a:r>
              <a:rPr lang="en-GB" dirty="0" err="1"/>
              <a:t>Kawsar</a:t>
            </a:r>
            <a:r>
              <a:rPr lang="en-GB" dirty="0"/>
              <a:t>, M., 2025. The role of data-driven marketing analysis in </a:t>
            </a:r>
            <a:r>
              <a:rPr lang="en-GB" dirty="0" err="1"/>
              <a:t>startup</a:t>
            </a:r>
            <a:r>
              <a:rPr lang="en-GB" dirty="0"/>
              <a:t> growth: a systematic review. Journal of </a:t>
            </a:r>
            <a:r>
              <a:rPr lang="en-GB" dirty="0" err="1"/>
              <a:t>Primeasia</a:t>
            </a:r>
            <a:r>
              <a:rPr lang="en-GB" dirty="0"/>
              <a:t>, 6(1), pp. 1-14.</a:t>
            </a:r>
          </a:p>
          <a:p>
            <a:pPr algn="just"/>
            <a:r>
              <a:rPr lang="en-GB" dirty="0"/>
              <a:t>Kingsnorth, S., 2022. Digital Marketing Strategy: An Integrated Approach to Online Marketing. 3rd ed. London: </a:t>
            </a:r>
            <a:r>
              <a:rPr lang="en-GB" dirty="0" err="1"/>
              <a:t>Kogan</a:t>
            </a:r>
            <a:r>
              <a:rPr lang="en-GB" dirty="0"/>
              <a:t> Page.</a:t>
            </a:r>
          </a:p>
          <a:p>
            <a:pPr algn="just"/>
            <a:r>
              <a:rPr lang="en-GB" dirty="0"/>
              <a:t>Kotler, P., </a:t>
            </a:r>
            <a:r>
              <a:rPr lang="en-GB" dirty="0" err="1"/>
              <a:t>Kartajaya</a:t>
            </a:r>
            <a:r>
              <a:rPr lang="en-GB" dirty="0"/>
              <a:t>, H. &amp; </a:t>
            </a:r>
            <a:r>
              <a:rPr lang="en-GB" dirty="0" err="1"/>
              <a:t>Setiawan</a:t>
            </a:r>
            <a:r>
              <a:rPr lang="en-GB" dirty="0"/>
              <a:t>, I., 2021. Marketing 5.0: Technology for Humanity. Hoboken, NJ: Wiley &amp; Sons.</a:t>
            </a:r>
          </a:p>
          <a:p>
            <a:pPr algn="just"/>
            <a:r>
              <a:rPr lang="en-GB" dirty="0"/>
              <a:t>Lemon, K. &amp; </a:t>
            </a:r>
            <a:r>
              <a:rPr lang="en-GB" dirty="0" err="1"/>
              <a:t>Verhoef</a:t>
            </a:r>
            <a:r>
              <a:rPr lang="en-GB" dirty="0"/>
              <a:t>, P., 2021. Understanding customer experience throughout the customer journey. Journal of Marketing, 85(1), pp. 69-96.</a:t>
            </a:r>
          </a:p>
          <a:p>
            <a:pPr algn="just"/>
            <a:r>
              <a:rPr lang="en-GB" dirty="0"/>
              <a:t>PwC, 2023. Consumer Intelligence Series: Trusted Tech. [Online] Available at: https://www.pwc.com [Accessed 24 January 2026].</a:t>
            </a:r>
          </a:p>
          <a:p>
            <a:pPr algn="just"/>
            <a:r>
              <a:rPr lang="en-GB" dirty="0"/>
              <a:t>Ryan, D., 2022. Understanding Digital Marketing. London: </a:t>
            </a:r>
            <a:r>
              <a:rPr lang="en-GB" dirty="0" err="1"/>
              <a:t>Kogan</a:t>
            </a:r>
            <a:r>
              <a:rPr lang="en-GB" dirty="0"/>
              <a:t> Page.</a:t>
            </a:r>
          </a:p>
          <a:p>
            <a:pPr algn="just"/>
            <a:r>
              <a:rPr lang="en-GB" dirty="0"/>
              <a:t>Wedel, M. &amp; Kannan, P., 2021. Marketing analytics for data-rich environments. Journal of Marketing, 85(1), p. 97–121.</a:t>
            </a:r>
          </a:p>
        </p:txBody>
      </p:sp>
      <p:pic>
        <p:nvPicPr>
          <p:cNvPr id="8" name="Graphic 7">
            <a:extLst>
              <a:ext uri="{FF2B5EF4-FFF2-40B4-BE49-F238E27FC236}">
                <a16:creationId xmlns:a16="http://schemas.microsoft.com/office/drawing/2014/main" id="{22692A12-5640-B46F-2C3E-F6AF051BC431}"/>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2055023"/>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95</TotalTime>
  <Words>2172</Words>
  <Application>Microsoft Office PowerPoint</Application>
  <PresentationFormat>Widescreen</PresentationFormat>
  <Paragraphs>99</Paragraphs>
  <Slides>9</Slides>
  <Notes>8</Notes>
  <HiddenSlides>0</HiddenSlides>
  <MMClips>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Trebuchet MS</vt:lpstr>
      <vt:lpstr>Berlin</vt:lpstr>
      <vt:lpstr>Programme: CertHE Sustainable Enterprise (Rural) Module: Digital Marketing Module code: BMSE4008D</vt:lpstr>
      <vt:lpstr>Table of Contents</vt:lpstr>
      <vt:lpstr>Introduction</vt:lpstr>
      <vt:lpstr>Overview of the Chosen Digital Marketing Concept </vt:lpstr>
      <vt:lpstr>Theoretical Framework and Application </vt:lpstr>
      <vt:lpstr>Why It Is Most Effective for Business in 2025 </vt:lpstr>
      <vt:lpstr>Challenges and Limitations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CertHE Sustainable Enterprise (Rural) Module: Digital Marketing Module code: BMSE4008D</dc:title>
  <cp:lastModifiedBy>Georgiana Balan (2019770)</cp:lastModifiedBy>
  <cp:revision>19</cp:revision>
  <dcterms:created xsi:type="dcterms:W3CDTF">2025-10-18T05:05:47Z</dcterms:created>
  <dcterms:modified xsi:type="dcterms:W3CDTF">2026-03-20T17:38:11Z</dcterms:modified>
</cp:coreProperties>
</file>