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5" r:id="rId4"/>
  </p:sldMasterIdLst>
  <p:notesMasterIdLst>
    <p:notesMasterId r:id="rId21"/>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2"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DAD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559" autoAdjust="0"/>
    <p:restoredTop sz="94061" autoAdjust="0"/>
  </p:normalViewPr>
  <p:slideViewPr>
    <p:cSldViewPr snapToGrid="0">
      <p:cViewPr>
        <p:scale>
          <a:sx n="60" d="100"/>
          <a:sy n="60" d="100"/>
        </p:scale>
        <p:origin x="1800" y="590"/>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numCol="1"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numCol="1" rtlCol="0"/>
          <a:lstStyle>
            <a:lvl1pPr algn="r">
              <a:defRPr sz="1200"/>
            </a:lvl1pPr>
          </a:lstStyle>
          <a:p>
            <a:fld id="{33988D07-B188-44E4-ABBB-6994C1A52936}" type="datetimeFigureOut">
              <a:rPr lang="en-US" smtClean="0"/>
              <a:t>11/23/2021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numCol="1"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numCol="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numCol="1"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numCol="1" rtlCol="0" anchor="b"/>
          <a:lstStyle>
            <a:lvl1pPr algn="r">
              <a:defRPr sz="1200"/>
            </a:lvl1pPr>
          </a:lstStyle>
          <a:p>
            <a:fld id="{0842455A-0D23-4EAB-9AF9-2CC2B3066B0A}" type="slidenum">
              <a:rPr lang="en-US" smtClean="0"/>
              <a:t>‹#›</a:t>
            </a:fld>
            <a:endParaRPr lang="en-US" dirty="0"/>
          </a:p>
        </p:txBody>
      </p:sp>
    </p:spTree>
    <p:extLst>
      <p:ext uri="{BB962C8B-B14F-4D97-AF65-F5344CB8AC3E}">
        <p14:creationId xmlns:p14="http://schemas.microsoft.com/office/powerpoint/2010/main" val="3904368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US"/>
          </a:p>
        </p:txBody>
      </p:sp>
      <p:sp>
        <p:nvSpPr>
          <p:cNvPr id="4" name="Slide Number Placeholder 3"/>
          <p:cNvSpPr>
            <a:spLocks noGrp="1"/>
          </p:cNvSpPr>
          <p:nvPr>
            <p:ph type="sldNum" sz="quarter" idx="10"/>
          </p:nvPr>
        </p:nvSpPr>
        <p:spPr/>
        <p:txBody>
          <a:bodyPr numCol="1"/>
          <a:lstStyle/>
          <a:p>
            <a:fld id="{9C5789CE-836E-B042-843F-5605E41F5001}" type="slidenum">
              <a:rPr lang="en-US" smtClean="0"/>
              <a:t>1</a:t>
            </a:fld>
            <a:endParaRPr lang="en-US"/>
          </a:p>
        </p:txBody>
      </p:sp>
    </p:spTree>
    <p:extLst>
      <p:ext uri="{BB962C8B-B14F-4D97-AF65-F5344CB8AC3E}">
        <p14:creationId xmlns:p14="http://schemas.microsoft.com/office/powerpoint/2010/main" val="3917283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marL="0" marR="0" lvl="0" indent="0" algn="l" defTabSz="914400" rtl="0" eaLnBrk="1" latinLnBrk="0" hangingPunct="1">
              <a:lnSpc>
                <a:spcPct val="100000"/>
              </a:lnSpc>
              <a:spcBef>
                <a:spcPts val="0"/>
              </a:spcBef>
              <a:spcAft>
                <a:spcPts val="0"/>
              </a:spcAft>
              <a:buClrTx/>
              <a:buSzTx/>
              <a:buFontTx/>
              <a:buNone/>
              <a:tabLst/>
              <a:defRPr/>
            </a:pPr>
            <a:endParaRPr lang="en-GB" alt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numCol="1"/>
          <a:lstStyle/>
          <a:p>
            <a:fld id="{0842455A-0D23-4EAB-9AF9-2CC2B3066B0A}" type="slidenum">
              <a:rPr lang="en-US" smtClean="0"/>
              <a:t>3</a:t>
            </a:fld>
            <a:endParaRPr lang="en-US" dirty="0"/>
          </a:p>
        </p:txBody>
      </p:sp>
    </p:spTree>
    <p:extLst>
      <p:ext uri="{BB962C8B-B14F-4D97-AF65-F5344CB8AC3E}">
        <p14:creationId xmlns:p14="http://schemas.microsoft.com/office/powerpoint/2010/main" val="1545591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a:p>
        </p:txBody>
      </p:sp>
      <p:sp>
        <p:nvSpPr>
          <p:cNvPr id="4" name="Slide Number Placeholder 3"/>
          <p:cNvSpPr>
            <a:spLocks noGrp="1"/>
          </p:cNvSpPr>
          <p:nvPr>
            <p:ph type="sldNum" sz="quarter" idx="5"/>
          </p:nvPr>
        </p:nvSpPr>
        <p:spPr/>
        <p:txBody>
          <a:bodyPr numCol="1"/>
          <a:lstStyle/>
          <a:p>
            <a:fld id="{0842455A-0D23-4EAB-9AF9-2CC2B3066B0A}" type="slidenum">
              <a:rPr lang="en-US" smtClean="0"/>
              <a:t>4</a:t>
            </a:fld>
            <a:endParaRPr lang="en-US" dirty="0"/>
          </a:p>
        </p:txBody>
      </p:sp>
    </p:spTree>
    <p:extLst>
      <p:ext uri="{BB962C8B-B14F-4D97-AF65-F5344CB8AC3E}">
        <p14:creationId xmlns:p14="http://schemas.microsoft.com/office/powerpoint/2010/main" val="2897716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lnSpc>
                <a:spcPct val="120000"/>
              </a:lnSpc>
              <a:spcBef>
                <a:spcPts val="1200"/>
              </a:spcBef>
              <a:spcAft>
                <a:spcPts val="200"/>
              </a:spcAft>
              <a:buClr>
                <a:schemeClr val="accent1"/>
              </a:buClr>
              <a:buSzPct val="100000"/>
              <a:buFont typeface="Calibri" panose="020F0502020204030204" pitchFamily="34" charset="0"/>
            </a:pPr>
            <a:endParaRPr/>
          </a:p>
        </p:txBody>
      </p:sp>
      <p:sp>
        <p:nvSpPr>
          <p:cNvPr id="4" name="Slide Number Placeholder 3"/>
          <p:cNvSpPr>
            <a:spLocks noGrp="1"/>
          </p:cNvSpPr>
          <p:nvPr>
            <p:ph type="sldNum" sz="quarter" idx="5"/>
          </p:nvPr>
        </p:nvSpPr>
        <p:spPr/>
        <p:txBody>
          <a:bodyPr numCol="1"/>
          <a:lstStyle/>
          <a:p>
            <a:fld id="{0842455A-0D23-4EAB-9AF9-2CC2B3066B0A}" type="slidenum">
              <a:rPr lang="en-US" smtClean="0"/>
              <a:t>5</a:t>
            </a:fld>
            <a:endParaRPr lang="en-US" dirty="0"/>
          </a:p>
        </p:txBody>
      </p:sp>
    </p:spTree>
    <p:extLst>
      <p:ext uri="{BB962C8B-B14F-4D97-AF65-F5344CB8AC3E}">
        <p14:creationId xmlns:p14="http://schemas.microsoft.com/office/powerpoint/2010/main" val="46002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US"/>
          </a:p>
        </p:txBody>
      </p:sp>
      <p:sp>
        <p:nvSpPr>
          <p:cNvPr id="4" name="Slide Number Placeholder 3"/>
          <p:cNvSpPr>
            <a:spLocks noGrp="1"/>
          </p:cNvSpPr>
          <p:nvPr>
            <p:ph type="sldNum" sz="quarter" idx="10"/>
          </p:nvPr>
        </p:nvSpPr>
        <p:spPr/>
        <p:txBody>
          <a:bodyPr numCol="1"/>
          <a:lstStyle/>
          <a:p>
            <a:fld id="{9C5789CE-836E-B042-843F-5605E41F5001}" type="slidenum">
              <a:rPr lang="en-US" smtClean="0"/>
              <a:t>8</a:t>
            </a:fld>
            <a:endParaRPr lang="en-US"/>
          </a:p>
        </p:txBody>
      </p:sp>
    </p:spTree>
    <p:extLst>
      <p:ext uri="{BB962C8B-B14F-4D97-AF65-F5344CB8AC3E}">
        <p14:creationId xmlns:p14="http://schemas.microsoft.com/office/powerpoint/2010/main" val="3917283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numCol="1"/>
          <a:lstStyle/>
          <a:p>
            <a:r>
              <a:rPr lang="en-US"/>
              <a:t>Click icon to add picture</a:t>
            </a:r>
            <a:endParaRPr lang="en-US"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numCol="1" anchor="t" anchorCtr="0">
            <a:normAutofit/>
          </a:bodyPr>
          <a:lstStyle/>
          <a:p>
            <a:r>
              <a:rPr lang="en-US" sz="5400">
                <a:solidFill>
                  <a:schemeClr val="tx1"/>
                </a:solidFill>
              </a:rPr>
              <a:t>Click to edit Master title style</a:t>
            </a:r>
            <a:endParaRPr lang="en-US" sz="5400" dirty="0">
              <a:solidFill>
                <a:schemeClr val="tx1"/>
              </a:solidFill>
            </a:endParaRP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numCol="1"/>
          <a:lstStyle/>
          <a:p>
            <a:r>
              <a:rPr lang="en-US">
                <a:solidFill>
                  <a:schemeClr val="tx1"/>
                </a:solidFill>
              </a:rPr>
              <a:t>Click to edit Master subtitle style</a:t>
            </a:r>
            <a:endParaRPr lang="en-US" dirty="0">
              <a:solidFill>
                <a:schemeClr val="tx1"/>
              </a:solidFill>
            </a:endParaRPr>
          </a:p>
        </p:txBody>
      </p:sp>
    </p:spTree>
    <p:extLst>
      <p:ext uri="{BB962C8B-B14F-4D97-AF65-F5344CB8AC3E}">
        <p14:creationId xmlns:p14="http://schemas.microsoft.com/office/powerpoint/2010/main" val="485679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dirty="0"/>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numCol="1"/>
          <a:lstStyle>
            <a:lvl1pPr>
              <a:defRPr>
                <a:solidFill>
                  <a:schemeClr val="bg1"/>
                </a:solidFill>
              </a:defRPr>
            </a:lvl1pPr>
          </a:lstStyle>
          <a:p>
            <a:r>
              <a:rPr lang="en-US" dirty="0"/>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numCol="1"/>
          <a:lstStyle/>
          <a:p>
            <a:r>
              <a:rPr lang="en-US"/>
              <a:t>Click icon to add picture</a:t>
            </a:r>
            <a:endParaRPr lang="en-US" dirty="0"/>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numCol="1"/>
          <a:lstStyle/>
          <a:p>
            <a:r>
              <a:rPr lang="en-US"/>
              <a:t>Click icon to add picture</a:t>
            </a:r>
            <a:endParaRPr lang="en-US" dirty="0"/>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numCol="1"/>
          <a:lstStyle/>
          <a:p>
            <a:r>
              <a:rPr lang="en-US"/>
              <a:t>Click icon to add picture</a:t>
            </a:r>
            <a:endParaRPr lang="en-US" dirty="0"/>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numCol="1"/>
          <a:lstStyle/>
          <a:p>
            <a:r>
              <a:rPr lang="en-US"/>
              <a:t>Click icon to add picture</a:t>
            </a:r>
            <a:endParaRPr lang="en-US" dirty="0"/>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numCol="1"/>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3273775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9">
            <a:extLst>
              <a:ext uri="{FF2B5EF4-FFF2-40B4-BE49-F238E27FC236}">
                <a16:creationId xmlns:a16="http://schemas.microsoft.com/office/drawing/2014/main" id="{8832B6D9-0469-48A5-A85E-8C5D8EF86BE3}"/>
              </a:ext>
            </a:extLst>
          </p:cNvPr>
          <p:cNvSpPr>
            <a:spLocks noGrp="1"/>
          </p:cNvSpPr>
          <p:nvPr>
            <p:ph type="title"/>
          </p:nvPr>
        </p:nvSpPr>
        <p:spPr>
          <a:xfrm>
            <a:off x="1097280" y="286603"/>
            <a:ext cx="10058400" cy="1450757"/>
          </a:xfrm>
        </p:spPr>
        <p:txBody>
          <a:bodyPr numCol="1"/>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C8A8F00A-3EB2-4D4D-B4A7-990BB91D746D}"/>
              </a:ext>
              <a:ext uri="{C183D7F6-B498-43B3-948B-1728B52AA6E4}">
                <adec:decorative xmlns:adec="http://schemas.microsoft.com/office/drawing/2017/decorative" val="1"/>
              </a:ext>
            </a:extLst>
          </p:cNvPr>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a:extLst>
              <a:ext uri="{FF2B5EF4-FFF2-40B4-BE49-F238E27FC236}">
                <a16:creationId xmlns:a16="http://schemas.microsoft.com/office/drawing/2014/main" id="{4142A7E4-A56F-4FC2-A81D-36A83134A219}"/>
              </a:ext>
            </a:extLst>
          </p:cNvPr>
          <p:cNvSpPr>
            <a:spLocks noGrp="1"/>
          </p:cNvSpPr>
          <p:nvPr>
            <p:ph idx="1"/>
          </p:nvPr>
        </p:nvSpPr>
        <p:spPr>
          <a:xfrm>
            <a:off x="1097281" y="2108201"/>
            <a:ext cx="3557016" cy="3760891"/>
          </a:xfrm>
        </p:spPr>
        <p:txBody>
          <a:bodyPr numCol="1"/>
          <a:lstStyle/>
          <a:p>
            <a:pPr lvl="0"/>
            <a:r>
              <a:rPr lang="en-US"/>
              <a:t>Click to edit Master text styles</a:t>
            </a:r>
          </a:p>
        </p:txBody>
      </p:sp>
      <p:sp>
        <p:nvSpPr>
          <p:cNvPr id="13" name="Picture Placeholder 12">
            <a:extLst>
              <a:ext uri="{FF2B5EF4-FFF2-40B4-BE49-F238E27FC236}">
                <a16:creationId xmlns:a16="http://schemas.microsoft.com/office/drawing/2014/main" id="{8A40EF35-BB21-4D3F-A9D6-2A92BFD0DDD5}"/>
              </a:ext>
            </a:extLst>
          </p:cNvPr>
          <p:cNvSpPr>
            <a:spLocks noGrp="1"/>
          </p:cNvSpPr>
          <p:nvPr>
            <p:ph type="pic" sz="quarter" idx="13"/>
          </p:nvPr>
        </p:nvSpPr>
        <p:spPr>
          <a:xfrm>
            <a:off x="4974336" y="2112264"/>
            <a:ext cx="3035808" cy="1837944"/>
          </a:xfrm>
          <a:solidFill>
            <a:schemeClr val="accent6"/>
          </a:solidFill>
        </p:spPr>
        <p:txBody>
          <a:bodyPr numCol="1"/>
          <a:lstStyle/>
          <a:p>
            <a:r>
              <a:rPr lang="en-US"/>
              <a:t>Click icon to add picture</a:t>
            </a:r>
            <a:endParaRPr lang="en-US" dirty="0"/>
          </a:p>
        </p:txBody>
      </p:sp>
      <p:sp>
        <p:nvSpPr>
          <p:cNvPr id="14" name="Picture Placeholder 12">
            <a:extLst>
              <a:ext uri="{FF2B5EF4-FFF2-40B4-BE49-F238E27FC236}">
                <a16:creationId xmlns:a16="http://schemas.microsoft.com/office/drawing/2014/main" id="{F7CE5DD4-B27E-482B-8208-FA5A7BBC9AC9}"/>
              </a:ext>
            </a:extLst>
          </p:cNvPr>
          <p:cNvSpPr>
            <a:spLocks noGrp="1"/>
          </p:cNvSpPr>
          <p:nvPr>
            <p:ph type="pic" sz="quarter" idx="14"/>
          </p:nvPr>
        </p:nvSpPr>
        <p:spPr>
          <a:xfrm>
            <a:off x="4974336" y="4032504"/>
            <a:ext cx="3035808" cy="1837944"/>
          </a:xfrm>
          <a:solidFill>
            <a:schemeClr val="accent6"/>
          </a:solidFill>
        </p:spPr>
        <p:txBody>
          <a:bodyPr numCol="1"/>
          <a:lstStyle/>
          <a:p>
            <a:r>
              <a:rPr lang="en-US"/>
              <a:t>Click icon to add picture</a:t>
            </a:r>
            <a:endParaRPr lang="en-US" dirty="0"/>
          </a:p>
        </p:txBody>
      </p:sp>
      <p:sp>
        <p:nvSpPr>
          <p:cNvPr id="15" name="Picture Placeholder 12">
            <a:extLst>
              <a:ext uri="{FF2B5EF4-FFF2-40B4-BE49-F238E27FC236}">
                <a16:creationId xmlns:a16="http://schemas.microsoft.com/office/drawing/2014/main" id="{1F796570-D07C-4638-8B80-227A6EF1A082}"/>
              </a:ext>
            </a:extLst>
          </p:cNvPr>
          <p:cNvSpPr>
            <a:spLocks noGrp="1"/>
          </p:cNvSpPr>
          <p:nvPr>
            <p:ph type="pic" sz="quarter" idx="15"/>
          </p:nvPr>
        </p:nvSpPr>
        <p:spPr>
          <a:xfrm>
            <a:off x="8110728" y="2112264"/>
            <a:ext cx="3035808" cy="3758184"/>
          </a:xfrm>
          <a:solidFill>
            <a:schemeClr val="accent6"/>
          </a:solidFill>
        </p:spPr>
        <p:txBody>
          <a:bodyPr numCol="1"/>
          <a:lstStyle/>
          <a:p>
            <a:r>
              <a:rPr lang="en-US"/>
              <a:t>Click icon to add picture</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242552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6" name="Rectangle 5" descr="Tag=AccentColor Flavor=Dark Target=Fill">
            <a:extLst>
              <a:ext uri="{FF2B5EF4-FFF2-40B4-BE49-F238E27FC236}">
                <a16:creationId xmlns:a16="http://schemas.microsoft.com/office/drawing/2014/main" id="{17DBCCDB-B58C-45B3-9E63-49F7B0819260}"/>
              </a:ext>
            </a:extLst>
          </p:cNvPr>
          <p:cNvSpPr/>
          <p:nvPr userDrawn="1"/>
        </p:nvSpPr>
        <p:spPr bwMode="white">
          <a:xfrm>
            <a:off x="0" y="4953000"/>
            <a:ext cx="12192000" cy="1905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1">
            <a:extLst>
              <a:ext uri="{FF2B5EF4-FFF2-40B4-BE49-F238E27FC236}">
                <a16:creationId xmlns:a16="http://schemas.microsoft.com/office/drawing/2014/main" id="{07B1649E-A273-4C2E-A9F2-D29871865897}"/>
              </a:ext>
            </a:extLst>
          </p:cNvPr>
          <p:cNvSpPr>
            <a:spLocks noGrp="1"/>
          </p:cNvSpPr>
          <p:nvPr>
            <p:ph type="ctrTitle"/>
          </p:nvPr>
        </p:nvSpPr>
        <p:spPr>
          <a:xfrm>
            <a:off x="1065197" y="5120640"/>
            <a:ext cx="10058400" cy="822960"/>
          </a:xfrm>
        </p:spPr>
        <p:txBody>
          <a:bodyPr numCol="1">
            <a:normAutofit/>
          </a:bodyPr>
          <a:lstStyle>
            <a:lvl1pPr>
              <a:defRPr>
                <a:solidFill>
                  <a:schemeClr val="bg1"/>
                </a:solidFill>
              </a:defRPr>
            </a:lvl1pPr>
          </a:lstStyle>
          <a:p>
            <a:r>
              <a:rPr lang="en-US" sz="3600">
                <a:solidFill>
                  <a:schemeClr val="bg1"/>
                </a:solidFill>
              </a:rPr>
              <a:t>Click to edit Master title style</a:t>
            </a:r>
            <a:endParaRPr lang="en-US" sz="3600" dirty="0">
              <a:solidFill>
                <a:schemeClr val="bg1"/>
              </a:solidFill>
            </a:endParaRPr>
          </a:p>
        </p:txBody>
      </p:sp>
      <p:sp>
        <p:nvSpPr>
          <p:cNvPr id="8" name="Subtitle 2">
            <a:extLst>
              <a:ext uri="{FF2B5EF4-FFF2-40B4-BE49-F238E27FC236}">
                <a16:creationId xmlns:a16="http://schemas.microsoft.com/office/drawing/2014/main" id="{A72A6B42-C371-4562-8E40-9EE1906C8578}"/>
              </a:ext>
            </a:extLst>
          </p:cNvPr>
          <p:cNvSpPr>
            <a:spLocks noGrp="1"/>
          </p:cNvSpPr>
          <p:nvPr>
            <p:ph type="subTitle" idx="1"/>
          </p:nvPr>
        </p:nvSpPr>
        <p:spPr>
          <a:xfrm>
            <a:off x="1065212" y="5943600"/>
            <a:ext cx="10058400" cy="543513"/>
          </a:xfrm>
        </p:spPr>
        <p:txBody>
          <a:bodyPr numCol="1">
            <a:normAutofit/>
          </a:bodyPr>
          <a:lstStyle>
            <a:lvl1pPr>
              <a:defRPr>
                <a:solidFill>
                  <a:schemeClr val="bg1"/>
                </a:solidFill>
              </a:defRPr>
            </a:lvl1pPr>
          </a:lstStyle>
          <a:p>
            <a:r>
              <a:rPr lang="en-US" sz="1500">
                <a:solidFill>
                  <a:schemeClr val="bg1"/>
                </a:solidFill>
              </a:rPr>
              <a:t>Click to edit Master subtitle style</a:t>
            </a:r>
            <a:endParaRPr lang="en-US" sz="1500" dirty="0">
              <a:solidFill>
                <a:schemeClr val="bg1"/>
              </a:solidFill>
            </a:endParaRPr>
          </a:p>
        </p:txBody>
      </p:sp>
      <p:sp>
        <p:nvSpPr>
          <p:cNvPr id="13" name="Picture Placeholder 12">
            <a:extLst>
              <a:ext uri="{FF2B5EF4-FFF2-40B4-BE49-F238E27FC236}">
                <a16:creationId xmlns:a16="http://schemas.microsoft.com/office/drawing/2014/main" id="{68504FFB-1664-4F66-BC31-100C8DD98346}"/>
              </a:ext>
            </a:extLst>
          </p:cNvPr>
          <p:cNvSpPr>
            <a:spLocks noGrp="1"/>
          </p:cNvSpPr>
          <p:nvPr>
            <p:ph type="pic" sz="quarter" idx="13"/>
          </p:nvPr>
        </p:nvSpPr>
        <p:spPr>
          <a:xfrm>
            <a:off x="635000" y="640080"/>
            <a:ext cx="3544888" cy="3931920"/>
          </a:xfrm>
          <a:solidFill>
            <a:schemeClr val="accent6"/>
          </a:solidFill>
        </p:spPr>
        <p:txBody>
          <a:bodyPr numCol="1"/>
          <a:lstStyle/>
          <a:p>
            <a:r>
              <a:rPr lang="en-US"/>
              <a:t>Click icon to add picture</a:t>
            </a:r>
            <a:endParaRPr lang="en-US" dirty="0"/>
          </a:p>
        </p:txBody>
      </p:sp>
      <p:sp>
        <p:nvSpPr>
          <p:cNvPr id="14" name="Picture Placeholder 12">
            <a:extLst>
              <a:ext uri="{FF2B5EF4-FFF2-40B4-BE49-F238E27FC236}">
                <a16:creationId xmlns:a16="http://schemas.microsoft.com/office/drawing/2014/main" id="{1B45578D-1855-4EC0-9E45-E1630D11ACA5}"/>
              </a:ext>
            </a:extLst>
          </p:cNvPr>
          <p:cNvSpPr>
            <a:spLocks noGrp="1"/>
          </p:cNvSpPr>
          <p:nvPr>
            <p:ph type="pic" sz="quarter" idx="14"/>
          </p:nvPr>
        </p:nvSpPr>
        <p:spPr>
          <a:xfrm>
            <a:off x="4343400" y="640080"/>
            <a:ext cx="3544888" cy="3931920"/>
          </a:xfrm>
          <a:solidFill>
            <a:schemeClr val="accent6"/>
          </a:solidFill>
        </p:spPr>
        <p:txBody>
          <a:bodyPr numCol="1"/>
          <a:lstStyle/>
          <a:p>
            <a:r>
              <a:rPr lang="en-US"/>
              <a:t>Click icon to add picture</a:t>
            </a:r>
            <a:endParaRPr lang="en-US" dirty="0"/>
          </a:p>
        </p:txBody>
      </p:sp>
      <p:sp>
        <p:nvSpPr>
          <p:cNvPr id="15" name="Picture Placeholder 12">
            <a:extLst>
              <a:ext uri="{FF2B5EF4-FFF2-40B4-BE49-F238E27FC236}">
                <a16:creationId xmlns:a16="http://schemas.microsoft.com/office/drawing/2014/main" id="{C93482C2-6151-4050-9F16-9952B0A017A3}"/>
              </a:ext>
            </a:extLst>
          </p:cNvPr>
          <p:cNvSpPr>
            <a:spLocks noGrp="1"/>
          </p:cNvSpPr>
          <p:nvPr>
            <p:ph type="pic" sz="quarter" idx="15"/>
          </p:nvPr>
        </p:nvSpPr>
        <p:spPr>
          <a:xfrm>
            <a:off x="8028432" y="640080"/>
            <a:ext cx="3544888" cy="3931920"/>
          </a:xfrm>
          <a:solidFill>
            <a:schemeClr val="accent6"/>
          </a:solidFill>
        </p:spPr>
        <p:txBody>
          <a:bodyPr numCol="1"/>
          <a:lstStyle/>
          <a:p>
            <a:r>
              <a:rPr lang="en-US"/>
              <a:t>Click icon to add picture</a:t>
            </a:r>
            <a:endParaRPr lang="en-US" dirty="0"/>
          </a:p>
        </p:txBody>
      </p:sp>
    </p:spTree>
    <p:extLst>
      <p:ext uri="{BB962C8B-B14F-4D97-AF65-F5344CB8AC3E}">
        <p14:creationId xmlns:p14="http://schemas.microsoft.com/office/powerpoint/2010/main" val="46839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idx="1"/>
          </p:nvPr>
        </p:nvSpPr>
        <p:spPr>
          <a:xfrm>
            <a:off x="1188720" y="2313432"/>
            <a:ext cx="9966960" cy="3670837"/>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numCol="1"/>
          <a:lstStyle/>
          <a:p>
            <a:r>
              <a:rPr lang="en-US" dirty="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numCol="1"/>
          <a:lstStyle/>
          <a:p>
            <a:r>
              <a:rPr lang="en-US" dirty="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1651786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numCol="1">
            <a:normAutofit/>
          </a:bodyPr>
          <a:lstStyle/>
          <a:p>
            <a:r>
              <a:rPr lang="en-US"/>
              <a:t>Click to edit Master title style</a:t>
            </a:r>
            <a:endParaRPr lang="en-US" dirty="0"/>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numCol="1"/>
          <a:lstStyle/>
          <a:p>
            <a:r>
              <a:rPr lang="en-US"/>
              <a:t>Click to edit Master subtitle style</a:t>
            </a:r>
            <a:endParaRPr lang="en-US" dirty="0"/>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numCol="1"/>
          <a:lstStyle/>
          <a:p>
            <a:r>
              <a:rPr lang="en-US"/>
              <a:t>Click icon to add picture</a:t>
            </a:r>
            <a:endParaRPr lang="en-US" dirty="0"/>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numCol="1"/>
          <a:lstStyle/>
          <a:p>
            <a:r>
              <a:rPr lang="en-US"/>
              <a:t>Click icon to add picture</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329468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idx="1"/>
          </p:nvPr>
        </p:nvSpPr>
        <p:spPr>
          <a:xfrm>
            <a:off x="1188720" y="2463495"/>
            <a:ext cx="9966960" cy="3368653"/>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numCol="1"/>
          <a:lstStyle/>
          <a:p>
            <a:r>
              <a:rPr lang="en-US" dirty="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numCol="1"/>
          <a:lstStyle/>
          <a:p>
            <a:r>
              <a:rPr lang="en-US" dirty="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1727598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numCol="1"/>
          <a:lstStyle/>
          <a:p>
            <a:r>
              <a:rPr lang="en-US" dirty="0"/>
              <a:t>20XX</a:t>
            </a:r>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numCol="1"/>
          <a:lstStyle/>
          <a:p>
            <a:r>
              <a:rPr lang="en-US" dirty="0"/>
              <a:t>Sample Footer Text</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2411917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numCol="1"/>
          <a:lstStyle/>
          <a:p>
            <a:r>
              <a:rPr lang="en-US"/>
              <a:t>Click to edit Master title style</a:t>
            </a:r>
            <a:endParaRPr lang="en-US" dirty="0"/>
          </a:p>
        </p:txBody>
      </p:sp>
      <p:sp>
        <p:nvSpPr>
          <p:cNvPr id="3" name="Text Placeholder 2"/>
          <p:cNvSpPr>
            <a:spLocks noGrp="1"/>
          </p:cNvSpPr>
          <p:nvPr>
            <p:ph type="body" idx="1"/>
          </p:nvPr>
        </p:nvSpPr>
        <p:spPr>
          <a:xfrm>
            <a:off x="1188720" y="2057400"/>
            <a:ext cx="4639736" cy="736282"/>
          </a:xfrm>
        </p:spPr>
        <p:txBody>
          <a:bodyPr lIns="91440" rIns="91440" numCol="1"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8720" y="2958274"/>
            <a:ext cx="4639736" cy="2910821"/>
          </a:xfrm>
        </p:spPr>
        <p:txBody>
          <a:bodyPr numCol="1"/>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numCol="1"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numCol="1"/>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numCol="1"/>
          <a:lstStyle/>
          <a:p>
            <a:r>
              <a:rPr lang="en-US" dirty="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1958229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numCol="1"/>
          <a:lstStyle/>
          <a:p>
            <a:r>
              <a:rPr lang="en-US"/>
              <a:t>Click to edit Master title style</a:t>
            </a:r>
            <a:endParaRPr lang="en-US" dirty="0"/>
          </a:p>
        </p:txBody>
      </p:sp>
      <p:sp>
        <p:nvSpPr>
          <p:cNvPr id="3" name="Text Placeholder 2"/>
          <p:cNvSpPr>
            <a:spLocks noGrp="1"/>
          </p:cNvSpPr>
          <p:nvPr>
            <p:ph type="body" idx="1"/>
          </p:nvPr>
        </p:nvSpPr>
        <p:spPr>
          <a:xfrm>
            <a:off x="1188720" y="2057400"/>
            <a:ext cx="3200400" cy="736282"/>
          </a:xfrm>
        </p:spPr>
        <p:txBody>
          <a:bodyPr lIns="91440" rIns="91440" numCol="1"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8720" y="2958274"/>
            <a:ext cx="3200400" cy="2910821"/>
          </a:xfrm>
        </p:spPr>
        <p:txBody>
          <a:bodyPr numCol="1"/>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72000" y="2051331"/>
            <a:ext cx="3200400" cy="736282"/>
          </a:xfrm>
        </p:spPr>
        <p:txBody>
          <a:bodyPr lIns="91440" rIns="91440" numCol="1"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572000" y="2952204"/>
            <a:ext cx="3200400" cy="2910821"/>
          </a:xfrm>
        </p:spPr>
        <p:txBody>
          <a:bodyPr numCol="1"/>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4">
            <a:extLst>
              <a:ext uri="{FF2B5EF4-FFF2-40B4-BE49-F238E27FC236}">
                <a16:creationId xmlns:a16="http://schemas.microsoft.com/office/drawing/2014/main" id="{9721C62B-6826-4C4A-B41E-814C63BA513E}"/>
              </a:ext>
            </a:extLst>
          </p:cNvPr>
          <p:cNvSpPr>
            <a:spLocks noGrp="1"/>
          </p:cNvSpPr>
          <p:nvPr>
            <p:ph type="body" sz="quarter" idx="13"/>
          </p:nvPr>
        </p:nvSpPr>
        <p:spPr>
          <a:xfrm>
            <a:off x="7955280" y="2057400"/>
            <a:ext cx="3200400" cy="736282"/>
          </a:xfrm>
        </p:spPr>
        <p:txBody>
          <a:bodyPr lIns="91440" rIns="91440" numCol="1"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5">
            <a:extLst>
              <a:ext uri="{FF2B5EF4-FFF2-40B4-BE49-F238E27FC236}">
                <a16:creationId xmlns:a16="http://schemas.microsoft.com/office/drawing/2014/main" id="{9F5CD2DF-69E0-48BA-AFAC-83EFCE2ACC89}"/>
              </a:ext>
            </a:extLst>
          </p:cNvPr>
          <p:cNvSpPr>
            <a:spLocks noGrp="1"/>
          </p:cNvSpPr>
          <p:nvPr>
            <p:ph sz="quarter" idx="14"/>
          </p:nvPr>
        </p:nvSpPr>
        <p:spPr>
          <a:xfrm>
            <a:off x="7955280" y="2958273"/>
            <a:ext cx="3200400" cy="2910821"/>
          </a:xfrm>
        </p:spPr>
        <p:txBody>
          <a:bodyPr numCol="1"/>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numCol="1"/>
          <a:lstStyle/>
          <a:p>
            <a:r>
              <a:rPr lang="en-US" dirty="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2233512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E592754-9FDD-4637-8931-8898DCEA2DAF}"/>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33DE7C46-EBCB-4558-B868-C6E743BAE1A2}"/>
              </a:ext>
              <a:ext uri="{C183D7F6-B498-43B3-948B-1728B52AA6E4}">
                <adec:decorative xmlns:adec="http://schemas.microsoft.com/office/drawing/2017/decorative" val="1"/>
              </a:ext>
            </a:extLst>
          </p:cNvPr>
          <p:cNvSpPr/>
          <p:nvPr userDrawn="1"/>
        </p:nvSpPr>
        <p:spPr>
          <a:xfrm>
            <a:off x="707474" y="1238442"/>
            <a:ext cx="3635926" cy="43557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dirty="0"/>
          </a:p>
        </p:txBody>
      </p:sp>
      <p:sp>
        <p:nvSpPr>
          <p:cNvPr id="7" name="Title 1">
            <a:extLst>
              <a:ext uri="{FF2B5EF4-FFF2-40B4-BE49-F238E27FC236}">
                <a16:creationId xmlns:a16="http://schemas.microsoft.com/office/drawing/2014/main" id="{5EDD7626-E6F6-463F-8041-E2EC32830F0E}"/>
              </a:ext>
            </a:extLst>
          </p:cNvPr>
          <p:cNvSpPr>
            <a:spLocks noGrp="1"/>
          </p:cNvSpPr>
          <p:nvPr>
            <p:ph type="title"/>
          </p:nvPr>
        </p:nvSpPr>
        <p:spPr>
          <a:xfrm>
            <a:off x="948648" y="1419273"/>
            <a:ext cx="3153580" cy="1358188"/>
          </a:xfrm>
        </p:spPr>
        <p:txBody>
          <a:bodyPr numCol="1">
            <a:normAutofit/>
          </a:bodyPr>
          <a:lstStyle>
            <a:lvl1pPr>
              <a:defRPr baseline="0">
                <a:solidFill>
                  <a:schemeClr val="bg1"/>
                </a:solidFill>
              </a:defRPr>
            </a:lvl1pPr>
          </a:lstStyle>
          <a:p>
            <a:r>
              <a:rPr lang="en-US" sz="3600">
                <a:solidFill>
                  <a:schemeClr val="tx1"/>
                </a:solidFill>
              </a:rPr>
              <a:t>Click to edit Master title style</a:t>
            </a:r>
            <a:endParaRPr lang="en-US" sz="3600" dirty="0">
              <a:solidFill>
                <a:schemeClr val="tx1"/>
              </a:solidFill>
            </a:endParaRPr>
          </a:p>
        </p:txBody>
      </p:sp>
      <p:cxnSp>
        <p:nvCxnSpPr>
          <p:cNvPr id="8" name="Straight Connector 7">
            <a:extLst>
              <a:ext uri="{FF2B5EF4-FFF2-40B4-BE49-F238E27FC236}">
                <a16:creationId xmlns:a16="http://schemas.microsoft.com/office/drawing/2014/main" id="{4D4A9276-3942-47EA-B16C-FEF66FB6F290}"/>
              </a:ext>
              <a:ext uri="{C183D7F6-B498-43B3-948B-1728B52AA6E4}">
                <adec:decorative xmlns:adec="http://schemas.microsoft.com/office/drawing/2017/decorative" val="1"/>
              </a:ext>
            </a:extLst>
          </p:cNvPr>
          <p:cNvCxnSpPr/>
          <p:nvPr userDrawn="1"/>
        </p:nvCxnSpPr>
        <p:spPr>
          <a:xfrm>
            <a:off x="1092128"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611DABEC-17D7-4DA3-9DEA-F5D74509D3AC}"/>
              </a:ext>
            </a:extLst>
          </p:cNvPr>
          <p:cNvSpPr>
            <a:spLocks noGrp="1"/>
          </p:cNvSpPr>
          <p:nvPr>
            <p:ph idx="1"/>
          </p:nvPr>
        </p:nvSpPr>
        <p:spPr>
          <a:xfrm>
            <a:off x="948648" y="2978254"/>
            <a:ext cx="3153580" cy="2444238"/>
          </a:xfrm>
        </p:spPr>
        <p:txBody>
          <a:bodyPr lIns="91440" numCol="1">
            <a:normAutofit/>
          </a:bodyPr>
          <a:lstStyle>
            <a:lvl1pPr>
              <a:defRPr>
                <a:solidFill>
                  <a:schemeClr val="bg1"/>
                </a:solidFill>
              </a:defRPr>
            </a:lvl1pPr>
          </a:lstStyle>
          <a:p>
            <a:pPr marL="0" lvl="0" indent="0">
              <a:lnSpc>
                <a:spcPct val="100000"/>
              </a:lnSpc>
              <a:buNone/>
            </a:pPr>
            <a:r>
              <a:rPr lang="en-US" sz="1600">
                <a:solidFill>
                  <a:schemeClr val="tx1"/>
                </a:solidFill>
              </a:rPr>
              <a:t>Click to edit Master text styles</a:t>
            </a:r>
          </a:p>
        </p:txBody>
      </p:sp>
      <p:sp>
        <p:nvSpPr>
          <p:cNvPr id="13" name="Picture Placeholder 12">
            <a:extLst>
              <a:ext uri="{FF2B5EF4-FFF2-40B4-BE49-F238E27FC236}">
                <a16:creationId xmlns:a16="http://schemas.microsoft.com/office/drawing/2014/main" id="{0A5B6691-D26A-472B-BB73-55A4E0649246}"/>
              </a:ext>
            </a:extLst>
          </p:cNvPr>
          <p:cNvSpPr>
            <a:spLocks noGrp="1"/>
          </p:cNvSpPr>
          <p:nvPr>
            <p:ph type="pic" sz="quarter" idx="13"/>
          </p:nvPr>
        </p:nvSpPr>
        <p:spPr>
          <a:xfrm>
            <a:off x="4672584" y="1234440"/>
            <a:ext cx="3264408" cy="4352544"/>
          </a:xfrm>
          <a:solidFill>
            <a:schemeClr val="accent6"/>
          </a:solidFill>
        </p:spPr>
        <p:txBody>
          <a:bodyPr numCol="1"/>
          <a:lstStyle/>
          <a:p>
            <a:r>
              <a:rPr lang="en-US"/>
              <a:t>Click icon to add picture</a:t>
            </a:r>
            <a:endParaRPr lang="en-US" dirty="0"/>
          </a:p>
        </p:txBody>
      </p:sp>
      <p:sp>
        <p:nvSpPr>
          <p:cNvPr id="14" name="Picture Placeholder 12">
            <a:extLst>
              <a:ext uri="{FF2B5EF4-FFF2-40B4-BE49-F238E27FC236}">
                <a16:creationId xmlns:a16="http://schemas.microsoft.com/office/drawing/2014/main" id="{BF1FB629-3697-40BE-A9E2-962CC86418D3}"/>
              </a:ext>
            </a:extLst>
          </p:cNvPr>
          <p:cNvSpPr>
            <a:spLocks noGrp="1"/>
          </p:cNvSpPr>
          <p:nvPr>
            <p:ph type="pic" sz="quarter" idx="14"/>
          </p:nvPr>
        </p:nvSpPr>
        <p:spPr>
          <a:xfrm>
            <a:off x="8275320" y="1234440"/>
            <a:ext cx="3264408" cy="4352544"/>
          </a:xfrm>
          <a:solidFill>
            <a:schemeClr val="accent6"/>
          </a:solidFill>
        </p:spPr>
        <p:txBody>
          <a:bodyPr numCol="1"/>
          <a:lstStyle/>
          <a:p>
            <a:r>
              <a:rPr lang="en-US"/>
              <a:t>Click icon to add picture</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3927269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p:nvPr>
        </p:nvSpPr>
        <p:spPr>
          <a:xfrm>
            <a:off x="7859485" y="634946"/>
            <a:ext cx="3690257" cy="1450757"/>
          </a:xfrm>
        </p:spPr>
        <p:txBody>
          <a:bodyPr numCol="1">
            <a:normAutofit/>
          </a:bodyPr>
          <a:lstStyle/>
          <a:p>
            <a:r>
              <a:rPr lang="en-US"/>
              <a:t>Click to edit Master title style</a:t>
            </a:r>
            <a:endParaRPr lang="en-US" dirty="0"/>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numCol="1"/>
          <a:lstStyle/>
          <a:p>
            <a:r>
              <a:rPr lang="en-US"/>
              <a:t>Click icon to add picture</a:t>
            </a:r>
            <a:endParaRPr lang="en-US" dirty="0"/>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numCol="1">
            <a:normAutofit/>
          </a:bodyPr>
          <a:lstStyle/>
          <a:p>
            <a:pPr lvl="0"/>
            <a:r>
              <a:rPr lang="en-US"/>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3631521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8810136-7130-4D10-A77D-0A7BA878209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numCol="1"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numCol="1"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numCol="1"/>
          <a:lstStyle/>
          <a:p>
            <a:r>
              <a:rPr lang="en-US" dirty="0"/>
              <a:t>20XX</a:t>
            </a:r>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numCol="1"/>
          <a:lstStyle/>
          <a:p>
            <a:r>
              <a:rPr lang="en-US" dirty="0"/>
              <a:t>Sample Footer Text</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1826311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numCol="1"/>
          <a:lstStyle/>
          <a:p>
            <a:r>
              <a:rPr lang="en-US"/>
              <a:t>Click to edit Master title style</a:t>
            </a:r>
            <a:endParaRPr lang="en-US" dirty="0"/>
          </a:p>
        </p:txBody>
      </p:sp>
      <p:sp>
        <p:nvSpPr>
          <p:cNvPr id="3" name="Content Placeholder 2"/>
          <p:cNvSpPr>
            <a:spLocks noGrp="1"/>
          </p:cNvSpPr>
          <p:nvPr>
            <p:ph sz="half" idx="1"/>
          </p:nvPr>
        </p:nvSpPr>
        <p:spPr>
          <a:xfrm>
            <a:off x="1188720" y="2120900"/>
            <a:ext cx="4639736" cy="3748193"/>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numCol="1"/>
          <a:lstStyle/>
          <a:p>
            <a:r>
              <a:rPr lang="en-US" dirty="0"/>
              <a:t>20XX</a:t>
            </a:r>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numCol="1"/>
          <a:lstStyle/>
          <a:p>
            <a:r>
              <a:rPr lang="en-US" dirty="0"/>
              <a:t>Sample Footer Text</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826755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BD637E5-EBAC-4C88-BDAB-D589FAE7B950}"/>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2475667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numCol="1"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numCol="1">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numCol="1"/>
          <a:lstStyle>
            <a:lvl1pPr algn="l">
              <a:defRPr/>
            </a:lvl1pPr>
          </a:lstStyle>
          <a:p>
            <a:r>
              <a:rPr lang="en-US" dirty="0"/>
              <a:t>20XX</a:t>
            </a:r>
          </a:p>
        </p:txBody>
      </p:sp>
      <p:sp>
        <p:nvSpPr>
          <p:cNvPr id="6" name="Footer Placeholder 5"/>
          <p:cNvSpPr>
            <a:spLocks noGrp="1"/>
          </p:cNvSpPr>
          <p:nvPr>
            <p:ph type="ftr" sz="quarter" idx="11"/>
          </p:nvPr>
        </p:nvSpPr>
        <p:spPr>
          <a:xfrm>
            <a:off x="5458983" y="6446520"/>
            <a:ext cx="5334019" cy="365125"/>
          </a:xfrm>
        </p:spPr>
        <p:txBody>
          <a:bodyPr numCol="1"/>
          <a:lstStyle>
            <a:lvl1pPr algn="l">
              <a:defRPr>
                <a:solidFill>
                  <a:schemeClr val="tx2"/>
                </a:solidFill>
              </a:defRPr>
            </a:lvl1pPr>
          </a:lstStyle>
          <a:p>
            <a:r>
              <a:rPr lang="en-US" dirty="0"/>
              <a:t>Sample Footer Text</a:t>
            </a:r>
          </a:p>
        </p:txBody>
      </p:sp>
      <p:sp>
        <p:nvSpPr>
          <p:cNvPr id="7" name="Slide Number Placeholder 6"/>
          <p:cNvSpPr>
            <a:spLocks noGrp="1"/>
          </p:cNvSpPr>
          <p:nvPr>
            <p:ph type="sldNum" sz="quarter" idx="12"/>
          </p:nvPr>
        </p:nvSpPr>
        <p:spPr/>
        <p:txBody>
          <a:bodyPr numCol="1"/>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471280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numCol="1"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numCol="1"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numCol="1">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numCol="1"/>
          <a:lstStyle>
            <a:lvl1pPr>
              <a:defRPr/>
            </a:lvl1pPr>
          </a:lstStyle>
          <a:p>
            <a:r>
              <a:rPr lang="en-US" dirty="0"/>
              <a:t>20XX</a:t>
            </a:r>
          </a:p>
        </p:txBody>
      </p:sp>
      <p:sp>
        <p:nvSpPr>
          <p:cNvPr id="6" name="Footer Placeholder 5"/>
          <p:cNvSpPr>
            <a:spLocks noGrp="1"/>
          </p:cNvSpPr>
          <p:nvPr>
            <p:ph type="ftr" sz="quarter" idx="11"/>
          </p:nvPr>
        </p:nvSpPr>
        <p:spPr>
          <a:xfrm>
            <a:off x="1097279" y="6446838"/>
            <a:ext cx="6818262" cy="365125"/>
          </a:xfrm>
        </p:spPr>
        <p:txBody>
          <a:bodyPr numCol="1"/>
          <a:lstStyle/>
          <a:p>
            <a:pPr algn="l"/>
            <a:r>
              <a:rPr lang="en-US" dirty="0"/>
              <a:t>Sample Footer Text</a:t>
            </a:r>
          </a:p>
        </p:txBody>
      </p:sp>
      <p:sp>
        <p:nvSpPr>
          <p:cNvPr id="7" name="Slide Number Placeholder 6"/>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4083663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numCol="1"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88720" y="2108201"/>
            <a:ext cx="9966960" cy="3760891"/>
          </a:xfrm>
          <a:prstGeom prst="rect">
            <a:avLst/>
          </a:prstGeom>
        </p:spPr>
        <p:txBody>
          <a:bodyPr vert="horz" lIns="0" tIns="45720" rIns="0" bIns="45720" numCol="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numCol="1" rtlCol="0" anchor="ctr"/>
          <a:lstStyle>
            <a:lvl1pPr algn="r">
              <a:defRPr sz="900">
                <a:solidFill>
                  <a:srgbClr val="FFFFFF"/>
                </a:solidFill>
              </a:defRPr>
            </a:lvl1pPr>
          </a:lstStyle>
          <a:p>
            <a:r>
              <a:rPr lang="en-US" dirty="0"/>
              <a:t>20XX</a:t>
            </a:r>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numCol="1" rtlCol="0" anchor="ctr"/>
          <a:lstStyle>
            <a:lvl1pPr algn="l">
              <a:defRPr sz="900" cap="all" baseline="0">
                <a:solidFill>
                  <a:srgbClr val="FFFFFF"/>
                </a:solidFill>
              </a:defRPr>
            </a:lvl1pPr>
          </a:lstStyle>
          <a:p>
            <a:r>
              <a:rPr lang="en-US" dirty="0"/>
              <a:t>Sample Footer Text</a:t>
            </a:r>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numCol="1" rtlCol="0" anchor="ctr"/>
          <a:lstStyle>
            <a:lvl1pPr algn="l">
              <a:defRPr sz="105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5577518"/>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hdr="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helf-uwtsd.alma.exlibrisgroup.com/leganto/readinglist/citation/6196482480002421?institute=44WHELF_UWTSD&amp;auth=SAML" TargetMode="External"/><Relationship Id="rId2" Type="http://schemas.openxmlformats.org/officeDocument/2006/relationships/hyperlink" Target="https://web-a-ebscohost-com.ezproxy.uwtsd.ac.uk/ehost/ebookviewer/ebook/bmxlYmtfXzQxMTY1MF9fQU41?sid=da7cd9cf-f071-4889-818a-cb732ff5d606@sdc-v-sessmgr01&amp;vid=0&amp;format=EB&amp;lpid=lp_17&amp;ri" TargetMode="External"/><Relationship Id="rId1" Type="http://schemas.openxmlformats.org/officeDocument/2006/relationships/slideLayout" Target="../slideLayouts/slideLayout7.xml"/><Relationship Id="rId5" Type="http://schemas.openxmlformats.org/officeDocument/2006/relationships/hyperlink" Target="https://whelf-uwtsd.alma.exlibrisgroup.com/leganto/readinglist/citation/6527238070002421?institute=44WHELF_UWTSD&amp;auth=SAML" TargetMode="External"/><Relationship Id="rId4" Type="http://schemas.openxmlformats.org/officeDocument/2006/relationships/hyperlink" Target="https://onlinelibrary-wiley-com.ezproxy.uwtsd.ac.uk/doi/full/10.1111/j.1365-2648.2011.05722.x#citedby-section"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web-s-ebscohost-com.ezproxy.uwtsd.ac.uk/ehost/detail/detail?vid=0&amp;sid=a8ede303-063b-402c-913d-f3077d492d12%40redis&amp;bdata=JnNpdGU9ZWhvc3QtbGl2ZQ%3d%3d#anchor=tocAnchor&amp;AN=459724&amp;db=nlebk"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6CB573A8-4DE0-4FE9-9C14-34E7F2C4027F}"/>
              </a:ext>
            </a:extLst>
          </p:cNvPr>
          <p:cNvSpPr txBox="1"/>
          <p:nvPr/>
        </p:nvSpPr>
        <p:spPr>
          <a:xfrm>
            <a:off x="6498164" y="2174873"/>
            <a:ext cx="3547536" cy="736282"/>
          </a:xfrm>
          <a:prstGeom prst="rect">
            <a:avLst/>
          </a:prstGeom>
        </p:spPr>
        <p:style>
          <a:lnRef idx="0">
            <a:scrgbClr r="0" g="0" b="0"/>
          </a:lnRef>
          <a:fillRef idx="0">
            <a:scrgbClr r="0" g="0" b="0"/>
          </a:fillRef>
          <a:effectRef idx="0">
            <a:scrgbClr r="0" g="0" b="0"/>
          </a:effectRef>
          <a:fontRef idx="minor">
            <a:schemeClr val="lt1"/>
          </a:fontRef>
        </p:style>
        <p:txBody>
          <a:bodyPr vert="horz" lIns="91440" tIns="45720" rIns="91440" bIns="45720" numCol="1" rtlCol="0" anchor="ctr">
            <a:normAutofit/>
          </a:bodyPr>
          <a:lstStyle/>
          <a:p>
            <a:pPr marR="0">
              <a:lnSpc>
                <a:spcPct val="90000"/>
              </a:lnSpc>
              <a:spcBef>
                <a:spcPts val="1200"/>
              </a:spcBef>
              <a:spcAft>
                <a:spcPts val="200"/>
              </a:spcAft>
              <a:buClr>
                <a:schemeClr val="accent1"/>
              </a:buClr>
              <a:buSzPct val="100000"/>
              <a:tabLst/>
              <a:defRPr/>
            </a:pPr>
            <a:r>
              <a:rPr kumimoji="0" lang="en-US" sz="1700" b="0" i="0" u="none" strike="noStrike" kern="1200" cap="all" spc="0" normalizeH="0" baseline="0" noProof="0" dirty="0">
                <a:ln>
                  <a:noFill/>
                </a:ln>
                <a:solidFill>
                  <a:schemeClr val="tx1"/>
                </a:solidFill>
                <a:effectLst/>
                <a:uLnTx/>
                <a:uFillTx/>
                <a:latin typeface="+mn-lt"/>
                <a:ea typeface="+mn-ea"/>
                <a:cs typeface="+mn-cs"/>
              </a:rPr>
              <a:t>Module code: BMSW4002</a:t>
            </a:r>
          </a:p>
          <a:p>
            <a:pPr marR="0">
              <a:lnSpc>
                <a:spcPct val="90000"/>
              </a:lnSpc>
              <a:spcBef>
                <a:spcPts val="1200"/>
              </a:spcBef>
              <a:spcAft>
                <a:spcPts val="200"/>
              </a:spcAft>
              <a:buClr>
                <a:schemeClr val="accent1"/>
              </a:buClr>
              <a:buSzPct val="100000"/>
              <a:tabLst/>
              <a:defRPr/>
            </a:pPr>
            <a:r>
              <a:rPr kumimoji="0" lang="en-US" sz="1700" b="0" i="0" u="none" strike="noStrike" kern="1200" cap="all" spc="0" normalizeH="0" baseline="0" noProof="0" dirty="0">
                <a:ln>
                  <a:noFill/>
                </a:ln>
                <a:solidFill>
                  <a:schemeClr val="tx1"/>
                </a:solidFill>
                <a:effectLst/>
                <a:uLnTx/>
                <a:uFillTx/>
                <a:latin typeface="+mn-lt"/>
                <a:ea typeface="+mn-ea"/>
                <a:cs typeface="+mn-cs"/>
              </a:rPr>
              <a:t>Lecturer: Azora Hurd</a:t>
            </a:r>
          </a:p>
        </p:txBody>
      </p:sp>
      <p:sp>
        <p:nvSpPr>
          <p:cNvPr id="5" name="Subtitle 4">
            <a:extLst>
              <a:ext uri="{FF2B5EF4-FFF2-40B4-BE49-F238E27FC236}">
                <a16:creationId xmlns:a16="http://schemas.microsoft.com/office/drawing/2014/main" id="{EF502785-6557-4038-9743-2ABFF39CB24A}"/>
              </a:ext>
            </a:extLst>
          </p:cNvPr>
          <p:cNvSpPr>
            <a:spLocks noGrp="1"/>
          </p:cNvSpPr>
          <p:nvPr>
            <p:ph sz="half" idx="2"/>
          </p:nvPr>
        </p:nvSpPr>
        <p:spPr>
          <a:xfrm>
            <a:off x="398649" y="4481110"/>
            <a:ext cx="4639736" cy="1892808"/>
          </a:xfrm>
        </p:spPr>
        <p:style>
          <a:lnRef idx="0">
            <a:scrgbClr r="0" g="0" b="0"/>
          </a:lnRef>
          <a:fillRef idx="0">
            <a:scrgbClr r="0" g="0" b="0"/>
          </a:fillRef>
          <a:effectRef idx="0">
            <a:scrgbClr r="0" g="0" b="0"/>
          </a:effectRef>
          <a:fontRef idx="minor">
            <a:schemeClr val="lt1"/>
          </a:fontRef>
        </p:style>
        <p:txBody>
          <a:bodyPr vert="horz" lIns="0" tIns="45720" rIns="0" bIns="45720" numCol="1" rtlCol="0">
            <a:normAutofit/>
          </a:bodyPr>
          <a:lstStyle/>
          <a:p>
            <a:pPr marL="0" indent="0">
              <a:buNone/>
            </a:pPr>
            <a:r>
              <a:rPr lang="en-US" dirty="0">
                <a:solidFill>
                  <a:schemeClr val="tx1">
                    <a:lumMod val="75000"/>
                    <a:lumOff val="25000"/>
                  </a:schemeClr>
                </a:solidFill>
              </a:rPr>
              <a:t>Presented by: Yellow Team </a:t>
            </a:r>
          </a:p>
          <a:p>
            <a:pPr marL="0"/>
            <a:r>
              <a:rPr lang="en-US" dirty="0">
                <a:solidFill>
                  <a:schemeClr val="tx1">
                    <a:lumMod val="75000"/>
                    <a:lumOff val="25000"/>
                  </a:schemeClr>
                </a:solidFill>
              </a:rPr>
              <a:t>Asiya Naveed (2020895)</a:t>
            </a:r>
          </a:p>
          <a:p>
            <a:pPr marL="0"/>
            <a:r>
              <a:rPr lang="en-US" dirty="0">
                <a:solidFill>
                  <a:schemeClr val="tx1">
                    <a:lumMod val="75000"/>
                    <a:lumOff val="25000"/>
                  </a:schemeClr>
                </a:solidFill>
              </a:rPr>
              <a:t>Errol McCalla (2028568)</a:t>
            </a:r>
          </a:p>
          <a:p>
            <a:pPr marL="0"/>
            <a:r>
              <a:rPr lang="en-US" dirty="0">
                <a:solidFill>
                  <a:schemeClr val="tx1">
                    <a:lumMod val="75000"/>
                    <a:lumOff val="25000"/>
                  </a:schemeClr>
                </a:solidFill>
              </a:rPr>
              <a:t>Birhan Tesfay: (2027072)</a:t>
            </a:r>
          </a:p>
          <a:p>
            <a:pPr marL="0"/>
            <a:endParaRPr lang="en-US" dirty="0">
              <a:solidFill>
                <a:schemeClr val="tx1">
                  <a:lumMod val="75000"/>
                  <a:lumOff val="25000"/>
                </a:schemeClr>
              </a:solidFill>
            </a:endParaRPr>
          </a:p>
          <a:p>
            <a:pPr marL="0"/>
            <a:endParaRPr lang="en-US" dirty="0">
              <a:solidFill>
                <a:schemeClr val="tx1">
                  <a:lumMod val="75000"/>
                  <a:lumOff val="25000"/>
                </a:schemeClr>
              </a:solidFill>
            </a:endParaRPr>
          </a:p>
        </p:txBody>
      </p:sp>
      <p:sp>
        <p:nvSpPr>
          <p:cNvPr id="10" name="Rectangle 9">
            <a:extLst>
              <a:ext uri="{FF2B5EF4-FFF2-40B4-BE49-F238E27FC236}">
                <a16:creationId xmlns:a16="http://schemas.microsoft.com/office/drawing/2014/main" id="{B0377D62-6AC3-4658-90D6-A5262F57513A}"/>
              </a:ext>
            </a:extLst>
          </p:cNvPr>
          <p:cNvSpPr/>
          <p:nvPr/>
        </p:nvSpPr>
        <p:spPr>
          <a:xfrm>
            <a:off x="1295400" y="0"/>
            <a:ext cx="9698182" cy="1892808"/>
          </a:xfrm>
          <a:prstGeom prst="rect">
            <a:avLst/>
          </a:prstGeom>
        </p:spPr>
        <p:style>
          <a:lnRef idx="0">
            <a:scrgbClr r="0" g="0" b="0"/>
          </a:lnRef>
          <a:fillRef idx="0">
            <a:scrgbClr r="0" g="0" b="0"/>
          </a:fillRef>
          <a:effectRef idx="0">
            <a:scrgbClr r="0" g="0" b="0"/>
          </a:effectRef>
          <a:fontRef idx="minor">
            <a:schemeClr val="lt1"/>
          </a:fontRef>
        </p:style>
        <p:txBody>
          <a:bodyPr vert="horz" lIns="91440" tIns="45720" rIns="91440" bIns="45720" numCol="1" rtlCol="0" anchor="ctr">
            <a:normAutofit/>
          </a:bodyPr>
          <a:lstStyle/>
          <a:p>
            <a:pPr algn="ctr">
              <a:lnSpc>
                <a:spcPct val="90000"/>
              </a:lnSpc>
              <a:spcBef>
                <a:spcPts val="1200"/>
              </a:spcBef>
              <a:spcAft>
                <a:spcPts val="200"/>
              </a:spcAft>
              <a:buClr>
                <a:schemeClr val="accent1"/>
              </a:buClr>
              <a:buSzPct val="100000"/>
            </a:pPr>
            <a:r>
              <a:rPr kumimoji="0" lang="en-US" sz="2000" b="0" i="0" u="none" strike="noStrike" kern="1200" cap="all" spc="-50" normalizeH="0" baseline="0" noProof="0" dirty="0">
                <a:ln>
                  <a:noFill/>
                </a:ln>
                <a:solidFill>
                  <a:schemeClr val="tx1"/>
                </a:solidFill>
                <a:effectLst/>
                <a:uLnTx/>
                <a:uFillTx/>
                <a:latin typeface="+mn-lt"/>
                <a:ea typeface="+mn-ea"/>
                <a:cs typeface="+mn-cs"/>
              </a:rPr>
              <a:t>Presentation – Strategies for Effective Communication in a Business Setting</a:t>
            </a:r>
            <a:endParaRPr lang="en-US" sz="2000" b="0" kern="1200" cap="all" baseline="0" dirty="0">
              <a:solidFill>
                <a:schemeClr val="tx1"/>
              </a:solidFill>
              <a:latin typeface="+mn-lt"/>
              <a:ea typeface="+mn-ea"/>
              <a:cs typeface="+mn-cs"/>
            </a:endParaRPr>
          </a:p>
        </p:txBody>
      </p:sp>
      <p:pic>
        <p:nvPicPr>
          <p:cNvPr id="8" name="Picture Placeholder 7" descr="A group of people sitting at a table">
            <a:extLst>
              <a:ext uri="{FF2B5EF4-FFF2-40B4-BE49-F238E27FC236}">
                <a16:creationId xmlns:a16="http://schemas.microsoft.com/office/drawing/2014/main" id="{15FF348E-C446-4450-8262-D18488C886AA}"/>
              </a:ext>
            </a:extLst>
          </p:cNvPr>
          <p:cNvPicPr>
            <a:picLocks noGrp="1" noChangeAspect="1"/>
          </p:cNvPicPr>
          <p:nvPr>
            <p:ph sz="quarter" idx="4"/>
          </p:nvPr>
        </p:nvPicPr>
        <p:blipFill rotWithShape="1">
          <a:blip r:embed="rId3" cstate="screen">
            <a:extLst>
              <a:ext uri="{28A0092B-C50C-407E-A947-70E740481C1C}">
                <a14:useLocalDpi xmlns:a14="http://schemas.microsoft.com/office/drawing/2010/main" val="0"/>
              </a:ext>
            </a:extLst>
          </a:blip>
          <a:srcRect l="10340"/>
          <a:stretch/>
        </p:blipFill>
        <p:spPr>
          <a:xfrm>
            <a:off x="398649" y="1901999"/>
            <a:ext cx="4010497" cy="2516057"/>
          </a:xfrm>
          <a:noFill/>
        </p:spPr>
      </p:pic>
      <p:pic>
        <p:nvPicPr>
          <p:cNvPr id="17" name="Picture 17" descr="A picture containing text, building, outdoor  Description automatically generated">
            <a:extLst>
              <a:ext uri="{FF2B5EF4-FFF2-40B4-BE49-F238E27FC236}">
                <a16:creationId xmlns:a16="http://schemas.microsoft.com/office/drawing/2014/main" id="{769D5459-7849-46B1-AD29-2139E75B2C78}"/>
              </a:ext>
            </a:extLst>
          </p:cNvPr>
          <p:cNvPicPr>
            <a:picLocks noChangeAspect="1"/>
          </p:cNvPicPr>
          <p:nvPr/>
        </p:nvPicPr>
        <p:blipFill>
          <a:blip r:embed="rId4"/>
          <a:stretch>
            <a:fillRect/>
          </a:stretch>
        </p:blipFill>
        <p:spPr>
          <a:xfrm>
            <a:off x="5929188" y="3630304"/>
            <a:ext cx="5315192" cy="2671860"/>
          </a:xfrm>
          <a:prstGeom prst="rect">
            <a:avLst/>
          </a:prstGeom>
        </p:spPr>
      </p:pic>
    </p:spTree>
    <p:extLst>
      <p:ext uri="{BB962C8B-B14F-4D97-AF65-F5344CB8AC3E}">
        <p14:creationId xmlns:p14="http://schemas.microsoft.com/office/powerpoint/2010/main" val="331669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numCol="1"/>
          <a:lstStyle/>
          <a:p>
            <a:r>
              <a:t>context page </a:t>
            </a:r>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numCol="1"/>
          <a:lstStyle/>
          <a:p>
            <a:r>
              <a:rPr lang="en-US" dirty="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numCol="1"/>
          <a:lstStyle/>
          <a:p>
            <a:fld id="{3A98EE3D-8CD1-4C3F-BD1C-C98C9596463C}" type="slidenum">
              <a:rPr lang="en-US" smtClean="0"/>
              <a:t>2</a:t>
            </a:fld>
            <a:endParaRPr lang="en-US" dirty="0"/>
          </a:p>
        </p:txBody>
      </p:sp>
      <p:sp>
        <p:nvSpPr>
          <p:cNvPr id="13" name="rect12"/>
          <p:cNvSpPr txBox="1"/>
          <p:nvPr/>
        </p:nvSpPr>
        <p:spPr>
          <a:xfrm>
            <a:off x="686888" y="2499097"/>
            <a:ext cx="9790717" cy="3433498"/>
          </a:xfrm>
          <a:prstGeom prst="rect">
            <a:avLst/>
          </a:prstGeom>
          <a:noFill/>
        </p:spPr>
        <p:txBody>
          <a:bodyPr wrap="square" numCol="1"/>
          <a:lstStyle/>
          <a:p>
            <a:r>
              <a:rPr dirty="0"/>
              <a:t>Theories relating to models of communication &amp; The channels of communication used by and channels that can be used to improve communication. presented by Errol pages 3-7</a:t>
            </a:r>
          </a:p>
          <a:p>
            <a:endParaRPr dirty="0"/>
          </a:p>
          <a:p>
            <a:r>
              <a:rPr dirty="0"/>
              <a:t>The types of barriers that can prevent effective communication between the </a:t>
            </a:r>
            <a:r>
              <a:rPr lang="en-GB" dirty="0"/>
              <a:t>organization</a:t>
            </a:r>
            <a:r>
              <a:rPr dirty="0"/>
              <a:t> and </a:t>
            </a:r>
            <a:r>
              <a:rPr lang="en-GB" dirty="0"/>
              <a:t>its</a:t>
            </a:r>
            <a:r>
              <a:rPr dirty="0"/>
              <a:t> external stakeholders. presented by </a:t>
            </a:r>
            <a:r>
              <a:rPr dirty="0" err="1"/>
              <a:t>Birhan</a:t>
            </a:r>
            <a:r>
              <a:rPr dirty="0"/>
              <a:t> pages 8-10</a:t>
            </a:r>
          </a:p>
          <a:p>
            <a:endParaRPr dirty="0"/>
          </a:p>
          <a:p>
            <a:r>
              <a:rPr dirty="0"/>
              <a:t>The Impact of Effective Communication on Patients and Staff presented by </a:t>
            </a:r>
            <a:r>
              <a:rPr dirty="0" err="1"/>
              <a:t>Asiya</a:t>
            </a:r>
            <a:r>
              <a:rPr dirty="0"/>
              <a:t> pages 11-13</a:t>
            </a:r>
          </a:p>
          <a:p>
            <a:endParaRPr dirty="0"/>
          </a:p>
          <a:p>
            <a:r>
              <a:rPr dirty="0"/>
              <a:t>references pages 14-15</a:t>
            </a:r>
          </a:p>
          <a:p>
            <a:endParaRPr dirty="0"/>
          </a:p>
          <a:p>
            <a:r>
              <a:rPr dirty="0"/>
              <a:t>Evaluation slide 16</a:t>
            </a:r>
          </a:p>
          <a:p>
            <a:endParaRPr dirty="0"/>
          </a:p>
          <a:p>
            <a:endParaRPr dirty="0"/>
          </a:p>
          <a:p>
            <a:endParaRPr dirty="0"/>
          </a:p>
          <a:p>
            <a:endParaRPr dirty="0"/>
          </a:p>
          <a:p>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7F178F1-D444-4E82-A71D-41F5B87CFCC7}"/>
              </a:ext>
            </a:extLst>
          </p:cNvPr>
          <p:cNvSpPr>
            <a:spLocks noGrp="1"/>
          </p:cNvSpPr>
          <p:nvPr>
            <p:ph type="title"/>
          </p:nvPr>
        </p:nvSpPr>
        <p:spPr>
          <a:xfrm>
            <a:off x="1155940" y="190894"/>
            <a:ext cx="9972136" cy="1654886"/>
          </a:xfrm>
        </p:spPr>
        <p:txBody>
          <a:bodyPr numCol="1" anchor="b">
            <a:normAutofit fontScale="90000"/>
          </a:bodyPr>
          <a:lstStyle/>
          <a:p>
            <a:pPr marL="342900" indent="-342900" algn="ctr">
              <a:tabLst>
                <a:tab pos="596900" algn="l"/>
                <a:tab pos="597535" algn="l"/>
              </a:tabLst>
            </a:pPr>
            <a:br>
              <a:rPr lang="en-US" sz="2000" spc="-15" dirty="0">
                <a:effectLst/>
                <a:latin typeface="Arial" panose="020B0604020202020204" pitchFamily="34" charset="0"/>
                <a:cs typeface="Arial" panose="020B0604020202020204" pitchFamily="34" charset="0"/>
              </a:rPr>
            </a:br>
            <a:r>
              <a:rPr lang="en-US" sz="3100" spc="-15" dirty="0">
                <a:solidFill>
                  <a:schemeClr val="tx1"/>
                </a:solidFill>
                <a:effectLst/>
                <a:latin typeface="Arial" panose="020B0604020202020204" pitchFamily="34" charset="0"/>
                <a:cs typeface="Arial" panose="020B0604020202020204" pitchFamily="34" charset="0"/>
              </a:rPr>
              <a:t>Theories relating to models of</a:t>
            </a:r>
            <a:r>
              <a:rPr lang="en-US" sz="3100" spc="-30" dirty="0">
                <a:solidFill>
                  <a:schemeClr val="tx1"/>
                </a:solidFill>
                <a:effectLst/>
                <a:latin typeface="Arial" panose="020B0604020202020204" pitchFamily="34" charset="0"/>
                <a:cs typeface="Arial" panose="020B0604020202020204" pitchFamily="34" charset="0"/>
              </a:rPr>
              <a:t> </a:t>
            </a:r>
            <a:r>
              <a:rPr lang="en-US" sz="3100" spc="-15" dirty="0">
                <a:solidFill>
                  <a:schemeClr val="tx1"/>
                </a:solidFill>
                <a:effectLst/>
                <a:latin typeface="Arial" panose="020B0604020202020204" pitchFamily="34" charset="0"/>
                <a:cs typeface="Arial" panose="020B0604020202020204" pitchFamily="34" charset="0"/>
              </a:rPr>
              <a:t>communication &amp; The channels of communication used by and channels that can be</a:t>
            </a:r>
            <a:r>
              <a:rPr lang="en-US" sz="3100" spc="-40" dirty="0">
                <a:solidFill>
                  <a:schemeClr val="tx1"/>
                </a:solidFill>
                <a:effectLst/>
                <a:latin typeface="Arial" panose="020B0604020202020204" pitchFamily="34" charset="0"/>
                <a:cs typeface="Arial" panose="020B0604020202020204" pitchFamily="34" charset="0"/>
              </a:rPr>
              <a:t> </a:t>
            </a:r>
            <a:r>
              <a:rPr lang="en-US" sz="3100" spc="-15" dirty="0">
                <a:solidFill>
                  <a:schemeClr val="tx1"/>
                </a:solidFill>
                <a:effectLst/>
                <a:latin typeface="Arial" panose="020B0604020202020204" pitchFamily="34" charset="0"/>
                <a:cs typeface="Arial" panose="020B0604020202020204" pitchFamily="34" charset="0"/>
              </a:rPr>
              <a:t>used to improve communication.</a:t>
            </a:r>
            <a:br>
              <a:rPr lang="en-GB" altLang="en-GB" sz="2700" spc="-15" dirty="0">
                <a:effectLst/>
                <a:latin typeface="Arial" panose="020B0604020202020204" pitchFamily="34" charset="0"/>
                <a:cs typeface="Arial" panose="020B0604020202020204" pitchFamily="34" charset="0"/>
              </a:rPr>
            </a:br>
            <a:endParaRPr lang="en-GB" altLang="en-GB" sz="1900" dirty="0">
              <a:latin typeface="Arial" panose="020B0604020202020204" pitchFamily="34" charset="0"/>
              <a:cs typeface="Arial" panose="020B0604020202020204" pitchFamily="34" charset="0"/>
            </a:endParaRPr>
          </a:p>
        </p:txBody>
      </p:sp>
      <p:pic>
        <p:nvPicPr>
          <p:cNvPr id="16" name="Picture 15" descr="Diagram  Description automatically generated">
            <a:extLst>
              <a:ext uri="{FF2B5EF4-FFF2-40B4-BE49-F238E27FC236}">
                <a16:creationId xmlns:a16="http://schemas.microsoft.com/office/drawing/2014/main" id="{1ADFC5E4-6716-4516-9A21-BA16BF899C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923682"/>
            <a:ext cx="4716568" cy="2359320"/>
          </a:xfrm>
          <a:prstGeom prst="rect">
            <a:avLst/>
          </a:prstGeom>
        </p:spPr>
      </p:pic>
      <p:pic>
        <p:nvPicPr>
          <p:cNvPr id="18" name="Content Placeholder 4" descr="Graphical user interface, application  Description automatically generated">
            <a:extLst>
              <a:ext uri="{FF2B5EF4-FFF2-40B4-BE49-F238E27FC236}">
                <a16:creationId xmlns:a16="http://schemas.microsoft.com/office/drawing/2014/main" id="{A243964C-9703-4B34-9A5A-90C56B301A9B}"/>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096000" y="3909113"/>
            <a:ext cx="5549031" cy="2373889"/>
          </a:xfrm>
        </p:spPr>
      </p:pic>
      <p:sp>
        <p:nvSpPr>
          <p:cNvPr id="12" name="TextBox 11">
            <a:extLst>
              <a:ext uri="{FF2B5EF4-FFF2-40B4-BE49-F238E27FC236}">
                <a16:creationId xmlns:a16="http://schemas.microsoft.com/office/drawing/2014/main" id="{6A948486-A9C6-43B2-B1ED-AF330EE345FC}"/>
              </a:ext>
            </a:extLst>
          </p:cNvPr>
          <p:cNvSpPr txBox="1"/>
          <p:nvPr/>
        </p:nvSpPr>
        <p:spPr>
          <a:xfrm>
            <a:off x="911105" y="2133279"/>
            <a:ext cx="10369790" cy="1631216"/>
          </a:xfrm>
          <a:prstGeom prst="rect">
            <a:avLst/>
          </a:prstGeom>
          <a:noFill/>
        </p:spPr>
        <p:txBody>
          <a:bodyPr wrap="square" numCol="1" rtlCol="0">
            <a:spAutoFit/>
          </a:bodyPr>
          <a:lstStyle/>
          <a:p>
            <a:r>
              <a:rPr lang="en-GB" altLang="en-GB" sz="2000" dirty="0">
                <a:latin typeface="Arial" panose="020B0604020202020204" pitchFamily="34" charset="0"/>
                <a:cs typeface="Arial" panose="020B0604020202020204" pitchFamily="34" charset="0"/>
              </a:rPr>
              <a:t>Rainbow children’s hospital will need to use teamwork communication as they will need to create situations where they can achieve the desired behaviour and manifest it to their advantage as the elderly person cannot create a situation that will suit them by themselves. In addition vulnerable people within this healthcare sector will need clear communication from every employee.</a:t>
            </a:r>
          </a:p>
        </p:txBody>
      </p:sp>
    </p:spTree>
    <p:extLst>
      <p:ext uri="{BB962C8B-B14F-4D97-AF65-F5344CB8AC3E}">
        <p14:creationId xmlns:p14="http://schemas.microsoft.com/office/powerpoint/2010/main" val="450733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F798-8948-401D-89CE-1ED6136ED254}"/>
              </a:ext>
            </a:extLst>
          </p:cNvPr>
          <p:cNvSpPr>
            <a:spLocks noGrp="1"/>
          </p:cNvSpPr>
          <p:nvPr>
            <p:ph type="title"/>
          </p:nvPr>
        </p:nvSpPr>
        <p:spPr>
          <a:xfrm>
            <a:off x="1097280" y="286603"/>
            <a:ext cx="10058400" cy="1450757"/>
          </a:xfrm>
        </p:spPr>
        <p:txBody>
          <a:bodyPr numCol="1"/>
          <a:lstStyle/>
          <a:p>
            <a:pPr algn="ctr"/>
            <a:r>
              <a:rPr lang="en-US" dirty="0">
                <a:latin typeface="Arial" panose="020B0604020202020204" pitchFamily="34" charset="0"/>
                <a:cs typeface="Arial" panose="020B0604020202020204" pitchFamily="34" charset="0"/>
              </a:rPr>
              <a:t>Technology </a:t>
            </a:r>
          </a:p>
        </p:txBody>
      </p:sp>
      <p:pic>
        <p:nvPicPr>
          <p:cNvPr id="8" name="Picture Placeholder 7" descr="Lady smiling in front of her computer">
            <a:extLst>
              <a:ext uri="{FF2B5EF4-FFF2-40B4-BE49-F238E27FC236}">
                <a16:creationId xmlns:a16="http://schemas.microsoft.com/office/drawing/2014/main" id="{F9CB6B5C-CC4C-49BD-96A3-CBE188D3D1D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8359220" y="2112264"/>
            <a:ext cx="3035808" cy="1837944"/>
          </a:xfrm>
        </p:spPr>
      </p:pic>
      <p:sp>
        <p:nvSpPr>
          <p:cNvPr id="4" name="TextBox 3">
            <a:extLst>
              <a:ext uri="{FF2B5EF4-FFF2-40B4-BE49-F238E27FC236}">
                <a16:creationId xmlns:a16="http://schemas.microsoft.com/office/drawing/2014/main" id="{D05BED10-5EA9-4D9F-95A7-D90E6A601AED}"/>
              </a:ext>
            </a:extLst>
          </p:cNvPr>
          <p:cNvSpPr txBox="1"/>
          <p:nvPr/>
        </p:nvSpPr>
        <p:spPr>
          <a:xfrm>
            <a:off x="194915" y="2110762"/>
            <a:ext cx="7243781" cy="4247282"/>
          </a:xfrm>
          <a:prstGeom prst="rect">
            <a:avLst/>
          </a:prstGeom>
          <a:noFill/>
        </p:spPr>
        <p:txBody>
          <a:bodyPr wrap="square" numCol="1" rtlCol="0">
            <a:spAutoFit/>
          </a:bodyPr>
          <a:lstStyle/>
          <a:p>
            <a:r>
              <a:rPr lang="en-GB" altLang="en-GB" dirty="0">
                <a:latin typeface="Arial"/>
              </a:rPr>
              <a:t>Technology is important as it has an influence on this generation. This influence can either be positive or negative every piece of technology changes the way that people communicate with one another this can be within health care sectors or in general. Through email, text, telephone and letters people are able to communicate much more effectively and efficiently. </a:t>
            </a:r>
          </a:p>
          <a:p>
            <a:endParaRPr lang="en-GB" altLang="en-GB" dirty="0"/>
          </a:p>
          <a:p>
            <a:r>
              <a:rPr lang="en-GB" altLang="en-GB" dirty="0">
                <a:latin typeface="Arial"/>
              </a:rPr>
              <a:t>Some people will have difficulties having fast communication as they  lack the resources they need such as, Wi-Fi, service, telephones, post offices near by this can lead to the barriers between doctors and patients.   </a:t>
            </a:r>
          </a:p>
          <a:p>
            <a:endParaRPr lang="en-GB" altLang="en-GB" dirty="0"/>
          </a:p>
          <a:p>
            <a:r>
              <a:rPr lang="en-GB" altLang="en-GB" dirty="0">
                <a:latin typeface="Arial"/>
              </a:rPr>
              <a:t>Health sectors should have good communication and fosters community. Having good communication is a useful tool especially within children's hospital</a:t>
            </a:r>
          </a:p>
        </p:txBody>
      </p:sp>
      <p:pic>
        <p:nvPicPr>
          <p:cNvPr id="7" name="Picture 6">
            <a:extLst>
              <a:ext uri="{FF2B5EF4-FFF2-40B4-BE49-F238E27FC236}">
                <a16:creationId xmlns:a16="http://schemas.microsoft.com/office/drawing/2014/main" id="{A7618CC7-D23E-46CE-A068-13B3ED0C0223}"/>
              </a:ext>
            </a:extLst>
          </p:cNvPr>
          <p:cNvPicPr>
            <a:picLocks noChangeAspect="1"/>
          </p:cNvPicPr>
          <p:nvPr/>
        </p:nvPicPr>
        <p:blipFill>
          <a:blip r:embed="rId4"/>
          <a:stretch>
            <a:fillRect/>
          </a:stretch>
        </p:blipFill>
        <p:spPr>
          <a:xfrm>
            <a:off x="8359220" y="4234506"/>
            <a:ext cx="3035808" cy="1897380"/>
          </a:xfrm>
          <a:prstGeom prst="rect">
            <a:avLst/>
          </a:prstGeom>
        </p:spPr>
      </p:pic>
    </p:spTree>
    <p:extLst>
      <p:ext uri="{BB962C8B-B14F-4D97-AF65-F5344CB8AC3E}">
        <p14:creationId xmlns:p14="http://schemas.microsoft.com/office/powerpoint/2010/main" val="4250089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C1F20C74-06BE-488A-A254-A269D401C517}"/>
              </a:ext>
            </a:extLst>
          </p:cNvPr>
          <p:cNvSpPr txBox="1"/>
          <p:nvPr/>
        </p:nvSpPr>
        <p:spPr>
          <a:xfrm>
            <a:off x="1097280" y="286603"/>
            <a:ext cx="10058400" cy="1450757"/>
          </a:xfrm>
          <a:prstGeom prst="rect">
            <a:avLst/>
          </a:prstGeom>
        </p:spPr>
        <p:txBody>
          <a:bodyPr vert="horz" lIns="91440" tIns="45720" rIns="91440" bIns="45720" numCol="1" rtlCol="0" anchor="b">
            <a:normAutofit/>
          </a:bodyPr>
          <a:lstStyle/>
          <a:p>
            <a:pPr algn="ctr">
              <a:lnSpc>
                <a:spcPct val="90000"/>
              </a:lnSpc>
              <a:spcBef>
                <a:spcPct val="0"/>
              </a:spcBef>
              <a:spcAft>
                <a:spcPts val="600"/>
              </a:spcAft>
            </a:pPr>
            <a:r>
              <a:rPr lang="en-US" sz="4800" b="0" kern="1200" spc="-50" baseline="0" dirty="0">
                <a:solidFill>
                  <a:schemeClr val="tx1">
                    <a:lumMod val="75000"/>
                    <a:lumOff val="25000"/>
                  </a:schemeClr>
                </a:solidFill>
                <a:latin typeface="+mj-lt"/>
                <a:ea typeface="+mj-ea"/>
                <a:cs typeface="+mj-cs"/>
              </a:rPr>
              <a:t>Models of communication</a:t>
            </a:r>
          </a:p>
        </p:txBody>
      </p:sp>
      <p:sp>
        <p:nvSpPr>
          <p:cNvPr id="28" name="Date Placeholder 7">
            <a:extLst>
              <a:ext uri="{FF2B5EF4-FFF2-40B4-BE49-F238E27FC236}">
                <a16:creationId xmlns:a16="http://schemas.microsoft.com/office/drawing/2014/main" id="{239B8FA4-3527-4433-8632-1A8716874B96}"/>
              </a:ext>
            </a:extLst>
          </p:cNvPr>
          <p:cNvSpPr>
            <a:spLocks noGrp="1"/>
          </p:cNvSpPr>
          <p:nvPr>
            <p:ph type="dt" sz="half" idx="10"/>
          </p:nvPr>
        </p:nvSpPr>
        <p:spPr>
          <a:xfrm>
            <a:off x="8218426" y="6446838"/>
            <a:ext cx="2584850" cy="365125"/>
          </a:xfrm>
        </p:spPr>
        <p:txBody>
          <a:bodyPr vert="horz" lIns="91440" tIns="45720" rIns="91440" bIns="45720" numCol="1" rtlCol="0" anchor="ctr">
            <a:normAutofit/>
          </a:bodyPr>
          <a:lstStyle/>
          <a:p>
            <a:pPr>
              <a:spcAft>
                <a:spcPts val="600"/>
              </a:spcAft>
            </a:pPr>
            <a:r>
              <a:rPr lang="en-US" kern="1200">
                <a:latin typeface="+mn-lt"/>
                <a:ea typeface="+mn-ea"/>
                <a:cs typeface="+mn-cs"/>
              </a:rPr>
              <a:t>20XX</a:t>
            </a:r>
          </a:p>
        </p:txBody>
      </p:sp>
      <p:sp>
        <p:nvSpPr>
          <p:cNvPr id="26" name="Footer Placeholder 6">
            <a:extLst>
              <a:ext uri="{FF2B5EF4-FFF2-40B4-BE49-F238E27FC236}">
                <a16:creationId xmlns:a16="http://schemas.microsoft.com/office/drawing/2014/main" id="{D4750B4F-06AD-421C-98FC-CD1CFE8EA727}"/>
              </a:ext>
            </a:extLst>
          </p:cNvPr>
          <p:cNvSpPr>
            <a:spLocks noGrp="1"/>
          </p:cNvSpPr>
          <p:nvPr>
            <p:ph type="ftr" sz="quarter" idx="11"/>
          </p:nvPr>
        </p:nvSpPr>
        <p:spPr>
          <a:xfrm>
            <a:off x="1097279" y="6446838"/>
            <a:ext cx="6818262" cy="365125"/>
          </a:xfrm>
        </p:spPr>
        <p:txBody>
          <a:bodyPr vert="horz" lIns="91440" tIns="45720" rIns="91440" bIns="45720" numCol="1" rtlCol="0" anchor="ctr">
            <a:normAutofit/>
          </a:bodyPr>
          <a:lstStyle/>
          <a:p>
            <a:pPr>
              <a:spcAft>
                <a:spcPts val="600"/>
              </a:spcAft>
            </a:pPr>
            <a:r>
              <a:rPr lang="en-US" kern="1200" cap="all" baseline="0">
                <a:latin typeface="+mn-lt"/>
                <a:ea typeface="+mn-ea"/>
                <a:cs typeface="+mn-cs"/>
              </a:rPr>
              <a:t>Sample Footer Text</a:t>
            </a:r>
          </a:p>
        </p:txBody>
      </p:sp>
      <p:sp>
        <p:nvSpPr>
          <p:cNvPr id="30" name="Slide Number Placeholder 8">
            <a:extLst>
              <a:ext uri="{FF2B5EF4-FFF2-40B4-BE49-F238E27FC236}">
                <a16:creationId xmlns:a16="http://schemas.microsoft.com/office/drawing/2014/main" id="{EF258B69-5A0A-4762-B958-D2AEE2F456A0}"/>
              </a:ext>
            </a:extLst>
          </p:cNvPr>
          <p:cNvSpPr>
            <a:spLocks noGrp="1"/>
          </p:cNvSpPr>
          <p:nvPr>
            <p:ph type="sldNum" sz="quarter" idx="12"/>
          </p:nvPr>
        </p:nvSpPr>
        <p:spPr>
          <a:xfrm>
            <a:off x="10993582" y="6446838"/>
            <a:ext cx="780010" cy="365125"/>
          </a:xfrm>
        </p:spPr>
        <p:txBody>
          <a:bodyPr vert="horz" lIns="91440" tIns="45720" rIns="91440" bIns="45720" numCol="1" rtlCol="0" anchor="ctr">
            <a:normAutofit/>
          </a:bodyPr>
          <a:lstStyle/>
          <a:p>
            <a:pPr>
              <a:spcAft>
                <a:spcPts val="600"/>
              </a:spcAft>
            </a:pPr>
            <a:fld id="{3A98EE3D-8CD1-4C3F-BD1C-C98C9596463C}" type="slidenum">
              <a:rPr lang="en-US" smtClean="0"/>
              <a:pPr>
                <a:spcAft>
                  <a:spcPts val="600"/>
                </a:spcAft>
              </a:pPr>
              <a:t>5</a:t>
            </a:fld>
            <a:endParaRPr lang="en-US"/>
          </a:p>
        </p:txBody>
      </p:sp>
      <p:pic>
        <p:nvPicPr>
          <p:cNvPr id="27" name="Content Placeholder 26" descr="Diagram  Description automatically generated">
            <a:extLst>
              <a:ext uri="{FF2B5EF4-FFF2-40B4-BE49-F238E27FC236}">
                <a16:creationId xmlns:a16="http://schemas.microsoft.com/office/drawing/2014/main" id="{1B9B38BD-2E79-417D-AA4C-BAEC7F05BC99}"/>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52154" y="2251167"/>
            <a:ext cx="4823903" cy="3617927"/>
          </a:xfrm>
          <a:prstGeom prst="rect">
            <a:avLst/>
          </a:prstGeom>
        </p:spPr>
      </p:pic>
      <p:sp>
        <p:nvSpPr>
          <p:cNvPr id="22" name="TextBox 21">
            <a:extLst>
              <a:ext uri="{FF2B5EF4-FFF2-40B4-BE49-F238E27FC236}">
                <a16:creationId xmlns:a16="http://schemas.microsoft.com/office/drawing/2014/main" id="{F4FBF38E-6B11-4625-A859-0332B5DA76FE}"/>
              </a:ext>
            </a:extLst>
          </p:cNvPr>
          <p:cNvSpPr txBox="1"/>
          <p:nvPr/>
        </p:nvSpPr>
        <p:spPr>
          <a:xfrm>
            <a:off x="5676057" y="2130438"/>
            <a:ext cx="6515943" cy="3816429"/>
          </a:xfrm>
          <a:prstGeom prst="rect">
            <a:avLst/>
          </a:prstGeom>
          <a:noFill/>
        </p:spPr>
        <p:txBody>
          <a:bodyPr wrap="square" numCol="1" rtlCol="0">
            <a:spAutoFit/>
          </a:bodyPr>
          <a:lstStyle/>
          <a:p>
            <a:pPr marL="285750" indent="-285750">
              <a:buFont typeface="Arial" panose="020B0604020202020204" pitchFamily="34" charset="0"/>
              <a:buChar char="•"/>
            </a:pPr>
            <a:r>
              <a:rPr lang="en-GB" altLang="en-GB" sz="1600" dirty="0">
                <a:latin typeface="Arial" panose="020B0604020202020204" pitchFamily="34" charset="0"/>
                <a:cs typeface="Arial" panose="020B0604020202020204" pitchFamily="34" charset="0"/>
              </a:rPr>
              <a:t>Excellent oral and written skills. Patients and employees will need to understand every instruction and piece of information that is given.</a:t>
            </a:r>
          </a:p>
          <a:p>
            <a:pPr marL="285750" indent="-285750">
              <a:buFont typeface="Arial" panose="020B0604020202020204" pitchFamily="34" charset="0"/>
              <a:buChar char="•"/>
            </a:pPr>
            <a:r>
              <a:rPr lang="en-GB" altLang="en-GB" sz="1600" dirty="0">
                <a:latin typeface="Arial" panose="020B0604020202020204" pitchFamily="34" charset="0"/>
                <a:cs typeface="Arial" panose="020B0604020202020204" pitchFamily="34" charset="0"/>
              </a:rPr>
              <a:t>Excellent organisation and project management skills.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Proven interpersonal, customer service, and collaborative skills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Bilingual; need someone who has the skills to communicate in many different languages, this hospital has a lot of different minority people from different areas.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Advanced software skills including, PowerPoint, Word, and Excel for employees, such as doctors' nurses, and social workers within the workplace.</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Highly experienced at developing professional presentations and reports as managers, employees and patients will need to have  access to all relevant information.</a:t>
            </a:r>
          </a:p>
          <a:p>
            <a:pPr marL="285750" indent="-285750">
              <a:buFont typeface="Arial" panose="020B0604020202020204" pitchFamily="34" charset="0"/>
              <a:buChar char="•"/>
            </a:pPr>
            <a:endParaRPr lang="en-GB" altLang="en-GB" dirty="0"/>
          </a:p>
        </p:txBody>
      </p:sp>
    </p:spTree>
    <p:extLst>
      <p:ext uri="{BB962C8B-B14F-4D97-AF65-F5344CB8AC3E}">
        <p14:creationId xmlns:p14="http://schemas.microsoft.com/office/powerpoint/2010/main" val="1806520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DE6E297B-9773-4868-BDFC-8005DBD4DB17}"/>
              </a:ext>
            </a:extLst>
          </p:cNvPr>
          <p:cNvSpPr>
            <a:spLocks noGrp="1"/>
          </p:cNvSpPr>
          <p:nvPr>
            <p:ph type="title"/>
          </p:nvPr>
        </p:nvSpPr>
        <p:spPr>
          <a:xfrm>
            <a:off x="1097280" y="286603"/>
            <a:ext cx="10058400" cy="1450757"/>
          </a:xfrm>
        </p:spPr>
        <p:txBody>
          <a:bodyPr numCol="1"/>
          <a:lstStyle/>
          <a:p>
            <a:pPr algn="ctr"/>
            <a:r>
              <a:rPr lang="en-US" dirty="0"/>
              <a:t>Miscommunication</a:t>
            </a:r>
          </a:p>
        </p:txBody>
      </p:sp>
      <p:sp>
        <p:nvSpPr>
          <p:cNvPr id="14" name="Content Placeholder 2">
            <a:extLst>
              <a:ext uri="{FF2B5EF4-FFF2-40B4-BE49-F238E27FC236}">
                <a16:creationId xmlns:a16="http://schemas.microsoft.com/office/drawing/2014/main" id="{734F927B-3560-4EE4-B9BF-EBBC38447987}"/>
              </a:ext>
            </a:extLst>
          </p:cNvPr>
          <p:cNvSpPr>
            <a:spLocks noGrp="1"/>
          </p:cNvSpPr>
          <p:nvPr>
            <p:ph idx="1"/>
          </p:nvPr>
        </p:nvSpPr>
        <p:spPr>
          <a:xfrm>
            <a:off x="1188720" y="2463495"/>
            <a:ext cx="9966960" cy="3368653"/>
          </a:xfrm>
        </p:spPr>
        <p:txBody>
          <a:bodyPr numCol="1">
            <a:normAutofit lnSpcReduction="10000"/>
          </a:bodyPr>
          <a:lstStyle/>
          <a:p>
            <a:pPr indent="-228600">
              <a:lnSpc>
                <a:spcPct val="90000"/>
              </a:lnSpc>
              <a:spcAft>
                <a:spcPts val="600"/>
              </a:spcAft>
              <a:buFont typeface="Arial" panose="020B0604020202020204" pitchFamily="34" charset="0"/>
              <a:buChar char="•"/>
            </a:pPr>
            <a:r>
              <a:rPr lang="en-US" sz="2000" b="0" i="0" dirty="0">
                <a:effectLst/>
                <a:latin typeface="Arial"/>
              </a:rPr>
              <a:t>Miscommunication occurs when the message does not reach the receiver in the way it was intended. To ensure that miscommunication does not occur, the patient must follow the guideline.</a:t>
            </a:r>
            <a:endParaRPr lang="en-US" sz="2000" dirty="0"/>
          </a:p>
          <a:p>
            <a:pPr indent="-228600">
              <a:lnSpc>
                <a:spcPct val="90000"/>
              </a:lnSpc>
              <a:spcAft>
                <a:spcPts val="600"/>
              </a:spcAft>
              <a:buFont typeface="Arial" panose="020B0604020202020204" pitchFamily="34" charset="0"/>
              <a:buChar char="•"/>
            </a:pPr>
            <a:r>
              <a:rPr lang="en-US" sz="2000" b="0" i="0" dirty="0">
                <a:effectLst/>
                <a:latin typeface="Arial"/>
              </a:rPr>
              <a:t>When written and spoken words are exchanged, they need to be expressed in simple language, avoiding jargon. In many </a:t>
            </a:r>
            <a:r>
              <a:rPr lang="en-US" sz="2000" dirty="0">
                <a:latin typeface="Arial"/>
              </a:rPr>
              <a:t>sectors</a:t>
            </a:r>
            <a:r>
              <a:rPr lang="en-US" sz="2000" b="0" i="0" dirty="0">
                <a:effectLst/>
                <a:latin typeface="Arial"/>
              </a:rPr>
              <a:t> and work environments, phrases and keywords are used.</a:t>
            </a:r>
          </a:p>
          <a:p>
            <a:pPr indent="-228600">
              <a:lnSpc>
                <a:spcPct val="90000"/>
              </a:lnSpc>
              <a:spcAft>
                <a:spcPts val="600"/>
              </a:spcAft>
              <a:buFont typeface="Arial" panose="020B0604020202020204" pitchFamily="34" charset="0"/>
              <a:buChar char="•"/>
            </a:pPr>
            <a:r>
              <a:rPr lang="en-US" sz="2000" dirty="0">
                <a:latin typeface="Arial"/>
              </a:rPr>
              <a:t>Hospital’s </a:t>
            </a:r>
            <a:r>
              <a:rPr lang="en-US" sz="2000" dirty="0" err="1">
                <a:latin typeface="Arial"/>
              </a:rPr>
              <a:t>neep</a:t>
            </a:r>
            <a:r>
              <a:rPr lang="en-US" sz="2000" dirty="0">
                <a:latin typeface="Arial"/>
              </a:rPr>
              <a:t> to pay attention their. communicate with people in need care </a:t>
            </a:r>
          </a:p>
          <a:p>
            <a:pPr indent="-228600">
              <a:lnSpc>
                <a:spcPct val="90000"/>
              </a:lnSpc>
              <a:spcAft>
                <a:spcPts val="600"/>
              </a:spcAft>
              <a:buFont typeface="Arial" panose="020B0604020202020204" pitchFamily="34" charset="0"/>
              <a:buChar char="•"/>
            </a:pPr>
            <a:r>
              <a:rPr lang="en-US" sz="2000" b="0" i="0" dirty="0">
                <a:effectLst/>
                <a:latin typeface="Arial"/>
              </a:rPr>
              <a:t> When communicating with children, young people or families and </a:t>
            </a:r>
            <a:r>
              <a:rPr lang="en-US" sz="2000" b="0" i="0" dirty="0" err="1">
                <a:effectLst/>
                <a:latin typeface="Arial"/>
              </a:rPr>
              <a:t>carers</a:t>
            </a:r>
            <a:r>
              <a:rPr lang="en-US" sz="2000" b="0" i="0" dirty="0">
                <a:effectLst/>
                <a:latin typeface="Arial"/>
              </a:rPr>
              <a:t> this can cause communication problems, confusion and raise concerns among everyone</a:t>
            </a:r>
            <a:br>
              <a:rPr lang="en-US" sz="2000" dirty="0"/>
            </a:br>
            <a:endParaRPr lang="en-US" sz="2000" dirty="0"/>
          </a:p>
          <a:p>
            <a:endParaRPr lang="en-US" dirty="0"/>
          </a:p>
        </p:txBody>
      </p:sp>
      <p:sp>
        <p:nvSpPr>
          <p:cNvPr id="6" name="Footer Placeholder 5">
            <a:extLst>
              <a:ext uri="{FF2B5EF4-FFF2-40B4-BE49-F238E27FC236}">
                <a16:creationId xmlns:a16="http://schemas.microsoft.com/office/drawing/2014/main" id="{77F87071-2184-495F-91E6-BAA156EA5683}"/>
              </a:ext>
            </a:extLst>
          </p:cNvPr>
          <p:cNvSpPr>
            <a:spLocks noGrp="1"/>
          </p:cNvSpPr>
          <p:nvPr>
            <p:ph type="ftr" sz="quarter" idx="11"/>
          </p:nvPr>
        </p:nvSpPr>
        <p:spPr>
          <a:xfrm>
            <a:off x="1097279" y="6446838"/>
            <a:ext cx="6818262" cy="365125"/>
          </a:xfrm>
        </p:spPr>
        <p:txBody>
          <a:bodyPr numCol="1"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FFDBA794-1675-4E06-9748-69B82C30021A}"/>
              </a:ext>
            </a:extLst>
          </p:cNvPr>
          <p:cNvSpPr>
            <a:spLocks noGrp="1"/>
          </p:cNvSpPr>
          <p:nvPr>
            <p:ph type="dt" sz="half" idx="10"/>
          </p:nvPr>
        </p:nvSpPr>
        <p:spPr>
          <a:xfrm>
            <a:off x="8218426" y="6446838"/>
            <a:ext cx="2584850" cy="365125"/>
          </a:xfrm>
        </p:spPr>
        <p:txBody>
          <a:bodyPr numCol="1" anchor="ctr">
            <a:normAutofit/>
          </a:bodyPr>
          <a:lstStyle/>
          <a:p>
            <a:pPr>
              <a:spcAft>
                <a:spcPts val="600"/>
              </a:spcAft>
            </a:pPr>
            <a:r>
              <a:rPr lang="en-US"/>
              <a:t>20XX</a:t>
            </a:r>
          </a:p>
        </p:txBody>
      </p:sp>
      <p:sp>
        <p:nvSpPr>
          <p:cNvPr id="7" name="Slide Number Placeholder 6">
            <a:extLst>
              <a:ext uri="{FF2B5EF4-FFF2-40B4-BE49-F238E27FC236}">
                <a16:creationId xmlns:a16="http://schemas.microsoft.com/office/drawing/2014/main" id="{9123290C-99E5-4AC6-AA5D-730F0BAC920F}"/>
              </a:ext>
            </a:extLst>
          </p:cNvPr>
          <p:cNvSpPr>
            <a:spLocks noGrp="1"/>
          </p:cNvSpPr>
          <p:nvPr>
            <p:ph type="sldNum" sz="quarter" idx="12"/>
          </p:nvPr>
        </p:nvSpPr>
        <p:spPr>
          <a:xfrm>
            <a:off x="10993582" y="6446838"/>
            <a:ext cx="780010" cy="365125"/>
          </a:xfrm>
        </p:spPr>
        <p:txBody>
          <a:bodyPr numCol="1" anchor="ctr">
            <a:normAutofit/>
          </a:bodyPr>
          <a:lstStyle/>
          <a:p>
            <a:pPr>
              <a:spcAft>
                <a:spcPts val="600"/>
              </a:spcAft>
            </a:pPr>
            <a:fld id="{3A98EE3D-8CD1-4C3F-BD1C-C98C9596463C}" type="slidenum">
              <a:rPr lang="en-US" smtClean="0"/>
              <a:pPr>
                <a:spcAft>
                  <a:spcPts val="600"/>
                </a:spcAft>
              </a:pPr>
              <a:t>6</a:t>
            </a:fld>
            <a:endParaRPr lang="en-US"/>
          </a:p>
        </p:txBody>
      </p:sp>
    </p:spTree>
    <p:extLst>
      <p:ext uri="{BB962C8B-B14F-4D97-AF65-F5344CB8AC3E}">
        <p14:creationId xmlns:p14="http://schemas.microsoft.com/office/powerpoint/2010/main" val="91940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75736-ADF9-4C4D-ABBC-8C97A9FFFE04}"/>
              </a:ext>
            </a:extLst>
          </p:cNvPr>
          <p:cNvSpPr>
            <a:spLocks noGrp="1"/>
          </p:cNvSpPr>
          <p:nvPr>
            <p:ph type="title"/>
          </p:nvPr>
        </p:nvSpPr>
        <p:spPr/>
        <p:txBody>
          <a:bodyPr numCol="1"/>
          <a:lstStyle/>
          <a:p>
            <a:pPr algn="ctr"/>
            <a:r>
              <a:rPr lang="en-GB" altLang="en-GB" dirty="0">
                <a:latin typeface="Arial" panose="020B0604020202020204" pitchFamily="34" charset="0"/>
                <a:cs typeface="Arial" panose="020B0604020202020204" pitchFamily="34" charset="0"/>
              </a:rPr>
              <a:t>Problem solving </a:t>
            </a:r>
          </a:p>
        </p:txBody>
      </p:sp>
      <p:sp>
        <p:nvSpPr>
          <p:cNvPr id="3" name="Content Placeholder 2">
            <a:extLst>
              <a:ext uri="{FF2B5EF4-FFF2-40B4-BE49-F238E27FC236}">
                <a16:creationId xmlns:a16="http://schemas.microsoft.com/office/drawing/2014/main" id="{F5374075-0F3F-4227-A32A-95261C98C8FE}"/>
              </a:ext>
            </a:extLst>
          </p:cNvPr>
          <p:cNvSpPr>
            <a:spLocks noGrp="1"/>
          </p:cNvSpPr>
          <p:nvPr>
            <p:ph idx="1"/>
          </p:nvPr>
        </p:nvSpPr>
        <p:spPr/>
        <p:txBody>
          <a:bodyPr numCol="1">
            <a:normAutofit/>
          </a:bodyPr>
          <a:lstStyle/>
          <a:p>
            <a:pPr indent="-228600">
              <a:lnSpc>
                <a:spcPct val="90000"/>
              </a:lnSpc>
              <a:spcAft>
                <a:spcPts val="600"/>
              </a:spcAft>
              <a:buFont typeface="Arial" panose="020B0604020202020204" pitchFamily="34" charset="0"/>
              <a:buChar char="•"/>
            </a:pPr>
            <a:r>
              <a:rPr lang="en-US" sz="2400" dirty="0">
                <a:latin typeface="Arial"/>
              </a:rPr>
              <a:t>The skill of the leader requires his ability to create a c</a:t>
            </a:r>
            <a:r>
              <a:rPr sz="2400">
                <a:latin typeface="Arial"/>
              </a:rPr>
              <a:t>limate for disagreement or misinformation which will permit innovation Without problem feelings to satisfy patients when the discussion leader aids the consideration of several aspects of the problem-solving process and delays the solution mindedness of the group solution, quality and acceptance improve. </a:t>
            </a:r>
          </a:p>
          <a:p>
            <a:pPr indent="-228600">
              <a:lnSpc>
                <a:spcPct val="90000"/>
              </a:lnSpc>
              <a:spcAft>
                <a:spcPts val="600"/>
              </a:spcAft>
              <a:buFont typeface="Arial"/>
              <a:buChar char="•"/>
            </a:pPr>
            <a:r>
              <a:rPr sz="2400">
                <a:latin typeface="Arial"/>
              </a:rPr>
              <a:t>Problem-solving activity includes searching, trying out ideas on one. Interviewing people especially those who come from the countryside they can speak every miscommunication they see. </a:t>
            </a:r>
          </a:p>
          <a:p>
            <a:endParaRPr lang="en-GB" altLang="en-GB" dirty="0"/>
          </a:p>
        </p:txBody>
      </p:sp>
      <p:sp>
        <p:nvSpPr>
          <p:cNvPr id="4" name="Footer Placeholder 3">
            <a:extLst>
              <a:ext uri="{FF2B5EF4-FFF2-40B4-BE49-F238E27FC236}">
                <a16:creationId xmlns:a16="http://schemas.microsoft.com/office/drawing/2014/main" id="{14967AF5-F2EA-40DC-9881-D6EC1BCFCCA0}"/>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F00A9F36-7AF6-4693-8726-9748485A0B6E}"/>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7A934F39-68A1-4CFF-AF37-68AB5EF6EB8F}"/>
              </a:ext>
            </a:extLst>
          </p:cNvPr>
          <p:cNvSpPr>
            <a:spLocks noGrp="1"/>
          </p:cNvSpPr>
          <p:nvPr>
            <p:ph type="sldNum" sz="quarter" idx="12"/>
          </p:nvPr>
        </p:nvSpPr>
        <p:spPr/>
        <p:txBody>
          <a:bodyPr numCol="1"/>
          <a:lstStyle/>
          <a:p>
            <a:fld id="{3A98EE3D-8CD1-4C3F-BD1C-C98C9596463C}" type="slidenum">
              <a:rPr lang="en-US" smtClean="0"/>
              <a:t>7</a:t>
            </a:fld>
            <a:endParaRPr lang="en-US" dirty="0"/>
          </a:p>
        </p:txBody>
      </p:sp>
    </p:spTree>
    <p:extLst>
      <p:ext uri="{BB962C8B-B14F-4D97-AF65-F5344CB8AC3E}">
        <p14:creationId xmlns:p14="http://schemas.microsoft.com/office/powerpoint/2010/main" val="1340690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194FE-08AF-41DF-8509-E7790D46F7C8}"/>
              </a:ext>
            </a:extLst>
          </p:cNvPr>
          <p:cNvSpPr>
            <a:spLocks noGrp="1"/>
          </p:cNvSpPr>
          <p:nvPr>
            <p:ph type="title"/>
          </p:nvPr>
        </p:nvSpPr>
        <p:spPr>
          <a:xfrm>
            <a:off x="1188720" y="286603"/>
            <a:ext cx="9966960" cy="1450757"/>
          </a:xfrm>
        </p:spPr>
        <p:txBody>
          <a:bodyPr numCol="1">
            <a:noAutofit/>
          </a:bodyPr>
          <a:lstStyle/>
          <a:p>
            <a:pPr algn="ctr"/>
            <a:r>
              <a:rPr lang="en-GB" altLang="en-GB" sz="3600" b="1" dirty="0">
                <a:ea typeface="+mj-lt"/>
                <a:cs typeface="+mj-lt"/>
              </a:rPr>
              <a:t>The types of barriers that can prevent effective communication between the organisation and their external stakeholders.</a:t>
            </a:r>
            <a:endParaRPr lang="en-GB" altLang="en-GB" sz="3600" dirty="0"/>
          </a:p>
        </p:txBody>
      </p:sp>
      <p:sp>
        <p:nvSpPr>
          <p:cNvPr id="4" name="Footer Placeholder 3">
            <a:extLst>
              <a:ext uri="{FF2B5EF4-FFF2-40B4-BE49-F238E27FC236}">
                <a16:creationId xmlns:a16="http://schemas.microsoft.com/office/drawing/2014/main" id="{AEEB1243-B254-4F85-AF02-8BCC039FA401}"/>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2110CB5A-96B9-4F2E-86FD-87A1DAF05E20}"/>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9DB9A313-B20A-4BDE-BCF6-DCA043A2F5CE}"/>
              </a:ext>
            </a:extLst>
          </p:cNvPr>
          <p:cNvSpPr>
            <a:spLocks noGrp="1"/>
          </p:cNvSpPr>
          <p:nvPr>
            <p:ph type="sldNum" sz="quarter" idx="12"/>
          </p:nvPr>
        </p:nvSpPr>
        <p:spPr/>
        <p:txBody>
          <a:bodyPr numCol="1"/>
          <a:lstStyle/>
          <a:p>
            <a:fld id="{3A98EE3D-8CD1-4C3F-BD1C-C98C9596463C}" type="slidenum">
              <a:rPr lang="en-US" smtClean="0"/>
              <a:t>8</a:t>
            </a:fld>
            <a:endParaRPr lang="en-US" dirty="0"/>
          </a:p>
        </p:txBody>
      </p:sp>
      <p:pic>
        <p:nvPicPr>
          <p:cNvPr id="9" name="Picture 17" descr="Chart, bubble chart  Description automatically generated">
            <a:extLst>
              <a:ext uri="{FF2B5EF4-FFF2-40B4-BE49-F238E27FC236}">
                <a16:creationId xmlns:a16="http://schemas.microsoft.com/office/drawing/2014/main" id="{542720A8-0061-47D9-9EC7-218F9C56CC73}"/>
              </a:ext>
            </a:extLst>
          </p:cNvPr>
          <p:cNvPicPr>
            <a:picLocks noChangeAspect="1"/>
          </p:cNvPicPr>
          <p:nvPr/>
        </p:nvPicPr>
        <p:blipFill>
          <a:blip r:embed="rId3"/>
          <a:stretch>
            <a:fillRect/>
          </a:stretch>
        </p:blipFill>
        <p:spPr>
          <a:xfrm>
            <a:off x="8505132" y="2129066"/>
            <a:ext cx="3384623" cy="2888999"/>
          </a:xfrm>
          <a:prstGeom prst="rect">
            <a:avLst/>
          </a:prstGeom>
        </p:spPr>
      </p:pic>
      <p:sp>
        <p:nvSpPr>
          <p:cNvPr id="10" name="rect9"/>
          <p:cNvSpPr txBox="1"/>
          <p:nvPr/>
        </p:nvSpPr>
        <p:spPr>
          <a:xfrm>
            <a:off x="305117" y="2188907"/>
            <a:ext cx="8161305" cy="3823462"/>
          </a:xfrm>
          <a:prstGeom prst="rect">
            <a:avLst/>
          </a:prstGeom>
          <a:noFill/>
        </p:spPr>
        <p:txBody>
          <a:bodyPr wrap="square" numCol="1"/>
          <a:lstStyle/>
          <a:p>
            <a:r>
              <a:rPr>
                <a:latin typeface="Arial"/>
              </a:rPr>
              <a:t>The barrier of hospitals is the lack of resources. It  has become a problem of great relevance, the financial constraints resulting from the economic crisis have led many structures to a worldwide reorganisation that has resulted. </a:t>
            </a:r>
            <a:endParaRPr/>
          </a:p>
          <a:p>
            <a:r>
              <a:rPr>
                <a:latin typeface="Arial"/>
              </a:rPr>
              <a:t>this financial constraint is a barrier for the hospital Communication is defined as the act of expressing our opinions to others through various methods, that is the use of signs expressions, symbols, spoken words or any movement to rich a common understanding. </a:t>
            </a:r>
          </a:p>
          <a:p>
            <a:endParaRPr>
              <a:latin typeface="Arial"/>
            </a:endParaRPr>
          </a:p>
          <a:p>
            <a:r>
              <a:rPr>
                <a:latin typeface="Arial"/>
              </a:rPr>
              <a:t>We can communicate with human and nonhuman because it's impossible not to communicate. However, we consider that there are also barriers of communication, the barriers can affect the quality of the message reaching the recipient. Sometimes the sent message may not be interpreted correctly by the recipient. Now we will look the techniques of the steps to overcome the barriers of communication.​</a:t>
            </a:r>
          </a:p>
        </p:txBody>
      </p:sp>
    </p:spTree>
    <p:extLst>
      <p:ext uri="{BB962C8B-B14F-4D97-AF65-F5344CB8AC3E}">
        <p14:creationId xmlns:p14="http://schemas.microsoft.com/office/powerpoint/2010/main" val="419605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C82AA-6BB2-4F58-BC8C-D6661A68E1D0}"/>
              </a:ext>
            </a:extLst>
          </p:cNvPr>
          <p:cNvSpPr>
            <a:spLocks noGrp="1"/>
          </p:cNvSpPr>
          <p:nvPr>
            <p:ph type="title"/>
          </p:nvPr>
        </p:nvSpPr>
        <p:spPr/>
        <p:txBody>
          <a:bodyPr numCol="1"/>
          <a:lstStyle/>
          <a:p>
            <a:pPr algn="ctr"/>
            <a:r>
              <a:t>Order, threaten, moralise &amp; advise </a:t>
            </a:r>
            <a:endParaRPr lang="en-GB" altLang="en-GB"/>
          </a:p>
        </p:txBody>
      </p:sp>
      <p:sp>
        <p:nvSpPr>
          <p:cNvPr id="3" name="Content Placeholder 2">
            <a:extLst>
              <a:ext uri="{FF2B5EF4-FFF2-40B4-BE49-F238E27FC236}">
                <a16:creationId xmlns:a16="http://schemas.microsoft.com/office/drawing/2014/main" id="{46FE67FD-3B0B-47F8-95BE-DB864303AB26}"/>
              </a:ext>
            </a:extLst>
          </p:cNvPr>
          <p:cNvSpPr>
            <a:spLocks noGrp="1"/>
          </p:cNvSpPr>
          <p:nvPr>
            <p:ph idx="1"/>
          </p:nvPr>
        </p:nvSpPr>
        <p:spPr>
          <a:xfrm>
            <a:off x="119948" y="2148425"/>
            <a:ext cx="12076377" cy="4013879"/>
          </a:xfrm>
        </p:spPr>
        <p:txBody>
          <a:bodyPr numCol="1">
            <a:normAutofit fontScale="92500" lnSpcReduction="10000"/>
          </a:bodyPr>
          <a:lstStyle/>
          <a:p>
            <a:r>
              <a:t>In Rainbow Hospital between doctors and nurses if they do not pay attention to each other it becomes an obstacle to communicate also with patients when an order, are given by a boss. E.g;  "you must" this message communicate to the other that his feelings, thoughts, emotions and behaviours are not adequate and that the person knows what is good and bad for the other who receives or hears, this can create an asymmetrical relations.</a:t>
            </a:r>
            <a:endParaRPr lang="en-GB" altLang="en-GB"/>
          </a:p>
          <a:p>
            <a:r>
              <a:t>Threaten, warn:​ E.g; "if you continue like this,,," , "if you don't do like this...." you insist on not following my advice...". They are messages similar  the previous ones, but hear the consequences, if you do not obey, are more explicit. These messages arouse feelings of hostility, anger and rebellion on one side and fear and submission on the other​</a:t>
            </a:r>
          </a:p>
          <a:p>
            <a:r>
              <a:t>Moralise, scold​ E.g;  It would be appropriate...", "you don't behave in this way..". "you are usually irresponsible...". These messages create an imposed obligation and feelings of guilt and force to the person and submit to the power exercised by the ideas and values of others</a:t>
            </a:r>
          </a:p>
          <a:p>
            <a:endParaRPr/>
          </a:p>
          <a:p>
            <a:r>
              <a:t>​</a:t>
            </a:r>
          </a:p>
        </p:txBody>
      </p:sp>
      <p:sp>
        <p:nvSpPr>
          <p:cNvPr id="4" name="Footer Placeholder 3">
            <a:extLst>
              <a:ext uri="{FF2B5EF4-FFF2-40B4-BE49-F238E27FC236}">
                <a16:creationId xmlns:a16="http://schemas.microsoft.com/office/drawing/2014/main" id="{D78664AA-211A-4000-9A0A-E4228B1B5A0E}"/>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BB752E3B-B8E2-4725-B3A5-69E950E62D26}"/>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AF6E7CF8-ADF0-4965-BFF2-053F2D310FC2}"/>
              </a:ext>
            </a:extLst>
          </p:cNvPr>
          <p:cNvSpPr>
            <a:spLocks noGrp="1"/>
          </p:cNvSpPr>
          <p:nvPr>
            <p:ph type="sldNum" sz="quarter" idx="12"/>
          </p:nvPr>
        </p:nvSpPr>
        <p:spPr/>
        <p:txBody>
          <a:bodyPr numCol="1"/>
          <a:lstStyle/>
          <a:p>
            <a:fld id="{3A98EE3D-8CD1-4C3F-BD1C-C98C9596463C}" type="slidenum">
              <a:rPr lang="en-US" smtClean="0"/>
              <a:t>9</a:t>
            </a:fld>
            <a:endParaRPr lang="en-US" dirty="0"/>
          </a:p>
        </p:txBody>
      </p:sp>
    </p:spTree>
    <p:extLst>
      <p:ext uri="{BB962C8B-B14F-4D97-AF65-F5344CB8AC3E}">
        <p14:creationId xmlns:p14="http://schemas.microsoft.com/office/powerpoint/2010/main" val="2768197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E1EBA-4622-41EB-9B9A-4480543CF32C}"/>
              </a:ext>
            </a:extLst>
          </p:cNvPr>
          <p:cNvSpPr>
            <a:spLocks noGrp="1"/>
          </p:cNvSpPr>
          <p:nvPr>
            <p:ph type="title"/>
          </p:nvPr>
        </p:nvSpPr>
        <p:spPr/>
        <p:txBody>
          <a:bodyPr numCol="1"/>
          <a:lstStyle/>
          <a:p>
            <a:pPr algn="ctr"/>
            <a:r>
              <a:t>Ambiguity, Physical Concentrate</a:t>
            </a:r>
            <a:endParaRPr lang="en-GB" altLang="en-GB"/>
          </a:p>
        </p:txBody>
      </p:sp>
      <p:sp>
        <p:nvSpPr>
          <p:cNvPr id="3" name="Content Placeholder 2">
            <a:extLst>
              <a:ext uri="{FF2B5EF4-FFF2-40B4-BE49-F238E27FC236}">
                <a16:creationId xmlns:a16="http://schemas.microsoft.com/office/drawing/2014/main" id="{9795BBA9-9638-45E0-97FD-0CDECB901EFF}"/>
              </a:ext>
            </a:extLst>
          </p:cNvPr>
          <p:cNvSpPr>
            <a:spLocks noGrp="1"/>
          </p:cNvSpPr>
          <p:nvPr>
            <p:ph idx="1"/>
          </p:nvPr>
        </p:nvSpPr>
        <p:spPr>
          <a:xfrm>
            <a:off x="269882" y="2073574"/>
            <a:ext cx="12106275" cy="3451622"/>
          </a:xfrm>
        </p:spPr>
        <p:txBody>
          <a:bodyPr numCol="1">
            <a:normAutofit lnSpcReduction="10000"/>
          </a:bodyPr>
          <a:lstStyle/>
          <a:p>
            <a:r>
              <a:t>The lack of information or "exchange of information between a sender and a recipient which implies the deduction of meaning between the parties involved" and a communication barrier.​</a:t>
            </a:r>
            <a:endParaRPr lang="en-GB" altLang="en-GB"/>
          </a:p>
          <a:p>
            <a:r>
              <a:t>Asking questions, investigating during an interview with a patient, it is necessary to speak in such a way as to make oneself understood, if the interview goes in a different direction from that of our interlocutor it becomes a problem.​ E-g; "But why?", "But what were you doing?", "Why didn't you come earlier?" has the feeling that he is busy answering an interrogation. In the relationships between social workers and patients these messages create minimal ambiguity and become a barrier to communication because the people under investigation can feel blamed.​</a:t>
            </a:r>
          </a:p>
          <a:p>
            <a:r>
              <a:t>Poor emotional or physical state is a common barrier to effective communication. So, we listen less, we understand less and therefore we deliver less. So, it is very important to be absolutely comfortable while conversing with each other in the health sectors of all rainbow hospitals and health sectors everywhere.​ </a:t>
            </a:r>
          </a:p>
        </p:txBody>
      </p:sp>
      <p:sp>
        <p:nvSpPr>
          <p:cNvPr id="4" name="Footer Placeholder 3">
            <a:extLst>
              <a:ext uri="{FF2B5EF4-FFF2-40B4-BE49-F238E27FC236}">
                <a16:creationId xmlns:a16="http://schemas.microsoft.com/office/drawing/2014/main" id="{A2F243EC-8C5A-4B9C-B061-76617112DBDA}"/>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7B376400-47CC-4153-A78C-669E9DA110C3}"/>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EDF5FC4F-B00B-4062-AF9F-8C2244BC65DD}"/>
              </a:ext>
            </a:extLst>
          </p:cNvPr>
          <p:cNvSpPr>
            <a:spLocks noGrp="1"/>
          </p:cNvSpPr>
          <p:nvPr>
            <p:ph type="sldNum" sz="quarter" idx="12"/>
          </p:nvPr>
        </p:nvSpPr>
        <p:spPr/>
        <p:txBody>
          <a:bodyPr numCol="1"/>
          <a:lstStyle/>
          <a:p>
            <a:fld id="{3A98EE3D-8CD1-4C3F-BD1C-C98C9596463C}" type="slidenum">
              <a:rPr lang="en-US" smtClean="0"/>
              <a:t>10</a:t>
            </a:fld>
            <a:endParaRPr lang="en-US" dirty="0"/>
          </a:p>
        </p:txBody>
      </p:sp>
    </p:spTree>
    <p:extLst>
      <p:ext uri="{BB962C8B-B14F-4D97-AF65-F5344CB8AC3E}">
        <p14:creationId xmlns:p14="http://schemas.microsoft.com/office/powerpoint/2010/main" val="4022227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B454B-A824-48D8-B68D-AE83FEE335B6}"/>
              </a:ext>
            </a:extLst>
          </p:cNvPr>
          <p:cNvSpPr>
            <a:spLocks noGrp="1"/>
          </p:cNvSpPr>
          <p:nvPr>
            <p:ph type="title"/>
          </p:nvPr>
        </p:nvSpPr>
        <p:spPr/>
        <p:txBody>
          <a:bodyPr numCol="1"/>
          <a:lstStyle/>
          <a:p>
            <a:pPr algn="ctr"/>
            <a:r>
              <a:rPr lang="en-US" sz="3600" dirty="0">
                <a:latin typeface="Arial" panose="020B0604020202020204" pitchFamily="34" charset="0"/>
                <a:cs typeface="Arial" panose="020B0604020202020204" pitchFamily="34" charset="0"/>
              </a:rPr>
              <a:t>The Impact of Effective Communication on Patients and Staff</a:t>
            </a:r>
            <a:endParaRPr lang="en-GB" alt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ABA827D-893E-44EC-8EB0-4A5DD51FCD8C}"/>
              </a:ext>
            </a:extLst>
          </p:cNvPr>
          <p:cNvSpPr>
            <a:spLocks noGrp="1"/>
          </p:cNvSpPr>
          <p:nvPr>
            <p:ph idx="1"/>
          </p:nvPr>
        </p:nvSpPr>
        <p:spPr>
          <a:xfrm>
            <a:off x="0" y="2463495"/>
            <a:ext cx="11155680" cy="3368653"/>
          </a:xfrm>
        </p:spPr>
        <p:txBody>
          <a:bodyPr numCol="1">
            <a:normAutofit lnSpcReduction="10000"/>
          </a:bodyPr>
          <a:lstStyle/>
          <a:p>
            <a:r>
              <a:rPr lang="en-US" dirty="0"/>
              <a:t>In the healthcare industry, clear and effective communication is critical as it can help </a:t>
            </a:r>
            <a:r>
              <a:rPr lang="en-GB" altLang="en-GB" dirty="0"/>
              <a:t>reduce medical errors, improve patient satisfaction, team satisfaction and accurate diagnosis. A doctor or nurse can be excellent at their job but if there is no communication between staff and patients is not clear there is no use as this can put employees and patients at risk (Hospitalportal 2016).</a:t>
            </a:r>
          </a:p>
          <a:p>
            <a:r>
              <a:rPr lang="en-GB" altLang="en-GB" dirty="0"/>
              <a:t>The components for effective communications would be: </a:t>
            </a:r>
          </a:p>
          <a:p>
            <a:pPr>
              <a:buFont typeface="Wingdings" panose="05000000000000000000" pitchFamily="2" charset="2"/>
              <a:buChar char="§"/>
            </a:pPr>
            <a:r>
              <a:rPr lang="en-GB" altLang="en-GB" dirty="0"/>
              <a:t>Pointing out the relevant details that the patients would need to know </a:t>
            </a:r>
          </a:p>
          <a:p>
            <a:pPr>
              <a:buFont typeface="Wingdings" panose="05000000000000000000" pitchFamily="2" charset="2"/>
              <a:buChar char="§"/>
            </a:pPr>
            <a:r>
              <a:rPr lang="en-GB" altLang="en-GB" dirty="0"/>
              <a:t>Backing it up with evidence from research as well as the knowledge that is commonly known </a:t>
            </a:r>
          </a:p>
          <a:p>
            <a:pPr>
              <a:buFont typeface="Wingdings" panose="05000000000000000000" pitchFamily="2" charset="2"/>
              <a:buChar char="§"/>
            </a:pPr>
            <a:r>
              <a:rPr lang="en-US" dirty="0"/>
              <a:t>Explaining it in simple terms so that the patient can relate to it and understand it completely.</a:t>
            </a:r>
            <a:r>
              <a:rPr lang="en-GB" altLang="en-GB" dirty="0"/>
              <a:t> Complicated  language should be simplified for the patients understanding </a:t>
            </a:r>
            <a:r>
              <a:rPr lang="en-US" dirty="0"/>
              <a:t>(</a:t>
            </a:r>
            <a:r>
              <a:rPr lang="en-US" dirty="0" err="1"/>
              <a:t>Epner</a:t>
            </a:r>
            <a:r>
              <a:rPr lang="en-US" dirty="0"/>
              <a:t> &amp; </a:t>
            </a:r>
            <a:r>
              <a:rPr lang="en-US" dirty="0" err="1"/>
              <a:t>Baile</a:t>
            </a:r>
            <a:r>
              <a:rPr lang="en-US" dirty="0"/>
              <a:t>, 2012). </a:t>
            </a:r>
            <a:endParaRPr lang="en-GB" altLang="en-GB" dirty="0"/>
          </a:p>
          <a:p>
            <a:pPr>
              <a:buFont typeface="Arial" panose="020B0604020202020204" pitchFamily="34" charset="0"/>
              <a:buChar char="•"/>
            </a:pPr>
            <a:endParaRPr lang="en-GB" altLang="en-GB" dirty="0"/>
          </a:p>
          <a:p>
            <a:pPr>
              <a:buFont typeface="Arial" panose="020B0604020202020204" pitchFamily="34" charset="0"/>
              <a:buChar char="•"/>
            </a:pPr>
            <a:endParaRPr lang="en-GB" altLang="en-GB" dirty="0"/>
          </a:p>
          <a:p>
            <a:pPr>
              <a:buFont typeface="Arial" panose="020B0604020202020204" pitchFamily="34" charset="0"/>
              <a:buChar char="•"/>
            </a:pPr>
            <a:endParaRPr lang="en-GB" altLang="en-GB" dirty="0"/>
          </a:p>
        </p:txBody>
      </p:sp>
      <p:sp>
        <p:nvSpPr>
          <p:cNvPr id="4" name="Footer Placeholder 3">
            <a:extLst>
              <a:ext uri="{FF2B5EF4-FFF2-40B4-BE49-F238E27FC236}">
                <a16:creationId xmlns:a16="http://schemas.microsoft.com/office/drawing/2014/main" id="{779CF48F-B7C6-4D44-BB13-91FB37A27B7F}"/>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CD0BDB90-AF3F-43BD-810E-6E7D2E46FCB5}"/>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CE3704DE-E852-4698-8352-880C188B6BF0}"/>
              </a:ext>
            </a:extLst>
          </p:cNvPr>
          <p:cNvSpPr>
            <a:spLocks noGrp="1"/>
          </p:cNvSpPr>
          <p:nvPr>
            <p:ph type="sldNum" sz="quarter" idx="12"/>
          </p:nvPr>
        </p:nvSpPr>
        <p:spPr/>
        <p:txBody>
          <a:bodyPr numCol="1"/>
          <a:lstStyle/>
          <a:p>
            <a:fld id="{3A98EE3D-8CD1-4C3F-BD1C-C98C9596463C}" type="slidenum">
              <a:rPr lang="en-US" smtClean="0"/>
              <a:t>11</a:t>
            </a:fld>
            <a:endParaRPr lang="en-US" dirty="0"/>
          </a:p>
        </p:txBody>
      </p:sp>
    </p:spTree>
    <p:extLst>
      <p:ext uri="{BB962C8B-B14F-4D97-AF65-F5344CB8AC3E}">
        <p14:creationId xmlns:p14="http://schemas.microsoft.com/office/powerpoint/2010/main" val="3944833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F2194-63CC-4767-8508-0E05F77CCA2E}"/>
              </a:ext>
            </a:extLst>
          </p:cNvPr>
          <p:cNvSpPr>
            <a:spLocks noGrp="1"/>
          </p:cNvSpPr>
          <p:nvPr>
            <p:ph type="title"/>
          </p:nvPr>
        </p:nvSpPr>
        <p:spPr/>
        <p:txBody>
          <a:bodyPr numCol="1"/>
          <a:lstStyle/>
          <a:p>
            <a:r>
              <a:rPr lang="en-GB" altLang="en-GB" dirty="0"/>
              <a:t>Effects of effective communication </a:t>
            </a:r>
          </a:p>
        </p:txBody>
      </p:sp>
      <p:sp>
        <p:nvSpPr>
          <p:cNvPr id="3" name="Content Placeholder 2">
            <a:extLst>
              <a:ext uri="{FF2B5EF4-FFF2-40B4-BE49-F238E27FC236}">
                <a16:creationId xmlns:a16="http://schemas.microsoft.com/office/drawing/2014/main" id="{73CB828C-B0A1-42CB-A711-B127FC9DDD94}"/>
              </a:ext>
            </a:extLst>
          </p:cNvPr>
          <p:cNvSpPr>
            <a:spLocks noGrp="1"/>
          </p:cNvSpPr>
          <p:nvPr>
            <p:ph idx="1"/>
          </p:nvPr>
        </p:nvSpPr>
        <p:spPr>
          <a:xfrm>
            <a:off x="639905" y="2463407"/>
            <a:ext cx="10965018" cy="3451730"/>
          </a:xfrm>
        </p:spPr>
        <p:txBody>
          <a:bodyPr numCol="1"/>
          <a:lstStyle/>
          <a:p>
            <a:r>
              <a:rPr lang="en-GB" altLang="en-GB" dirty="0"/>
              <a:t>Having effective communication will allow the patients to understand their condition better and will allow them to follow the medical procedures that have been provided for them. </a:t>
            </a:r>
          </a:p>
          <a:p>
            <a:r>
              <a:rPr lang="en-GB" altLang="en-GB" dirty="0"/>
              <a:t>The trust between the patient and their care giver will increase as they know that the care giver has researched before giving any information to the patient. </a:t>
            </a:r>
          </a:p>
          <a:p>
            <a:r>
              <a:rPr lang="en-GB" altLang="en-GB" dirty="0"/>
              <a:t>Health care staff can make the right diagnosis as they would have researched in depth and they can communicate effectively when making the diagnosis. </a:t>
            </a:r>
          </a:p>
          <a:p>
            <a:endParaRPr lang="en-GB" altLang="en-GB" dirty="0"/>
          </a:p>
        </p:txBody>
      </p:sp>
      <p:sp>
        <p:nvSpPr>
          <p:cNvPr id="4" name="Footer Placeholder 3">
            <a:extLst>
              <a:ext uri="{FF2B5EF4-FFF2-40B4-BE49-F238E27FC236}">
                <a16:creationId xmlns:a16="http://schemas.microsoft.com/office/drawing/2014/main" id="{767571A8-0835-45CA-961E-D54F8195AA57}"/>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BC787E03-DA3B-455C-B1FE-A3BC923B813B}"/>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4E66ED11-FE24-4CE7-A7D2-A2F3B8B13382}"/>
              </a:ext>
            </a:extLst>
          </p:cNvPr>
          <p:cNvSpPr>
            <a:spLocks noGrp="1"/>
          </p:cNvSpPr>
          <p:nvPr>
            <p:ph type="sldNum" sz="quarter" idx="12"/>
          </p:nvPr>
        </p:nvSpPr>
        <p:spPr/>
        <p:txBody>
          <a:bodyPr numCol="1"/>
          <a:lstStyle/>
          <a:p>
            <a:fld id="{3A98EE3D-8CD1-4C3F-BD1C-C98C9596463C}" type="slidenum">
              <a:rPr lang="en-US" smtClean="0"/>
              <a:t>12</a:t>
            </a:fld>
            <a:endParaRPr lang="en-US" dirty="0"/>
          </a:p>
        </p:txBody>
      </p:sp>
    </p:spTree>
    <p:extLst>
      <p:ext uri="{BB962C8B-B14F-4D97-AF65-F5344CB8AC3E}">
        <p14:creationId xmlns:p14="http://schemas.microsoft.com/office/powerpoint/2010/main" val="923393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9845F-ADF2-4DB0-B606-1E40C2A5D159}"/>
              </a:ext>
            </a:extLst>
          </p:cNvPr>
          <p:cNvSpPr>
            <a:spLocks noGrp="1"/>
          </p:cNvSpPr>
          <p:nvPr>
            <p:ph type="title"/>
          </p:nvPr>
        </p:nvSpPr>
        <p:spPr/>
        <p:txBody>
          <a:bodyPr numCol="1"/>
          <a:lstStyle/>
          <a:p>
            <a:r>
              <a:rPr lang="en-GB" altLang="en-GB" dirty="0"/>
              <a:t>Approach to Effective Communication </a:t>
            </a:r>
          </a:p>
        </p:txBody>
      </p:sp>
      <p:sp>
        <p:nvSpPr>
          <p:cNvPr id="3" name="Content Placeholder 2">
            <a:extLst>
              <a:ext uri="{FF2B5EF4-FFF2-40B4-BE49-F238E27FC236}">
                <a16:creationId xmlns:a16="http://schemas.microsoft.com/office/drawing/2014/main" id="{C8E30E3B-DAE0-4328-90B0-23DBDED1F1E9}"/>
              </a:ext>
            </a:extLst>
          </p:cNvPr>
          <p:cNvSpPr>
            <a:spLocks noGrp="1"/>
          </p:cNvSpPr>
          <p:nvPr>
            <p:ph idx="1"/>
          </p:nvPr>
        </p:nvSpPr>
        <p:spPr>
          <a:xfrm>
            <a:off x="309989" y="2463407"/>
            <a:ext cx="11354908" cy="3451730"/>
          </a:xfrm>
        </p:spPr>
        <p:txBody>
          <a:bodyPr numCol="1"/>
          <a:lstStyle/>
          <a:p>
            <a:r>
              <a:rPr lang="en-US" dirty="0"/>
              <a:t>Keep a two-way communication system where the healthcare professional acknowledges and approves what the patient feels.</a:t>
            </a:r>
          </a:p>
          <a:p>
            <a:r>
              <a:rPr lang="en-US" dirty="0"/>
              <a:t>According to </a:t>
            </a:r>
            <a:r>
              <a:rPr lang="en-US" dirty="0" err="1"/>
              <a:t>Malikhao</a:t>
            </a:r>
            <a:r>
              <a:rPr lang="en-US" dirty="0"/>
              <a:t> (2020), healthcare field now does not recommend that professionals having an “upper-hand” but instead, requires empowering the patients as well as speaking for them rather than of against them. </a:t>
            </a:r>
          </a:p>
          <a:p>
            <a:r>
              <a:rPr lang="en-US" dirty="0"/>
              <a:t>To ensure that patients feel validated about their situation, healthcare providers must demonstrate empathy and grace.(</a:t>
            </a:r>
            <a:r>
              <a:rPr lang="en-US" dirty="0" err="1"/>
              <a:t>Epner</a:t>
            </a:r>
            <a:r>
              <a:rPr lang="en-US" dirty="0"/>
              <a:t> &amp; </a:t>
            </a:r>
            <a:r>
              <a:rPr lang="en-US" dirty="0" err="1"/>
              <a:t>Baile</a:t>
            </a:r>
            <a:r>
              <a:rPr lang="en-US" dirty="0"/>
              <a:t>, 2012).  </a:t>
            </a:r>
          </a:p>
          <a:p>
            <a:endParaRPr lang="en-GB" altLang="en-GB" dirty="0"/>
          </a:p>
        </p:txBody>
      </p:sp>
    </p:spTree>
    <p:extLst>
      <p:ext uri="{BB962C8B-B14F-4D97-AF65-F5344CB8AC3E}">
        <p14:creationId xmlns:p14="http://schemas.microsoft.com/office/powerpoint/2010/main" val="982545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73E39-A2F3-4CAF-AAB8-793687208B9A}"/>
              </a:ext>
            </a:extLst>
          </p:cNvPr>
          <p:cNvSpPr>
            <a:spLocks noGrp="1"/>
          </p:cNvSpPr>
          <p:nvPr>
            <p:ph type="title"/>
          </p:nvPr>
        </p:nvSpPr>
        <p:spPr/>
        <p:txBody>
          <a:bodyPr numCol="1"/>
          <a:lstStyle/>
          <a:p>
            <a:pPr algn="ctr"/>
            <a:r>
              <a:rPr lang="en-GB" altLang="en-GB" dirty="0">
                <a:latin typeface="Arial" panose="020B0604020202020204" pitchFamily="34" charset="0"/>
                <a:cs typeface="Arial" panose="020B0604020202020204" pitchFamily="34" charset="0"/>
              </a:rPr>
              <a:t>References</a:t>
            </a:r>
            <a:r>
              <a:rPr lang="en-GB" altLang="en-GB" dirty="0"/>
              <a:t> </a:t>
            </a:r>
          </a:p>
        </p:txBody>
      </p:sp>
      <p:sp>
        <p:nvSpPr>
          <p:cNvPr id="3" name="Content Placeholder 2">
            <a:extLst>
              <a:ext uri="{FF2B5EF4-FFF2-40B4-BE49-F238E27FC236}">
                <a16:creationId xmlns:a16="http://schemas.microsoft.com/office/drawing/2014/main" id="{1E8601E5-9011-4EE9-9039-3E8CC831DDC2}"/>
              </a:ext>
            </a:extLst>
          </p:cNvPr>
          <p:cNvSpPr>
            <a:spLocks noGrp="1"/>
          </p:cNvSpPr>
          <p:nvPr>
            <p:ph idx="1"/>
          </p:nvPr>
        </p:nvSpPr>
        <p:spPr>
          <a:xfrm>
            <a:off x="121178" y="2219033"/>
            <a:ext cx="12070822" cy="4352364"/>
          </a:xfrm>
        </p:spPr>
        <p:txBody>
          <a:bodyPr numCol="1">
            <a:normAutofit fontScale="25000" lnSpcReduction="20000"/>
          </a:bodyPr>
          <a:lstStyle/>
          <a:p>
            <a:r>
              <a:rPr lang="en-GB" sz="3600" b="1" dirty="0"/>
              <a:t>Article </a:t>
            </a:r>
            <a:r>
              <a:rPr lang="en-GB" sz="3600" dirty="0"/>
              <a:t>eHealth; Noida (2019-04-24) </a:t>
            </a:r>
            <a:r>
              <a:rPr lang="en-GB" sz="3600" dirty="0">
                <a:ea typeface="+mn-lt"/>
                <a:cs typeface="+mn-lt"/>
              </a:rPr>
              <a:t>Noida: Athena Information Solutions </a:t>
            </a:r>
            <a:r>
              <a:rPr lang="en-GB" sz="3600" dirty="0" err="1">
                <a:ea typeface="+mn-lt"/>
                <a:cs typeface="+mn-lt"/>
              </a:rPr>
              <a:t>Pvt.</a:t>
            </a:r>
            <a:r>
              <a:rPr lang="en-GB" sz="3600" dirty="0">
                <a:ea typeface="+mn-lt"/>
                <a:cs typeface="+mn-lt"/>
              </a:rPr>
              <a:t> Ltd </a:t>
            </a:r>
            <a:r>
              <a:rPr lang="en-GB" sz="3600" b="1" i="1" dirty="0">
                <a:ea typeface="+mn-lt"/>
                <a:cs typeface="+mn-lt"/>
              </a:rPr>
              <a:t>Rainbow Hospital - Carving a Niche in Women, Child Care</a:t>
            </a:r>
            <a:r>
              <a:rPr lang="en-GB" sz="3600" b="1" dirty="0">
                <a:ea typeface="+mn-lt"/>
                <a:cs typeface="+mn-lt"/>
              </a:rPr>
              <a:t> </a:t>
            </a:r>
            <a:r>
              <a:rPr lang="en-GB" sz="3600" i="1" dirty="0"/>
              <a:t>Rainbow Hospital - Carving a Niche in Women, Child </a:t>
            </a:r>
            <a:r>
              <a:rPr lang="en-GB" sz="3600" i="1" dirty="0" err="1"/>
              <a:t>CareOnline</a:t>
            </a:r>
            <a:r>
              <a:rPr lang="en-GB" sz="3600" i="1" dirty="0"/>
              <a:t> access  </a:t>
            </a:r>
          </a:p>
          <a:p>
            <a:endParaRPr lang="en-GB" altLang="en-GB" sz="3600" dirty="0">
              <a:latin typeface="Arial" panose="020B0604020202020204" pitchFamily="34" charset="0"/>
              <a:cs typeface="Arial" panose="020B0604020202020204" pitchFamily="34" charset="0"/>
            </a:endParaRPr>
          </a:p>
          <a:p>
            <a:pPr marL="0" lvl="0" indent="0" eaLnBrk="0" fontAlgn="base" hangingPunct="0">
              <a:spcBef>
                <a:spcPct val="0"/>
              </a:spcBef>
              <a:spcAft>
                <a:spcPct val="0"/>
              </a:spcAft>
              <a:buClrTx/>
              <a:buSzTx/>
              <a:buNone/>
            </a:pPr>
            <a:r>
              <a:rPr lang="en-US" sz="3600" b="1" dirty="0">
                <a:solidFill>
                  <a:srgbClr val="000000"/>
                </a:solidFill>
                <a:latin typeface="Arial" panose="020B0604020202020204" pitchFamily="34" charset="0"/>
                <a:cs typeface="Arial" panose="020B0604020202020204" pitchFamily="34" charset="0"/>
              </a:rPr>
              <a:t>Author: Ally Dunhill, Barbara Elliott, Angela Shaw (2010) </a:t>
            </a:r>
            <a:r>
              <a:rPr lang="en-GB" altLang="en-GB" sz="3600" dirty="0" err="1">
                <a:latin typeface="Arial" panose="020B0604020202020204" pitchFamily="34" charset="0"/>
                <a:cs typeface="Arial" panose="020B0604020202020204" pitchFamily="34" charset="0"/>
              </a:rPr>
              <a:t>Title:</a:t>
            </a:r>
            <a:r>
              <a:rPr lang="en-GB" altLang="en-GB" sz="3600" i="1" dirty="0" err="1">
                <a:latin typeface="Arial" panose="020B0604020202020204" pitchFamily="34" charset="0"/>
                <a:cs typeface="Arial" panose="020B0604020202020204" pitchFamily="34" charset="0"/>
              </a:rPr>
              <a:t>Effective</a:t>
            </a:r>
            <a:r>
              <a:rPr lang="en-GB" altLang="en-GB" sz="3600" i="1" dirty="0">
                <a:latin typeface="Arial" panose="020B0604020202020204" pitchFamily="34" charset="0"/>
                <a:cs typeface="Arial" panose="020B0604020202020204" pitchFamily="34" charset="0"/>
              </a:rPr>
              <a:t> Communication and Engagement with Children and Young People, Their Families and Carers </a:t>
            </a:r>
            <a:r>
              <a:rPr lang="en-GB" altLang="en-GB" sz="3600" b="1" i="1" dirty="0">
                <a:latin typeface="Arial" panose="020B0604020202020204" pitchFamily="34" charset="0"/>
                <a:cs typeface="Arial" panose="020B0604020202020204" pitchFamily="34" charset="0"/>
              </a:rPr>
              <a:t>Pp,19</a:t>
            </a:r>
          </a:p>
          <a:p>
            <a:pPr marL="0" lvl="0" indent="0" eaLnBrk="0" fontAlgn="base" hangingPunct="0">
              <a:spcBef>
                <a:spcPct val="0"/>
              </a:spcBef>
              <a:spcAft>
                <a:spcPct val="0"/>
              </a:spcAft>
              <a:buNone/>
            </a:pPr>
            <a:r>
              <a:rPr lang="en-US" sz="3600" b="1" dirty="0">
                <a:solidFill>
                  <a:srgbClr val="000000"/>
                </a:solidFill>
                <a:latin typeface="Arial" panose="020B0604020202020204" pitchFamily="34" charset="0"/>
                <a:cs typeface="Arial" panose="020B0604020202020204" pitchFamily="34" charset="0"/>
                <a:hlinkClick r:id="rId2"/>
              </a:rPr>
              <a:t>https://web-a-ebscohost-com.ezproxy.uwtsd.ac.uk/ehost/ebookviewer/ebook/bmxlYmtfXzQxMTY1MF9fQU41?sid=da7cd9cf-f071-4889-818a-cb732ff5d606@sdc-v-sessmgr01&amp;vid=0&amp;format=EB&amp;lpid=lp_17&amp;ri</a:t>
            </a:r>
            <a:endParaRPr lang="en-US" sz="3600" b="1" dirty="0">
              <a:solidFill>
                <a:srgbClr val="000000"/>
              </a:solidFill>
              <a:latin typeface="Arial" panose="020B0604020202020204" pitchFamily="34" charset="0"/>
              <a:cs typeface="Arial" panose="020B0604020202020204" pitchFamily="34" charset="0"/>
            </a:endParaRPr>
          </a:p>
          <a:p>
            <a:pPr lvl="0" eaLnBrk="0" fontAlgn="base" hangingPunct="0">
              <a:spcBef>
                <a:spcPct val="0"/>
              </a:spcBef>
              <a:spcAft>
                <a:spcPct val="0"/>
              </a:spcAft>
            </a:pPr>
            <a:endParaRPr lang="en-GB" altLang="en-GB" sz="3600" dirty="0">
              <a:latin typeface="Arial" panose="020B0604020202020204" pitchFamily="34" charset="0"/>
              <a:cs typeface="Arial" panose="020B0604020202020204" pitchFamily="34" charset="0"/>
            </a:endParaRPr>
          </a:p>
          <a:p>
            <a:pPr marL="0" indent="0" latinLnBrk="1">
              <a:buNone/>
            </a:pPr>
            <a:r>
              <a:rPr lang="en-GB" altLang="en-GB" sz="3600" b="1" dirty="0" err="1">
                <a:latin typeface="Arial" panose="020B0604020202020204" pitchFamily="34" charset="0"/>
                <a:cs typeface="Arial" panose="020B0604020202020204" pitchFamily="34" charset="0"/>
              </a:rPr>
              <a:t>Author:</a:t>
            </a:r>
            <a:r>
              <a:rPr lang="en-GB" altLang="en-GB" sz="3600" dirty="0" err="1">
                <a:latin typeface="Arial" panose="020B0604020202020204" pitchFamily="34" charset="0"/>
                <a:cs typeface="Arial" panose="020B0604020202020204" pitchFamily="34" charset="0"/>
              </a:rPr>
              <a:t>Adair</a:t>
            </a:r>
            <a:r>
              <a:rPr lang="en-GB" altLang="en-GB" sz="3600" dirty="0">
                <a:latin typeface="Arial" panose="020B0604020202020204" pitchFamily="34" charset="0"/>
                <a:cs typeface="Arial" panose="020B0604020202020204" pitchFamily="34" charset="0"/>
              </a:rPr>
              <a:t>, John </a:t>
            </a:r>
            <a:r>
              <a:rPr lang="en-GB" altLang="en-GB" sz="3600" dirty="0" err="1">
                <a:latin typeface="Arial" panose="020B0604020202020204" pitchFamily="34" charset="0"/>
                <a:cs typeface="Arial" panose="020B0604020202020204" pitchFamily="34" charset="0"/>
              </a:rPr>
              <a:t>Eric,</a:t>
            </a:r>
            <a:r>
              <a:rPr lang="en-GB" altLang="en-GB" sz="3600" b="1" dirty="0" err="1">
                <a:latin typeface="Arial" panose="020B0604020202020204" pitchFamily="34" charset="0"/>
                <a:cs typeface="Arial" panose="020B0604020202020204" pitchFamily="34" charset="0"/>
              </a:rPr>
              <a:t>SBN</a:t>
            </a:r>
            <a:r>
              <a:rPr lang="en-GB" altLang="en-GB" sz="3600" b="1" dirty="0">
                <a:latin typeface="Arial" panose="020B0604020202020204" pitchFamily="34" charset="0"/>
                <a:cs typeface="Arial" panose="020B0604020202020204" pitchFamily="34" charset="0"/>
              </a:rPr>
              <a:t>:</a:t>
            </a:r>
            <a:r>
              <a:rPr lang="en-GB" altLang="en-GB" sz="3600" dirty="0">
                <a:latin typeface="Arial" panose="020B0604020202020204" pitchFamily="34" charset="0"/>
                <a:cs typeface="Arial" panose="020B0604020202020204" pitchFamily="34" charset="0"/>
              </a:rPr>
              <a:t> 0330298097 </a:t>
            </a:r>
            <a:r>
              <a:rPr lang="en-GB" altLang="en-GB" sz="3600" i="1" dirty="0">
                <a:latin typeface="Arial" panose="020B0604020202020204" pitchFamily="34" charset="0"/>
                <a:cs typeface="Arial" panose="020B0604020202020204" pitchFamily="34" charset="0"/>
              </a:rPr>
              <a:t>Effective teambuilding : how to make a winning team </a:t>
            </a:r>
            <a:r>
              <a:rPr lang="en-GB" altLang="en-GB" sz="3600" i="1" dirty="0">
                <a:latin typeface="Arial" panose="020B0604020202020204" pitchFamily="34" charset="0"/>
                <a:cs typeface="Arial" panose="020B0604020202020204" pitchFamily="34" charset="0"/>
                <a:hlinkClick r:id="rId3"/>
              </a:rPr>
              <a:t>https://whelf-uwtsd.alma.exlibrisgroup.com/leganto/readinglist/citation/6196482480002421?institute=44WHELF_UWTSD&amp;auth=SAML</a:t>
            </a:r>
            <a:endParaRPr lang="en-GB" altLang="en-GB" sz="3600" i="1" dirty="0">
              <a:latin typeface="Arial" panose="020B0604020202020204" pitchFamily="34" charset="0"/>
              <a:cs typeface="Arial" panose="020B0604020202020204" pitchFamily="34" charset="0"/>
            </a:endParaRPr>
          </a:p>
          <a:p>
            <a:pPr marL="0" indent="0">
              <a:buNone/>
            </a:pPr>
            <a:r>
              <a:rPr lang="en-GB" sz="3600" b="1" dirty="0">
                <a:ea typeface="+mn-lt"/>
                <a:cs typeface="+mn-lt"/>
              </a:rPr>
              <a:t>Bronwyn Hemsley, Susan Balandin, Linda Worrall  </a:t>
            </a:r>
            <a:r>
              <a:rPr lang="en-GB" sz="3600" dirty="0"/>
              <a:t>First published: 10 August 2011 </a:t>
            </a:r>
            <a:r>
              <a:rPr lang="en-GB" sz="3600" i="1" dirty="0">
                <a:ea typeface="+mn-lt"/>
                <a:cs typeface="+mn-lt"/>
              </a:rPr>
              <a:t>Nursing the patient with complex communication needs: time as a barrier and a facilitator to successful communication in hospital </a:t>
            </a:r>
            <a:r>
              <a:rPr lang="en-GB" sz="3600" b="1" dirty="0">
                <a:ea typeface="+mn-lt"/>
                <a:cs typeface="+mn-lt"/>
              </a:rPr>
              <a:t>ttps://doi-org.ezproxy.uwtsd.ac.uk/10.1111/j.1365-2648.2011.05722.x </a:t>
            </a:r>
            <a:r>
              <a:rPr lang="en-GB" sz="3600" dirty="0">
                <a:ea typeface="+mn-lt"/>
                <a:cs typeface="+mn-lt"/>
              </a:rPr>
              <a:t>Citations: </a:t>
            </a:r>
            <a:r>
              <a:rPr lang="en-GB" sz="3600" dirty="0">
                <a:ea typeface="+mn-lt"/>
                <a:cs typeface="+mn-lt"/>
                <a:hlinkClick r:id="rId4"/>
              </a:rPr>
              <a:t>58</a:t>
            </a:r>
            <a:endParaRPr lang="en-GB" sz="3600" dirty="0"/>
          </a:p>
          <a:p>
            <a:pPr marL="0" indent="0" latinLnBrk="1">
              <a:buNone/>
            </a:pPr>
            <a:r>
              <a:rPr lang="en-US" sz="3600" b="0" i="0" dirty="0">
                <a:solidFill>
                  <a:srgbClr val="000000"/>
                </a:solidFill>
                <a:effectLst/>
                <a:latin typeface="Open Sans" panose="020B0606030504020204" pitchFamily="34" charset="0"/>
              </a:rPr>
              <a:t>Doyle, C., Lennox, L. and Bell, D., 2013. A systematic review of evidence on the links between patient experience and clinical safety and effectiveness. </a:t>
            </a:r>
            <a:r>
              <a:rPr lang="en-US" sz="3600" b="0" i="1" dirty="0">
                <a:solidFill>
                  <a:srgbClr val="000000"/>
                </a:solidFill>
                <a:effectLst/>
                <a:latin typeface="Open Sans" panose="020B0606030504020204" pitchFamily="34" charset="0"/>
              </a:rPr>
              <a:t>BMJ Open</a:t>
            </a:r>
            <a:r>
              <a:rPr lang="en-US" sz="3600" b="0" i="0" dirty="0">
                <a:solidFill>
                  <a:srgbClr val="000000"/>
                </a:solidFill>
                <a:effectLst/>
                <a:latin typeface="Open Sans" panose="020B0606030504020204" pitchFamily="34" charset="0"/>
              </a:rPr>
              <a:t>, 3(1), p.e001570.</a:t>
            </a:r>
          </a:p>
          <a:p>
            <a:pPr marL="0" indent="0">
              <a:buNone/>
            </a:pPr>
            <a:r>
              <a:rPr lang="en-GB" altLang="en-GB" sz="3600" dirty="0">
                <a:latin typeface="Arial" panose="020B0604020202020204" pitchFamily="34" charset="0"/>
                <a:cs typeface="Arial" panose="020B0604020202020204" pitchFamily="34" charset="0"/>
              </a:rPr>
              <a:t>Duck, Steve. (2020) </a:t>
            </a:r>
            <a:r>
              <a:rPr lang="en-GB" altLang="en-GB" sz="3600" i="1" dirty="0">
                <a:latin typeface="Arial" panose="020B0604020202020204" pitchFamily="34" charset="0"/>
                <a:cs typeface="Arial" panose="020B0604020202020204" pitchFamily="34" charset="0"/>
              </a:rPr>
              <a:t>Title: Communication in everyday life: a survey of communication /</a:t>
            </a:r>
            <a:r>
              <a:rPr lang="en-GB" altLang="en-GB" sz="3600" dirty="0">
                <a:latin typeface="Arial" panose="020B0604020202020204" pitchFamily="34" charset="0"/>
                <a:cs typeface="Arial" panose="020B0604020202020204" pitchFamily="34" charset="0"/>
              </a:rPr>
              <a:t>ISBN: 9781544349879Edition: Fourth edition, pp 220 </a:t>
            </a:r>
            <a:r>
              <a:rPr lang="en-GB" altLang="en-GB" sz="3600" dirty="0">
                <a:latin typeface="Arial" panose="020B0604020202020204" pitchFamily="34" charset="0"/>
                <a:cs typeface="Arial" panose="020B0604020202020204" pitchFamily="34" charset="0"/>
                <a:hlinkClick r:id="rId5"/>
              </a:rPr>
              <a:t>https://whelf-uwtsd.alma.exlibrisgroup.com/leganto/readinglist/citation/6527238070002421?institute=44WHELF_UWTSD&amp;auth=SAML</a:t>
            </a:r>
            <a:r>
              <a:rPr lang="en-GB" altLang="en-GB" sz="3600" dirty="0">
                <a:latin typeface="Arial" panose="020B0604020202020204" pitchFamily="34" charset="0"/>
                <a:cs typeface="Arial" panose="020B0604020202020204" pitchFamily="34" charset="0"/>
              </a:rPr>
              <a:t>.</a:t>
            </a:r>
          </a:p>
          <a:p>
            <a:pPr marL="0" indent="0">
              <a:buNone/>
            </a:pPr>
            <a:r>
              <a:rPr lang="en-US" sz="3600" dirty="0" err="1">
                <a:solidFill>
                  <a:srgbClr val="000000"/>
                </a:solidFill>
                <a:latin typeface="Open Sans" panose="020B0606030504020204" pitchFamily="34" charset="0"/>
              </a:rPr>
              <a:t>Epner</a:t>
            </a:r>
            <a:r>
              <a:rPr lang="en-US" sz="3600" dirty="0">
                <a:solidFill>
                  <a:srgbClr val="000000"/>
                </a:solidFill>
                <a:latin typeface="Open Sans" panose="020B0606030504020204" pitchFamily="34" charset="0"/>
              </a:rPr>
              <a:t>, D. and </a:t>
            </a:r>
            <a:r>
              <a:rPr lang="en-US" sz="3600" dirty="0" err="1">
                <a:solidFill>
                  <a:srgbClr val="000000"/>
                </a:solidFill>
                <a:latin typeface="Open Sans" panose="020B0606030504020204" pitchFamily="34" charset="0"/>
              </a:rPr>
              <a:t>Baile</a:t>
            </a:r>
            <a:r>
              <a:rPr lang="en-US" sz="3600" dirty="0">
                <a:solidFill>
                  <a:srgbClr val="000000"/>
                </a:solidFill>
                <a:latin typeface="Open Sans" panose="020B0606030504020204" pitchFamily="34" charset="0"/>
              </a:rPr>
              <a:t>, W., 2012. Patient-centered care: the key to cultural competence. </a:t>
            </a:r>
            <a:r>
              <a:rPr lang="en-US" sz="3600" i="1" dirty="0">
                <a:solidFill>
                  <a:srgbClr val="000000"/>
                </a:solidFill>
                <a:latin typeface="Open Sans" panose="020B0606030504020204" pitchFamily="34" charset="0"/>
              </a:rPr>
              <a:t>Annals of Oncology</a:t>
            </a:r>
            <a:r>
              <a:rPr lang="en-US" sz="3600" dirty="0">
                <a:solidFill>
                  <a:srgbClr val="000000"/>
                </a:solidFill>
                <a:latin typeface="Open Sans" panose="020B0606030504020204" pitchFamily="34" charset="0"/>
              </a:rPr>
              <a:t>, 23, pp.iii33-iii42. </a:t>
            </a:r>
          </a:p>
          <a:p>
            <a:pPr marL="0" indent="0">
              <a:buNone/>
            </a:pPr>
            <a:r>
              <a:rPr lang="en-GB" sz="3600" dirty="0">
                <a:ea typeface="+mn-lt"/>
                <a:cs typeface="+mn-lt"/>
              </a:rPr>
              <a:t>John O. </a:t>
            </a:r>
            <a:r>
              <a:rPr lang="en-GB" sz="3600" dirty="0" err="1">
                <a:ea typeface="+mn-lt"/>
                <a:cs typeface="+mn-lt"/>
              </a:rPr>
              <a:t>Burtis</a:t>
            </a:r>
            <a:r>
              <a:rPr lang="en-GB" sz="3600" dirty="0">
                <a:ea typeface="+mn-lt"/>
                <a:cs typeface="+mn-lt"/>
              </a:rPr>
              <a:t> &amp; Paul D. Turman </a:t>
            </a:r>
            <a:r>
              <a:rPr lang="en-GB" sz="3600" b="1" dirty="0">
                <a:ea typeface="+mn-lt"/>
                <a:cs typeface="+mn-lt"/>
              </a:rPr>
              <a:t>Publication year:</a:t>
            </a:r>
            <a:r>
              <a:rPr lang="en-GB" sz="3600" dirty="0">
                <a:ea typeface="+mn-lt"/>
                <a:cs typeface="+mn-lt"/>
              </a:rPr>
              <a:t>2006 </a:t>
            </a:r>
            <a:r>
              <a:rPr lang="en-GB" sz="3600" b="1" dirty="0">
                <a:ea typeface="+mn-lt"/>
                <a:cs typeface="+mn-lt"/>
              </a:rPr>
              <a:t>Online pub date: </a:t>
            </a:r>
            <a:r>
              <a:rPr lang="en-GB" sz="3600" dirty="0">
                <a:ea typeface="+mn-lt"/>
                <a:cs typeface="+mn-lt"/>
              </a:rPr>
              <a:t>June 19, 2012 </a:t>
            </a:r>
            <a:r>
              <a:rPr lang="en-GB" sz="3600" b="1" i="1" dirty="0">
                <a:ea typeface="+mn-lt"/>
                <a:cs typeface="+mn-lt"/>
              </a:rPr>
              <a:t>Group Communication Pitfalls: Overcoming Barriers to an Effective Group Experience</a:t>
            </a:r>
            <a:r>
              <a:rPr lang="en-GB" sz="3600" b="1" i="1" dirty="0"/>
              <a:t> </a:t>
            </a:r>
            <a:r>
              <a:rPr lang="en-GB" sz="3600" b="1" dirty="0">
                <a:ea typeface="+mn-lt"/>
                <a:cs typeface="+mn-lt"/>
              </a:rPr>
              <a:t>Discipline:</a:t>
            </a:r>
            <a:r>
              <a:rPr lang="en-GB" sz="3600" dirty="0">
                <a:ea typeface="+mn-lt"/>
                <a:cs typeface="+mn-lt"/>
              </a:rPr>
              <a:t> Media, Communication &amp; Cultural Studies </a:t>
            </a:r>
            <a:r>
              <a:rPr lang="en-GB" sz="3600" dirty="0"/>
              <a:t> </a:t>
            </a:r>
            <a:r>
              <a:rPr lang="en-GB" sz="3600" b="1" dirty="0" err="1">
                <a:ea typeface="+mn-lt"/>
                <a:cs typeface="+mn-lt"/>
              </a:rPr>
              <a:t>Subject:</a:t>
            </a:r>
            <a:r>
              <a:rPr lang="en-GB" sz="3600" dirty="0" err="1">
                <a:ea typeface="+mn-lt"/>
                <a:cs typeface="+mn-lt"/>
              </a:rPr>
              <a:t>Teamwork</a:t>
            </a:r>
            <a:r>
              <a:rPr lang="en-GB" sz="3600" dirty="0">
                <a:ea typeface="+mn-lt"/>
                <a:cs typeface="+mn-lt"/>
              </a:rPr>
              <a:t> in Organizations , Group Communication , Group Processes/Dynamics </a:t>
            </a:r>
            <a:r>
              <a:rPr lang="en-GB" sz="3600" dirty="0"/>
              <a:t> </a:t>
            </a:r>
            <a:r>
              <a:rPr lang="en-GB" sz="3600" b="1" dirty="0" err="1">
                <a:ea typeface="+mn-lt"/>
                <a:cs typeface="+mn-lt"/>
              </a:rPr>
              <a:t>DOI:</a:t>
            </a:r>
            <a:r>
              <a:rPr lang="en-GB" sz="3600" dirty="0" err="1">
                <a:ea typeface="+mn-lt"/>
                <a:cs typeface="+mn-lt"/>
              </a:rPr>
              <a:t>http</a:t>
            </a:r>
            <a:r>
              <a:rPr lang="en-GB" sz="3600" dirty="0">
                <a:ea typeface="+mn-lt"/>
                <a:cs typeface="+mn-lt"/>
              </a:rPr>
              <a:t>://dx.doi.org.ezproxy.uwtsd.ac.uk/10.4135/9781452204345</a:t>
            </a:r>
            <a:endParaRPr lang="en-US" sz="3600" dirty="0">
              <a:solidFill>
                <a:srgbClr val="000000"/>
              </a:solidFill>
              <a:latin typeface="Open Sans" panose="020B0606030504020204" pitchFamily="34" charset="0"/>
            </a:endParaRPr>
          </a:p>
          <a:p>
            <a:pPr marL="0" indent="0">
              <a:buNone/>
            </a:pPr>
            <a:r>
              <a:rPr lang="en-GB" sz="3600" dirty="0">
                <a:ea typeface="+mn-lt"/>
                <a:cs typeface="+mn-lt"/>
              </a:rPr>
              <a:t>Kathryn Sorrells, Sachi Sekimoto &amp; Gordon Nakagawa</a:t>
            </a:r>
            <a:r>
              <a:rPr lang="en-GB" sz="3600" dirty="0"/>
              <a:t> </a:t>
            </a:r>
            <a:r>
              <a:rPr lang="en-GB" sz="3600" dirty="0">
                <a:ea typeface="+mn-lt"/>
                <a:cs typeface="+mn-lt"/>
              </a:rPr>
              <a:t>Globalizing Intercultural Communication: A Reader, (2016), p.1</a:t>
            </a:r>
            <a:r>
              <a:rPr lang="en-GB" sz="3600" dirty="0"/>
              <a:t> </a:t>
            </a:r>
            <a:r>
              <a:rPr lang="en-GB" sz="3600" dirty="0">
                <a:ea typeface="+mn-lt"/>
                <a:cs typeface="+mn-lt"/>
              </a:rPr>
              <a:t> Chapter 1: </a:t>
            </a:r>
            <a:r>
              <a:rPr lang="en-GB" sz="3600" i="1" dirty="0">
                <a:ea typeface="+mn-lt"/>
                <a:cs typeface="+mn-lt"/>
              </a:rPr>
              <a:t>Studying and Practicing Intercultural Communication</a:t>
            </a:r>
            <a:r>
              <a:rPr lang="en-GB" sz="3600" i="1" dirty="0"/>
              <a:t> </a:t>
            </a:r>
            <a:r>
              <a:rPr lang="en-GB" sz="3600" b="1" dirty="0">
                <a:ea typeface="+mn-lt"/>
                <a:cs typeface="+mn-lt"/>
              </a:rPr>
              <a:t>Chapter </a:t>
            </a:r>
            <a:r>
              <a:rPr lang="en-GB" sz="3600" b="1" dirty="0" err="1">
                <a:ea typeface="+mn-lt"/>
                <a:cs typeface="+mn-lt"/>
              </a:rPr>
              <a:t>DOI:</a:t>
            </a:r>
            <a:r>
              <a:rPr lang="en-GB" sz="3600" dirty="0" err="1">
                <a:ea typeface="+mn-lt"/>
                <a:cs typeface="+mn-lt"/>
              </a:rPr>
              <a:t>http</a:t>
            </a:r>
            <a:r>
              <a:rPr lang="en-GB" sz="3600" dirty="0">
                <a:ea typeface="+mn-lt"/>
                <a:cs typeface="+mn-lt"/>
              </a:rPr>
              <a:t>://dx.doi.org.ezproxy.uwtsd.ac.uk/10.4135/9781483399164.n1 </a:t>
            </a:r>
            <a:r>
              <a:rPr lang="en-GB" sz="3600" dirty="0"/>
              <a:t> </a:t>
            </a:r>
            <a:r>
              <a:rPr lang="en-GB" sz="3600" b="1" dirty="0" err="1">
                <a:ea typeface="+mn-lt"/>
                <a:cs typeface="+mn-lt"/>
              </a:rPr>
              <a:t>Subject:</a:t>
            </a:r>
            <a:r>
              <a:rPr lang="en-GB" sz="3600" dirty="0" err="1">
                <a:ea typeface="+mn-lt"/>
                <a:cs typeface="+mn-lt"/>
              </a:rPr>
              <a:t>Intercultural</a:t>
            </a:r>
            <a:r>
              <a:rPr lang="en-GB" sz="3600" dirty="0">
                <a:ea typeface="+mn-lt"/>
                <a:cs typeface="+mn-lt"/>
              </a:rPr>
              <a:t> Communication </a:t>
            </a:r>
            <a:endParaRPr lang="en-GB" sz="3600" dirty="0"/>
          </a:p>
          <a:p>
            <a:endParaRPr lang="en-GB" altLang="en-GB" sz="3600" dirty="0">
              <a:latin typeface="Arial" panose="020B0604020202020204" pitchFamily="34" charset="0"/>
              <a:cs typeface="Arial" panose="020B0604020202020204" pitchFamily="34" charset="0"/>
            </a:endParaRPr>
          </a:p>
          <a:p>
            <a:endParaRPr lang="en-GB" altLang="en-GB" dirty="0"/>
          </a:p>
        </p:txBody>
      </p:sp>
      <p:sp>
        <p:nvSpPr>
          <p:cNvPr id="4" name="Footer Placeholder 3">
            <a:extLst>
              <a:ext uri="{FF2B5EF4-FFF2-40B4-BE49-F238E27FC236}">
                <a16:creationId xmlns:a16="http://schemas.microsoft.com/office/drawing/2014/main" id="{26725A01-682E-4E3A-91A6-463EFC85162A}"/>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CF6E974C-FFC5-424C-B0EA-8FBDB0FC26F7}"/>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96C114D6-4AB6-412F-9A47-D1B74144E86E}"/>
              </a:ext>
            </a:extLst>
          </p:cNvPr>
          <p:cNvSpPr>
            <a:spLocks noGrp="1"/>
          </p:cNvSpPr>
          <p:nvPr>
            <p:ph type="sldNum" sz="quarter" idx="12"/>
          </p:nvPr>
        </p:nvSpPr>
        <p:spPr/>
        <p:txBody>
          <a:bodyPr numCol="1"/>
          <a:lstStyle/>
          <a:p>
            <a:fld id="{3A98EE3D-8CD1-4C3F-BD1C-C98C9596463C}" type="slidenum">
              <a:rPr lang="en-US" smtClean="0"/>
              <a:t>14</a:t>
            </a:fld>
            <a:endParaRPr lang="en-US" dirty="0"/>
          </a:p>
        </p:txBody>
      </p:sp>
    </p:spTree>
    <p:extLst>
      <p:ext uri="{BB962C8B-B14F-4D97-AF65-F5344CB8AC3E}">
        <p14:creationId xmlns:p14="http://schemas.microsoft.com/office/powerpoint/2010/main" val="12552537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A21F-2F91-4408-B353-389C65BE9AAA}"/>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40930915-6C68-4463-BBA3-B85E17EA8A57}"/>
              </a:ext>
            </a:extLst>
          </p:cNvPr>
          <p:cNvSpPr>
            <a:spLocks noGrp="1"/>
          </p:cNvSpPr>
          <p:nvPr>
            <p:ph idx="1"/>
          </p:nvPr>
        </p:nvSpPr>
        <p:spPr>
          <a:xfrm>
            <a:off x="736600" y="2463495"/>
            <a:ext cx="10419080" cy="3368653"/>
          </a:xfrm>
        </p:spPr>
        <p:txBody>
          <a:bodyPr>
            <a:normAutofit fontScale="70000" lnSpcReduction="20000"/>
          </a:bodyPr>
          <a:lstStyle/>
          <a:p>
            <a:pPr marL="0" indent="0">
              <a:buNone/>
            </a:pPr>
            <a:r>
              <a:rPr lang="en-US" sz="2000" dirty="0" err="1">
                <a:solidFill>
                  <a:srgbClr val="333333"/>
                </a:solidFill>
                <a:latin typeface="Source Sans Pro" panose="020B0503030403020204" pitchFamily="34" charset="0"/>
              </a:rPr>
              <a:t>Malikhao</a:t>
            </a:r>
            <a:r>
              <a:rPr lang="en-US" sz="2000" dirty="0">
                <a:solidFill>
                  <a:srgbClr val="333333"/>
                </a:solidFill>
                <a:latin typeface="Source Sans Pro" panose="020B0503030403020204" pitchFamily="34" charset="0"/>
              </a:rPr>
              <a:t> P. (2019) Health Communication: Approaches, Strategies, and Ways to Sustainability on Health or Health for All. In: </a:t>
            </a:r>
            <a:r>
              <a:rPr lang="en-US" sz="2000" dirty="0" err="1">
                <a:solidFill>
                  <a:srgbClr val="333333"/>
                </a:solidFill>
                <a:latin typeface="Source Sans Pro" panose="020B0503030403020204" pitchFamily="34" charset="0"/>
              </a:rPr>
              <a:t>Servaes</a:t>
            </a:r>
            <a:r>
              <a:rPr lang="en-US" sz="2000" dirty="0">
                <a:solidFill>
                  <a:srgbClr val="333333"/>
                </a:solidFill>
                <a:latin typeface="Source Sans Pro" panose="020B0503030403020204" pitchFamily="34" charset="0"/>
              </a:rPr>
              <a:t> J. (eds) Handbook of Communication for Development and Social Change. Springer, Singapore.</a:t>
            </a:r>
          </a:p>
          <a:p>
            <a:pPr marL="0" indent="0">
              <a:buNone/>
            </a:pPr>
            <a:r>
              <a:rPr lang="en-GB" sz="2000" dirty="0"/>
              <a:t>Mark Robinson, (2002)</a:t>
            </a:r>
            <a:r>
              <a:rPr lang="en-GB" sz="2000" b="1" dirty="0"/>
              <a:t> </a:t>
            </a:r>
            <a:r>
              <a:rPr lang="en-GB" sz="2000" b="1" i="1" dirty="0">
                <a:ea typeface="+mn-lt"/>
                <a:cs typeface="+mn-lt"/>
              </a:rPr>
              <a:t>Communication and Health in a multi -ethnic </a:t>
            </a:r>
            <a:r>
              <a:rPr lang="en-GB" sz="2000" b="1" i="1" dirty="0" err="1">
                <a:ea typeface="+mn-lt"/>
                <a:cs typeface="+mn-lt"/>
              </a:rPr>
              <a:t>societay</a:t>
            </a:r>
            <a:r>
              <a:rPr lang="en-GB" sz="2000" b="1" i="1" dirty="0">
                <a:ea typeface="+mn-lt"/>
                <a:cs typeface="+mn-lt"/>
              </a:rPr>
              <a:t> </a:t>
            </a:r>
            <a:r>
              <a:rPr lang="en-GB" sz="2000" dirty="0"/>
              <a:t>Edition: 1 Published by: Bristol university press, policy press </a:t>
            </a:r>
            <a:r>
              <a:rPr lang="en-GB" sz="2000" u="sng" dirty="0">
                <a:ea typeface="+mn-lt"/>
                <a:cs typeface="+mn-lt"/>
              </a:rPr>
              <a:t>Part one </a:t>
            </a:r>
            <a:r>
              <a:rPr lang="en-GB" sz="2000" dirty="0">
                <a:ea typeface="+mn-lt"/>
                <a:cs typeface="+mn-lt"/>
              </a:rPr>
              <a:t> </a:t>
            </a:r>
            <a:r>
              <a:rPr lang="en-GB" sz="2000" u="sng" dirty="0">
                <a:ea typeface="+mn-lt"/>
                <a:cs typeface="+mn-lt"/>
              </a:rPr>
              <a:t>https://doi-org.ezproxy.uwtsd.ac.uk/10.2307/j.ctt1t88zfh</a:t>
            </a:r>
            <a:endParaRPr lang="en-GB" altLang="en-GB" sz="2000" dirty="0"/>
          </a:p>
          <a:p>
            <a:pPr marL="0" indent="0">
              <a:buNone/>
            </a:pPr>
            <a:r>
              <a:rPr lang="en-US" sz="2000" dirty="0">
                <a:solidFill>
                  <a:srgbClr val="000000"/>
                </a:solidFill>
                <a:latin typeface="Open Sans" panose="020B0606030504020204" pitchFamily="34" charset="0"/>
              </a:rPr>
              <a:t>Portal, H., 2016. </a:t>
            </a:r>
            <a:r>
              <a:rPr lang="en-US" sz="2000" i="1" dirty="0">
                <a:solidFill>
                  <a:srgbClr val="000000"/>
                </a:solidFill>
                <a:latin typeface="Open Sans" panose="020B0606030504020204" pitchFamily="34" charset="0"/>
              </a:rPr>
              <a:t>Impacts of Positive Communication in Healthcare - </a:t>
            </a:r>
            <a:r>
              <a:rPr lang="en-US" sz="2000" i="1" dirty="0" err="1">
                <a:solidFill>
                  <a:srgbClr val="000000"/>
                </a:solidFill>
                <a:latin typeface="Open Sans" panose="020B0606030504020204" pitchFamily="34" charset="0"/>
              </a:rPr>
              <a:t>HospitalPORTAL</a:t>
            </a:r>
            <a:r>
              <a:rPr lang="en-US" sz="2000" dirty="0">
                <a:solidFill>
                  <a:srgbClr val="000000"/>
                </a:solidFill>
                <a:latin typeface="Open Sans" panose="020B0606030504020204" pitchFamily="34" charset="0"/>
              </a:rPr>
              <a:t>. [online] </a:t>
            </a:r>
            <a:r>
              <a:rPr lang="en-US" sz="2000" dirty="0" err="1">
                <a:solidFill>
                  <a:srgbClr val="000000"/>
                </a:solidFill>
                <a:latin typeface="Open Sans" panose="020B0606030504020204" pitchFamily="34" charset="0"/>
              </a:rPr>
              <a:t>HospitalPORTAL</a:t>
            </a:r>
            <a:r>
              <a:rPr lang="en-US" sz="2000" dirty="0">
                <a:solidFill>
                  <a:srgbClr val="000000"/>
                </a:solidFill>
                <a:latin typeface="Open Sans" panose="020B0606030504020204" pitchFamily="34" charset="0"/>
              </a:rPr>
              <a:t>. Available at: &lt;https://www.hospitalportal.net/blog/impacts-of-positive-communication-in-healthcare/&gt; [Accessed 22 November 2021].</a:t>
            </a:r>
          </a:p>
          <a:p>
            <a:pPr marL="0" indent="0">
              <a:buNone/>
            </a:pPr>
            <a:r>
              <a:rPr lang="en-GB" altLang="en-GB" sz="2000" dirty="0">
                <a:latin typeface="Arial" panose="020B0604020202020204" pitchFamily="34" charset="0"/>
                <a:cs typeface="Arial" panose="020B0604020202020204" pitchFamily="34" charset="0"/>
              </a:rPr>
              <a:t>R Meredith </a:t>
            </a:r>
            <a:r>
              <a:rPr lang="en-GB" altLang="en-GB" sz="2000" dirty="0" err="1">
                <a:latin typeface="Arial" panose="020B0604020202020204" pitchFamily="34" charset="0"/>
                <a:cs typeface="Arial" panose="020B0604020202020204" pitchFamily="34" charset="0"/>
              </a:rPr>
              <a:t>BelbinPublication</a:t>
            </a:r>
            <a:r>
              <a:rPr lang="en-GB" altLang="en-GB" sz="2000" dirty="0">
                <a:latin typeface="Arial" panose="020B0604020202020204" pitchFamily="34" charset="0"/>
                <a:cs typeface="Arial" panose="020B0604020202020204" pitchFamily="34" charset="0"/>
              </a:rPr>
              <a:t>: </a:t>
            </a:r>
            <a:r>
              <a:rPr lang="en-GB" altLang="en-GB" sz="2000" b="1" i="0" dirty="0">
                <a:solidFill>
                  <a:srgbClr val="595959"/>
                </a:solidFill>
                <a:effectLst/>
                <a:latin typeface="Arial" panose="020B0604020202020204" pitchFamily="34" charset="0"/>
                <a:cs typeface="Arial" panose="020B0604020202020204" pitchFamily="34" charset="0"/>
              </a:rPr>
              <a:t>Ed.: </a:t>
            </a:r>
            <a:r>
              <a:rPr lang="en-GB" altLang="en-GB" sz="2000" b="0" i="0" dirty="0">
                <a:solidFill>
                  <a:srgbClr val="595959"/>
                </a:solidFill>
                <a:effectLst/>
                <a:latin typeface="Arial" panose="020B0604020202020204" pitchFamily="34" charset="0"/>
                <a:cs typeface="Arial" panose="020B0604020202020204" pitchFamily="34" charset="0"/>
              </a:rPr>
              <a:t>2nd ed. Oxford : Routledge. 2010 </a:t>
            </a:r>
            <a:r>
              <a:rPr lang="en-GB" altLang="en-GB" sz="2000" b="0" i="0" dirty="0">
                <a:solidFill>
                  <a:srgbClr val="595959"/>
                </a:solidFill>
                <a:effectLst/>
                <a:latin typeface="Arial" panose="020B0604020202020204" pitchFamily="34" charset="0"/>
                <a:cs typeface="Arial" panose="020B0604020202020204" pitchFamily="34" charset="0"/>
                <a:hlinkClick r:id="rId2"/>
              </a:rPr>
              <a:t>https://web-s-ebscohost-com.ezproxy.uwtsd.ac.uk/ehost/detail/detail?vid=0&amp;sid=a8ede303-063b-402c-913d-f3077d492d12%40redis&amp;bdata=JnNpdGU9ZWhvc3QtbGl2ZQ%3d%3d#anchor=tocAnchor&amp;AN=459724&amp;db=nlebk</a:t>
            </a:r>
            <a:r>
              <a:rPr lang="en-GB" altLang="en-GB" sz="2000" b="0" i="0" dirty="0">
                <a:solidFill>
                  <a:srgbClr val="595959"/>
                </a:solidFill>
                <a:effectLst/>
                <a:latin typeface="Arial" panose="020B0604020202020204" pitchFamily="34" charset="0"/>
                <a:cs typeface="Arial" panose="020B0604020202020204" pitchFamily="34" charset="0"/>
              </a:rPr>
              <a:t> </a:t>
            </a:r>
          </a:p>
          <a:p>
            <a:pPr marL="0" indent="0">
              <a:buNone/>
            </a:pPr>
            <a:r>
              <a:rPr lang="en-GB" altLang="en-GB" sz="2000" dirty="0">
                <a:latin typeface="Arial" panose="020B0604020202020204" pitchFamily="34" charset="0"/>
                <a:cs typeface="Arial" panose="020B0604020202020204" pitchFamily="34" charset="0"/>
              </a:rPr>
              <a:t>Student Organizations and Awards Lambda Pi ~ </a:t>
            </a:r>
            <a:r>
              <a:rPr lang="en-GB" altLang="en-GB" sz="2000" i="1" dirty="0">
                <a:latin typeface="Arial" panose="020B0604020202020204" pitchFamily="34" charset="0"/>
                <a:cs typeface="Arial" panose="020B0604020202020204" pitchFamily="34" charset="0"/>
              </a:rPr>
              <a:t>National Communication </a:t>
            </a:r>
            <a:r>
              <a:rPr lang="en-GB" altLang="en-GB" sz="2000" i="1" dirty="0" err="1">
                <a:latin typeface="Arial" panose="020B0604020202020204" pitchFamily="34" charset="0"/>
                <a:cs typeface="Arial" panose="020B0604020202020204" pitchFamily="34" charset="0"/>
              </a:rPr>
              <a:t>Honor</a:t>
            </a:r>
            <a:r>
              <a:rPr lang="en-GB" altLang="en-GB" sz="2000" i="1" dirty="0">
                <a:latin typeface="Arial" panose="020B0604020202020204" pitchFamily="34" charset="0"/>
                <a:cs typeface="Arial" panose="020B0604020202020204" pitchFamily="34" charset="0"/>
              </a:rPr>
              <a:t> Society Inducted May 2016 </a:t>
            </a:r>
            <a:r>
              <a:rPr lang="en-GB" altLang="en-GB" sz="2000" dirty="0">
                <a:latin typeface="Arial" panose="020B0604020202020204" pitchFamily="34" charset="0"/>
                <a:cs typeface="Arial" panose="020B0604020202020204" pitchFamily="34" charset="0"/>
              </a:rPr>
              <a:t>https://contentstore.cla.co.uk/EReader/Index?guid=0fa6ff14-3c62-eb11-9889-28187852c153&amp;pcid=1694678&amp;t=eyJhbGciOiJIUzI1NiIsInR5cCI6IkpXVCJ9.eyJqdGkiOiJkZTIyYTdlMC0wZTRmLTQyZGQtYjg1MS1jMTg4YzUxOGE5NzQiLCJuYmYiOjE2Mzc1ODU5MTksImV4cCI6MTYzNzU4NjIxOSwiaWF0IjoxNjM3NTg1OTE5LCJpc3MiOiJEQ1MiLCJhdWQiOiJSZWFkZXIifQ.Vfltkrlihn3Jxy-wUwO1RsEjRelM4gcFVgbm7urMgcg&amp;b=False</a:t>
            </a:r>
          </a:p>
          <a:p>
            <a:endParaRPr lang="en-GB" dirty="0"/>
          </a:p>
        </p:txBody>
      </p:sp>
      <p:sp>
        <p:nvSpPr>
          <p:cNvPr id="4" name="Footer Placeholder 3">
            <a:extLst>
              <a:ext uri="{FF2B5EF4-FFF2-40B4-BE49-F238E27FC236}">
                <a16:creationId xmlns:a16="http://schemas.microsoft.com/office/drawing/2014/main" id="{0A126E57-5490-4CD2-B021-8791CC842E9F}"/>
              </a:ext>
            </a:extLst>
          </p:cNvPr>
          <p:cNvSpPr>
            <a:spLocks noGrp="1"/>
          </p:cNvSpPr>
          <p:nvPr>
            <p:ph type="ftr" sz="quarter" idx="11"/>
          </p:nvPr>
        </p:nvSpPr>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43BB3C63-ABA9-4C80-BE1F-536E20B35F83}"/>
              </a:ext>
            </a:extLst>
          </p:cNvPr>
          <p:cNvSpPr>
            <a:spLocks noGrp="1"/>
          </p:cNvSpPr>
          <p:nvPr>
            <p:ph type="dt" sz="half" idx="10"/>
          </p:nvPr>
        </p:nvSpPr>
        <p:spPr/>
        <p:txBody>
          <a:bodyPr/>
          <a:lstStyle/>
          <a:p>
            <a:r>
              <a:rPr lang="en-US"/>
              <a:t>20XX</a:t>
            </a:r>
            <a:endParaRPr lang="en-US" dirty="0"/>
          </a:p>
        </p:txBody>
      </p:sp>
      <p:sp>
        <p:nvSpPr>
          <p:cNvPr id="6" name="Slide Number Placeholder 5">
            <a:extLst>
              <a:ext uri="{FF2B5EF4-FFF2-40B4-BE49-F238E27FC236}">
                <a16:creationId xmlns:a16="http://schemas.microsoft.com/office/drawing/2014/main" id="{7EFB989E-396B-425B-9EDC-AA1B7B96A74E}"/>
              </a:ext>
            </a:extLst>
          </p:cNvPr>
          <p:cNvSpPr>
            <a:spLocks noGrp="1"/>
          </p:cNvSpPr>
          <p:nvPr>
            <p:ph type="sldNum" sz="quarter" idx="12"/>
          </p:nvPr>
        </p:nvSpPr>
        <p:spPr/>
        <p:txBody>
          <a:bodyPr/>
          <a:lstStyle/>
          <a:p>
            <a:fld id="{3A98EE3D-8CD1-4C3F-BD1C-C98C9596463C}" type="slidenum">
              <a:rPr lang="en-US" smtClean="0"/>
              <a:t>15</a:t>
            </a:fld>
            <a:endParaRPr lang="en-US" dirty="0"/>
          </a:p>
        </p:txBody>
      </p:sp>
    </p:spTree>
    <p:extLst>
      <p:ext uri="{BB962C8B-B14F-4D97-AF65-F5344CB8AC3E}">
        <p14:creationId xmlns:p14="http://schemas.microsoft.com/office/powerpoint/2010/main" val="33934617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dirty="0">
                <a:latin typeface="Arial" panose="020B0604020202020204" pitchFamily="34" charset="0"/>
                <a:cs typeface="Arial" panose="020B0604020202020204" pitchFamily="34" charset="0"/>
              </a:rPr>
              <a:t>Evaluation slide </a:t>
            </a:r>
            <a:endParaRPr lang="en-US" dirty="0">
              <a:latin typeface="Arial" panose="020B0604020202020204" pitchFamily="34" charset="0"/>
              <a:cs typeface="Arial" panose="020B0604020202020204" pitchFamily="34" charset="0"/>
            </a:endParaRPr>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numCol="1"/>
          <a:lstStyle/>
          <a:p>
            <a:r>
              <a:rPr lang="en-US" dirty="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numCol="1"/>
          <a:lstStyle/>
          <a:p>
            <a:r>
              <a:rPr lang="en-US" dirty="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numCol="1"/>
          <a:lstStyle/>
          <a:p>
            <a:fld id="{3A98EE3D-8CD1-4C3F-BD1C-C98C9596463C}" type="slidenum">
              <a:rPr lang="en-US" smtClean="0"/>
              <a:t>16</a:t>
            </a:fld>
            <a:endParaRPr lang="en-US" dirty="0"/>
          </a:p>
        </p:txBody>
      </p:sp>
      <p:pic>
        <p:nvPicPr>
          <p:cNvPr id="3" name="Picture 2">
            <a:extLst>
              <a:ext uri="{FF2B5EF4-FFF2-40B4-BE49-F238E27FC236}">
                <a16:creationId xmlns:a16="http://schemas.microsoft.com/office/drawing/2014/main" id="{64BCC233-7F10-460C-99B8-1AE5CA533734}"/>
              </a:ext>
            </a:extLst>
          </p:cNvPr>
          <p:cNvPicPr>
            <a:picLocks noChangeAspect="1"/>
          </p:cNvPicPr>
          <p:nvPr/>
        </p:nvPicPr>
        <p:blipFill>
          <a:blip r:embed="rId2"/>
          <a:stretch>
            <a:fillRect/>
          </a:stretch>
        </p:blipFill>
        <p:spPr>
          <a:xfrm>
            <a:off x="1737936" y="1957931"/>
            <a:ext cx="7930997" cy="4268336"/>
          </a:xfrm>
          <a:prstGeom prst="rect">
            <a:avLst/>
          </a:prstGeom>
        </p:spPr>
      </p:pic>
    </p:spTree>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_Win32_JB_SL_v2.potx" id="{2FF4D238-6E02-4AF5-A7F8-E0CA002E79A6}" vid="{1CA406FA-5E6E-436F-98F0-C190AE288A7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0340dd18-0450-4afb-b5d1-97b484958e7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4" ma:contentTypeDescription="Create a new document." ma:contentTypeScope="" ma:versionID="cb3aaf03e84cf6f85869385122300e56">
  <xsd:schema xmlns:xsd="http://www.w3.org/2001/XMLSchema" xmlns:xs="http://www.w3.org/2001/XMLSchema" xmlns:p="http://schemas.microsoft.com/office/2006/metadata/properties" xmlns:ns3="0340dd18-0450-4afb-b5d1-97b484958e7b" targetNamespace="http://schemas.microsoft.com/office/2006/metadata/properties" ma:root="true" ma:fieldsID="bf512faae3c3884cf8036618859ad57a" ns3:_="">
    <xsd:import namespace="0340dd18-0450-4afb-b5d1-97b484958e7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96B531D-03AC-47F6-A16F-C6773C191BBB}">
  <ds:schemaRefs>
    <ds:schemaRef ds:uri="http://schemas.microsoft.com/sharepoint/v3/contenttype/forms"/>
  </ds:schemaRefs>
</ds:datastoreItem>
</file>

<file path=customXml/itemProps2.xml><?xml version="1.0" encoding="utf-8"?>
<ds:datastoreItem xmlns:ds="http://schemas.openxmlformats.org/officeDocument/2006/customXml" ds:itemID="{FE4B1648-C213-44D3-9464-4287A4D41EE0}">
  <ds:schemaRefs>
    <ds:schemaRef ds:uri="http://schemas.microsoft.com/office/2006/metadata/properties"/>
    <ds:schemaRef ds:uri="http://purl.org/dc/terms/"/>
    <ds:schemaRef ds:uri="0340dd18-0450-4afb-b5d1-97b484958e7b"/>
    <ds:schemaRef ds:uri="http://schemas.microsoft.com/office/2006/documentManagement/types"/>
    <ds:schemaRef ds:uri="http://purl.org/dc/dcmitype/"/>
    <ds:schemaRef ds:uri="http://schemas.microsoft.com/office/infopath/2007/PartnerControls"/>
    <ds:schemaRef ds:uri="http://purl.org/dc/elements/1.1/"/>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E3D0E87-6D10-4DF0-8203-0836093DD3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Retrospect design</Template>
  <TotalTime>456</TotalTime>
  <Words>2317</Words>
  <Application>Microsoft Office PowerPoint</Application>
  <PresentationFormat>Widescreen</PresentationFormat>
  <Paragraphs>134</Paragraphs>
  <Slides>16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Calibri Light</vt:lpstr>
      <vt:lpstr>Open Sans</vt:lpstr>
      <vt:lpstr>Source Sans Pro</vt:lpstr>
      <vt:lpstr>Wingdings</vt:lpstr>
      <vt:lpstr>RetrospectVTI</vt:lpstr>
      <vt:lpstr>PowerPoint Presentation</vt:lpstr>
      <vt:lpstr>context page </vt:lpstr>
      <vt:lpstr> Theories relating to models of communication &amp; The channels of communication used by and channels that can be used to improve communication. </vt:lpstr>
      <vt:lpstr>Technology </vt:lpstr>
      <vt:lpstr>PowerPoint Presentation</vt:lpstr>
      <vt:lpstr>Miscommunication</vt:lpstr>
      <vt:lpstr>Problem solving </vt:lpstr>
      <vt:lpstr>The types of barriers that can prevent effective communication between the organisation and their external stakeholders.</vt:lpstr>
      <vt:lpstr>Order, threaten, moralise &amp; advise </vt:lpstr>
      <vt:lpstr>Ambiguity, Physical Concentrate</vt:lpstr>
      <vt:lpstr>The Impact of Effective Communication on Patients and Staff</vt:lpstr>
      <vt:lpstr>Effects of effective communication </vt:lpstr>
      <vt:lpstr>Approach to Effective Communication </vt:lpstr>
      <vt:lpstr>References </vt:lpstr>
      <vt:lpstr>References </vt:lpstr>
      <vt:lpstr>Evaluation slide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asiya naveed</dc:creator>
  <cp:lastModifiedBy>Errol Oliver Mccalla (2028568)</cp:lastModifiedBy>
  <cp:revision>4</cp:revision>
  <dcterms:created xsi:type="dcterms:W3CDTF">2021-11-22T17:10:55Z</dcterms:created>
  <dcterms:modified xsi:type="dcterms:W3CDTF">2021-11-23T13:29:55Z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