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1"/>
  </p:notesMasterIdLst>
  <p:sldIdLst>
    <p:sldId id="256" r:id="rId2"/>
    <p:sldId id="265"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72"/>
    <p:restoredTop sz="92084"/>
  </p:normalViewPr>
  <p:slideViewPr>
    <p:cSldViewPr snapToGrid="0">
      <p:cViewPr varScale="1">
        <p:scale>
          <a:sx n="98" d="100"/>
          <a:sy n="98" d="100"/>
        </p:scale>
        <p:origin x="13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BAB9B1-E0F7-264A-BC28-4A7F7A27852E}" type="datetimeFigureOut">
              <a:rPr lang="en-US" smtClean="0"/>
              <a:t>7/17/26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07E3F2-EE1A-4E4E-8A8C-F012E03977B2}" type="slidenum">
              <a:rPr lang="en-US" smtClean="0"/>
              <a:t>‹#›</a:t>
            </a:fld>
            <a:endParaRPr lang="en-US"/>
          </a:p>
        </p:txBody>
      </p:sp>
    </p:spTree>
    <p:extLst>
      <p:ext uri="{BB962C8B-B14F-4D97-AF65-F5344CB8AC3E}">
        <p14:creationId xmlns:p14="http://schemas.microsoft.com/office/powerpoint/2010/main" val="2001961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morning/afternoon everyone. My name is Meherun Chowdhury, and today I will be presenting on the importance of communication in health and social care practice. This presentation will cover what communication means, why it matters in care settings, a relevant model, and practical application.</a:t>
            </a:r>
          </a:p>
          <a:p>
            <a:endParaRPr lang="en-US" dirty="0"/>
          </a:p>
        </p:txBody>
      </p:sp>
      <p:sp>
        <p:nvSpPr>
          <p:cNvPr id="4" name="Slide Number Placeholder 3"/>
          <p:cNvSpPr>
            <a:spLocks noGrp="1"/>
          </p:cNvSpPr>
          <p:nvPr>
            <p:ph type="sldNum" sz="quarter" idx="5"/>
          </p:nvPr>
        </p:nvSpPr>
        <p:spPr/>
        <p:txBody>
          <a:bodyPr/>
          <a:lstStyle/>
          <a:p>
            <a:fld id="{D307E3F2-EE1A-4E4E-8A8C-F012E03977B2}" type="slidenum">
              <a:rPr lang="en-US" smtClean="0"/>
              <a:t>1</a:t>
            </a:fld>
            <a:endParaRPr lang="en-US"/>
          </a:p>
        </p:txBody>
      </p:sp>
    </p:spTree>
    <p:extLst>
      <p:ext uri="{BB962C8B-B14F-4D97-AF65-F5344CB8AC3E}">
        <p14:creationId xmlns:p14="http://schemas.microsoft.com/office/powerpoint/2010/main" val="1450655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am a Support Worker with over ten years of experience in a nursing home setting, where I provide personal care to elderly residents. I chose this course to build on my practical experience and develop professionally. For this presentation, I have selected Communication as my key skill. Communication is simply how we exchange information with others—through words, tone, and body language. It means adapting how we speak and listen to ensure understanding."</a:t>
            </a:r>
          </a:p>
          <a:p>
            <a:endParaRPr lang="en-US" dirty="0"/>
          </a:p>
        </p:txBody>
      </p:sp>
      <p:sp>
        <p:nvSpPr>
          <p:cNvPr id="4" name="Slide Number Placeholder 3"/>
          <p:cNvSpPr>
            <a:spLocks noGrp="1"/>
          </p:cNvSpPr>
          <p:nvPr>
            <p:ph type="sldNum" sz="quarter" idx="5"/>
          </p:nvPr>
        </p:nvSpPr>
        <p:spPr/>
        <p:txBody>
          <a:bodyPr/>
          <a:lstStyle/>
          <a:p>
            <a:fld id="{D307E3F2-EE1A-4E4E-8A8C-F012E03977B2}" type="slidenum">
              <a:rPr lang="en-US" smtClean="0"/>
              <a:t>3</a:t>
            </a:fld>
            <a:endParaRPr lang="en-US"/>
          </a:p>
        </p:txBody>
      </p:sp>
    </p:spTree>
    <p:extLst>
      <p:ext uri="{BB962C8B-B14F-4D97-AF65-F5344CB8AC3E}">
        <p14:creationId xmlns:p14="http://schemas.microsoft.com/office/powerpoint/2010/main" val="545079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5551E-3F24-BD15-4563-61A061D1DD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EAA90B-5ACA-A0DE-BA64-95FB993397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5D7F5A-D0D0-803A-2FE2-8142BE9E308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Communication is absolutely essential in health and social care. It keeps patients safe, ensures quality care, and helps staff work as a team. When we communicate well, patients feel valued and understood. When we don't, mistakes happen—patients get upset, and teamwork breaks down. As the NHS states, effective communication is central to safe and patient-</a:t>
            </a:r>
            <a:r>
              <a:rPr lang="en-US" dirty="0" err="1"/>
              <a:t>centred</a:t>
            </a:r>
            <a:r>
              <a:rPr lang="en-US" dirty="0"/>
              <a:t> care.</a:t>
            </a:r>
          </a:p>
          <a:p>
            <a:endParaRPr lang="en-US" dirty="0"/>
          </a:p>
        </p:txBody>
      </p:sp>
      <p:sp>
        <p:nvSpPr>
          <p:cNvPr id="4" name="Slide Number Placeholder 3">
            <a:extLst>
              <a:ext uri="{FF2B5EF4-FFF2-40B4-BE49-F238E27FC236}">
                <a16:creationId xmlns:a16="http://schemas.microsoft.com/office/drawing/2014/main" id="{44207BE2-A872-B7BB-592F-2CB7502C605E}"/>
              </a:ext>
            </a:extLst>
          </p:cNvPr>
          <p:cNvSpPr>
            <a:spLocks noGrp="1"/>
          </p:cNvSpPr>
          <p:nvPr>
            <p:ph type="sldNum" sz="quarter" idx="5"/>
          </p:nvPr>
        </p:nvSpPr>
        <p:spPr/>
        <p:txBody>
          <a:bodyPr/>
          <a:lstStyle/>
          <a:p>
            <a:fld id="{D307E3F2-EE1A-4E4E-8A8C-F012E03977B2}" type="slidenum">
              <a:rPr lang="en-US" smtClean="0"/>
              <a:t>4</a:t>
            </a:fld>
            <a:endParaRPr lang="en-US"/>
          </a:p>
        </p:txBody>
      </p:sp>
    </p:spTree>
    <p:extLst>
      <p:ext uri="{BB962C8B-B14F-4D97-AF65-F5344CB8AC3E}">
        <p14:creationId xmlns:p14="http://schemas.microsoft.com/office/powerpoint/2010/main" val="3789775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4E7D2-E725-DBA6-7A92-510C05398D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26FC2D-0E24-5DFA-1070-1377630F79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F3EEE0-7463-8B27-3D2E-C534FB6EFB4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One useful model for communication is Egan's SOLER framework, which describes how our body language can improve communication. S stands for sitting squarely facing the person, showing full attention. O is open posture—not crossing arms. L is leaning slightly forward to show interest. E is maintaining appropriate eye contact. R is staying relaxed, which puts the other person at ease. This model helps carers show respect and build trust through non-verbal communication.</a:t>
            </a:r>
          </a:p>
          <a:p>
            <a:endParaRPr lang="en-US" dirty="0"/>
          </a:p>
        </p:txBody>
      </p:sp>
      <p:sp>
        <p:nvSpPr>
          <p:cNvPr id="4" name="Slide Number Placeholder 3">
            <a:extLst>
              <a:ext uri="{FF2B5EF4-FFF2-40B4-BE49-F238E27FC236}">
                <a16:creationId xmlns:a16="http://schemas.microsoft.com/office/drawing/2014/main" id="{6D0B51A3-C879-9A28-DCEB-A8ACADF1B471}"/>
              </a:ext>
            </a:extLst>
          </p:cNvPr>
          <p:cNvSpPr>
            <a:spLocks noGrp="1"/>
          </p:cNvSpPr>
          <p:nvPr>
            <p:ph type="sldNum" sz="quarter" idx="5"/>
          </p:nvPr>
        </p:nvSpPr>
        <p:spPr/>
        <p:txBody>
          <a:bodyPr/>
          <a:lstStyle/>
          <a:p>
            <a:fld id="{D307E3F2-EE1A-4E4E-8A8C-F012E03977B2}" type="slidenum">
              <a:rPr lang="en-US" smtClean="0"/>
              <a:t>5</a:t>
            </a:fld>
            <a:endParaRPr lang="en-US"/>
          </a:p>
        </p:txBody>
      </p:sp>
    </p:spTree>
    <p:extLst>
      <p:ext uri="{BB962C8B-B14F-4D97-AF65-F5344CB8AC3E}">
        <p14:creationId xmlns:p14="http://schemas.microsoft.com/office/powerpoint/2010/main" val="1771432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5DD825-00B8-8FD6-A764-B3707DF10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3D91AF-1D0C-B8BB-1A97-61B3D646B9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085CEA-A78B-8DB0-B9E8-533F195C61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Let me give a practical example from my own experience. At </a:t>
            </a:r>
            <a:r>
              <a:rPr lang="en-US" dirty="0" err="1"/>
              <a:t>Westcare</a:t>
            </a:r>
            <a:r>
              <a:rPr lang="en-US" dirty="0"/>
              <a:t> Nursing Home, a resident was feeling anxious and refusing to eat. Using the SOLER model, I sat facing her with open body language, made gentle eye contact, and listened to her concerns. She explained she was worried about choking. I spoke calmly, explained the soft food options available, and offered her choices. I also involved her family to reassure her. As a result, her anxiety reduced and she agreed to eat. This shows how good communication directly improves patient care and wellbeing.</a:t>
            </a:r>
          </a:p>
          <a:p>
            <a:endParaRPr lang="en-US" dirty="0"/>
          </a:p>
        </p:txBody>
      </p:sp>
      <p:sp>
        <p:nvSpPr>
          <p:cNvPr id="4" name="Slide Number Placeholder 3">
            <a:extLst>
              <a:ext uri="{FF2B5EF4-FFF2-40B4-BE49-F238E27FC236}">
                <a16:creationId xmlns:a16="http://schemas.microsoft.com/office/drawing/2014/main" id="{DF2C4DB0-FEBB-D760-FB54-2F341090B276}"/>
              </a:ext>
            </a:extLst>
          </p:cNvPr>
          <p:cNvSpPr>
            <a:spLocks noGrp="1"/>
          </p:cNvSpPr>
          <p:nvPr>
            <p:ph type="sldNum" sz="quarter" idx="5"/>
          </p:nvPr>
        </p:nvSpPr>
        <p:spPr/>
        <p:txBody>
          <a:bodyPr/>
          <a:lstStyle/>
          <a:p>
            <a:fld id="{D307E3F2-EE1A-4E4E-8A8C-F012E03977B2}" type="slidenum">
              <a:rPr lang="en-US" smtClean="0"/>
              <a:t>6</a:t>
            </a:fld>
            <a:endParaRPr lang="en-US"/>
          </a:p>
        </p:txBody>
      </p:sp>
    </p:spTree>
    <p:extLst>
      <p:ext uri="{BB962C8B-B14F-4D97-AF65-F5344CB8AC3E}">
        <p14:creationId xmlns:p14="http://schemas.microsoft.com/office/powerpoint/2010/main" val="746370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5DB0F-B426-1A5F-EDC2-1E42E75138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42B07B-01B9-FB4B-3977-914F59B6A9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6F9EEE-EAA6-247D-3DCB-7DD038AA2DB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Communication will always be important in my future career. It helps build relationships and provide person-</a:t>
            </a:r>
            <a:r>
              <a:rPr lang="en-US" dirty="0" err="1"/>
              <a:t>centred</a:t>
            </a:r>
            <a:r>
              <a:rPr lang="en-US" dirty="0"/>
              <a:t> care. After ten years in this field, I consider communication one of my strengths—I listen well and adapt to different needs. However, I want to develop further by improving my written communication, learning better ways to communicate with residents who have dementia, and enhancing my record-keeping accuracy. These skills will support my career progression.</a:t>
            </a:r>
          </a:p>
          <a:p>
            <a:endParaRPr lang="en-US" dirty="0"/>
          </a:p>
        </p:txBody>
      </p:sp>
      <p:sp>
        <p:nvSpPr>
          <p:cNvPr id="4" name="Slide Number Placeholder 3">
            <a:extLst>
              <a:ext uri="{FF2B5EF4-FFF2-40B4-BE49-F238E27FC236}">
                <a16:creationId xmlns:a16="http://schemas.microsoft.com/office/drawing/2014/main" id="{18840AA8-85F6-11B5-0AD4-ACA7E70ECA31}"/>
              </a:ext>
            </a:extLst>
          </p:cNvPr>
          <p:cNvSpPr>
            <a:spLocks noGrp="1"/>
          </p:cNvSpPr>
          <p:nvPr>
            <p:ph type="sldNum" sz="quarter" idx="5"/>
          </p:nvPr>
        </p:nvSpPr>
        <p:spPr/>
        <p:txBody>
          <a:bodyPr/>
          <a:lstStyle/>
          <a:p>
            <a:fld id="{D307E3F2-EE1A-4E4E-8A8C-F012E03977B2}" type="slidenum">
              <a:rPr lang="en-US" smtClean="0"/>
              <a:t>7</a:t>
            </a:fld>
            <a:endParaRPr lang="en-US"/>
          </a:p>
        </p:txBody>
      </p:sp>
    </p:spTree>
    <p:extLst>
      <p:ext uri="{BB962C8B-B14F-4D97-AF65-F5344CB8AC3E}">
        <p14:creationId xmlns:p14="http://schemas.microsoft.com/office/powerpoint/2010/main" val="1169620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85F0D9-4004-EBB9-C127-7CC1D7A685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B037EC-1DD5-24B4-4799-7B2D78C345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CF1CEF-FA6C-F2AD-7E5A-EC228ECB3BF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communication is the foundation of good care. The SOLER model provides a simple but effective structure for interacting with patients. My practical example demonstrates how good communication reduces anxiety and improves outcomes. Going forward, developing my communication skills will help me progress in my career. Thank you for listening.</a:t>
            </a:r>
          </a:p>
          <a:p>
            <a:endParaRPr lang="en-US" dirty="0"/>
          </a:p>
        </p:txBody>
      </p:sp>
      <p:sp>
        <p:nvSpPr>
          <p:cNvPr id="4" name="Slide Number Placeholder 3">
            <a:extLst>
              <a:ext uri="{FF2B5EF4-FFF2-40B4-BE49-F238E27FC236}">
                <a16:creationId xmlns:a16="http://schemas.microsoft.com/office/drawing/2014/main" id="{2D37C1D6-4575-37DC-D124-F4AE36B5BC9A}"/>
              </a:ext>
            </a:extLst>
          </p:cNvPr>
          <p:cNvSpPr>
            <a:spLocks noGrp="1"/>
          </p:cNvSpPr>
          <p:nvPr>
            <p:ph type="sldNum" sz="quarter" idx="5"/>
          </p:nvPr>
        </p:nvSpPr>
        <p:spPr/>
        <p:txBody>
          <a:bodyPr/>
          <a:lstStyle/>
          <a:p>
            <a:fld id="{D307E3F2-EE1A-4E4E-8A8C-F012E03977B2}" type="slidenum">
              <a:rPr lang="en-US" smtClean="0"/>
              <a:t>8</a:t>
            </a:fld>
            <a:endParaRPr lang="en-US"/>
          </a:p>
        </p:txBody>
      </p:sp>
    </p:spTree>
    <p:extLst>
      <p:ext uri="{BB962C8B-B14F-4D97-AF65-F5344CB8AC3E}">
        <p14:creationId xmlns:p14="http://schemas.microsoft.com/office/powerpoint/2010/main" val="3951325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7B293-0C9B-8B56-BD8A-E0A7BCC862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657C99-1C9F-DCBA-4B94-9A0B1D29F7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E5CEE9-6694-8F2D-FA51-0C8E0CAF0E6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are my references. The first is Egan's book on the Skilled Helper, which introduces the SOLER model. The second is the NHS Constitution, which </a:t>
            </a:r>
            <a:r>
              <a:rPr lang="en-US" dirty="0" err="1"/>
              <a:t>emphasises</a:t>
            </a:r>
            <a:r>
              <a:rPr lang="en-US" dirty="0"/>
              <a:t> the importance of communication in patient-</a:t>
            </a:r>
            <a:r>
              <a:rPr lang="en-US" dirty="0" err="1"/>
              <a:t>centred</a:t>
            </a:r>
            <a:r>
              <a:rPr lang="en-US" dirty="0"/>
              <a:t> care. Both sources are credible and relevant to this presentation. The third is from the Social Care </a:t>
            </a:r>
            <a:r>
              <a:rPr lang="en-US" dirty="0" err="1"/>
              <a:t>Institure</a:t>
            </a:r>
            <a:r>
              <a:rPr lang="en-US" dirty="0"/>
              <a:t> for Excellence which outlines how communication is important for person centered care. The last is from the Counselling Tutor with further outlines the SOLER model. </a:t>
            </a:r>
          </a:p>
          <a:p>
            <a:endParaRPr lang="en-US" dirty="0"/>
          </a:p>
        </p:txBody>
      </p:sp>
      <p:sp>
        <p:nvSpPr>
          <p:cNvPr id="4" name="Slide Number Placeholder 3">
            <a:extLst>
              <a:ext uri="{FF2B5EF4-FFF2-40B4-BE49-F238E27FC236}">
                <a16:creationId xmlns:a16="http://schemas.microsoft.com/office/drawing/2014/main" id="{CCEC41E6-D04B-56E3-4C5A-583B8F34AECF}"/>
              </a:ext>
            </a:extLst>
          </p:cNvPr>
          <p:cNvSpPr>
            <a:spLocks noGrp="1"/>
          </p:cNvSpPr>
          <p:nvPr>
            <p:ph type="sldNum" sz="quarter" idx="5"/>
          </p:nvPr>
        </p:nvSpPr>
        <p:spPr/>
        <p:txBody>
          <a:bodyPr/>
          <a:lstStyle/>
          <a:p>
            <a:fld id="{D307E3F2-EE1A-4E4E-8A8C-F012E03977B2}" type="slidenum">
              <a:rPr lang="en-US" smtClean="0"/>
              <a:t>9</a:t>
            </a:fld>
            <a:endParaRPr lang="en-US"/>
          </a:p>
        </p:txBody>
      </p:sp>
    </p:spTree>
    <p:extLst>
      <p:ext uri="{BB962C8B-B14F-4D97-AF65-F5344CB8AC3E}">
        <p14:creationId xmlns:p14="http://schemas.microsoft.com/office/powerpoint/2010/main" val="3082357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7/17/26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7/17/26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7/17/26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7/17/26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7/17/26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7/17/26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7/17/26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7/17/26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7/17/26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7/17/26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7/17/26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7/17/26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the-nhs-constitution-for-england"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7F009-0CCF-68FF-FF64-893ED1F35649}"/>
              </a:ext>
            </a:extLst>
          </p:cNvPr>
          <p:cNvSpPr>
            <a:spLocks noGrp="1"/>
          </p:cNvSpPr>
          <p:nvPr>
            <p:ph type="ctrTitle"/>
          </p:nvPr>
        </p:nvSpPr>
        <p:spPr>
          <a:xfrm>
            <a:off x="1338943" y="576605"/>
            <a:ext cx="8991600" cy="1645920"/>
          </a:xfrm>
        </p:spPr>
        <p:txBody>
          <a:bodyPr>
            <a:normAutofit fontScale="90000"/>
          </a:bodyPr>
          <a:lstStyle/>
          <a:p>
            <a:r>
              <a:rPr lang="en-US" dirty="0"/>
              <a:t>Communication: The foundation of effective health and social care practice</a:t>
            </a:r>
          </a:p>
        </p:txBody>
      </p:sp>
      <p:sp>
        <p:nvSpPr>
          <p:cNvPr id="3" name="Subtitle 2">
            <a:extLst>
              <a:ext uri="{FF2B5EF4-FFF2-40B4-BE49-F238E27FC236}">
                <a16:creationId xmlns:a16="http://schemas.microsoft.com/office/drawing/2014/main" id="{043EE968-82A2-749C-95AD-5258314B9753}"/>
              </a:ext>
            </a:extLst>
          </p:cNvPr>
          <p:cNvSpPr>
            <a:spLocks noGrp="1"/>
          </p:cNvSpPr>
          <p:nvPr>
            <p:ph type="subTitle" idx="1"/>
          </p:nvPr>
        </p:nvSpPr>
        <p:spPr>
          <a:xfrm>
            <a:off x="2153140" y="2400608"/>
            <a:ext cx="7363206" cy="2234868"/>
          </a:xfrm>
        </p:spPr>
        <p:txBody>
          <a:bodyPr>
            <a:normAutofit fontScale="47500" lnSpcReduction="20000"/>
          </a:bodyPr>
          <a:lstStyle/>
          <a:p>
            <a:r>
              <a:rPr lang="en-US" sz="4200" dirty="0"/>
              <a:t>Module Title: Professional Career Development within H&amp;SC</a:t>
            </a:r>
          </a:p>
          <a:p>
            <a:r>
              <a:rPr lang="en-US" sz="4200" dirty="0"/>
              <a:t>Module Number: LCHS 4009 (LON)</a:t>
            </a:r>
          </a:p>
          <a:p>
            <a:r>
              <a:rPr lang="en-US" sz="4200" dirty="0"/>
              <a:t>Assignment No: ASSIGNMENT 1</a:t>
            </a:r>
          </a:p>
          <a:p>
            <a:r>
              <a:rPr lang="en-US" sz="4200" dirty="0"/>
              <a:t>Student Name: Meherun Chowdhury</a:t>
            </a:r>
          </a:p>
          <a:p>
            <a:r>
              <a:rPr lang="en-US" sz="4200" dirty="0"/>
              <a:t>Student ID: 2516013</a:t>
            </a:r>
          </a:p>
          <a:p>
            <a:r>
              <a:rPr lang="en-US" sz="4200" dirty="0"/>
              <a:t>Lecturer’s Name: </a:t>
            </a:r>
            <a:r>
              <a:rPr lang="en-US" sz="4200" dirty="0" err="1"/>
              <a:t>Dilhara</a:t>
            </a:r>
            <a:r>
              <a:rPr lang="en-US" sz="4200" dirty="0"/>
              <a:t> </a:t>
            </a:r>
            <a:r>
              <a:rPr lang="en-US" sz="4200" dirty="0" err="1"/>
              <a:t>Mampitiya</a:t>
            </a:r>
            <a:r>
              <a:rPr lang="en-US" sz="4200" dirty="0"/>
              <a:t> </a:t>
            </a:r>
          </a:p>
          <a:p>
            <a:endParaRPr lang="en-US" sz="4200" dirty="0"/>
          </a:p>
          <a:p>
            <a:endParaRPr lang="en-US" sz="4200" dirty="0"/>
          </a:p>
          <a:p>
            <a:endParaRPr lang="en-US" dirty="0"/>
          </a:p>
        </p:txBody>
      </p:sp>
      <p:pic>
        <p:nvPicPr>
          <p:cNvPr id="1026" name="Picture 2">
            <a:extLst>
              <a:ext uri="{FF2B5EF4-FFF2-40B4-BE49-F238E27FC236}">
                <a16:creationId xmlns:a16="http://schemas.microsoft.com/office/drawing/2014/main" id="{401ED65D-1534-C68E-196A-8CFD7191E8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603" y="2836478"/>
            <a:ext cx="2962656"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711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DBDA-B73A-F77B-EB60-FC4124AD66CD}"/>
              </a:ext>
            </a:extLst>
          </p:cNvPr>
          <p:cNvSpPr>
            <a:spLocks noGrp="1"/>
          </p:cNvSpPr>
          <p:nvPr>
            <p:ph type="title"/>
          </p:nvPr>
        </p:nvSpPr>
        <p:spPr/>
        <p:txBody>
          <a:bodyPr>
            <a:normAutofit/>
          </a:bodyPr>
          <a:lstStyle/>
          <a:p>
            <a:r>
              <a:rPr lang="en-US" sz="3200" dirty="0"/>
              <a:t>ACKNOWLEDGE USE OF AI</a:t>
            </a:r>
          </a:p>
        </p:txBody>
      </p:sp>
      <p:sp>
        <p:nvSpPr>
          <p:cNvPr id="3" name="Content Placeholder 2">
            <a:extLst>
              <a:ext uri="{FF2B5EF4-FFF2-40B4-BE49-F238E27FC236}">
                <a16:creationId xmlns:a16="http://schemas.microsoft.com/office/drawing/2014/main" id="{33DA57A0-166A-E7FA-1DF1-A3528DBA9055}"/>
              </a:ext>
            </a:extLst>
          </p:cNvPr>
          <p:cNvSpPr>
            <a:spLocks noGrp="1"/>
          </p:cNvSpPr>
          <p:nvPr>
            <p:ph idx="1"/>
          </p:nvPr>
        </p:nvSpPr>
        <p:spPr/>
        <p:txBody>
          <a:bodyPr/>
          <a:lstStyle/>
          <a:p>
            <a:r>
              <a:rPr lang="en-US" sz="2000" dirty="0"/>
              <a:t>I confirm that I have not used any form of AI in my assignment. I confirm I have copies of my drafts, notes, and other resources I have used to prepare my assignment. </a:t>
            </a:r>
          </a:p>
          <a:p>
            <a:endParaRPr lang="en-US" dirty="0"/>
          </a:p>
        </p:txBody>
      </p:sp>
    </p:spTree>
    <p:extLst>
      <p:ext uri="{BB962C8B-B14F-4D97-AF65-F5344CB8AC3E}">
        <p14:creationId xmlns:p14="http://schemas.microsoft.com/office/powerpoint/2010/main" val="2058501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DD8B2-5283-B43A-E9F8-60EC6E2F14D4}"/>
              </a:ext>
            </a:extLst>
          </p:cNvPr>
          <p:cNvSpPr>
            <a:spLocks noGrp="1"/>
          </p:cNvSpPr>
          <p:nvPr>
            <p:ph type="title"/>
          </p:nvPr>
        </p:nvSpPr>
        <p:spPr>
          <a:xfrm>
            <a:off x="1399591" y="208913"/>
            <a:ext cx="9591869" cy="1402764"/>
          </a:xfrm>
        </p:spPr>
        <p:txBody>
          <a:bodyPr>
            <a:normAutofit/>
          </a:bodyPr>
          <a:lstStyle/>
          <a:p>
            <a:r>
              <a:rPr lang="en-US" sz="3200" dirty="0"/>
              <a:t>Introduction</a:t>
            </a:r>
          </a:p>
        </p:txBody>
      </p:sp>
      <p:sp>
        <p:nvSpPr>
          <p:cNvPr id="3" name="Content Placeholder 2">
            <a:extLst>
              <a:ext uri="{FF2B5EF4-FFF2-40B4-BE49-F238E27FC236}">
                <a16:creationId xmlns:a16="http://schemas.microsoft.com/office/drawing/2014/main" id="{73B14155-9C61-B623-8856-60D14423BA5F}"/>
              </a:ext>
            </a:extLst>
          </p:cNvPr>
          <p:cNvSpPr>
            <a:spLocks noGrp="1"/>
          </p:cNvSpPr>
          <p:nvPr>
            <p:ph idx="1"/>
          </p:nvPr>
        </p:nvSpPr>
        <p:spPr>
          <a:xfrm>
            <a:off x="1399591" y="1611677"/>
            <a:ext cx="5549849" cy="3806143"/>
          </a:xfrm>
        </p:spPr>
        <p:txBody>
          <a:bodyPr>
            <a:noAutofit/>
          </a:bodyPr>
          <a:lstStyle/>
          <a:p>
            <a:pPr marL="228600" lvl="1" indent="0" algn="ctr">
              <a:buNone/>
            </a:pPr>
            <a:r>
              <a:rPr lang="en-US" sz="2000" dirty="0"/>
              <a:t>About Me </a:t>
            </a:r>
          </a:p>
          <a:p>
            <a:pPr marL="228600" lvl="1" indent="0">
              <a:buNone/>
            </a:pPr>
            <a:r>
              <a:rPr lang="en-US" sz="2000" dirty="0"/>
              <a:t>Support Worker for 10+ years at </a:t>
            </a:r>
            <a:r>
              <a:rPr lang="en-US" sz="2000" dirty="0" err="1"/>
              <a:t>Westacres</a:t>
            </a:r>
            <a:r>
              <a:rPr lang="en-US" sz="2000" dirty="0"/>
              <a:t> Nursing Home </a:t>
            </a:r>
          </a:p>
          <a:p>
            <a:pPr marL="228600" lvl="1" indent="0">
              <a:buNone/>
            </a:pPr>
            <a:r>
              <a:rPr lang="en-US" sz="2000" dirty="0"/>
              <a:t>Passionate about caring for elderly individuals </a:t>
            </a:r>
          </a:p>
          <a:p>
            <a:pPr marL="228600" lvl="1" indent="0">
              <a:buNone/>
            </a:pPr>
            <a:r>
              <a:rPr lang="en-US" sz="2000" dirty="0"/>
              <a:t>Currently studying to advance my career in health and social care </a:t>
            </a:r>
          </a:p>
          <a:p>
            <a:pPr marL="228600" lvl="1" indent="0">
              <a:buNone/>
            </a:pPr>
            <a:endParaRPr lang="en-US" sz="2000" dirty="0"/>
          </a:p>
          <a:p>
            <a:pPr marL="228600" lvl="1" indent="0" algn="ctr">
              <a:buNone/>
            </a:pPr>
            <a:r>
              <a:rPr lang="en-US" sz="2000" dirty="0"/>
              <a:t>Why I Chose This Course</a:t>
            </a:r>
          </a:p>
          <a:p>
            <a:pPr marL="228600" lvl="1" indent="0">
              <a:buNone/>
            </a:pPr>
            <a:r>
              <a:rPr lang="en-US" sz="2000" dirty="0"/>
              <a:t>Formalize practical experience with academic knowledge </a:t>
            </a:r>
          </a:p>
          <a:p>
            <a:pPr marL="228600" lvl="1" indent="0">
              <a:buNone/>
            </a:pPr>
            <a:r>
              <a:rPr lang="en-US" sz="2000" dirty="0"/>
              <a:t>Develop professional skills </a:t>
            </a:r>
          </a:p>
          <a:p>
            <a:pPr marL="228600" lvl="1" indent="0">
              <a:buNone/>
            </a:pPr>
            <a:r>
              <a:rPr lang="en-US" sz="2000" dirty="0"/>
              <a:t>Plan future career progression </a:t>
            </a:r>
          </a:p>
          <a:p>
            <a:pPr marL="228600" lvl="1" indent="0">
              <a:buNone/>
            </a:pPr>
            <a:r>
              <a:rPr lang="en-US" sz="2000" dirty="0"/>
              <a:t>My Chosen Skill: Communication</a:t>
            </a:r>
          </a:p>
        </p:txBody>
      </p:sp>
      <p:sp>
        <p:nvSpPr>
          <p:cNvPr id="4" name="TextBox 3">
            <a:extLst>
              <a:ext uri="{FF2B5EF4-FFF2-40B4-BE49-F238E27FC236}">
                <a16:creationId xmlns:a16="http://schemas.microsoft.com/office/drawing/2014/main" id="{E131793B-213B-1DDF-1564-40F35ABEADDB}"/>
              </a:ext>
            </a:extLst>
          </p:cNvPr>
          <p:cNvSpPr txBox="1"/>
          <p:nvPr/>
        </p:nvSpPr>
        <p:spPr>
          <a:xfrm>
            <a:off x="6581751" y="3014441"/>
            <a:ext cx="4777398" cy="2677656"/>
          </a:xfrm>
          <a:prstGeom prst="rect">
            <a:avLst/>
          </a:prstGeom>
          <a:noFill/>
        </p:spPr>
        <p:txBody>
          <a:bodyPr wrap="none" rtlCol="0">
            <a:spAutoFit/>
          </a:bodyPr>
          <a:lstStyle/>
          <a:p>
            <a:pPr marL="228600" lvl="1" indent="0">
              <a:lnSpc>
                <a:spcPct val="150000"/>
              </a:lnSpc>
              <a:buNone/>
            </a:pPr>
            <a:endParaRPr lang="en-US" sz="2000" dirty="0"/>
          </a:p>
          <a:p>
            <a:pPr marL="228600" lvl="1" indent="0" algn="ctr">
              <a:lnSpc>
                <a:spcPct val="150000"/>
              </a:lnSpc>
              <a:buNone/>
            </a:pPr>
            <a:r>
              <a:rPr lang="en-US" sz="2000" dirty="0"/>
              <a:t>What is Communication?</a:t>
            </a:r>
          </a:p>
          <a:p>
            <a:pPr marL="228600" lvl="1" indent="0">
              <a:lnSpc>
                <a:spcPct val="150000"/>
              </a:lnSpc>
              <a:buNone/>
            </a:pPr>
            <a:r>
              <a:rPr lang="en-US" sz="2000" dirty="0"/>
              <a:t>Exchanging information, ideas and feelings</a:t>
            </a:r>
          </a:p>
          <a:p>
            <a:pPr marL="228600" lvl="1" indent="0">
              <a:lnSpc>
                <a:spcPct val="150000"/>
              </a:lnSpc>
              <a:buNone/>
            </a:pPr>
            <a:r>
              <a:rPr lang="en-US" sz="2000" dirty="0"/>
              <a:t>Invokes speaking, listening, body language </a:t>
            </a:r>
          </a:p>
          <a:p>
            <a:pPr marL="228600" lvl="1" indent="0">
              <a:lnSpc>
                <a:spcPct val="150000"/>
              </a:lnSpc>
              <a:buNone/>
            </a:pPr>
            <a:r>
              <a:rPr lang="en-US" sz="2000" dirty="0"/>
              <a:t>Adapting approach to meet other’s needs </a:t>
            </a:r>
          </a:p>
          <a:p>
            <a:endParaRPr lang="en-US" dirty="0"/>
          </a:p>
        </p:txBody>
      </p:sp>
    </p:spTree>
    <p:extLst>
      <p:ext uri="{BB962C8B-B14F-4D97-AF65-F5344CB8AC3E}">
        <p14:creationId xmlns:p14="http://schemas.microsoft.com/office/powerpoint/2010/main" val="3220555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767D3-2A02-D5FD-989E-58660BF124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D0F838-FD0A-32E5-C09C-E5865E8F27AF}"/>
              </a:ext>
            </a:extLst>
          </p:cNvPr>
          <p:cNvSpPr>
            <a:spLocks noGrp="1"/>
          </p:cNvSpPr>
          <p:nvPr>
            <p:ph type="title"/>
          </p:nvPr>
        </p:nvSpPr>
        <p:spPr>
          <a:xfrm>
            <a:off x="1399591" y="208913"/>
            <a:ext cx="9591869" cy="1402764"/>
          </a:xfrm>
        </p:spPr>
        <p:txBody>
          <a:bodyPr>
            <a:normAutofit/>
          </a:bodyPr>
          <a:lstStyle/>
          <a:p>
            <a:r>
              <a:rPr lang="en-US" sz="3200" dirty="0"/>
              <a:t>Why communication matters in care</a:t>
            </a:r>
          </a:p>
        </p:txBody>
      </p:sp>
      <p:sp>
        <p:nvSpPr>
          <p:cNvPr id="3" name="Content Placeholder 2">
            <a:extLst>
              <a:ext uri="{FF2B5EF4-FFF2-40B4-BE49-F238E27FC236}">
                <a16:creationId xmlns:a16="http://schemas.microsoft.com/office/drawing/2014/main" id="{1C53BE2D-6702-798F-8A16-C0EF5E7847E3}"/>
              </a:ext>
            </a:extLst>
          </p:cNvPr>
          <p:cNvSpPr>
            <a:spLocks noGrp="1"/>
          </p:cNvSpPr>
          <p:nvPr>
            <p:ph idx="1"/>
          </p:nvPr>
        </p:nvSpPr>
        <p:spPr>
          <a:xfrm>
            <a:off x="1399590" y="2040885"/>
            <a:ext cx="9591869" cy="5037410"/>
          </a:xfrm>
        </p:spPr>
        <p:txBody>
          <a:bodyPr>
            <a:noAutofit/>
          </a:bodyPr>
          <a:lstStyle/>
          <a:p>
            <a:pPr marL="228600" lvl="1" indent="0">
              <a:buNone/>
            </a:pPr>
            <a:r>
              <a:rPr lang="en-US" sz="2000" dirty="0"/>
              <a:t>Essential for:</a:t>
            </a:r>
          </a:p>
          <a:p>
            <a:pPr lvl="1"/>
            <a:r>
              <a:rPr lang="en-US" sz="2000" dirty="0"/>
              <a:t>Patient Safety</a:t>
            </a:r>
          </a:p>
          <a:p>
            <a:pPr lvl="1"/>
            <a:r>
              <a:rPr lang="en-US" sz="2000" dirty="0"/>
              <a:t>Quality Care </a:t>
            </a:r>
          </a:p>
          <a:p>
            <a:pPr lvl="1"/>
            <a:r>
              <a:rPr lang="en-US" sz="2000" dirty="0"/>
              <a:t>Teamwork </a:t>
            </a:r>
          </a:p>
          <a:p>
            <a:pPr marL="228600" lvl="1" indent="0">
              <a:buNone/>
            </a:pPr>
            <a:endParaRPr lang="en-US" sz="2000" dirty="0"/>
          </a:p>
          <a:p>
            <a:pPr marL="228600" lvl="1" indent="0">
              <a:buNone/>
            </a:pPr>
            <a:r>
              <a:rPr lang="en-US" sz="2000" dirty="0"/>
              <a:t>Benefits </a:t>
            </a:r>
          </a:p>
          <a:p>
            <a:pPr lvl="1"/>
            <a:r>
              <a:rPr lang="en-US" sz="2000" dirty="0"/>
              <a:t>Patients feel heard and respected </a:t>
            </a:r>
          </a:p>
          <a:p>
            <a:pPr lvl="1"/>
            <a:r>
              <a:rPr lang="en-US" sz="2000" dirty="0"/>
              <a:t>Staff work better together </a:t>
            </a:r>
          </a:p>
          <a:p>
            <a:pPr lvl="1"/>
            <a:r>
              <a:rPr lang="en-US" sz="2000" dirty="0"/>
              <a:t>Organization provides better care </a:t>
            </a:r>
          </a:p>
          <a:p>
            <a:pPr lvl="1"/>
            <a:endParaRPr lang="en-US" sz="2000" dirty="0"/>
          </a:p>
        </p:txBody>
      </p:sp>
      <p:sp>
        <p:nvSpPr>
          <p:cNvPr id="4" name="TextBox 3">
            <a:extLst>
              <a:ext uri="{FF2B5EF4-FFF2-40B4-BE49-F238E27FC236}">
                <a16:creationId xmlns:a16="http://schemas.microsoft.com/office/drawing/2014/main" id="{A9BBB221-CC33-7670-8C32-4B3881AEA810}"/>
              </a:ext>
            </a:extLst>
          </p:cNvPr>
          <p:cNvSpPr txBox="1"/>
          <p:nvPr/>
        </p:nvSpPr>
        <p:spPr>
          <a:xfrm>
            <a:off x="6096000" y="2040885"/>
            <a:ext cx="5154488" cy="4062651"/>
          </a:xfrm>
          <a:prstGeom prst="rect">
            <a:avLst/>
          </a:prstGeom>
          <a:noFill/>
        </p:spPr>
        <p:txBody>
          <a:bodyPr wrap="none" rtlCol="0">
            <a:spAutoFit/>
          </a:bodyPr>
          <a:lstStyle/>
          <a:p>
            <a:pPr marL="228600" lvl="1" indent="0">
              <a:lnSpc>
                <a:spcPct val="150000"/>
              </a:lnSpc>
              <a:buNone/>
            </a:pPr>
            <a:r>
              <a:rPr lang="en-US" sz="2000" dirty="0"/>
              <a:t>Without Communication</a:t>
            </a:r>
          </a:p>
          <a:p>
            <a:pPr lvl="1">
              <a:lnSpc>
                <a:spcPct val="150000"/>
              </a:lnSpc>
            </a:pPr>
            <a:r>
              <a:rPr lang="en-US" sz="2000" b="1" dirty="0">
                <a:ea typeface="Nunito Bold"/>
                <a:cs typeface="Nunito Bold"/>
                <a:sym typeface="Nunito Bold"/>
              </a:rPr>
              <a:t>❌ </a:t>
            </a:r>
            <a:r>
              <a:rPr lang="en-US" sz="2000" dirty="0">
                <a:ea typeface="Nunito Bold"/>
                <a:cs typeface="Nunito Bold"/>
                <a:sym typeface="Nunito Bold"/>
              </a:rPr>
              <a:t>Mistakes and errors</a:t>
            </a:r>
          </a:p>
          <a:p>
            <a:pPr lvl="1">
              <a:lnSpc>
                <a:spcPct val="150000"/>
              </a:lnSpc>
            </a:pPr>
            <a:r>
              <a:rPr lang="en-US" sz="2000" b="1" dirty="0">
                <a:ea typeface="Nunito Bold"/>
                <a:cs typeface="Nunito Bold"/>
                <a:sym typeface="Nunito Bold"/>
              </a:rPr>
              <a:t>❌ </a:t>
            </a:r>
            <a:r>
              <a:rPr lang="en-US" sz="2000" dirty="0">
                <a:ea typeface="Nunito Bold"/>
                <a:cs typeface="Nunito Bold"/>
                <a:sym typeface="Nunito Bold"/>
              </a:rPr>
              <a:t>Patient distress </a:t>
            </a:r>
          </a:p>
          <a:p>
            <a:pPr lvl="1">
              <a:lnSpc>
                <a:spcPct val="150000"/>
              </a:lnSpc>
            </a:pPr>
            <a:r>
              <a:rPr lang="en-US" sz="2000" b="1" dirty="0">
                <a:ea typeface="Nunito Bold"/>
                <a:cs typeface="Nunito Bold"/>
                <a:sym typeface="Nunito Bold"/>
              </a:rPr>
              <a:t>❌ </a:t>
            </a:r>
            <a:r>
              <a:rPr lang="en-US" sz="2000" dirty="0">
                <a:ea typeface="Nunito Bold"/>
                <a:cs typeface="Nunito Bold"/>
                <a:sym typeface="Nunito Bold"/>
              </a:rPr>
              <a:t>Poor teamwork </a:t>
            </a:r>
          </a:p>
          <a:p>
            <a:pPr lvl="1">
              <a:lnSpc>
                <a:spcPct val="150000"/>
              </a:lnSpc>
            </a:pPr>
            <a:endParaRPr lang="en-US" sz="2000" dirty="0">
              <a:sym typeface="Nunito Bold"/>
            </a:endParaRPr>
          </a:p>
          <a:p>
            <a:pPr lvl="1">
              <a:lnSpc>
                <a:spcPct val="150000"/>
              </a:lnSpc>
            </a:pPr>
            <a:r>
              <a:rPr lang="en-US" sz="2000" dirty="0">
                <a:sym typeface="Nunito Bold"/>
              </a:rPr>
              <a:t>“Effective communication is central to safe, </a:t>
            </a:r>
          </a:p>
          <a:p>
            <a:pPr lvl="1">
              <a:lnSpc>
                <a:spcPct val="150000"/>
              </a:lnSpc>
            </a:pPr>
            <a:r>
              <a:rPr lang="en-US" sz="2000" dirty="0">
                <a:sym typeface="Nunito Bold"/>
              </a:rPr>
              <a:t>Effective and patient-</a:t>
            </a:r>
            <a:r>
              <a:rPr lang="en-US" sz="2000" dirty="0" err="1">
                <a:sym typeface="Nunito Bold"/>
              </a:rPr>
              <a:t>centred</a:t>
            </a:r>
            <a:r>
              <a:rPr lang="en-US" sz="2000" dirty="0">
                <a:sym typeface="Nunito Bold"/>
              </a:rPr>
              <a:t> care” </a:t>
            </a:r>
          </a:p>
          <a:p>
            <a:pPr lvl="1">
              <a:lnSpc>
                <a:spcPct val="150000"/>
              </a:lnSpc>
            </a:pPr>
            <a:r>
              <a:rPr lang="en-US" sz="2000" dirty="0">
                <a:sym typeface="Nunito Bold"/>
              </a:rPr>
              <a:t>(NHS England, 2020). </a:t>
            </a:r>
            <a:endParaRPr lang="en-US" sz="2000" dirty="0"/>
          </a:p>
          <a:p>
            <a:endParaRPr lang="en-US" dirty="0"/>
          </a:p>
        </p:txBody>
      </p:sp>
    </p:spTree>
    <p:extLst>
      <p:ext uri="{BB962C8B-B14F-4D97-AF65-F5344CB8AC3E}">
        <p14:creationId xmlns:p14="http://schemas.microsoft.com/office/powerpoint/2010/main" val="2335663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81F5A5-DE6E-644E-C979-8908E8D678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442318-10E2-5555-CB5A-D3C804751D1D}"/>
              </a:ext>
            </a:extLst>
          </p:cNvPr>
          <p:cNvSpPr>
            <a:spLocks noGrp="1"/>
          </p:cNvSpPr>
          <p:nvPr>
            <p:ph type="title"/>
          </p:nvPr>
        </p:nvSpPr>
        <p:spPr>
          <a:xfrm>
            <a:off x="1399591" y="208913"/>
            <a:ext cx="9591869" cy="1402764"/>
          </a:xfrm>
        </p:spPr>
        <p:txBody>
          <a:bodyPr>
            <a:normAutofit/>
          </a:bodyPr>
          <a:lstStyle/>
          <a:p>
            <a:r>
              <a:rPr lang="en-US" sz="3200" dirty="0"/>
              <a:t>Communication model – </a:t>
            </a:r>
            <a:r>
              <a:rPr lang="en-US" sz="3200" dirty="0" err="1"/>
              <a:t>egan’s</a:t>
            </a:r>
            <a:r>
              <a:rPr lang="en-US" sz="3200" dirty="0"/>
              <a:t> soler </a:t>
            </a:r>
          </a:p>
        </p:txBody>
      </p:sp>
      <p:graphicFrame>
        <p:nvGraphicFramePr>
          <p:cNvPr id="6" name="Content Placeholder 5">
            <a:extLst>
              <a:ext uri="{FF2B5EF4-FFF2-40B4-BE49-F238E27FC236}">
                <a16:creationId xmlns:a16="http://schemas.microsoft.com/office/drawing/2014/main" id="{431C44ED-084B-407B-56C3-CFF47A5F6AED}"/>
              </a:ext>
            </a:extLst>
          </p:cNvPr>
          <p:cNvGraphicFramePr>
            <a:graphicFrameLocks noGrp="1"/>
          </p:cNvGraphicFramePr>
          <p:nvPr>
            <p:ph idx="1"/>
            <p:extLst>
              <p:ext uri="{D42A27DB-BD31-4B8C-83A1-F6EECF244321}">
                <p14:modId xmlns:p14="http://schemas.microsoft.com/office/powerpoint/2010/main" val="238587981"/>
              </p:ext>
            </p:extLst>
          </p:nvPr>
        </p:nvGraphicFramePr>
        <p:xfrm>
          <a:off x="369693" y="1828800"/>
          <a:ext cx="5726308" cy="4434840"/>
        </p:xfrm>
        <a:graphic>
          <a:graphicData uri="http://schemas.openxmlformats.org/drawingml/2006/table">
            <a:tbl>
              <a:tblPr firstRow="1" bandRow="1">
                <a:tableStyleId>{21E4AEA4-8DFA-4A89-87EB-49C32662AFE0}</a:tableStyleId>
              </a:tblPr>
              <a:tblGrid>
                <a:gridCol w="2863154">
                  <a:extLst>
                    <a:ext uri="{9D8B030D-6E8A-4147-A177-3AD203B41FA5}">
                      <a16:colId xmlns:a16="http://schemas.microsoft.com/office/drawing/2014/main" val="3188663392"/>
                    </a:ext>
                  </a:extLst>
                </a:gridCol>
                <a:gridCol w="2863154">
                  <a:extLst>
                    <a:ext uri="{9D8B030D-6E8A-4147-A177-3AD203B41FA5}">
                      <a16:colId xmlns:a16="http://schemas.microsoft.com/office/drawing/2014/main" val="3664132704"/>
                    </a:ext>
                  </a:extLst>
                </a:gridCol>
              </a:tblGrid>
              <a:tr h="739140">
                <a:tc>
                  <a:txBody>
                    <a:bodyPr/>
                    <a:lstStyle/>
                    <a:p>
                      <a:pPr algn="ctr"/>
                      <a:r>
                        <a:rPr lang="en-US" dirty="0"/>
                        <a:t>Letter </a:t>
                      </a:r>
                    </a:p>
                  </a:txBody>
                  <a:tcPr/>
                </a:tc>
                <a:tc>
                  <a:txBody>
                    <a:bodyPr/>
                    <a:lstStyle/>
                    <a:p>
                      <a:pPr algn="ctr"/>
                      <a:r>
                        <a:rPr lang="en-US" dirty="0"/>
                        <a:t>Meaning </a:t>
                      </a:r>
                    </a:p>
                  </a:txBody>
                  <a:tcPr/>
                </a:tc>
                <a:extLst>
                  <a:ext uri="{0D108BD9-81ED-4DB2-BD59-A6C34878D82A}">
                    <a16:rowId xmlns:a16="http://schemas.microsoft.com/office/drawing/2014/main" val="1412747276"/>
                  </a:ext>
                </a:extLst>
              </a:tr>
              <a:tr h="739140">
                <a:tc>
                  <a:txBody>
                    <a:bodyPr/>
                    <a:lstStyle/>
                    <a:p>
                      <a:pPr algn="ctr"/>
                      <a:r>
                        <a:rPr lang="en-US" dirty="0"/>
                        <a:t>S</a:t>
                      </a:r>
                    </a:p>
                  </a:txBody>
                  <a:tcPr/>
                </a:tc>
                <a:tc>
                  <a:txBody>
                    <a:bodyPr/>
                    <a:lstStyle/>
                    <a:p>
                      <a:pPr algn="ctr"/>
                      <a:r>
                        <a:rPr lang="en-US" dirty="0"/>
                        <a:t>Sit Squarely facing the person</a:t>
                      </a:r>
                    </a:p>
                  </a:txBody>
                  <a:tcPr/>
                </a:tc>
                <a:extLst>
                  <a:ext uri="{0D108BD9-81ED-4DB2-BD59-A6C34878D82A}">
                    <a16:rowId xmlns:a16="http://schemas.microsoft.com/office/drawing/2014/main" val="688488497"/>
                  </a:ext>
                </a:extLst>
              </a:tr>
              <a:tr h="739140">
                <a:tc>
                  <a:txBody>
                    <a:bodyPr/>
                    <a:lstStyle/>
                    <a:p>
                      <a:pPr algn="ctr"/>
                      <a:r>
                        <a:rPr lang="en-US" dirty="0"/>
                        <a:t>O</a:t>
                      </a:r>
                    </a:p>
                  </a:txBody>
                  <a:tcPr/>
                </a:tc>
                <a:tc>
                  <a:txBody>
                    <a:bodyPr/>
                    <a:lstStyle/>
                    <a:p>
                      <a:pPr algn="ctr"/>
                      <a:r>
                        <a:rPr lang="en-US" dirty="0"/>
                        <a:t>Open Posture</a:t>
                      </a:r>
                    </a:p>
                  </a:txBody>
                  <a:tcPr/>
                </a:tc>
                <a:extLst>
                  <a:ext uri="{0D108BD9-81ED-4DB2-BD59-A6C34878D82A}">
                    <a16:rowId xmlns:a16="http://schemas.microsoft.com/office/drawing/2014/main" val="1956252715"/>
                  </a:ext>
                </a:extLst>
              </a:tr>
              <a:tr h="739140">
                <a:tc>
                  <a:txBody>
                    <a:bodyPr/>
                    <a:lstStyle/>
                    <a:p>
                      <a:pPr algn="ctr"/>
                      <a:r>
                        <a:rPr lang="en-US" dirty="0"/>
                        <a:t>L</a:t>
                      </a:r>
                    </a:p>
                  </a:txBody>
                  <a:tcPr/>
                </a:tc>
                <a:tc>
                  <a:txBody>
                    <a:bodyPr/>
                    <a:lstStyle/>
                    <a:p>
                      <a:pPr algn="ctr"/>
                      <a:r>
                        <a:rPr lang="en-US" dirty="0"/>
                        <a:t>Lean towards them </a:t>
                      </a:r>
                    </a:p>
                  </a:txBody>
                  <a:tcPr/>
                </a:tc>
                <a:extLst>
                  <a:ext uri="{0D108BD9-81ED-4DB2-BD59-A6C34878D82A}">
                    <a16:rowId xmlns:a16="http://schemas.microsoft.com/office/drawing/2014/main" val="2784858407"/>
                  </a:ext>
                </a:extLst>
              </a:tr>
              <a:tr h="739140">
                <a:tc>
                  <a:txBody>
                    <a:bodyPr/>
                    <a:lstStyle/>
                    <a:p>
                      <a:pPr algn="ctr"/>
                      <a:r>
                        <a:rPr lang="en-US" dirty="0"/>
                        <a:t>E</a:t>
                      </a:r>
                    </a:p>
                  </a:txBody>
                  <a:tcPr/>
                </a:tc>
                <a:tc>
                  <a:txBody>
                    <a:bodyPr/>
                    <a:lstStyle/>
                    <a:p>
                      <a:pPr algn="ctr"/>
                      <a:r>
                        <a:rPr lang="en-US" dirty="0"/>
                        <a:t>Maintain Eye Contact</a:t>
                      </a:r>
                    </a:p>
                  </a:txBody>
                  <a:tcPr/>
                </a:tc>
                <a:extLst>
                  <a:ext uri="{0D108BD9-81ED-4DB2-BD59-A6C34878D82A}">
                    <a16:rowId xmlns:a16="http://schemas.microsoft.com/office/drawing/2014/main" val="1859488130"/>
                  </a:ext>
                </a:extLst>
              </a:tr>
              <a:tr h="739140">
                <a:tc>
                  <a:txBody>
                    <a:bodyPr/>
                    <a:lstStyle/>
                    <a:p>
                      <a:pPr algn="ctr"/>
                      <a:r>
                        <a:rPr lang="en-US" dirty="0"/>
                        <a:t>R</a:t>
                      </a:r>
                    </a:p>
                  </a:txBody>
                  <a:tcPr/>
                </a:tc>
                <a:tc>
                  <a:txBody>
                    <a:bodyPr/>
                    <a:lstStyle/>
                    <a:p>
                      <a:pPr algn="ctr"/>
                      <a:r>
                        <a:rPr lang="en-US" dirty="0"/>
                        <a:t>Stay Relaxed</a:t>
                      </a:r>
                    </a:p>
                  </a:txBody>
                  <a:tcPr/>
                </a:tc>
                <a:extLst>
                  <a:ext uri="{0D108BD9-81ED-4DB2-BD59-A6C34878D82A}">
                    <a16:rowId xmlns:a16="http://schemas.microsoft.com/office/drawing/2014/main" val="160927544"/>
                  </a:ext>
                </a:extLst>
              </a:tr>
            </a:tbl>
          </a:graphicData>
        </a:graphic>
      </p:graphicFrame>
      <p:sp>
        <p:nvSpPr>
          <p:cNvPr id="7" name="TextBox 6">
            <a:extLst>
              <a:ext uri="{FF2B5EF4-FFF2-40B4-BE49-F238E27FC236}">
                <a16:creationId xmlns:a16="http://schemas.microsoft.com/office/drawing/2014/main" id="{8F84F8AB-A0FF-FDEC-26FA-38E4C5751BE6}"/>
              </a:ext>
            </a:extLst>
          </p:cNvPr>
          <p:cNvSpPr txBox="1"/>
          <p:nvPr/>
        </p:nvSpPr>
        <p:spPr>
          <a:xfrm>
            <a:off x="6949439" y="2331720"/>
            <a:ext cx="4872867" cy="3539430"/>
          </a:xfrm>
          <a:prstGeom prst="rect">
            <a:avLst/>
          </a:prstGeom>
          <a:noFill/>
        </p:spPr>
        <p:txBody>
          <a:bodyPr wrap="square" rtlCol="0">
            <a:spAutoFit/>
          </a:bodyPr>
          <a:lstStyle/>
          <a:p>
            <a:r>
              <a:rPr lang="en-US" sz="3200" dirty="0"/>
              <a:t>How it Helps:</a:t>
            </a:r>
          </a:p>
          <a:p>
            <a:pPr marL="342900" indent="-342900">
              <a:buFont typeface="Arial" panose="020B0604020202020204" pitchFamily="34" charset="0"/>
              <a:buChar char="•"/>
            </a:pPr>
            <a:r>
              <a:rPr lang="en-US" sz="3200" dirty="0"/>
              <a:t>Shows respect and attentiveness </a:t>
            </a:r>
          </a:p>
          <a:p>
            <a:pPr marL="342900" indent="-342900">
              <a:buFont typeface="Arial" panose="020B0604020202020204" pitchFamily="34" charset="0"/>
              <a:buChar char="•"/>
            </a:pPr>
            <a:r>
              <a:rPr lang="en-US" sz="3200" dirty="0"/>
              <a:t>Builds trust with patients </a:t>
            </a:r>
          </a:p>
          <a:p>
            <a:pPr marL="342900" indent="-342900">
              <a:buFont typeface="Arial" panose="020B0604020202020204" pitchFamily="34" charset="0"/>
              <a:buChar char="•"/>
            </a:pPr>
            <a:r>
              <a:rPr lang="en-US" sz="3200" dirty="0"/>
              <a:t>Encourages open communication (Counselling Tutor, 2025)</a:t>
            </a:r>
          </a:p>
        </p:txBody>
      </p:sp>
    </p:spTree>
    <p:extLst>
      <p:ext uri="{BB962C8B-B14F-4D97-AF65-F5344CB8AC3E}">
        <p14:creationId xmlns:p14="http://schemas.microsoft.com/office/powerpoint/2010/main" val="839674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D49BF-243C-D6D2-7308-CCBF766739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51ABB-F413-4B40-9676-BDD11B12EA9F}"/>
              </a:ext>
            </a:extLst>
          </p:cNvPr>
          <p:cNvSpPr>
            <a:spLocks noGrp="1"/>
          </p:cNvSpPr>
          <p:nvPr>
            <p:ph type="title"/>
          </p:nvPr>
        </p:nvSpPr>
        <p:spPr>
          <a:xfrm>
            <a:off x="1399591" y="208913"/>
            <a:ext cx="9591869" cy="1402764"/>
          </a:xfrm>
        </p:spPr>
        <p:txBody>
          <a:bodyPr>
            <a:normAutofit/>
          </a:bodyPr>
          <a:lstStyle/>
          <a:p>
            <a:r>
              <a:rPr lang="en-US" sz="3200" dirty="0"/>
              <a:t>Applying communication in practice</a:t>
            </a:r>
          </a:p>
        </p:txBody>
      </p:sp>
      <p:sp>
        <p:nvSpPr>
          <p:cNvPr id="4" name="Content Placeholder 3">
            <a:extLst>
              <a:ext uri="{FF2B5EF4-FFF2-40B4-BE49-F238E27FC236}">
                <a16:creationId xmlns:a16="http://schemas.microsoft.com/office/drawing/2014/main" id="{BDFE9D79-F749-B19C-F929-1F80C3D10E25}"/>
              </a:ext>
            </a:extLst>
          </p:cNvPr>
          <p:cNvSpPr>
            <a:spLocks noGrp="1"/>
          </p:cNvSpPr>
          <p:nvPr>
            <p:ph idx="1"/>
          </p:nvPr>
        </p:nvSpPr>
        <p:spPr>
          <a:xfrm>
            <a:off x="1399591" y="1920241"/>
            <a:ext cx="5493578" cy="4550898"/>
          </a:xfrm>
        </p:spPr>
        <p:txBody>
          <a:bodyPr>
            <a:normAutofit/>
          </a:bodyPr>
          <a:lstStyle/>
          <a:p>
            <a:pPr marL="0" indent="0">
              <a:buNone/>
            </a:pPr>
            <a:r>
              <a:rPr lang="en-US" sz="2000" dirty="0"/>
              <a:t>Setting: </a:t>
            </a:r>
            <a:r>
              <a:rPr lang="en-US" sz="2000" dirty="0" err="1"/>
              <a:t>Westacres</a:t>
            </a:r>
            <a:r>
              <a:rPr lang="en-US" sz="2000" dirty="0"/>
              <a:t> Nursing Home, Laindon</a:t>
            </a:r>
          </a:p>
          <a:p>
            <a:pPr marL="0" indent="0">
              <a:buNone/>
            </a:pPr>
            <a:r>
              <a:rPr lang="en-US" sz="2000" dirty="0"/>
              <a:t>Job Role: Support Worker </a:t>
            </a:r>
          </a:p>
          <a:p>
            <a:pPr marL="0" indent="0">
              <a:buNone/>
            </a:pPr>
            <a:r>
              <a:rPr lang="en-US" sz="2000" dirty="0"/>
              <a:t>Situation: Elderly resident feeling anxious and refusing meals </a:t>
            </a:r>
          </a:p>
          <a:p>
            <a:pPr marL="0" indent="0">
              <a:buNone/>
            </a:pPr>
            <a:endParaRPr lang="en-US" sz="2000" dirty="0"/>
          </a:p>
          <a:p>
            <a:pPr marL="0" indent="0">
              <a:buNone/>
            </a:pPr>
            <a:r>
              <a:rPr lang="en-US" sz="2000" dirty="0"/>
              <a:t>My Actions:</a:t>
            </a:r>
          </a:p>
          <a:p>
            <a:r>
              <a:rPr lang="en-US" sz="2000" dirty="0"/>
              <a:t>Used SOLER – sat facing her, open posture, gentle eye contact </a:t>
            </a:r>
          </a:p>
          <a:p>
            <a:r>
              <a:rPr lang="en-US" sz="2000" dirty="0"/>
              <a:t>Spoke calmly and listened to her concerns </a:t>
            </a:r>
          </a:p>
          <a:p>
            <a:r>
              <a:rPr lang="en-US" sz="2000" dirty="0"/>
              <a:t>Explained meal options and offered choices </a:t>
            </a:r>
          </a:p>
          <a:p>
            <a:r>
              <a:rPr lang="en-US" sz="2000" dirty="0"/>
              <a:t>Involved family to reassure her </a:t>
            </a:r>
          </a:p>
          <a:p>
            <a:pPr marL="0" indent="0">
              <a:buNone/>
            </a:pPr>
            <a:endParaRPr lang="en-US" sz="2000" dirty="0"/>
          </a:p>
          <a:p>
            <a:pPr marL="0" indent="0">
              <a:buNone/>
            </a:pPr>
            <a:endParaRPr lang="en-US" sz="2000" dirty="0"/>
          </a:p>
        </p:txBody>
      </p:sp>
      <p:sp>
        <p:nvSpPr>
          <p:cNvPr id="5" name="TextBox 4">
            <a:extLst>
              <a:ext uri="{FF2B5EF4-FFF2-40B4-BE49-F238E27FC236}">
                <a16:creationId xmlns:a16="http://schemas.microsoft.com/office/drawing/2014/main" id="{9CACEBD9-F232-EE7F-5E06-1D3CF4A5DA8D}"/>
              </a:ext>
            </a:extLst>
          </p:cNvPr>
          <p:cNvSpPr txBox="1"/>
          <p:nvPr/>
        </p:nvSpPr>
        <p:spPr>
          <a:xfrm>
            <a:off x="6541478" y="3259015"/>
            <a:ext cx="4923692" cy="1884683"/>
          </a:xfrm>
          <a:prstGeom prst="rect">
            <a:avLst/>
          </a:prstGeom>
          <a:noFill/>
        </p:spPr>
        <p:txBody>
          <a:bodyPr wrap="square" rtlCol="0">
            <a:spAutoFit/>
          </a:bodyPr>
          <a:lstStyle/>
          <a:p>
            <a:pPr>
              <a:lnSpc>
                <a:spcPct val="150000"/>
              </a:lnSpc>
            </a:pPr>
            <a:r>
              <a:rPr lang="en-US" sz="2000" dirty="0"/>
              <a:t>Impact:</a:t>
            </a:r>
          </a:p>
          <a:p>
            <a:pPr marL="285750" indent="-285750">
              <a:lnSpc>
                <a:spcPct val="150000"/>
              </a:lnSpc>
              <a:buFont typeface="Arial" panose="020B0604020202020204" pitchFamily="34" charset="0"/>
              <a:buChar char="•"/>
            </a:pPr>
            <a:r>
              <a:rPr lang="en-US" sz="2000" dirty="0"/>
              <a:t>Reduced anxiety </a:t>
            </a:r>
          </a:p>
          <a:p>
            <a:pPr marL="285750" indent="-285750">
              <a:lnSpc>
                <a:spcPct val="150000"/>
              </a:lnSpc>
              <a:buFont typeface="Arial" panose="020B0604020202020204" pitchFamily="34" charset="0"/>
              <a:buChar char="•"/>
            </a:pPr>
            <a:r>
              <a:rPr lang="en-US" sz="2000" dirty="0"/>
              <a:t>Resident agreed to eat </a:t>
            </a:r>
          </a:p>
          <a:p>
            <a:pPr marL="285750" indent="-285750">
              <a:lnSpc>
                <a:spcPct val="150000"/>
              </a:lnSpc>
              <a:buFont typeface="Arial" panose="020B0604020202020204" pitchFamily="34" charset="0"/>
              <a:buChar char="•"/>
            </a:pPr>
            <a:r>
              <a:rPr lang="en-US" sz="2000" dirty="0"/>
              <a:t>Improved trust and relationship </a:t>
            </a:r>
          </a:p>
        </p:txBody>
      </p:sp>
    </p:spTree>
    <p:extLst>
      <p:ext uri="{BB962C8B-B14F-4D97-AF65-F5344CB8AC3E}">
        <p14:creationId xmlns:p14="http://schemas.microsoft.com/office/powerpoint/2010/main" val="3980144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E28EE-5806-A62D-931D-0D20B13FAF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A38DEB-14C2-EA89-A6EB-9977FCE4ECD4}"/>
              </a:ext>
            </a:extLst>
          </p:cNvPr>
          <p:cNvSpPr>
            <a:spLocks noGrp="1"/>
          </p:cNvSpPr>
          <p:nvPr>
            <p:ph type="title"/>
          </p:nvPr>
        </p:nvSpPr>
        <p:spPr>
          <a:xfrm>
            <a:off x="1399591" y="208913"/>
            <a:ext cx="9591869" cy="1402764"/>
          </a:xfrm>
        </p:spPr>
        <p:txBody>
          <a:bodyPr>
            <a:normAutofit/>
          </a:bodyPr>
          <a:lstStyle/>
          <a:p>
            <a:r>
              <a:rPr lang="en-US" sz="3200" dirty="0"/>
              <a:t>Communication and my future career </a:t>
            </a:r>
          </a:p>
        </p:txBody>
      </p:sp>
      <p:sp>
        <p:nvSpPr>
          <p:cNvPr id="3" name="Content Placeholder 2">
            <a:extLst>
              <a:ext uri="{FF2B5EF4-FFF2-40B4-BE49-F238E27FC236}">
                <a16:creationId xmlns:a16="http://schemas.microsoft.com/office/drawing/2014/main" id="{20BB1D8D-48EC-6002-9DE7-4795B6FB7E95}"/>
              </a:ext>
            </a:extLst>
          </p:cNvPr>
          <p:cNvSpPr>
            <a:spLocks noGrp="1"/>
          </p:cNvSpPr>
          <p:nvPr>
            <p:ph idx="1"/>
          </p:nvPr>
        </p:nvSpPr>
        <p:spPr>
          <a:xfrm>
            <a:off x="227283" y="2040884"/>
            <a:ext cx="3617886" cy="3117269"/>
          </a:xfrm>
        </p:spPr>
        <p:style>
          <a:lnRef idx="1">
            <a:schemeClr val="accent2"/>
          </a:lnRef>
          <a:fillRef idx="3">
            <a:schemeClr val="accent2"/>
          </a:fillRef>
          <a:effectRef idx="2">
            <a:schemeClr val="accent2"/>
          </a:effectRef>
          <a:fontRef idx="minor">
            <a:schemeClr val="lt1"/>
          </a:fontRef>
        </p:style>
        <p:txBody>
          <a:bodyPr>
            <a:noAutofit/>
          </a:bodyPr>
          <a:lstStyle/>
          <a:p>
            <a:pPr marL="228600" lvl="1" indent="0">
              <a:buNone/>
            </a:pPr>
            <a:r>
              <a:rPr lang="en-US" sz="2200" dirty="0"/>
              <a:t>Why This Skill Matters:</a:t>
            </a:r>
          </a:p>
          <a:p>
            <a:pPr lvl="1"/>
            <a:r>
              <a:rPr lang="en-US" sz="2200" dirty="0"/>
              <a:t>Essential for all health and social care roles</a:t>
            </a:r>
          </a:p>
          <a:p>
            <a:pPr lvl="1"/>
            <a:r>
              <a:rPr lang="en-US" sz="2200" dirty="0"/>
              <a:t>Builds positive relationships </a:t>
            </a:r>
          </a:p>
          <a:p>
            <a:pPr lvl="1"/>
            <a:r>
              <a:rPr lang="en-US" sz="2200" dirty="0"/>
              <a:t>Helps provide person-centered care (SCIE, 2024)</a:t>
            </a:r>
          </a:p>
        </p:txBody>
      </p:sp>
      <p:sp>
        <p:nvSpPr>
          <p:cNvPr id="5" name="Content Placeholder 2">
            <a:extLst>
              <a:ext uri="{FF2B5EF4-FFF2-40B4-BE49-F238E27FC236}">
                <a16:creationId xmlns:a16="http://schemas.microsoft.com/office/drawing/2014/main" id="{52302D73-78A0-53CA-D839-095DD9908B5B}"/>
              </a:ext>
            </a:extLst>
          </p:cNvPr>
          <p:cNvSpPr txBox="1">
            <a:spLocks/>
          </p:cNvSpPr>
          <p:nvPr/>
        </p:nvSpPr>
        <p:spPr>
          <a:xfrm>
            <a:off x="4386582" y="2040883"/>
            <a:ext cx="3617886" cy="3117269"/>
          </a:xfrm>
          <a:prstGeom prst="rect">
            <a:avLst/>
          </a:prstGeom>
        </p:spPr>
        <p:style>
          <a:lnRef idx="1">
            <a:schemeClr val="accent2"/>
          </a:lnRef>
          <a:fillRef idx="3">
            <a:schemeClr val="accent2"/>
          </a:fillRef>
          <a:effectRef idx="2">
            <a:schemeClr val="accent2"/>
          </a:effectRef>
          <a:fontRef idx="minor">
            <a:schemeClr val="lt1"/>
          </a:fontRef>
        </p:style>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lt1"/>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lt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lt1"/>
                </a:solidFill>
                <a:latin typeface="+mn-lt"/>
                <a:ea typeface="+mn-ea"/>
                <a:cs typeface="+mn-cs"/>
              </a:defRPr>
            </a:lvl9pPr>
          </a:lstStyle>
          <a:p>
            <a:pPr marL="228600" lvl="1" indent="0">
              <a:buFont typeface="Arial" panose="020B0604020202020204" pitchFamily="34" charset="0"/>
              <a:buNone/>
            </a:pPr>
            <a:r>
              <a:rPr lang="en-US" sz="2000" dirty="0"/>
              <a:t>My strengths:</a:t>
            </a:r>
          </a:p>
          <a:p>
            <a:pPr lvl="1"/>
            <a:r>
              <a:rPr lang="en-US" sz="2000" dirty="0"/>
              <a:t>10+ years experience in communication </a:t>
            </a:r>
          </a:p>
          <a:p>
            <a:pPr lvl="1"/>
            <a:r>
              <a:rPr lang="en-US" sz="2000" dirty="0"/>
              <a:t>Ability to listen and show empathy </a:t>
            </a:r>
          </a:p>
          <a:p>
            <a:pPr lvl="1"/>
            <a:r>
              <a:rPr lang="en-US" sz="2000" dirty="0"/>
              <a:t>Skilled in adapting communication for different needs </a:t>
            </a:r>
          </a:p>
        </p:txBody>
      </p:sp>
      <p:sp>
        <p:nvSpPr>
          <p:cNvPr id="6" name="Content Placeholder 2">
            <a:extLst>
              <a:ext uri="{FF2B5EF4-FFF2-40B4-BE49-F238E27FC236}">
                <a16:creationId xmlns:a16="http://schemas.microsoft.com/office/drawing/2014/main" id="{32027E37-CF97-4187-D4D4-452CDA651BB6}"/>
              </a:ext>
            </a:extLst>
          </p:cNvPr>
          <p:cNvSpPr txBox="1">
            <a:spLocks/>
          </p:cNvSpPr>
          <p:nvPr/>
        </p:nvSpPr>
        <p:spPr>
          <a:xfrm>
            <a:off x="8346833" y="2040883"/>
            <a:ext cx="3617886" cy="3117269"/>
          </a:xfrm>
          <a:prstGeom prst="rect">
            <a:avLst/>
          </a:prstGeom>
        </p:spPr>
        <p:style>
          <a:lnRef idx="1">
            <a:schemeClr val="accent2"/>
          </a:lnRef>
          <a:fillRef idx="3">
            <a:schemeClr val="accent2"/>
          </a:fillRef>
          <a:effectRef idx="2">
            <a:schemeClr val="accent2"/>
          </a:effectRef>
          <a:fontRef idx="minor">
            <a:schemeClr val="lt1"/>
          </a:fontRef>
        </p:style>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lt1"/>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lt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lt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lt1"/>
                </a:solidFill>
                <a:latin typeface="+mn-lt"/>
                <a:ea typeface="+mn-ea"/>
                <a:cs typeface="+mn-cs"/>
              </a:defRPr>
            </a:lvl9pPr>
          </a:lstStyle>
          <a:p>
            <a:pPr marL="228600" lvl="1" indent="0">
              <a:buFont typeface="Arial" panose="020B0604020202020204" pitchFamily="34" charset="0"/>
              <a:buNone/>
            </a:pPr>
            <a:r>
              <a:rPr lang="en-US" sz="2200" dirty="0"/>
              <a:t>For Development:</a:t>
            </a:r>
          </a:p>
          <a:p>
            <a:pPr lvl="1"/>
            <a:r>
              <a:rPr lang="en-US" sz="2200" dirty="0"/>
              <a:t>Improve written communication skills </a:t>
            </a:r>
          </a:p>
          <a:p>
            <a:pPr lvl="1"/>
            <a:r>
              <a:rPr lang="en-US" sz="2200" dirty="0"/>
              <a:t>Learn to communicate with people with dementia </a:t>
            </a:r>
          </a:p>
          <a:p>
            <a:pPr lvl="1"/>
            <a:r>
              <a:rPr lang="en-US" sz="2200" dirty="0"/>
              <a:t>Enhance record keeping accuracy </a:t>
            </a:r>
          </a:p>
        </p:txBody>
      </p:sp>
    </p:spTree>
    <p:extLst>
      <p:ext uri="{BB962C8B-B14F-4D97-AF65-F5344CB8AC3E}">
        <p14:creationId xmlns:p14="http://schemas.microsoft.com/office/powerpoint/2010/main" val="3421199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C9217-A195-7A2D-0BE1-0AA033FBB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EB9CAB-225F-53FC-743B-BACBA8602819}"/>
              </a:ext>
            </a:extLst>
          </p:cNvPr>
          <p:cNvSpPr>
            <a:spLocks noGrp="1"/>
          </p:cNvSpPr>
          <p:nvPr>
            <p:ph type="title"/>
          </p:nvPr>
        </p:nvSpPr>
        <p:spPr>
          <a:xfrm>
            <a:off x="1399591" y="208913"/>
            <a:ext cx="9591869" cy="1402764"/>
          </a:xfrm>
        </p:spPr>
        <p:txBody>
          <a:bodyPr>
            <a:normAutofit/>
          </a:bodyPr>
          <a:lstStyle/>
          <a:p>
            <a:r>
              <a:rPr lang="en-US" sz="3200" dirty="0"/>
              <a:t>conclusion</a:t>
            </a:r>
          </a:p>
        </p:txBody>
      </p:sp>
      <p:sp>
        <p:nvSpPr>
          <p:cNvPr id="3" name="Content Placeholder 2">
            <a:extLst>
              <a:ext uri="{FF2B5EF4-FFF2-40B4-BE49-F238E27FC236}">
                <a16:creationId xmlns:a16="http://schemas.microsoft.com/office/drawing/2014/main" id="{7282A632-48F0-CA98-73F4-B4988151BE31}"/>
              </a:ext>
            </a:extLst>
          </p:cNvPr>
          <p:cNvSpPr>
            <a:spLocks noGrp="1"/>
          </p:cNvSpPr>
          <p:nvPr>
            <p:ph idx="1"/>
          </p:nvPr>
        </p:nvSpPr>
        <p:spPr>
          <a:xfrm>
            <a:off x="1399591" y="1611677"/>
            <a:ext cx="9591869" cy="4859461"/>
          </a:xfrm>
        </p:spPr>
        <p:txBody>
          <a:bodyPr>
            <a:noAutofit/>
          </a:bodyPr>
          <a:lstStyle/>
          <a:p>
            <a:pPr marL="228600" lvl="1" indent="0" algn="ctr">
              <a:buNone/>
            </a:pPr>
            <a:endParaRPr lang="en-US" sz="2400" dirty="0"/>
          </a:p>
          <a:p>
            <a:pPr lvl="1" algn="ctr"/>
            <a:r>
              <a:rPr lang="en-US" sz="2400" dirty="0"/>
              <a:t>Communication is essential for safe, effective care</a:t>
            </a:r>
          </a:p>
          <a:p>
            <a:pPr lvl="1" algn="ctr"/>
            <a:r>
              <a:rPr lang="en-US" sz="2400" dirty="0"/>
              <a:t>SOLER model helps structure effective interaction. </a:t>
            </a:r>
          </a:p>
          <a:p>
            <a:pPr lvl="1" algn="ctr"/>
            <a:r>
              <a:rPr lang="en-US" sz="2400" dirty="0"/>
              <a:t>Practical example shows real-world impact </a:t>
            </a:r>
          </a:p>
          <a:p>
            <a:pPr lvl="1" algn="ctr"/>
            <a:r>
              <a:rPr lang="en-US" sz="2400" dirty="0"/>
              <a:t>This skill supports my ongoing professional development </a:t>
            </a:r>
          </a:p>
          <a:p>
            <a:pPr lvl="1" algn="ctr"/>
            <a:endParaRPr lang="en-US" sz="2400" dirty="0"/>
          </a:p>
          <a:p>
            <a:pPr marL="228600" lvl="1" indent="0" algn="ctr">
              <a:buNone/>
            </a:pPr>
            <a:r>
              <a:rPr lang="en-US" sz="2400" b="1" i="1" u="sng" dirty="0"/>
              <a:t>Key Message:</a:t>
            </a:r>
          </a:p>
          <a:p>
            <a:pPr marL="228600" lvl="1" indent="0" algn="ctr">
              <a:buNone/>
            </a:pPr>
            <a:r>
              <a:rPr lang="en-US" sz="2400" b="1" i="1" u="sng" dirty="0"/>
              <a:t>Good Communication = Better Care </a:t>
            </a:r>
          </a:p>
        </p:txBody>
      </p:sp>
    </p:spTree>
    <p:extLst>
      <p:ext uri="{BB962C8B-B14F-4D97-AF65-F5344CB8AC3E}">
        <p14:creationId xmlns:p14="http://schemas.microsoft.com/office/powerpoint/2010/main" val="1427787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F7083-AC74-90A9-6871-AF2352ED16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CC5D39-3EE0-8B6D-CB46-1FF5B301B7AA}"/>
              </a:ext>
            </a:extLst>
          </p:cNvPr>
          <p:cNvSpPr>
            <a:spLocks noGrp="1"/>
          </p:cNvSpPr>
          <p:nvPr>
            <p:ph type="title"/>
          </p:nvPr>
        </p:nvSpPr>
        <p:spPr>
          <a:xfrm>
            <a:off x="1399591" y="208913"/>
            <a:ext cx="9591869" cy="1402764"/>
          </a:xfrm>
        </p:spPr>
        <p:txBody>
          <a:bodyPr>
            <a:normAutofit/>
          </a:bodyPr>
          <a:lstStyle/>
          <a:p>
            <a:r>
              <a:rPr lang="en-US" sz="3200" dirty="0"/>
              <a:t>References</a:t>
            </a:r>
          </a:p>
        </p:txBody>
      </p:sp>
      <p:sp>
        <p:nvSpPr>
          <p:cNvPr id="3" name="Content Placeholder 2">
            <a:extLst>
              <a:ext uri="{FF2B5EF4-FFF2-40B4-BE49-F238E27FC236}">
                <a16:creationId xmlns:a16="http://schemas.microsoft.com/office/drawing/2014/main" id="{F7518806-BD67-4BB6-3763-C2CAB8D82E82}"/>
              </a:ext>
            </a:extLst>
          </p:cNvPr>
          <p:cNvSpPr>
            <a:spLocks noGrp="1"/>
          </p:cNvSpPr>
          <p:nvPr>
            <p:ph idx="1"/>
          </p:nvPr>
        </p:nvSpPr>
        <p:spPr>
          <a:xfrm>
            <a:off x="1399592" y="1611677"/>
            <a:ext cx="9591868" cy="4636724"/>
          </a:xfrm>
        </p:spPr>
        <p:txBody>
          <a:bodyPr>
            <a:noAutofit/>
          </a:bodyPr>
          <a:lstStyle/>
          <a:p>
            <a:pPr marL="0" indent="0" algn="ctr">
              <a:lnSpc>
                <a:spcPts val="4848"/>
              </a:lnSpc>
              <a:buNone/>
            </a:pPr>
            <a:r>
              <a:rPr lang="en-US" sz="1400" dirty="0">
                <a:solidFill>
                  <a:schemeClr val="tx1"/>
                </a:solidFill>
                <a:ea typeface="Nunito Bold"/>
                <a:cs typeface="Nunito Bold"/>
                <a:sym typeface="Nunito Bold"/>
              </a:rPr>
              <a:t>Egan, G. (2014) The Skilled Helper: A Problem-Management and Opportunity-Development Approach to Helping. 10th </a:t>
            </a:r>
            <a:r>
              <a:rPr lang="en-US" sz="1400" dirty="0" err="1">
                <a:solidFill>
                  <a:schemeClr val="tx1"/>
                </a:solidFill>
                <a:ea typeface="Nunito Bold"/>
                <a:cs typeface="Nunito Bold"/>
                <a:sym typeface="Nunito Bold"/>
              </a:rPr>
              <a:t>edn</a:t>
            </a:r>
            <a:r>
              <a:rPr lang="en-US" sz="1400" dirty="0">
                <a:solidFill>
                  <a:schemeClr val="tx1"/>
                </a:solidFill>
                <a:ea typeface="Nunito Bold"/>
                <a:cs typeface="Nunito Bold"/>
                <a:sym typeface="Nunito Bold"/>
              </a:rPr>
              <a:t>. Boston: Cengage Learning.</a:t>
            </a:r>
          </a:p>
          <a:p>
            <a:pPr marL="0" indent="0" algn="ctr">
              <a:lnSpc>
                <a:spcPts val="4848"/>
              </a:lnSpc>
              <a:buNone/>
            </a:pPr>
            <a:r>
              <a:rPr lang="en-US" sz="1400" dirty="0">
                <a:solidFill>
                  <a:schemeClr val="tx1"/>
                </a:solidFill>
                <a:ea typeface="Nunito Bold"/>
                <a:cs typeface="Nunito Bold"/>
                <a:sym typeface="Nunito Bold"/>
              </a:rPr>
              <a:t>NHS England (2020) The NHS Constitution for England. London: Department of Health and Social Care. Available at: </a:t>
            </a:r>
            <a:r>
              <a:rPr lang="en-US" sz="1400" u="sng" dirty="0">
                <a:solidFill>
                  <a:schemeClr val="tx1"/>
                </a:solidFill>
                <a:ea typeface="Nunito Bold"/>
                <a:cs typeface="Nunito Bold"/>
                <a:sym typeface="Nunito Bold"/>
                <a:hlinkClick r:id="rId3" tooltip="https://www.gov.uk/government/publications/the-nhs-constitution-for-england">
                  <a:extLst>
                    <a:ext uri="{A12FA001-AC4F-418D-AE19-62706E023703}">
                      <ahyp:hlinkClr xmlns:ahyp="http://schemas.microsoft.com/office/drawing/2018/hyperlinkcolor" val="tx"/>
                    </a:ext>
                  </a:extLst>
                </a:hlinkClick>
              </a:rPr>
              <a:t>https://www.gov.uk/government/publications/the-nhs-constitution-for-england</a:t>
            </a:r>
            <a:r>
              <a:rPr lang="en-US" sz="1400" dirty="0">
                <a:solidFill>
                  <a:schemeClr val="tx1"/>
                </a:solidFill>
                <a:ea typeface="Nunito Bold"/>
                <a:cs typeface="Nunito Bold"/>
                <a:sym typeface="Nunito Bold"/>
              </a:rPr>
              <a:t> (Accessed: 1 July 2026).</a:t>
            </a:r>
          </a:p>
          <a:p>
            <a:pPr marL="0" indent="0" algn="ctr">
              <a:lnSpc>
                <a:spcPts val="4848"/>
              </a:lnSpc>
              <a:buNone/>
            </a:pPr>
            <a:r>
              <a:rPr lang="en-GB" sz="1400" dirty="0">
                <a:solidFill>
                  <a:schemeClr val="tx1"/>
                </a:solidFill>
              </a:rPr>
              <a:t>Social Care Institute for Excellence (2024). </a:t>
            </a:r>
            <a:r>
              <a:rPr lang="en-GB" sz="1400" i="1" dirty="0">
                <a:solidFill>
                  <a:schemeClr val="tx1"/>
                </a:solidFill>
              </a:rPr>
              <a:t>Dignity: Information and Good Communication</a:t>
            </a:r>
            <a:r>
              <a:rPr lang="en-GB" sz="1400" dirty="0">
                <a:solidFill>
                  <a:schemeClr val="tx1"/>
                </a:solidFill>
              </a:rPr>
              <a:t>. [online] SCIE. Available at: https://</a:t>
            </a:r>
            <a:r>
              <a:rPr lang="en-GB" sz="1400" dirty="0" err="1">
                <a:solidFill>
                  <a:schemeClr val="tx1"/>
                </a:solidFill>
              </a:rPr>
              <a:t>www.scie.org.uk</a:t>
            </a:r>
            <a:r>
              <a:rPr lang="en-GB" sz="1400" dirty="0">
                <a:solidFill>
                  <a:schemeClr val="tx1"/>
                </a:solidFill>
              </a:rPr>
              <a:t>/providing-care/dignity-in-care/communication/ [Accessed 10 July 2026].</a:t>
            </a:r>
          </a:p>
          <a:p>
            <a:pPr marL="0" indent="0" algn="ctr">
              <a:lnSpc>
                <a:spcPts val="4848"/>
              </a:lnSpc>
              <a:buNone/>
            </a:pPr>
            <a:r>
              <a:rPr lang="en-GB" sz="1400" dirty="0">
                <a:solidFill>
                  <a:schemeClr val="tx1"/>
                </a:solidFill>
              </a:rPr>
              <a:t>(2025). </a:t>
            </a:r>
            <a:r>
              <a:rPr lang="en-GB" sz="1400" i="1" dirty="0">
                <a:solidFill>
                  <a:schemeClr val="tx1"/>
                </a:solidFill>
              </a:rPr>
              <a:t>Mastering Active Listening in Counselling: Gerard Egan’s SOLER Model • Counselling Tutor</a:t>
            </a:r>
            <a:r>
              <a:rPr lang="en-GB" sz="1400" dirty="0">
                <a:solidFill>
                  <a:schemeClr val="tx1"/>
                </a:solidFill>
              </a:rPr>
              <a:t>. [online] Counselling Tutor. Available at: https://</a:t>
            </a:r>
            <a:r>
              <a:rPr lang="en-GB" sz="1400" dirty="0" err="1">
                <a:solidFill>
                  <a:schemeClr val="tx1"/>
                </a:solidFill>
              </a:rPr>
              <a:t>counsellingtutor.com</a:t>
            </a:r>
            <a:r>
              <a:rPr lang="en-GB" sz="1400" dirty="0">
                <a:solidFill>
                  <a:schemeClr val="tx1"/>
                </a:solidFill>
              </a:rPr>
              <a:t>/active-listening-in-counselling-</a:t>
            </a:r>
            <a:r>
              <a:rPr lang="en-GB" sz="1400" dirty="0" err="1">
                <a:solidFill>
                  <a:schemeClr val="tx1"/>
                </a:solidFill>
              </a:rPr>
              <a:t>egan</a:t>
            </a:r>
            <a:r>
              <a:rPr lang="en-GB" sz="1400" dirty="0">
                <a:solidFill>
                  <a:schemeClr val="tx1"/>
                </a:solidFill>
              </a:rPr>
              <a:t>-soler-model/ [Accessed 10 July 2026].</a:t>
            </a:r>
          </a:p>
          <a:p>
            <a:pPr marL="0" indent="0" algn="ctr">
              <a:lnSpc>
                <a:spcPts val="4848"/>
              </a:lnSpc>
              <a:buNone/>
            </a:pPr>
            <a:endParaRPr lang="en-GB" dirty="0"/>
          </a:p>
          <a:p>
            <a:pPr marL="0" indent="0" algn="ctr">
              <a:lnSpc>
                <a:spcPts val="4848"/>
              </a:lnSpc>
              <a:buNone/>
            </a:pPr>
            <a:endParaRPr lang="en-US" sz="2000" b="1" dirty="0">
              <a:solidFill>
                <a:srgbClr val="4A3F32"/>
              </a:solidFill>
              <a:ea typeface="Nunito Bold"/>
              <a:cs typeface="Nunito Bold"/>
              <a:sym typeface="Nunito Bold"/>
            </a:endParaRPr>
          </a:p>
          <a:p>
            <a:pPr marL="228600" lvl="1" indent="0" algn="ctr">
              <a:buNone/>
            </a:pPr>
            <a:endParaRPr lang="en-US" sz="2000" dirty="0"/>
          </a:p>
        </p:txBody>
      </p:sp>
    </p:spTree>
    <p:extLst>
      <p:ext uri="{BB962C8B-B14F-4D97-AF65-F5344CB8AC3E}">
        <p14:creationId xmlns:p14="http://schemas.microsoft.com/office/powerpoint/2010/main" val="342341231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549</TotalTime>
  <Words>1233</Words>
  <Application>Microsoft Macintosh PowerPoint</Application>
  <PresentationFormat>Widescreen</PresentationFormat>
  <Paragraphs>119</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Gill Sans MT</vt:lpstr>
      <vt:lpstr>Nunito Bold</vt:lpstr>
      <vt:lpstr>Parcel</vt:lpstr>
      <vt:lpstr>Communication: The foundation of effective health and social care practice</vt:lpstr>
      <vt:lpstr>ACKNOWLEDGE USE OF AI</vt:lpstr>
      <vt:lpstr>Introduction</vt:lpstr>
      <vt:lpstr>Why communication matters in care</vt:lpstr>
      <vt:lpstr>Communication model – egan’s soler </vt:lpstr>
      <vt:lpstr>Applying communication in practice</vt:lpstr>
      <vt:lpstr>Communication and my future career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Meherun Nessa Chowdhury (2516013)</dc:creator>
  <cp:lastModifiedBy>Meherun Nessa Chowdhury (2516013)</cp:lastModifiedBy>
  <cp:revision>3</cp:revision>
  <dcterms:created xsi:type="dcterms:W3CDTF">2026-07-10T18:24:20Z</dcterms:created>
  <dcterms:modified xsi:type="dcterms:W3CDTF">2026-07-17T14:19:15Z</dcterms:modified>
</cp:coreProperties>
</file>