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712" r:id="rId4"/>
  </p:sldMasterIdLst>
  <p:notesMasterIdLst>
    <p:notesMasterId r:id="rId49"/>
  </p:notesMasterIdLst>
  <p:sldIdLst>
    <p:sldId id="257" r:id="rId5"/>
    <p:sldId id="764" r:id="rId6"/>
    <p:sldId id="584" r:id="rId7"/>
    <p:sldId id="585" r:id="rId8"/>
    <p:sldId id="746" r:id="rId9"/>
    <p:sldId id="539" r:id="rId10"/>
    <p:sldId id="541" r:id="rId11"/>
    <p:sldId id="740" r:id="rId12"/>
    <p:sldId id="768" r:id="rId13"/>
    <p:sldId id="743" r:id="rId14"/>
    <p:sldId id="742" r:id="rId15"/>
    <p:sldId id="542" r:id="rId16"/>
    <p:sldId id="544" r:id="rId17"/>
    <p:sldId id="769" r:id="rId18"/>
    <p:sldId id="744" r:id="rId19"/>
    <p:sldId id="772" r:id="rId20"/>
    <p:sldId id="313" r:id="rId21"/>
    <p:sldId id="754" r:id="rId22"/>
    <p:sldId id="755" r:id="rId23"/>
    <p:sldId id="547" r:id="rId24"/>
    <p:sldId id="549" r:id="rId25"/>
    <p:sldId id="771" r:id="rId26"/>
    <p:sldId id="550" r:id="rId27"/>
    <p:sldId id="765" r:id="rId28"/>
    <p:sldId id="766" r:id="rId29"/>
    <p:sldId id="595" r:id="rId30"/>
    <p:sldId id="767" r:id="rId31"/>
    <p:sldId id="747" r:id="rId32"/>
    <p:sldId id="748" r:id="rId33"/>
    <p:sldId id="749" r:id="rId34"/>
    <p:sldId id="750" r:id="rId35"/>
    <p:sldId id="558" r:id="rId36"/>
    <p:sldId id="563" r:id="rId37"/>
    <p:sldId id="751" r:id="rId38"/>
    <p:sldId id="752" r:id="rId39"/>
    <p:sldId id="753" r:id="rId40"/>
    <p:sldId id="758" r:id="rId41"/>
    <p:sldId id="760" r:id="rId42"/>
    <p:sldId id="759" r:id="rId43"/>
    <p:sldId id="761" r:id="rId44"/>
    <p:sldId id="762" r:id="rId45"/>
    <p:sldId id="763" r:id="rId46"/>
    <p:sldId id="756" r:id="rId47"/>
    <p:sldId id="757" r:id="rId4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72833802-FEF1-4C79-8D5D-14CF1EAF98D9}" styleName="Light Style 2 - Accent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</a:tcStyle>
    </a:band1H>
    <a:band1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1V>
    <a:band2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2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024" autoAdjust="0"/>
    <p:restoredTop sz="94619" autoAdjust="0"/>
  </p:normalViewPr>
  <p:slideViewPr>
    <p:cSldViewPr snapToGrid="0">
      <p:cViewPr varScale="1">
        <p:scale>
          <a:sx n="76" d="100"/>
          <a:sy n="76" d="100"/>
        </p:scale>
        <p:origin x="126" y="6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slide" Target="slides/slide43.xml"/><Relationship Id="rId50" Type="http://schemas.openxmlformats.org/officeDocument/2006/relationships/presProps" Target="presProps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53" Type="http://schemas.openxmlformats.org/officeDocument/2006/relationships/tableStyles" Target="tableStyles.xml"/><Relationship Id="rId5" Type="http://schemas.openxmlformats.org/officeDocument/2006/relationships/slide" Target="slides/slid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52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slide" Target="slides/slide44.xml"/><Relationship Id="rId8" Type="http://schemas.openxmlformats.org/officeDocument/2006/relationships/slide" Target="slides/slide4.xml"/><Relationship Id="rId51" Type="http://schemas.openxmlformats.org/officeDocument/2006/relationships/viewProps" Target="viewProps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slide" Target="slides/slide42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notesMaster" Target="notesMasters/notesMaster1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4" Type="http://schemas.openxmlformats.org/officeDocument/2006/relationships/image" Target="../media/image9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4" Type="http://schemas.openxmlformats.org/officeDocument/2006/relationships/image" Target="../media/image9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E2C6C85-BCB7-48AE-AA17-1AA6B877CCDF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945905AD-6A30-4983-8831-A06C8CAE186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0" i="0" dirty="0">
              <a:solidFill>
                <a:srgbClr val="0070C0"/>
              </a:solidFill>
            </a:rPr>
            <a:t>Support brand building</a:t>
          </a:r>
          <a:endParaRPr lang="en-US" dirty="0">
            <a:solidFill>
              <a:srgbClr val="0070C0"/>
            </a:solidFill>
          </a:endParaRPr>
        </a:p>
      </dgm:t>
    </dgm:pt>
    <dgm:pt modelId="{CCA49CCF-E0EE-4E54-926C-1D7D20348E2F}" type="parTrans" cxnId="{795C77A8-A638-49EF-8CD5-C9A7AF91305C}">
      <dgm:prSet/>
      <dgm:spPr/>
      <dgm:t>
        <a:bodyPr/>
        <a:lstStyle/>
        <a:p>
          <a:endParaRPr lang="en-US">
            <a:solidFill>
              <a:srgbClr val="0070C0"/>
            </a:solidFill>
          </a:endParaRPr>
        </a:p>
      </dgm:t>
    </dgm:pt>
    <dgm:pt modelId="{7ABEB83D-50D3-4E60-BF95-0CDB9C1212C4}" type="sibTrans" cxnId="{795C77A8-A638-49EF-8CD5-C9A7AF91305C}">
      <dgm:prSet/>
      <dgm:spPr/>
      <dgm:t>
        <a:bodyPr/>
        <a:lstStyle/>
        <a:p>
          <a:endParaRPr lang="en-US">
            <a:solidFill>
              <a:srgbClr val="0070C0"/>
            </a:solidFill>
          </a:endParaRPr>
        </a:p>
      </dgm:t>
    </dgm:pt>
    <dgm:pt modelId="{6829C4A3-0CB5-47AF-BA65-5C42D57C3AC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0" i="0" dirty="0">
              <a:solidFill>
                <a:srgbClr val="0070C0"/>
              </a:solidFill>
            </a:rPr>
            <a:t>Satisfy needs and aspirations of targeted groups of customers </a:t>
          </a:r>
          <a:endParaRPr lang="en-US" dirty="0">
            <a:solidFill>
              <a:srgbClr val="0070C0"/>
            </a:solidFill>
          </a:endParaRPr>
        </a:p>
      </dgm:t>
    </dgm:pt>
    <dgm:pt modelId="{84342C81-DAAE-45DB-9565-8723555BD32B}" type="parTrans" cxnId="{D5F17A89-D61E-451B-AEEC-489164F149EA}">
      <dgm:prSet/>
      <dgm:spPr/>
      <dgm:t>
        <a:bodyPr/>
        <a:lstStyle/>
        <a:p>
          <a:endParaRPr lang="en-US">
            <a:solidFill>
              <a:srgbClr val="0070C0"/>
            </a:solidFill>
          </a:endParaRPr>
        </a:p>
      </dgm:t>
    </dgm:pt>
    <dgm:pt modelId="{44509500-CB53-4ABA-83AF-D67AE656F653}" type="sibTrans" cxnId="{D5F17A89-D61E-451B-AEEC-489164F149EA}">
      <dgm:prSet/>
      <dgm:spPr/>
      <dgm:t>
        <a:bodyPr/>
        <a:lstStyle/>
        <a:p>
          <a:endParaRPr lang="en-US">
            <a:solidFill>
              <a:srgbClr val="0070C0"/>
            </a:solidFill>
          </a:endParaRPr>
        </a:p>
      </dgm:t>
    </dgm:pt>
    <dgm:pt modelId="{CA2AF96F-1907-441B-B695-BA5AF30CCBFB}" type="pres">
      <dgm:prSet presAssocID="{1E2C6C85-BCB7-48AE-AA17-1AA6B877CCDF}" presName="root" presStyleCnt="0">
        <dgm:presLayoutVars>
          <dgm:dir/>
          <dgm:resizeHandles val="exact"/>
        </dgm:presLayoutVars>
      </dgm:prSet>
      <dgm:spPr/>
    </dgm:pt>
    <dgm:pt modelId="{7924042E-4DEA-48CD-B9FD-AE1C8EE5AE87}" type="pres">
      <dgm:prSet presAssocID="{945905AD-6A30-4983-8831-A06C8CAE1867}" presName="compNode" presStyleCnt="0"/>
      <dgm:spPr/>
    </dgm:pt>
    <dgm:pt modelId="{36354DD7-42BA-4A56-B535-A85895D297EE}" type="pres">
      <dgm:prSet presAssocID="{945905AD-6A30-4983-8831-A06C8CAE1867}" presName="bgRect" presStyleLbl="bgShp" presStyleIdx="0" presStyleCnt="2"/>
      <dgm:spPr/>
    </dgm:pt>
    <dgm:pt modelId="{4BA5F772-CF21-4B74-ACB1-97F00CBFEC48}" type="pres">
      <dgm:prSet presAssocID="{945905AD-6A30-4983-8831-A06C8CAE1867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FAEB1BF8-E071-41BB-8136-AFD41C150625}" type="pres">
      <dgm:prSet presAssocID="{945905AD-6A30-4983-8831-A06C8CAE1867}" presName="spaceRect" presStyleCnt="0"/>
      <dgm:spPr/>
    </dgm:pt>
    <dgm:pt modelId="{BDB13525-058B-47B6-9581-6191EB94AEC7}" type="pres">
      <dgm:prSet presAssocID="{945905AD-6A30-4983-8831-A06C8CAE1867}" presName="parTx" presStyleLbl="revTx" presStyleIdx="0" presStyleCnt="2">
        <dgm:presLayoutVars>
          <dgm:chMax val="0"/>
          <dgm:chPref val="0"/>
        </dgm:presLayoutVars>
      </dgm:prSet>
      <dgm:spPr/>
    </dgm:pt>
    <dgm:pt modelId="{142FBBB5-437B-48B8-AD03-4B5B1124BC54}" type="pres">
      <dgm:prSet presAssocID="{7ABEB83D-50D3-4E60-BF95-0CDB9C1212C4}" presName="sibTrans" presStyleCnt="0"/>
      <dgm:spPr/>
    </dgm:pt>
    <dgm:pt modelId="{C7BE501F-4DBB-46B4-9A92-F962BE91244E}" type="pres">
      <dgm:prSet presAssocID="{6829C4A3-0CB5-47AF-BA65-5C42D57C3ACD}" presName="compNode" presStyleCnt="0"/>
      <dgm:spPr/>
    </dgm:pt>
    <dgm:pt modelId="{EE53D511-FD53-4CE7-8F09-FDC688A072CF}" type="pres">
      <dgm:prSet presAssocID="{6829C4A3-0CB5-47AF-BA65-5C42D57C3ACD}" presName="bgRect" presStyleLbl="bgShp" presStyleIdx="1" presStyleCnt="2"/>
      <dgm:spPr/>
    </dgm:pt>
    <dgm:pt modelId="{DBF05E9B-EE04-4E99-A658-5F7BAA9F3B3B}" type="pres">
      <dgm:prSet presAssocID="{6829C4A3-0CB5-47AF-BA65-5C42D57C3ACD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338DBBDF-DD84-4AB5-ACDD-66B9D9857FA6}" type="pres">
      <dgm:prSet presAssocID="{6829C4A3-0CB5-47AF-BA65-5C42D57C3ACD}" presName="spaceRect" presStyleCnt="0"/>
      <dgm:spPr/>
    </dgm:pt>
    <dgm:pt modelId="{975B8ED5-62E5-4C02-B22A-840FC41542A0}" type="pres">
      <dgm:prSet presAssocID="{6829C4A3-0CB5-47AF-BA65-5C42D57C3ACD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B6608B0A-8825-4557-AE7F-95612E0C189C}" type="presOf" srcId="{945905AD-6A30-4983-8831-A06C8CAE1867}" destId="{BDB13525-058B-47B6-9581-6191EB94AEC7}" srcOrd="0" destOrd="0" presId="urn:microsoft.com/office/officeart/2018/2/layout/IconVerticalSolidList"/>
    <dgm:cxn modelId="{0C649B56-2044-4D9D-86A8-ADC537E2A6C8}" type="presOf" srcId="{1E2C6C85-BCB7-48AE-AA17-1AA6B877CCDF}" destId="{CA2AF96F-1907-441B-B695-BA5AF30CCBFB}" srcOrd="0" destOrd="0" presId="urn:microsoft.com/office/officeart/2018/2/layout/IconVerticalSolidList"/>
    <dgm:cxn modelId="{D5F17A89-D61E-451B-AEEC-489164F149EA}" srcId="{1E2C6C85-BCB7-48AE-AA17-1AA6B877CCDF}" destId="{6829C4A3-0CB5-47AF-BA65-5C42D57C3ACD}" srcOrd="1" destOrd="0" parTransId="{84342C81-DAAE-45DB-9565-8723555BD32B}" sibTransId="{44509500-CB53-4ABA-83AF-D67AE656F653}"/>
    <dgm:cxn modelId="{E58F3DA2-BCA7-48E2-9C29-F099CEBE84FC}" type="presOf" srcId="{6829C4A3-0CB5-47AF-BA65-5C42D57C3ACD}" destId="{975B8ED5-62E5-4C02-B22A-840FC41542A0}" srcOrd="0" destOrd="0" presId="urn:microsoft.com/office/officeart/2018/2/layout/IconVerticalSolidList"/>
    <dgm:cxn modelId="{795C77A8-A638-49EF-8CD5-C9A7AF91305C}" srcId="{1E2C6C85-BCB7-48AE-AA17-1AA6B877CCDF}" destId="{945905AD-6A30-4983-8831-A06C8CAE1867}" srcOrd="0" destOrd="0" parTransId="{CCA49CCF-E0EE-4E54-926C-1D7D20348E2F}" sibTransId="{7ABEB83D-50D3-4E60-BF95-0CDB9C1212C4}"/>
    <dgm:cxn modelId="{A113BE9B-E86B-4108-8379-52324EEDB262}" type="presParOf" srcId="{CA2AF96F-1907-441B-B695-BA5AF30CCBFB}" destId="{7924042E-4DEA-48CD-B9FD-AE1C8EE5AE87}" srcOrd="0" destOrd="0" presId="urn:microsoft.com/office/officeart/2018/2/layout/IconVerticalSolidList"/>
    <dgm:cxn modelId="{05E51D25-A96B-4567-A3EB-FCE8D4CA1294}" type="presParOf" srcId="{7924042E-4DEA-48CD-B9FD-AE1C8EE5AE87}" destId="{36354DD7-42BA-4A56-B535-A85895D297EE}" srcOrd="0" destOrd="0" presId="urn:microsoft.com/office/officeart/2018/2/layout/IconVerticalSolidList"/>
    <dgm:cxn modelId="{9CB85673-C49A-4917-A7A4-1F183DCC7890}" type="presParOf" srcId="{7924042E-4DEA-48CD-B9FD-AE1C8EE5AE87}" destId="{4BA5F772-CF21-4B74-ACB1-97F00CBFEC48}" srcOrd="1" destOrd="0" presId="urn:microsoft.com/office/officeart/2018/2/layout/IconVerticalSolidList"/>
    <dgm:cxn modelId="{DCA49AEC-4BA7-40DD-BFA5-A3C7591159B7}" type="presParOf" srcId="{7924042E-4DEA-48CD-B9FD-AE1C8EE5AE87}" destId="{FAEB1BF8-E071-41BB-8136-AFD41C150625}" srcOrd="2" destOrd="0" presId="urn:microsoft.com/office/officeart/2018/2/layout/IconVerticalSolidList"/>
    <dgm:cxn modelId="{B2399A44-4431-4229-AD93-816A0266591E}" type="presParOf" srcId="{7924042E-4DEA-48CD-B9FD-AE1C8EE5AE87}" destId="{BDB13525-058B-47B6-9581-6191EB94AEC7}" srcOrd="3" destOrd="0" presId="urn:microsoft.com/office/officeart/2018/2/layout/IconVerticalSolidList"/>
    <dgm:cxn modelId="{2EB926E3-6553-4877-91B1-D361247A8D7B}" type="presParOf" srcId="{CA2AF96F-1907-441B-B695-BA5AF30CCBFB}" destId="{142FBBB5-437B-48B8-AD03-4B5B1124BC54}" srcOrd="1" destOrd="0" presId="urn:microsoft.com/office/officeart/2018/2/layout/IconVerticalSolidList"/>
    <dgm:cxn modelId="{6E31C3B7-FA93-47F1-A9C4-FC680CB3237B}" type="presParOf" srcId="{CA2AF96F-1907-441B-B695-BA5AF30CCBFB}" destId="{C7BE501F-4DBB-46B4-9A92-F962BE91244E}" srcOrd="2" destOrd="0" presId="urn:microsoft.com/office/officeart/2018/2/layout/IconVerticalSolidList"/>
    <dgm:cxn modelId="{787C0BBA-5319-4F5E-ABB8-45E143603E3A}" type="presParOf" srcId="{C7BE501F-4DBB-46B4-9A92-F962BE91244E}" destId="{EE53D511-FD53-4CE7-8F09-FDC688A072CF}" srcOrd="0" destOrd="0" presId="urn:microsoft.com/office/officeart/2018/2/layout/IconVerticalSolidList"/>
    <dgm:cxn modelId="{24F19B21-A947-442D-A698-5DF735BCEA09}" type="presParOf" srcId="{C7BE501F-4DBB-46B4-9A92-F962BE91244E}" destId="{DBF05E9B-EE04-4E99-A658-5F7BAA9F3B3B}" srcOrd="1" destOrd="0" presId="urn:microsoft.com/office/officeart/2018/2/layout/IconVerticalSolidList"/>
    <dgm:cxn modelId="{BC4D02DA-8FAB-437A-9D4F-582F7C8265F4}" type="presParOf" srcId="{C7BE501F-4DBB-46B4-9A92-F962BE91244E}" destId="{338DBBDF-DD84-4AB5-ACDD-66B9D9857FA6}" srcOrd="2" destOrd="0" presId="urn:microsoft.com/office/officeart/2018/2/layout/IconVerticalSolidList"/>
    <dgm:cxn modelId="{1A176C6A-C0FF-4838-BBC1-A10DBE249FBB}" type="presParOf" srcId="{C7BE501F-4DBB-46B4-9A92-F962BE91244E}" destId="{975B8ED5-62E5-4C02-B22A-840FC41542A0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9193FCB-A23E-475D-A3CD-8643FDF7F5E6}" type="doc">
      <dgm:prSet loTypeId="urn:microsoft.com/office/officeart/2005/8/layout/hierarchy1" loCatId="hierarchy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85E7A52F-3181-49B4-AAD4-6B31B3A75D3E}">
      <dgm:prSet custT="1"/>
      <dgm:spPr/>
      <dgm:t>
        <a:bodyPr/>
        <a:lstStyle/>
        <a:p>
          <a:r>
            <a:rPr lang="en-GB" sz="2000" b="0" i="0" baseline="0" dirty="0"/>
            <a:t>Very few companies differentiate their offering solely on one level.</a:t>
          </a:r>
          <a:endParaRPr lang="en-US" sz="2000" dirty="0"/>
        </a:p>
      </dgm:t>
    </dgm:pt>
    <dgm:pt modelId="{D0BD0565-252C-4303-B163-E5DBDAFA8B77}" type="parTrans" cxnId="{77D4F78A-84D2-4CB5-822F-7EEA5ADA7D95}">
      <dgm:prSet/>
      <dgm:spPr/>
      <dgm:t>
        <a:bodyPr/>
        <a:lstStyle/>
        <a:p>
          <a:endParaRPr lang="en-US" sz="2000"/>
        </a:p>
      </dgm:t>
    </dgm:pt>
    <dgm:pt modelId="{42AFB874-884F-4896-86A3-EA238CC8F0B7}" type="sibTrans" cxnId="{77D4F78A-84D2-4CB5-822F-7EEA5ADA7D95}">
      <dgm:prSet/>
      <dgm:spPr/>
      <dgm:t>
        <a:bodyPr/>
        <a:lstStyle/>
        <a:p>
          <a:endParaRPr lang="en-US" sz="2000"/>
        </a:p>
      </dgm:t>
    </dgm:pt>
    <dgm:pt modelId="{05CCFE89-6358-4090-8F76-5BDAFD418E3A}">
      <dgm:prSet custT="1"/>
      <dgm:spPr/>
      <dgm:t>
        <a:bodyPr/>
        <a:lstStyle/>
        <a:p>
          <a:r>
            <a:rPr lang="en-GB" sz="2000" b="0" i="0" baseline="0" dirty="0"/>
            <a:t>They tend to ensure that they differentiate their offerings to various extents on all three levels. </a:t>
          </a:r>
          <a:endParaRPr lang="en-US" sz="2000" dirty="0"/>
        </a:p>
      </dgm:t>
    </dgm:pt>
    <dgm:pt modelId="{2828B2E9-0A77-4777-86A0-BD50DBBDE57C}" type="parTrans" cxnId="{258B531A-9C5A-4C03-B656-FBA31B6B44CD}">
      <dgm:prSet/>
      <dgm:spPr/>
      <dgm:t>
        <a:bodyPr/>
        <a:lstStyle/>
        <a:p>
          <a:endParaRPr lang="en-US" sz="2000"/>
        </a:p>
      </dgm:t>
    </dgm:pt>
    <dgm:pt modelId="{4520ECB0-5FA5-4EF4-B188-1873D4E2F179}" type="sibTrans" cxnId="{258B531A-9C5A-4C03-B656-FBA31B6B44CD}">
      <dgm:prSet/>
      <dgm:spPr/>
      <dgm:t>
        <a:bodyPr/>
        <a:lstStyle/>
        <a:p>
          <a:endParaRPr lang="en-US" sz="2000"/>
        </a:p>
      </dgm:t>
    </dgm:pt>
    <dgm:pt modelId="{FDEFBA55-D5BE-45C4-A87E-49CFAA071E0F}" type="pres">
      <dgm:prSet presAssocID="{99193FCB-A23E-475D-A3CD-8643FDF7F5E6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3FFB3FB5-6CE5-4538-A48F-FD795849EAF8}" type="pres">
      <dgm:prSet presAssocID="{85E7A52F-3181-49B4-AAD4-6B31B3A75D3E}" presName="hierRoot1" presStyleCnt="0"/>
      <dgm:spPr/>
    </dgm:pt>
    <dgm:pt modelId="{9F6C62EE-64E1-4849-8C7C-8ABB469908AE}" type="pres">
      <dgm:prSet presAssocID="{85E7A52F-3181-49B4-AAD4-6B31B3A75D3E}" presName="composite" presStyleCnt="0"/>
      <dgm:spPr/>
    </dgm:pt>
    <dgm:pt modelId="{8EE83AC2-5607-46D3-8F3A-0CE6F4B7C19C}" type="pres">
      <dgm:prSet presAssocID="{85E7A52F-3181-49B4-AAD4-6B31B3A75D3E}" presName="background" presStyleLbl="node0" presStyleIdx="0" presStyleCnt="2"/>
      <dgm:spPr/>
    </dgm:pt>
    <dgm:pt modelId="{643EDE6E-3694-406F-8376-62B279FC1E1C}" type="pres">
      <dgm:prSet presAssocID="{85E7A52F-3181-49B4-AAD4-6B31B3A75D3E}" presName="text" presStyleLbl="fgAcc0" presStyleIdx="0" presStyleCnt="2">
        <dgm:presLayoutVars>
          <dgm:chPref val="3"/>
        </dgm:presLayoutVars>
      </dgm:prSet>
      <dgm:spPr/>
    </dgm:pt>
    <dgm:pt modelId="{2810022F-1AD3-48BC-832A-8A7D865577FF}" type="pres">
      <dgm:prSet presAssocID="{85E7A52F-3181-49B4-AAD4-6B31B3A75D3E}" presName="hierChild2" presStyleCnt="0"/>
      <dgm:spPr/>
    </dgm:pt>
    <dgm:pt modelId="{75F812F3-337D-40DA-B658-13C8E4C09315}" type="pres">
      <dgm:prSet presAssocID="{05CCFE89-6358-4090-8F76-5BDAFD418E3A}" presName="hierRoot1" presStyleCnt="0"/>
      <dgm:spPr/>
    </dgm:pt>
    <dgm:pt modelId="{490D729A-C25B-48E6-967C-E5305A117FC0}" type="pres">
      <dgm:prSet presAssocID="{05CCFE89-6358-4090-8F76-5BDAFD418E3A}" presName="composite" presStyleCnt="0"/>
      <dgm:spPr/>
    </dgm:pt>
    <dgm:pt modelId="{AF11E464-38A2-448D-BA79-4ED24A93BA24}" type="pres">
      <dgm:prSet presAssocID="{05CCFE89-6358-4090-8F76-5BDAFD418E3A}" presName="background" presStyleLbl="node0" presStyleIdx="1" presStyleCnt="2"/>
      <dgm:spPr/>
    </dgm:pt>
    <dgm:pt modelId="{DDE3E300-C002-4D0E-B06E-F740C2405555}" type="pres">
      <dgm:prSet presAssocID="{05CCFE89-6358-4090-8F76-5BDAFD418E3A}" presName="text" presStyleLbl="fgAcc0" presStyleIdx="1" presStyleCnt="2">
        <dgm:presLayoutVars>
          <dgm:chPref val="3"/>
        </dgm:presLayoutVars>
      </dgm:prSet>
      <dgm:spPr/>
    </dgm:pt>
    <dgm:pt modelId="{D9B47F68-7B20-47E8-ADC2-3014679979B6}" type="pres">
      <dgm:prSet presAssocID="{05CCFE89-6358-4090-8F76-5BDAFD418E3A}" presName="hierChild2" presStyleCnt="0"/>
      <dgm:spPr/>
    </dgm:pt>
  </dgm:ptLst>
  <dgm:cxnLst>
    <dgm:cxn modelId="{258B531A-9C5A-4C03-B656-FBA31B6B44CD}" srcId="{99193FCB-A23E-475D-A3CD-8643FDF7F5E6}" destId="{05CCFE89-6358-4090-8F76-5BDAFD418E3A}" srcOrd="1" destOrd="0" parTransId="{2828B2E9-0A77-4777-86A0-BD50DBBDE57C}" sibTransId="{4520ECB0-5FA5-4EF4-B188-1873D4E2F179}"/>
    <dgm:cxn modelId="{EC4A0064-4070-4F0B-AEFB-622DE61352C2}" type="presOf" srcId="{85E7A52F-3181-49B4-AAD4-6B31B3A75D3E}" destId="{643EDE6E-3694-406F-8376-62B279FC1E1C}" srcOrd="0" destOrd="0" presId="urn:microsoft.com/office/officeart/2005/8/layout/hierarchy1"/>
    <dgm:cxn modelId="{77D4F78A-84D2-4CB5-822F-7EEA5ADA7D95}" srcId="{99193FCB-A23E-475D-A3CD-8643FDF7F5E6}" destId="{85E7A52F-3181-49B4-AAD4-6B31B3A75D3E}" srcOrd="0" destOrd="0" parTransId="{D0BD0565-252C-4303-B163-E5DBDAFA8B77}" sibTransId="{42AFB874-884F-4896-86A3-EA238CC8F0B7}"/>
    <dgm:cxn modelId="{B6EDE3A8-8D5B-4733-92AA-A749452E6775}" type="presOf" srcId="{99193FCB-A23E-475D-A3CD-8643FDF7F5E6}" destId="{FDEFBA55-D5BE-45C4-A87E-49CFAA071E0F}" srcOrd="0" destOrd="0" presId="urn:microsoft.com/office/officeart/2005/8/layout/hierarchy1"/>
    <dgm:cxn modelId="{0F677CD2-4421-4244-B627-549ACCE8C228}" type="presOf" srcId="{05CCFE89-6358-4090-8F76-5BDAFD418E3A}" destId="{DDE3E300-C002-4D0E-B06E-F740C2405555}" srcOrd="0" destOrd="0" presId="urn:microsoft.com/office/officeart/2005/8/layout/hierarchy1"/>
    <dgm:cxn modelId="{34B17B27-D937-466D-8566-B8C33077A77C}" type="presParOf" srcId="{FDEFBA55-D5BE-45C4-A87E-49CFAA071E0F}" destId="{3FFB3FB5-6CE5-4538-A48F-FD795849EAF8}" srcOrd="0" destOrd="0" presId="urn:microsoft.com/office/officeart/2005/8/layout/hierarchy1"/>
    <dgm:cxn modelId="{3A5CCCF1-DC9D-4D9A-AFFF-6FF0A0D0AFF3}" type="presParOf" srcId="{3FFB3FB5-6CE5-4538-A48F-FD795849EAF8}" destId="{9F6C62EE-64E1-4849-8C7C-8ABB469908AE}" srcOrd="0" destOrd="0" presId="urn:microsoft.com/office/officeart/2005/8/layout/hierarchy1"/>
    <dgm:cxn modelId="{B93DBDBC-35F3-4EE6-A6DB-611264BB1028}" type="presParOf" srcId="{9F6C62EE-64E1-4849-8C7C-8ABB469908AE}" destId="{8EE83AC2-5607-46D3-8F3A-0CE6F4B7C19C}" srcOrd="0" destOrd="0" presId="urn:microsoft.com/office/officeart/2005/8/layout/hierarchy1"/>
    <dgm:cxn modelId="{41489415-41C6-4BEB-8747-4D9AA438E120}" type="presParOf" srcId="{9F6C62EE-64E1-4849-8C7C-8ABB469908AE}" destId="{643EDE6E-3694-406F-8376-62B279FC1E1C}" srcOrd="1" destOrd="0" presId="urn:microsoft.com/office/officeart/2005/8/layout/hierarchy1"/>
    <dgm:cxn modelId="{57EF3E58-AAB8-415D-91A8-544C058B79A8}" type="presParOf" srcId="{3FFB3FB5-6CE5-4538-A48F-FD795849EAF8}" destId="{2810022F-1AD3-48BC-832A-8A7D865577FF}" srcOrd="1" destOrd="0" presId="urn:microsoft.com/office/officeart/2005/8/layout/hierarchy1"/>
    <dgm:cxn modelId="{ED5FCD89-C08B-4166-B9F1-2251843F2090}" type="presParOf" srcId="{FDEFBA55-D5BE-45C4-A87E-49CFAA071E0F}" destId="{75F812F3-337D-40DA-B658-13C8E4C09315}" srcOrd="1" destOrd="0" presId="urn:microsoft.com/office/officeart/2005/8/layout/hierarchy1"/>
    <dgm:cxn modelId="{8787581A-748B-48EC-8DCF-2F17D26F0495}" type="presParOf" srcId="{75F812F3-337D-40DA-B658-13C8E4C09315}" destId="{490D729A-C25B-48E6-967C-E5305A117FC0}" srcOrd="0" destOrd="0" presId="urn:microsoft.com/office/officeart/2005/8/layout/hierarchy1"/>
    <dgm:cxn modelId="{46C73F46-C191-4BB2-95A4-5D6476DFED8D}" type="presParOf" srcId="{490D729A-C25B-48E6-967C-E5305A117FC0}" destId="{AF11E464-38A2-448D-BA79-4ED24A93BA24}" srcOrd="0" destOrd="0" presId="urn:microsoft.com/office/officeart/2005/8/layout/hierarchy1"/>
    <dgm:cxn modelId="{974594FF-9021-42DA-BB93-2DC32FC2C59C}" type="presParOf" srcId="{490D729A-C25B-48E6-967C-E5305A117FC0}" destId="{DDE3E300-C002-4D0E-B06E-F740C2405555}" srcOrd="1" destOrd="0" presId="urn:microsoft.com/office/officeart/2005/8/layout/hierarchy1"/>
    <dgm:cxn modelId="{763651C4-94D5-4919-BFAA-E4FBF8166E53}" type="presParOf" srcId="{75F812F3-337D-40DA-B658-13C8E4C09315}" destId="{D9B47F68-7B20-47E8-ADC2-3014679979B6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BCD96A10-6529-4224-A945-4E1216A327BA}" type="doc">
      <dgm:prSet loTypeId="urn:microsoft.com/office/officeart/2005/8/layout/default" loCatId="list" qsTypeId="urn:microsoft.com/office/officeart/2005/8/quickstyle/3d1" qsCatId="3D" csTypeId="urn:microsoft.com/office/officeart/2005/8/colors/accent3_2" csCatId="accent3" phldr="1"/>
      <dgm:spPr/>
      <dgm:t>
        <a:bodyPr/>
        <a:lstStyle/>
        <a:p>
          <a:endParaRPr lang="en-US"/>
        </a:p>
      </dgm:t>
    </dgm:pt>
    <dgm:pt modelId="{5583F30C-ADB3-49C5-8255-FD5DFE0251ED}">
      <dgm:prSet/>
      <dgm:spPr>
        <a:xfrm>
          <a:off x="3033" y="491308"/>
          <a:ext cx="2406219" cy="1443731"/>
        </a:xfrm>
        <a:prstGeom prst="rect">
          <a:avLst/>
        </a:prstGeom>
        <a:gradFill rotWithShape="0">
          <a:gsLst>
            <a:gs pos="0">
              <a:srgbClr val="4495A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rgbClr>
            </a:gs>
            <a:gs pos="50000">
              <a:srgbClr val="4495A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rgbClr>
            </a:gs>
            <a:gs pos="100000">
              <a:srgbClr val="4495A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rgb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gm:spPr>
      <dgm:t>
        <a:bodyPr/>
        <a:lstStyle/>
        <a:p>
          <a:pPr>
            <a:buNone/>
          </a:pPr>
          <a:r>
            <a:rPr lang="en-GB" b="1" dirty="0">
              <a:solidFill>
                <a:srgbClr val="FFFFFF"/>
              </a:solidFill>
              <a:latin typeface="Franklin Gothic Book"/>
              <a:ea typeface="+mn-ea"/>
              <a:cs typeface="+mn-cs"/>
            </a:rPr>
            <a:t>Premium</a:t>
          </a:r>
        </a:p>
        <a:p>
          <a:pPr>
            <a:buNone/>
          </a:pPr>
          <a:r>
            <a:rPr lang="en-GB" dirty="0">
              <a:solidFill>
                <a:srgbClr val="FFFFFF"/>
              </a:solidFill>
              <a:latin typeface="Franklin Gothic Book"/>
              <a:ea typeface="+mn-ea"/>
              <a:cs typeface="+mn-cs"/>
            </a:rPr>
            <a:t>High price – High quality</a:t>
          </a:r>
          <a:endParaRPr lang="en-US" dirty="0">
            <a:solidFill>
              <a:srgbClr val="FFFFFF"/>
            </a:solidFill>
            <a:latin typeface="Franklin Gothic Book"/>
            <a:ea typeface="+mn-ea"/>
            <a:cs typeface="+mn-cs"/>
          </a:endParaRPr>
        </a:p>
      </dgm:t>
    </dgm:pt>
    <dgm:pt modelId="{417B4FCC-E4FF-473C-BDF1-849ABE426B37}" type="parTrans" cxnId="{4E6FA125-72A0-4DE0-842F-2BF773C10D9A}">
      <dgm:prSet/>
      <dgm:spPr/>
      <dgm:t>
        <a:bodyPr/>
        <a:lstStyle/>
        <a:p>
          <a:endParaRPr lang="en-US">
            <a:solidFill>
              <a:schemeClr val="bg1"/>
            </a:solidFill>
          </a:endParaRPr>
        </a:p>
      </dgm:t>
    </dgm:pt>
    <dgm:pt modelId="{29A46EDC-2688-438A-A7DA-168FF6255448}" type="sibTrans" cxnId="{4E6FA125-72A0-4DE0-842F-2BF773C10D9A}">
      <dgm:prSet/>
      <dgm:spPr/>
      <dgm:t>
        <a:bodyPr/>
        <a:lstStyle/>
        <a:p>
          <a:endParaRPr lang="en-US">
            <a:solidFill>
              <a:schemeClr val="bg1"/>
            </a:solidFill>
          </a:endParaRPr>
        </a:p>
      </dgm:t>
    </dgm:pt>
    <dgm:pt modelId="{82180DE2-7343-4752-9E82-8F8D74CE519C}">
      <dgm:prSet/>
      <dgm:spPr>
        <a:xfrm>
          <a:off x="2649874" y="491308"/>
          <a:ext cx="2406219" cy="1443731"/>
        </a:xfrm>
        <a:prstGeom prst="rect">
          <a:avLst/>
        </a:prstGeom>
        <a:gradFill rotWithShape="0">
          <a:gsLst>
            <a:gs pos="0">
              <a:srgbClr val="4495A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rgbClr>
            </a:gs>
            <a:gs pos="50000">
              <a:srgbClr val="4495A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rgbClr>
            </a:gs>
            <a:gs pos="100000">
              <a:srgbClr val="4495A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rgb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gm:spPr>
      <dgm:t>
        <a:bodyPr/>
        <a:lstStyle/>
        <a:p>
          <a:pPr>
            <a:buNone/>
          </a:pPr>
          <a:r>
            <a:rPr lang="en-GB" b="1" dirty="0">
              <a:solidFill>
                <a:srgbClr val="FFFFFF"/>
              </a:solidFill>
              <a:latin typeface="Franklin Gothic Book"/>
              <a:ea typeface="+mn-ea"/>
              <a:cs typeface="+mn-cs"/>
            </a:rPr>
            <a:t>Penetration</a:t>
          </a:r>
        </a:p>
        <a:p>
          <a:pPr>
            <a:buNone/>
          </a:pPr>
          <a:r>
            <a:rPr lang="en-GB" dirty="0">
              <a:solidFill>
                <a:srgbClr val="FFFFFF"/>
              </a:solidFill>
              <a:latin typeface="Franklin Gothic Book"/>
              <a:ea typeface="+mn-ea"/>
              <a:cs typeface="+mn-cs"/>
            </a:rPr>
            <a:t>Initial low price – Price increase</a:t>
          </a:r>
          <a:endParaRPr lang="en-US" dirty="0">
            <a:solidFill>
              <a:srgbClr val="FFFFFF"/>
            </a:solidFill>
            <a:latin typeface="Franklin Gothic Book"/>
            <a:ea typeface="+mn-ea"/>
            <a:cs typeface="+mn-cs"/>
          </a:endParaRPr>
        </a:p>
      </dgm:t>
    </dgm:pt>
    <dgm:pt modelId="{FDFF5FE6-1605-42A6-977F-D1BB4F4A8415}" type="parTrans" cxnId="{7F312AF4-02CF-4818-B133-B5BDFE15ABBA}">
      <dgm:prSet/>
      <dgm:spPr/>
      <dgm:t>
        <a:bodyPr/>
        <a:lstStyle/>
        <a:p>
          <a:endParaRPr lang="en-US">
            <a:solidFill>
              <a:schemeClr val="bg1"/>
            </a:solidFill>
          </a:endParaRPr>
        </a:p>
      </dgm:t>
    </dgm:pt>
    <dgm:pt modelId="{6A4ACE98-BDFA-432B-8854-6A80E57C3268}" type="sibTrans" cxnId="{7F312AF4-02CF-4818-B133-B5BDFE15ABBA}">
      <dgm:prSet/>
      <dgm:spPr/>
      <dgm:t>
        <a:bodyPr/>
        <a:lstStyle/>
        <a:p>
          <a:endParaRPr lang="en-US">
            <a:solidFill>
              <a:schemeClr val="bg1"/>
            </a:solidFill>
          </a:endParaRPr>
        </a:p>
      </dgm:t>
    </dgm:pt>
    <dgm:pt modelId="{CAB55A12-168A-4D03-980F-B6637F254D9A}">
      <dgm:prSet/>
      <dgm:spPr>
        <a:xfrm>
          <a:off x="5296715" y="491308"/>
          <a:ext cx="2406219" cy="1443731"/>
        </a:xfrm>
        <a:prstGeom prst="rect">
          <a:avLst/>
        </a:prstGeom>
        <a:gradFill rotWithShape="0">
          <a:gsLst>
            <a:gs pos="0">
              <a:srgbClr val="4495A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rgbClr>
            </a:gs>
            <a:gs pos="50000">
              <a:srgbClr val="4495A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rgbClr>
            </a:gs>
            <a:gs pos="100000">
              <a:srgbClr val="4495A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rgb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gm:spPr>
      <dgm:t>
        <a:bodyPr/>
        <a:lstStyle/>
        <a:p>
          <a:pPr>
            <a:buNone/>
          </a:pPr>
          <a:r>
            <a:rPr lang="en-GB" b="1" dirty="0">
              <a:solidFill>
                <a:srgbClr val="FFFFFF"/>
              </a:solidFill>
              <a:latin typeface="Franklin Gothic Book"/>
              <a:ea typeface="+mn-ea"/>
              <a:cs typeface="+mn-cs"/>
            </a:rPr>
            <a:t>Economy</a:t>
          </a:r>
        </a:p>
        <a:p>
          <a:pPr>
            <a:buNone/>
          </a:pPr>
          <a:r>
            <a:rPr lang="en-GB" dirty="0">
              <a:solidFill>
                <a:srgbClr val="FFFFFF"/>
              </a:solidFill>
              <a:latin typeface="Franklin Gothic Book"/>
              <a:ea typeface="+mn-ea"/>
              <a:cs typeface="+mn-cs"/>
            </a:rPr>
            <a:t>Deliberate setting of low price</a:t>
          </a:r>
          <a:endParaRPr lang="en-US" dirty="0">
            <a:solidFill>
              <a:srgbClr val="FFFFFF"/>
            </a:solidFill>
            <a:latin typeface="Franklin Gothic Book"/>
            <a:ea typeface="+mn-ea"/>
            <a:cs typeface="+mn-cs"/>
          </a:endParaRPr>
        </a:p>
      </dgm:t>
    </dgm:pt>
    <dgm:pt modelId="{71A3D5EC-ABC6-4538-9EDC-75923B621124}" type="parTrans" cxnId="{B8505DD0-D64F-460A-88B2-7924077D03E8}">
      <dgm:prSet/>
      <dgm:spPr/>
      <dgm:t>
        <a:bodyPr/>
        <a:lstStyle/>
        <a:p>
          <a:endParaRPr lang="en-US">
            <a:solidFill>
              <a:schemeClr val="bg1"/>
            </a:solidFill>
          </a:endParaRPr>
        </a:p>
      </dgm:t>
    </dgm:pt>
    <dgm:pt modelId="{B7246683-A5C0-4DAC-AC32-F739B797D02C}" type="sibTrans" cxnId="{B8505DD0-D64F-460A-88B2-7924077D03E8}">
      <dgm:prSet/>
      <dgm:spPr/>
      <dgm:t>
        <a:bodyPr/>
        <a:lstStyle/>
        <a:p>
          <a:endParaRPr lang="en-US">
            <a:solidFill>
              <a:schemeClr val="bg1"/>
            </a:solidFill>
          </a:endParaRPr>
        </a:p>
      </dgm:t>
    </dgm:pt>
    <dgm:pt modelId="{44F3E20F-8F0D-47BF-92D3-465E4D399805}">
      <dgm:prSet/>
      <dgm:spPr>
        <a:xfrm>
          <a:off x="7943557" y="491308"/>
          <a:ext cx="2406219" cy="1443731"/>
        </a:xfrm>
        <a:prstGeom prst="rect">
          <a:avLst/>
        </a:prstGeom>
        <a:gradFill rotWithShape="0">
          <a:gsLst>
            <a:gs pos="0">
              <a:srgbClr val="4495A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rgbClr>
            </a:gs>
            <a:gs pos="50000">
              <a:srgbClr val="4495A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rgbClr>
            </a:gs>
            <a:gs pos="100000">
              <a:srgbClr val="4495A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rgb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gm:spPr>
      <dgm:t>
        <a:bodyPr/>
        <a:lstStyle/>
        <a:p>
          <a:pPr>
            <a:buNone/>
          </a:pPr>
          <a:r>
            <a:rPr lang="en-GB" b="1" dirty="0">
              <a:solidFill>
                <a:srgbClr val="FFFFFF"/>
              </a:solidFill>
              <a:latin typeface="Franklin Gothic Book"/>
              <a:ea typeface="+mn-ea"/>
              <a:cs typeface="+mn-cs"/>
            </a:rPr>
            <a:t>Skim</a:t>
          </a:r>
        </a:p>
        <a:p>
          <a:pPr>
            <a:buNone/>
          </a:pPr>
          <a:r>
            <a:rPr lang="en-GB" dirty="0">
              <a:solidFill>
                <a:srgbClr val="FFFFFF"/>
              </a:solidFill>
              <a:latin typeface="Franklin Gothic Book"/>
              <a:ea typeface="+mn-ea"/>
              <a:cs typeface="+mn-cs"/>
            </a:rPr>
            <a:t>High initial price – Price lowers</a:t>
          </a:r>
          <a:endParaRPr lang="en-US" dirty="0">
            <a:solidFill>
              <a:srgbClr val="FFFFFF"/>
            </a:solidFill>
            <a:latin typeface="Franklin Gothic Book"/>
            <a:ea typeface="+mn-ea"/>
            <a:cs typeface="+mn-cs"/>
          </a:endParaRPr>
        </a:p>
      </dgm:t>
    </dgm:pt>
    <dgm:pt modelId="{1A3086BD-1A80-42FC-A401-21FABBD41320}" type="parTrans" cxnId="{90D154CC-3608-4310-9B5F-EA9D0B32C3E7}">
      <dgm:prSet/>
      <dgm:spPr/>
      <dgm:t>
        <a:bodyPr/>
        <a:lstStyle/>
        <a:p>
          <a:endParaRPr lang="en-US">
            <a:solidFill>
              <a:schemeClr val="bg1"/>
            </a:solidFill>
          </a:endParaRPr>
        </a:p>
      </dgm:t>
    </dgm:pt>
    <dgm:pt modelId="{2D52801B-AE82-462B-BA85-2C828E9EAC4E}" type="sibTrans" cxnId="{90D154CC-3608-4310-9B5F-EA9D0B32C3E7}">
      <dgm:prSet/>
      <dgm:spPr/>
      <dgm:t>
        <a:bodyPr/>
        <a:lstStyle/>
        <a:p>
          <a:endParaRPr lang="en-US">
            <a:solidFill>
              <a:schemeClr val="bg1"/>
            </a:solidFill>
          </a:endParaRPr>
        </a:p>
      </dgm:t>
    </dgm:pt>
    <dgm:pt modelId="{B1CCAF8C-7410-4F91-82AB-13B297FD2D77}">
      <dgm:prSet/>
      <dgm:spPr>
        <a:xfrm>
          <a:off x="1326453" y="2175661"/>
          <a:ext cx="2406219" cy="1443731"/>
        </a:xfrm>
        <a:prstGeom prst="rect">
          <a:avLst/>
        </a:prstGeom>
        <a:gradFill rotWithShape="0">
          <a:gsLst>
            <a:gs pos="0">
              <a:srgbClr val="4495A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rgbClr>
            </a:gs>
            <a:gs pos="50000">
              <a:srgbClr val="4495A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rgbClr>
            </a:gs>
            <a:gs pos="100000">
              <a:srgbClr val="4495A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rgb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gm:spPr>
      <dgm:t>
        <a:bodyPr/>
        <a:lstStyle/>
        <a:p>
          <a:pPr>
            <a:buNone/>
          </a:pPr>
          <a:r>
            <a:rPr lang="en-GB" b="1" dirty="0">
              <a:solidFill>
                <a:srgbClr val="FFFFFF"/>
              </a:solidFill>
              <a:latin typeface="Franklin Gothic Book"/>
              <a:ea typeface="+mn-ea"/>
              <a:cs typeface="+mn-cs"/>
            </a:rPr>
            <a:t>Psychological</a:t>
          </a:r>
        </a:p>
        <a:p>
          <a:pPr>
            <a:buNone/>
          </a:pPr>
          <a:r>
            <a:rPr lang="en-GB" dirty="0">
              <a:solidFill>
                <a:srgbClr val="FFFFFF"/>
              </a:solidFill>
              <a:latin typeface="Franklin Gothic Book"/>
              <a:ea typeface="+mn-ea"/>
              <a:cs typeface="+mn-cs"/>
            </a:rPr>
            <a:t>Customers emotive response – High quality with high price</a:t>
          </a:r>
          <a:endParaRPr lang="en-US" dirty="0">
            <a:solidFill>
              <a:srgbClr val="FFFFFF"/>
            </a:solidFill>
            <a:latin typeface="Franklin Gothic Book"/>
            <a:ea typeface="+mn-ea"/>
            <a:cs typeface="+mn-cs"/>
          </a:endParaRPr>
        </a:p>
      </dgm:t>
    </dgm:pt>
    <dgm:pt modelId="{78B97CED-A70D-45B6-927B-3BC4AE7B8372}" type="parTrans" cxnId="{39F6A41D-1BCF-4160-BA09-163D75F54522}">
      <dgm:prSet/>
      <dgm:spPr/>
      <dgm:t>
        <a:bodyPr/>
        <a:lstStyle/>
        <a:p>
          <a:endParaRPr lang="en-US">
            <a:solidFill>
              <a:schemeClr val="bg1"/>
            </a:solidFill>
          </a:endParaRPr>
        </a:p>
      </dgm:t>
    </dgm:pt>
    <dgm:pt modelId="{6F3EE4C6-1874-49CE-B805-95A8516FC38D}" type="sibTrans" cxnId="{39F6A41D-1BCF-4160-BA09-163D75F54522}">
      <dgm:prSet/>
      <dgm:spPr/>
      <dgm:t>
        <a:bodyPr/>
        <a:lstStyle/>
        <a:p>
          <a:endParaRPr lang="en-US">
            <a:solidFill>
              <a:schemeClr val="bg1"/>
            </a:solidFill>
          </a:endParaRPr>
        </a:p>
      </dgm:t>
    </dgm:pt>
    <dgm:pt modelId="{69B895F6-9D1E-4692-ACFA-4F8457306295}">
      <dgm:prSet/>
      <dgm:spPr>
        <a:xfrm>
          <a:off x="3973295" y="2175661"/>
          <a:ext cx="2406219" cy="1443731"/>
        </a:xfrm>
        <a:prstGeom prst="rect">
          <a:avLst/>
        </a:prstGeom>
        <a:gradFill rotWithShape="0">
          <a:gsLst>
            <a:gs pos="0">
              <a:srgbClr val="4495A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rgbClr>
            </a:gs>
            <a:gs pos="50000">
              <a:srgbClr val="4495A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rgbClr>
            </a:gs>
            <a:gs pos="100000">
              <a:srgbClr val="4495A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rgb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gm:spPr>
      <dgm:t>
        <a:bodyPr/>
        <a:lstStyle/>
        <a:p>
          <a:pPr>
            <a:buNone/>
          </a:pPr>
          <a:r>
            <a:rPr lang="en-GB" b="1" dirty="0">
              <a:solidFill>
                <a:srgbClr val="FFFFFF"/>
              </a:solidFill>
              <a:latin typeface="Franklin Gothic Book"/>
              <a:ea typeface="+mn-ea"/>
              <a:cs typeface="+mn-cs"/>
            </a:rPr>
            <a:t>Captive</a:t>
          </a:r>
        </a:p>
        <a:p>
          <a:pPr>
            <a:buNone/>
          </a:pPr>
          <a:r>
            <a:rPr lang="en-GB" dirty="0">
              <a:solidFill>
                <a:srgbClr val="FFFFFF"/>
              </a:solidFill>
              <a:latin typeface="Franklin Gothic Book"/>
              <a:ea typeface="+mn-ea"/>
              <a:cs typeface="+mn-cs"/>
            </a:rPr>
            <a:t>Product consumables, e.g. razors at low cost – Replacement blades priced high</a:t>
          </a:r>
          <a:endParaRPr lang="en-US" dirty="0">
            <a:solidFill>
              <a:srgbClr val="FFFFFF"/>
            </a:solidFill>
            <a:latin typeface="Franklin Gothic Book"/>
            <a:ea typeface="+mn-ea"/>
            <a:cs typeface="+mn-cs"/>
          </a:endParaRPr>
        </a:p>
      </dgm:t>
    </dgm:pt>
    <dgm:pt modelId="{C2DFBEBE-C5D2-42DF-A49B-C04F10C6B3F7}" type="parTrans" cxnId="{3CBD0A14-858E-480E-91B3-52736382597A}">
      <dgm:prSet/>
      <dgm:spPr/>
      <dgm:t>
        <a:bodyPr/>
        <a:lstStyle/>
        <a:p>
          <a:endParaRPr lang="en-US">
            <a:solidFill>
              <a:schemeClr val="bg1"/>
            </a:solidFill>
          </a:endParaRPr>
        </a:p>
      </dgm:t>
    </dgm:pt>
    <dgm:pt modelId="{817C8CBA-66B3-4A20-82D3-FDD94083F607}" type="sibTrans" cxnId="{3CBD0A14-858E-480E-91B3-52736382597A}">
      <dgm:prSet/>
      <dgm:spPr/>
      <dgm:t>
        <a:bodyPr/>
        <a:lstStyle/>
        <a:p>
          <a:endParaRPr lang="en-US">
            <a:solidFill>
              <a:schemeClr val="bg1"/>
            </a:solidFill>
          </a:endParaRPr>
        </a:p>
      </dgm:t>
    </dgm:pt>
    <dgm:pt modelId="{53EC3091-6989-44AC-A790-CF36EEE48D15}">
      <dgm:prSet/>
      <dgm:spPr>
        <a:xfrm>
          <a:off x="6620136" y="2175661"/>
          <a:ext cx="2406219" cy="1443731"/>
        </a:xfrm>
        <a:prstGeom prst="rect">
          <a:avLst/>
        </a:prstGeom>
        <a:gradFill rotWithShape="0">
          <a:gsLst>
            <a:gs pos="0">
              <a:srgbClr val="4495A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rgbClr>
            </a:gs>
            <a:gs pos="50000">
              <a:srgbClr val="4495A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rgbClr>
            </a:gs>
            <a:gs pos="100000">
              <a:srgbClr val="4495A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rgb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gm:spPr>
      <dgm:t>
        <a:bodyPr/>
        <a:lstStyle/>
        <a:p>
          <a:pPr>
            <a:buNone/>
          </a:pPr>
          <a:r>
            <a:rPr lang="en-GB" b="1" dirty="0">
              <a:solidFill>
                <a:srgbClr val="FFFFFF"/>
              </a:solidFill>
              <a:latin typeface="Franklin Gothic Book"/>
              <a:ea typeface="+mn-ea"/>
              <a:cs typeface="+mn-cs"/>
            </a:rPr>
            <a:t>Product Line</a:t>
          </a:r>
        </a:p>
        <a:p>
          <a:pPr>
            <a:buNone/>
          </a:pPr>
          <a:r>
            <a:rPr lang="en-GB" dirty="0">
              <a:solidFill>
                <a:srgbClr val="FFFFFF"/>
              </a:solidFill>
              <a:latin typeface="Franklin Gothic Book"/>
              <a:ea typeface="+mn-ea"/>
              <a:cs typeface="+mn-cs"/>
            </a:rPr>
            <a:t>Different prices for perceived different quality levels within the same Product Range</a:t>
          </a:r>
          <a:endParaRPr lang="en-US" dirty="0">
            <a:solidFill>
              <a:srgbClr val="FFFFFF"/>
            </a:solidFill>
            <a:latin typeface="Franklin Gothic Book"/>
            <a:ea typeface="+mn-ea"/>
            <a:cs typeface="+mn-cs"/>
          </a:endParaRPr>
        </a:p>
      </dgm:t>
    </dgm:pt>
    <dgm:pt modelId="{0250CA07-613F-4CD0-AEA3-1664AE48B6B1}" type="parTrans" cxnId="{5FA6BCD2-19C3-4CD5-B427-367AB335FE73}">
      <dgm:prSet/>
      <dgm:spPr/>
      <dgm:t>
        <a:bodyPr/>
        <a:lstStyle/>
        <a:p>
          <a:endParaRPr lang="en-US">
            <a:solidFill>
              <a:schemeClr val="bg1"/>
            </a:solidFill>
          </a:endParaRPr>
        </a:p>
      </dgm:t>
    </dgm:pt>
    <dgm:pt modelId="{6A82FB7F-B71F-4549-A96A-73BE04E3136B}" type="sibTrans" cxnId="{5FA6BCD2-19C3-4CD5-B427-367AB335FE73}">
      <dgm:prSet/>
      <dgm:spPr/>
      <dgm:t>
        <a:bodyPr/>
        <a:lstStyle/>
        <a:p>
          <a:endParaRPr lang="en-US">
            <a:solidFill>
              <a:schemeClr val="bg1"/>
            </a:solidFill>
          </a:endParaRPr>
        </a:p>
      </dgm:t>
    </dgm:pt>
    <dgm:pt modelId="{37167930-B145-496B-A8B1-FE1A5207190F}" type="pres">
      <dgm:prSet presAssocID="{BCD96A10-6529-4224-A945-4E1216A327BA}" presName="diagram" presStyleCnt="0">
        <dgm:presLayoutVars>
          <dgm:dir/>
          <dgm:resizeHandles val="exact"/>
        </dgm:presLayoutVars>
      </dgm:prSet>
      <dgm:spPr/>
    </dgm:pt>
    <dgm:pt modelId="{48B19187-75D3-42B8-8B9F-E45872543A80}" type="pres">
      <dgm:prSet presAssocID="{5583F30C-ADB3-49C5-8255-FD5DFE0251ED}" presName="node" presStyleLbl="node1" presStyleIdx="0" presStyleCnt="7">
        <dgm:presLayoutVars>
          <dgm:bulletEnabled val="1"/>
        </dgm:presLayoutVars>
      </dgm:prSet>
      <dgm:spPr/>
    </dgm:pt>
    <dgm:pt modelId="{31B340CA-325D-4EC0-8532-09F2FC20011D}" type="pres">
      <dgm:prSet presAssocID="{29A46EDC-2688-438A-A7DA-168FF6255448}" presName="sibTrans" presStyleCnt="0"/>
      <dgm:spPr/>
    </dgm:pt>
    <dgm:pt modelId="{38AEB850-C030-438D-8D3C-C6FE0EA0C1CF}" type="pres">
      <dgm:prSet presAssocID="{82180DE2-7343-4752-9E82-8F8D74CE519C}" presName="node" presStyleLbl="node1" presStyleIdx="1" presStyleCnt="7">
        <dgm:presLayoutVars>
          <dgm:bulletEnabled val="1"/>
        </dgm:presLayoutVars>
      </dgm:prSet>
      <dgm:spPr/>
    </dgm:pt>
    <dgm:pt modelId="{DC1ECDAD-BA53-4390-BC45-754B8C75480D}" type="pres">
      <dgm:prSet presAssocID="{6A4ACE98-BDFA-432B-8854-6A80E57C3268}" presName="sibTrans" presStyleCnt="0"/>
      <dgm:spPr/>
    </dgm:pt>
    <dgm:pt modelId="{75CB8114-076B-4A70-BB71-DA50A3A29205}" type="pres">
      <dgm:prSet presAssocID="{CAB55A12-168A-4D03-980F-B6637F254D9A}" presName="node" presStyleLbl="node1" presStyleIdx="2" presStyleCnt="7">
        <dgm:presLayoutVars>
          <dgm:bulletEnabled val="1"/>
        </dgm:presLayoutVars>
      </dgm:prSet>
      <dgm:spPr/>
    </dgm:pt>
    <dgm:pt modelId="{283E9781-BC7A-435B-AF41-5AAC710D0A09}" type="pres">
      <dgm:prSet presAssocID="{B7246683-A5C0-4DAC-AC32-F739B797D02C}" presName="sibTrans" presStyleCnt="0"/>
      <dgm:spPr/>
    </dgm:pt>
    <dgm:pt modelId="{A9F820AC-0528-49F5-B47F-FE85D19E1D3F}" type="pres">
      <dgm:prSet presAssocID="{44F3E20F-8F0D-47BF-92D3-465E4D399805}" presName="node" presStyleLbl="node1" presStyleIdx="3" presStyleCnt="7">
        <dgm:presLayoutVars>
          <dgm:bulletEnabled val="1"/>
        </dgm:presLayoutVars>
      </dgm:prSet>
      <dgm:spPr/>
    </dgm:pt>
    <dgm:pt modelId="{963050B3-DC2D-4441-8E93-250D23F22BAF}" type="pres">
      <dgm:prSet presAssocID="{2D52801B-AE82-462B-BA85-2C828E9EAC4E}" presName="sibTrans" presStyleCnt="0"/>
      <dgm:spPr/>
    </dgm:pt>
    <dgm:pt modelId="{0722AD5F-D428-4664-93E8-B927325DFDC9}" type="pres">
      <dgm:prSet presAssocID="{B1CCAF8C-7410-4F91-82AB-13B297FD2D77}" presName="node" presStyleLbl="node1" presStyleIdx="4" presStyleCnt="7">
        <dgm:presLayoutVars>
          <dgm:bulletEnabled val="1"/>
        </dgm:presLayoutVars>
      </dgm:prSet>
      <dgm:spPr/>
    </dgm:pt>
    <dgm:pt modelId="{A4A37BED-1061-49E8-AD85-64C6B0CAEB27}" type="pres">
      <dgm:prSet presAssocID="{6F3EE4C6-1874-49CE-B805-95A8516FC38D}" presName="sibTrans" presStyleCnt="0"/>
      <dgm:spPr/>
    </dgm:pt>
    <dgm:pt modelId="{704EF9F4-6253-4CAD-9770-F8C3325D5A20}" type="pres">
      <dgm:prSet presAssocID="{69B895F6-9D1E-4692-ACFA-4F8457306295}" presName="node" presStyleLbl="node1" presStyleIdx="5" presStyleCnt="7">
        <dgm:presLayoutVars>
          <dgm:bulletEnabled val="1"/>
        </dgm:presLayoutVars>
      </dgm:prSet>
      <dgm:spPr/>
    </dgm:pt>
    <dgm:pt modelId="{470171EE-F6C6-4786-B95E-372D7A2CFBBE}" type="pres">
      <dgm:prSet presAssocID="{817C8CBA-66B3-4A20-82D3-FDD94083F607}" presName="sibTrans" presStyleCnt="0"/>
      <dgm:spPr/>
    </dgm:pt>
    <dgm:pt modelId="{D2EA063A-1E8D-453D-9660-E462000E2549}" type="pres">
      <dgm:prSet presAssocID="{53EC3091-6989-44AC-A790-CF36EEE48D15}" presName="node" presStyleLbl="node1" presStyleIdx="6" presStyleCnt="7">
        <dgm:presLayoutVars>
          <dgm:bulletEnabled val="1"/>
        </dgm:presLayoutVars>
      </dgm:prSet>
      <dgm:spPr/>
    </dgm:pt>
  </dgm:ptLst>
  <dgm:cxnLst>
    <dgm:cxn modelId="{3CBD0A14-858E-480E-91B3-52736382597A}" srcId="{BCD96A10-6529-4224-A945-4E1216A327BA}" destId="{69B895F6-9D1E-4692-ACFA-4F8457306295}" srcOrd="5" destOrd="0" parTransId="{C2DFBEBE-C5D2-42DF-A49B-C04F10C6B3F7}" sibTransId="{817C8CBA-66B3-4A20-82D3-FDD94083F607}"/>
    <dgm:cxn modelId="{39F6A41D-1BCF-4160-BA09-163D75F54522}" srcId="{BCD96A10-6529-4224-A945-4E1216A327BA}" destId="{B1CCAF8C-7410-4F91-82AB-13B297FD2D77}" srcOrd="4" destOrd="0" parTransId="{78B97CED-A70D-45B6-927B-3BC4AE7B8372}" sibTransId="{6F3EE4C6-1874-49CE-B805-95A8516FC38D}"/>
    <dgm:cxn modelId="{4E6FA125-72A0-4DE0-842F-2BF773C10D9A}" srcId="{BCD96A10-6529-4224-A945-4E1216A327BA}" destId="{5583F30C-ADB3-49C5-8255-FD5DFE0251ED}" srcOrd="0" destOrd="0" parTransId="{417B4FCC-E4FF-473C-BDF1-849ABE426B37}" sibTransId="{29A46EDC-2688-438A-A7DA-168FF6255448}"/>
    <dgm:cxn modelId="{98BC2926-075D-4AC6-AE0F-A8C68D919D8E}" type="presOf" srcId="{69B895F6-9D1E-4692-ACFA-4F8457306295}" destId="{704EF9F4-6253-4CAD-9770-F8C3325D5A20}" srcOrd="0" destOrd="0" presId="urn:microsoft.com/office/officeart/2005/8/layout/default"/>
    <dgm:cxn modelId="{0DDA8C32-2D19-4108-9831-2CBE8E724694}" type="presOf" srcId="{44F3E20F-8F0D-47BF-92D3-465E4D399805}" destId="{A9F820AC-0528-49F5-B47F-FE85D19E1D3F}" srcOrd="0" destOrd="0" presId="urn:microsoft.com/office/officeart/2005/8/layout/default"/>
    <dgm:cxn modelId="{BED91C6B-A8F5-427F-A514-3ED7C3F586BD}" type="presOf" srcId="{BCD96A10-6529-4224-A945-4E1216A327BA}" destId="{37167930-B145-496B-A8B1-FE1A5207190F}" srcOrd="0" destOrd="0" presId="urn:microsoft.com/office/officeart/2005/8/layout/default"/>
    <dgm:cxn modelId="{3764EBA1-95FB-4444-8038-CCE242FA2ABD}" type="presOf" srcId="{53EC3091-6989-44AC-A790-CF36EEE48D15}" destId="{D2EA063A-1E8D-453D-9660-E462000E2549}" srcOrd="0" destOrd="0" presId="urn:microsoft.com/office/officeart/2005/8/layout/default"/>
    <dgm:cxn modelId="{EBE513AB-F0D9-4ABB-96DE-B31BD213C151}" type="presOf" srcId="{CAB55A12-168A-4D03-980F-B6637F254D9A}" destId="{75CB8114-076B-4A70-BB71-DA50A3A29205}" srcOrd="0" destOrd="0" presId="urn:microsoft.com/office/officeart/2005/8/layout/default"/>
    <dgm:cxn modelId="{DDF2F9AE-7993-4781-8900-2B336E04FF66}" type="presOf" srcId="{82180DE2-7343-4752-9E82-8F8D74CE519C}" destId="{38AEB850-C030-438D-8D3C-C6FE0EA0C1CF}" srcOrd="0" destOrd="0" presId="urn:microsoft.com/office/officeart/2005/8/layout/default"/>
    <dgm:cxn modelId="{2A9095C5-3C63-42DE-8275-85CB656A8984}" type="presOf" srcId="{B1CCAF8C-7410-4F91-82AB-13B297FD2D77}" destId="{0722AD5F-D428-4664-93E8-B927325DFDC9}" srcOrd="0" destOrd="0" presId="urn:microsoft.com/office/officeart/2005/8/layout/default"/>
    <dgm:cxn modelId="{90D154CC-3608-4310-9B5F-EA9D0B32C3E7}" srcId="{BCD96A10-6529-4224-A945-4E1216A327BA}" destId="{44F3E20F-8F0D-47BF-92D3-465E4D399805}" srcOrd="3" destOrd="0" parTransId="{1A3086BD-1A80-42FC-A401-21FABBD41320}" sibTransId="{2D52801B-AE82-462B-BA85-2C828E9EAC4E}"/>
    <dgm:cxn modelId="{B8505DD0-D64F-460A-88B2-7924077D03E8}" srcId="{BCD96A10-6529-4224-A945-4E1216A327BA}" destId="{CAB55A12-168A-4D03-980F-B6637F254D9A}" srcOrd="2" destOrd="0" parTransId="{71A3D5EC-ABC6-4538-9EDC-75923B621124}" sibTransId="{B7246683-A5C0-4DAC-AC32-F739B797D02C}"/>
    <dgm:cxn modelId="{5FA6BCD2-19C3-4CD5-B427-367AB335FE73}" srcId="{BCD96A10-6529-4224-A945-4E1216A327BA}" destId="{53EC3091-6989-44AC-A790-CF36EEE48D15}" srcOrd="6" destOrd="0" parTransId="{0250CA07-613F-4CD0-AEA3-1664AE48B6B1}" sibTransId="{6A82FB7F-B71F-4549-A96A-73BE04E3136B}"/>
    <dgm:cxn modelId="{35509FD5-6D48-4A54-B04C-DB004703AC1D}" type="presOf" srcId="{5583F30C-ADB3-49C5-8255-FD5DFE0251ED}" destId="{48B19187-75D3-42B8-8B9F-E45872543A80}" srcOrd="0" destOrd="0" presId="urn:microsoft.com/office/officeart/2005/8/layout/default"/>
    <dgm:cxn modelId="{7F312AF4-02CF-4818-B133-B5BDFE15ABBA}" srcId="{BCD96A10-6529-4224-A945-4E1216A327BA}" destId="{82180DE2-7343-4752-9E82-8F8D74CE519C}" srcOrd="1" destOrd="0" parTransId="{FDFF5FE6-1605-42A6-977F-D1BB4F4A8415}" sibTransId="{6A4ACE98-BDFA-432B-8854-6A80E57C3268}"/>
    <dgm:cxn modelId="{984507E6-CC86-421E-BCE7-2E31C3FBABF0}" type="presParOf" srcId="{37167930-B145-496B-A8B1-FE1A5207190F}" destId="{48B19187-75D3-42B8-8B9F-E45872543A80}" srcOrd="0" destOrd="0" presId="urn:microsoft.com/office/officeart/2005/8/layout/default"/>
    <dgm:cxn modelId="{A79AC71C-8472-4044-BC0C-BD5072AFC1D4}" type="presParOf" srcId="{37167930-B145-496B-A8B1-FE1A5207190F}" destId="{31B340CA-325D-4EC0-8532-09F2FC20011D}" srcOrd="1" destOrd="0" presId="urn:microsoft.com/office/officeart/2005/8/layout/default"/>
    <dgm:cxn modelId="{DC78C57A-74F7-4CC5-930C-9455D143AE04}" type="presParOf" srcId="{37167930-B145-496B-A8B1-FE1A5207190F}" destId="{38AEB850-C030-438D-8D3C-C6FE0EA0C1CF}" srcOrd="2" destOrd="0" presId="urn:microsoft.com/office/officeart/2005/8/layout/default"/>
    <dgm:cxn modelId="{0CF2FFB6-06C2-4B11-9C51-C8CA459CA1E6}" type="presParOf" srcId="{37167930-B145-496B-A8B1-FE1A5207190F}" destId="{DC1ECDAD-BA53-4390-BC45-754B8C75480D}" srcOrd="3" destOrd="0" presId="urn:microsoft.com/office/officeart/2005/8/layout/default"/>
    <dgm:cxn modelId="{9A40A6C2-8163-42B5-81A7-4F3CA45C84F4}" type="presParOf" srcId="{37167930-B145-496B-A8B1-FE1A5207190F}" destId="{75CB8114-076B-4A70-BB71-DA50A3A29205}" srcOrd="4" destOrd="0" presId="urn:microsoft.com/office/officeart/2005/8/layout/default"/>
    <dgm:cxn modelId="{D4C36CE4-C9AC-421C-BA0D-5E139304994B}" type="presParOf" srcId="{37167930-B145-496B-A8B1-FE1A5207190F}" destId="{283E9781-BC7A-435B-AF41-5AAC710D0A09}" srcOrd="5" destOrd="0" presId="urn:microsoft.com/office/officeart/2005/8/layout/default"/>
    <dgm:cxn modelId="{11E0478F-4163-4B1F-93B6-59FF959EEFEA}" type="presParOf" srcId="{37167930-B145-496B-A8B1-FE1A5207190F}" destId="{A9F820AC-0528-49F5-B47F-FE85D19E1D3F}" srcOrd="6" destOrd="0" presId="urn:microsoft.com/office/officeart/2005/8/layout/default"/>
    <dgm:cxn modelId="{5D666850-CB29-4D7E-BC80-A19A69C6E86D}" type="presParOf" srcId="{37167930-B145-496B-A8B1-FE1A5207190F}" destId="{963050B3-DC2D-4441-8E93-250D23F22BAF}" srcOrd="7" destOrd="0" presId="urn:microsoft.com/office/officeart/2005/8/layout/default"/>
    <dgm:cxn modelId="{82F2145D-0080-41D6-A2A8-AEA334BA3D5A}" type="presParOf" srcId="{37167930-B145-496B-A8B1-FE1A5207190F}" destId="{0722AD5F-D428-4664-93E8-B927325DFDC9}" srcOrd="8" destOrd="0" presId="urn:microsoft.com/office/officeart/2005/8/layout/default"/>
    <dgm:cxn modelId="{8EF6D5E3-7533-462E-A6CB-16A3A72CBA5E}" type="presParOf" srcId="{37167930-B145-496B-A8B1-FE1A5207190F}" destId="{A4A37BED-1061-49E8-AD85-64C6B0CAEB27}" srcOrd="9" destOrd="0" presId="urn:microsoft.com/office/officeart/2005/8/layout/default"/>
    <dgm:cxn modelId="{7AEE0664-3250-4E51-8AED-4A61FE5757D4}" type="presParOf" srcId="{37167930-B145-496B-A8B1-FE1A5207190F}" destId="{704EF9F4-6253-4CAD-9770-F8C3325D5A20}" srcOrd="10" destOrd="0" presId="urn:microsoft.com/office/officeart/2005/8/layout/default"/>
    <dgm:cxn modelId="{E091346F-D12B-47E1-AF35-8EB995336BFC}" type="presParOf" srcId="{37167930-B145-496B-A8B1-FE1A5207190F}" destId="{470171EE-F6C6-4786-B95E-372D7A2CFBBE}" srcOrd="11" destOrd="0" presId="urn:microsoft.com/office/officeart/2005/8/layout/default"/>
    <dgm:cxn modelId="{C83C2622-2EDD-47EF-A9BC-FF7C1A52758E}" type="presParOf" srcId="{37167930-B145-496B-A8B1-FE1A5207190F}" destId="{D2EA063A-1E8D-453D-9660-E462000E2549}" srcOrd="1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6354DD7-42BA-4A56-B535-A85895D297EE}">
      <dsp:nvSpPr>
        <dsp:cNvPr id="0" name=""/>
        <dsp:cNvSpPr/>
      </dsp:nvSpPr>
      <dsp:spPr>
        <a:xfrm>
          <a:off x="0" y="458394"/>
          <a:ext cx="6840490" cy="84626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BA5F772-CF21-4B74-ACB1-97F00CBFEC48}">
      <dsp:nvSpPr>
        <dsp:cNvPr id="0" name=""/>
        <dsp:cNvSpPr/>
      </dsp:nvSpPr>
      <dsp:spPr>
        <a:xfrm>
          <a:off x="255995" y="648804"/>
          <a:ext cx="465446" cy="46544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222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DB13525-058B-47B6-9581-6191EB94AEC7}">
      <dsp:nvSpPr>
        <dsp:cNvPr id="0" name=""/>
        <dsp:cNvSpPr/>
      </dsp:nvSpPr>
      <dsp:spPr>
        <a:xfrm>
          <a:off x="977438" y="458394"/>
          <a:ext cx="5863051" cy="8462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9563" tIns="89563" rIns="89563" bIns="89563" numCol="1" spcCol="1270" anchor="ctr" anchorCtr="0">
          <a:noAutofit/>
        </a:bodyPr>
        <a:lstStyle/>
        <a:p>
          <a:pPr marL="0" lvl="0" indent="0" algn="l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0" i="0" kern="1200" dirty="0">
              <a:solidFill>
                <a:srgbClr val="0070C0"/>
              </a:solidFill>
            </a:rPr>
            <a:t>Support brand building</a:t>
          </a:r>
          <a:endParaRPr lang="en-US" sz="2300" kern="1200" dirty="0">
            <a:solidFill>
              <a:srgbClr val="0070C0"/>
            </a:solidFill>
          </a:endParaRPr>
        </a:p>
      </dsp:txBody>
      <dsp:txXfrm>
        <a:off x="977438" y="458394"/>
        <a:ext cx="5863051" cy="846266"/>
      </dsp:txXfrm>
    </dsp:sp>
    <dsp:sp modelId="{EE53D511-FD53-4CE7-8F09-FDC688A072CF}">
      <dsp:nvSpPr>
        <dsp:cNvPr id="0" name=""/>
        <dsp:cNvSpPr/>
      </dsp:nvSpPr>
      <dsp:spPr>
        <a:xfrm>
          <a:off x="0" y="1516227"/>
          <a:ext cx="6840490" cy="84626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BF05E9B-EE04-4E99-A658-5F7BAA9F3B3B}">
      <dsp:nvSpPr>
        <dsp:cNvPr id="0" name=""/>
        <dsp:cNvSpPr/>
      </dsp:nvSpPr>
      <dsp:spPr>
        <a:xfrm>
          <a:off x="255995" y="1706637"/>
          <a:ext cx="465446" cy="46544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222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5B8ED5-62E5-4C02-B22A-840FC41542A0}">
      <dsp:nvSpPr>
        <dsp:cNvPr id="0" name=""/>
        <dsp:cNvSpPr/>
      </dsp:nvSpPr>
      <dsp:spPr>
        <a:xfrm>
          <a:off x="977438" y="1516227"/>
          <a:ext cx="5863051" cy="8462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9563" tIns="89563" rIns="89563" bIns="89563" numCol="1" spcCol="1270" anchor="ctr" anchorCtr="0">
          <a:noAutofit/>
        </a:bodyPr>
        <a:lstStyle/>
        <a:p>
          <a:pPr marL="0" lvl="0" indent="0" algn="l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0" i="0" kern="1200" dirty="0">
              <a:solidFill>
                <a:srgbClr val="0070C0"/>
              </a:solidFill>
            </a:rPr>
            <a:t>Satisfy needs and aspirations of targeted groups of customers </a:t>
          </a:r>
          <a:endParaRPr lang="en-US" sz="2300" kern="1200" dirty="0">
            <a:solidFill>
              <a:srgbClr val="0070C0"/>
            </a:solidFill>
          </a:endParaRPr>
        </a:p>
      </dsp:txBody>
      <dsp:txXfrm>
        <a:off x="977438" y="1516227"/>
        <a:ext cx="5863051" cy="84626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EE83AC2-5607-46D3-8F3A-0CE6F4B7C19C}">
      <dsp:nvSpPr>
        <dsp:cNvPr id="0" name=""/>
        <dsp:cNvSpPr/>
      </dsp:nvSpPr>
      <dsp:spPr>
        <a:xfrm>
          <a:off x="831" y="669545"/>
          <a:ext cx="2919817" cy="185408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DE6E-3694-406F-8376-62B279FC1E1C}">
      <dsp:nvSpPr>
        <dsp:cNvPr id="0" name=""/>
        <dsp:cNvSpPr/>
      </dsp:nvSpPr>
      <dsp:spPr>
        <a:xfrm>
          <a:off x="325256" y="977748"/>
          <a:ext cx="2919817" cy="185408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0" i="0" kern="1200" baseline="0" dirty="0"/>
            <a:t>Very few companies differentiate their offering solely on one level.</a:t>
          </a:r>
          <a:endParaRPr lang="en-US" sz="2000" kern="1200" dirty="0"/>
        </a:p>
      </dsp:txBody>
      <dsp:txXfrm>
        <a:off x="379560" y="1032052"/>
        <a:ext cx="2811209" cy="1745476"/>
      </dsp:txXfrm>
    </dsp:sp>
    <dsp:sp modelId="{AF11E464-38A2-448D-BA79-4ED24A93BA24}">
      <dsp:nvSpPr>
        <dsp:cNvPr id="0" name=""/>
        <dsp:cNvSpPr/>
      </dsp:nvSpPr>
      <dsp:spPr>
        <a:xfrm>
          <a:off x="3569497" y="669545"/>
          <a:ext cx="2919817" cy="185408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DE3E300-C002-4D0E-B06E-F740C2405555}">
      <dsp:nvSpPr>
        <dsp:cNvPr id="0" name=""/>
        <dsp:cNvSpPr/>
      </dsp:nvSpPr>
      <dsp:spPr>
        <a:xfrm>
          <a:off x="3893921" y="977748"/>
          <a:ext cx="2919817" cy="185408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0" i="0" kern="1200" baseline="0" dirty="0"/>
            <a:t>They tend to ensure that they differentiate their offerings to various extents on all three levels. </a:t>
          </a:r>
          <a:endParaRPr lang="en-US" sz="2000" kern="1200" dirty="0"/>
        </a:p>
      </dsp:txBody>
      <dsp:txXfrm>
        <a:off x="3948225" y="1032052"/>
        <a:ext cx="2811209" cy="174547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8B19187-75D3-42B8-8B9F-E45872543A80}">
      <dsp:nvSpPr>
        <dsp:cNvPr id="0" name=""/>
        <dsp:cNvSpPr/>
      </dsp:nvSpPr>
      <dsp:spPr>
        <a:xfrm>
          <a:off x="3033" y="491308"/>
          <a:ext cx="2406219" cy="1443731"/>
        </a:xfrm>
        <a:prstGeom prst="rect">
          <a:avLst/>
        </a:prstGeom>
        <a:gradFill rotWithShape="0">
          <a:gsLst>
            <a:gs pos="0">
              <a:srgbClr val="4495A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rgbClr>
            </a:gs>
            <a:gs pos="50000">
              <a:srgbClr val="4495A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rgbClr>
            </a:gs>
            <a:gs pos="100000">
              <a:srgbClr val="4495A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rgb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solidFill>
                <a:srgbClr val="FFFFFF"/>
              </a:solidFill>
              <a:latin typeface="Franklin Gothic Book"/>
              <a:ea typeface="+mn-ea"/>
              <a:cs typeface="+mn-cs"/>
            </a:rPr>
            <a:t>Premium</a:t>
          </a: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solidFill>
                <a:srgbClr val="FFFFFF"/>
              </a:solidFill>
              <a:latin typeface="Franklin Gothic Book"/>
              <a:ea typeface="+mn-ea"/>
              <a:cs typeface="+mn-cs"/>
            </a:rPr>
            <a:t>High price – High quality</a:t>
          </a:r>
          <a:endParaRPr lang="en-US" sz="1800" kern="1200" dirty="0">
            <a:solidFill>
              <a:srgbClr val="FFFFFF"/>
            </a:solidFill>
            <a:latin typeface="Franklin Gothic Book"/>
            <a:ea typeface="+mn-ea"/>
            <a:cs typeface="+mn-cs"/>
          </a:endParaRPr>
        </a:p>
      </dsp:txBody>
      <dsp:txXfrm>
        <a:off x="3033" y="491308"/>
        <a:ext cx="2406219" cy="1443731"/>
      </dsp:txXfrm>
    </dsp:sp>
    <dsp:sp modelId="{38AEB850-C030-438D-8D3C-C6FE0EA0C1CF}">
      <dsp:nvSpPr>
        <dsp:cNvPr id="0" name=""/>
        <dsp:cNvSpPr/>
      </dsp:nvSpPr>
      <dsp:spPr>
        <a:xfrm>
          <a:off x="2649874" y="491308"/>
          <a:ext cx="2406219" cy="1443731"/>
        </a:xfrm>
        <a:prstGeom prst="rect">
          <a:avLst/>
        </a:prstGeom>
        <a:gradFill rotWithShape="0">
          <a:gsLst>
            <a:gs pos="0">
              <a:srgbClr val="4495A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rgbClr>
            </a:gs>
            <a:gs pos="50000">
              <a:srgbClr val="4495A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rgbClr>
            </a:gs>
            <a:gs pos="100000">
              <a:srgbClr val="4495A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rgb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solidFill>
                <a:srgbClr val="FFFFFF"/>
              </a:solidFill>
              <a:latin typeface="Franklin Gothic Book"/>
              <a:ea typeface="+mn-ea"/>
              <a:cs typeface="+mn-cs"/>
            </a:rPr>
            <a:t>Penetration</a:t>
          </a: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solidFill>
                <a:srgbClr val="FFFFFF"/>
              </a:solidFill>
              <a:latin typeface="Franklin Gothic Book"/>
              <a:ea typeface="+mn-ea"/>
              <a:cs typeface="+mn-cs"/>
            </a:rPr>
            <a:t>Initial low price – Price increase</a:t>
          </a:r>
          <a:endParaRPr lang="en-US" sz="1800" kern="1200" dirty="0">
            <a:solidFill>
              <a:srgbClr val="FFFFFF"/>
            </a:solidFill>
            <a:latin typeface="Franklin Gothic Book"/>
            <a:ea typeface="+mn-ea"/>
            <a:cs typeface="+mn-cs"/>
          </a:endParaRPr>
        </a:p>
      </dsp:txBody>
      <dsp:txXfrm>
        <a:off x="2649874" y="491308"/>
        <a:ext cx="2406219" cy="1443731"/>
      </dsp:txXfrm>
    </dsp:sp>
    <dsp:sp modelId="{75CB8114-076B-4A70-BB71-DA50A3A29205}">
      <dsp:nvSpPr>
        <dsp:cNvPr id="0" name=""/>
        <dsp:cNvSpPr/>
      </dsp:nvSpPr>
      <dsp:spPr>
        <a:xfrm>
          <a:off x="5296715" y="491308"/>
          <a:ext cx="2406219" cy="1443731"/>
        </a:xfrm>
        <a:prstGeom prst="rect">
          <a:avLst/>
        </a:prstGeom>
        <a:gradFill rotWithShape="0">
          <a:gsLst>
            <a:gs pos="0">
              <a:srgbClr val="4495A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rgbClr>
            </a:gs>
            <a:gs pos="50000">
              <a:srgbClr val="4495A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rgbClr>
            </a:gs>
            <a:gs pos="100000">
              <a:srgbClr val="4495A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rgb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solidFill>
                <a:srgbClr val="FFFFFF"/>
              </a:solidFill>
              <a:latin typeface="Franklin Gothic Book"/>
              <a:ea typeface="+mn-ea"/>
              <a:cs typeface="+mn-cs"/>
            </a:rPr>
            <a:t>Economy</a:t>
          </a: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solidFill>
                <a:srgbClr val="FFFFFF"/>
              </a:solidFill>
              <a:latin typeface="Franklin Gothic Book"/>
              <a:ea typeface="+mn-ea"/>
              <a:cs typeface="+mn-cs"/>
            </a:rPr>
            <a:t>Deliberate setting of low price</a:t>
          </a:r>
          <a:endParaRPr lang="en-US" sz="1800" kern="1200" dirty="0">
            <a:solidFill>
              <a:srgbClr val="FFFFFF"/>
            </a:solidFill>
            <a:latin typeface="Franklin Gothic Book"/>
            <a:ea typeface="+mn-ea"/>
            <a:cs typeface="+mn-cs"/>
          </a:endParaRPr>
        </a:p>
      </dsp:txBody>
      <dsp:txXfrm>
        <a:off x="5296715" y="491308"/>
        <a:ext cx="2406219" cy="1443731"/>
      </dsp:txXfrm>
    </dsp:sp>
    <dsp:sp modelId="{A9F820AC-0528-49F5-B47F-FE85D19E1D3F}">
      <dsp:nvSpPr>
        <dsp:cNvPr id="0" name=""/>
        <dsp:cNvSpPr/>
      </dsp:nvSpPr>
      <dsp:spPr>
        <a:xfrm>
          <a:off x="7943557" y="491308"/>
          <a:ext cx="2406219" cy="1443731"/>
        </a:xfrm>
        <a:prstGeom prst="rect">
          <a:avLst/>
        </a:prstGeom>
        <a:gradFill rotWithShape="0">
          <a:gsLst>
            <a:gs pos="0">
              <a:srgbClr val="4495A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rgbClr>
            </a:gs>
            <a:gs pos="50000">
              <a:srgbClr val="4495A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rgbClr>
            </a:gs>
            <a:gs pos="100000">
              <a:srgbClr val="4495A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rgb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solidFill>
                <a:srgbClr val="FFFFFF"/>
              </a:solidFill>
              <a:latin typeface="Franklin Gothic Book"/>
              <a:ea typeface="+mn-ea"/>
              <a:cs typeface="+mn-cs"/>
            </a:rPr>
            <a:t>Skim</a:t>
          </a: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solidFill>
                <a:srgbClr val="FFFFFF"/>
              </a:solidFill>
              <a:latin typeface="Franklin Gothic Book"/>
              <a:ea typeface="+mn-ea"/>
              <a:cs typeface="+mn-cs"/>
            </a:rPr>
            <a:t>High initial price – Price lowers</a:t>
          </a:r>
          <a:endParaRPr lang="en-US" sz="1800" kern="1200" dirty="0">
            <a:solidFill>
              <a:srgbClr val="FFFFFF"/>
            </a:solidFill>
            <a:latin typeface="Franklin Gothic Book"/>
            <a:ea typeface="+mn-ea"/>
            <a:cs typeface="+mn-cs"/>
          </a:endParaRPr>
        </a:p>
      </dsp:txBody>
      <dsp:txXfrm>
        <a:off x="7943557" y="491308"/>
        <a:ext cx="2406219" cy="1443731"/>
      </dsp:txXfrm>
    </dsp:sp>
    <dsp:sp modelId="{0722AD5F-D428-4664-93E8-B927325DFDC9}">
      <dsp:nvSpPr>
        <dsp:cNvPr id="0" name=""/>
        <dsp:cNvSpPr/>
      </dsp:nvSpPr>
      <dsp:spPr>
        <a:xfrm>
          <a:off x="1326453" y="2175661"/>
          <a:ext cx="2406219" cy="1443731"/>
        </a:xfrm>
        <a:prstGeom prst="rect">
          <a:avLst/>
        </a:prstGeom>
        <a:gradFill rotWithShape="0">
          <a:gsLst>
            <a:gs pos="0">
              <a:srgbClr val="4495A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rgbClr>
            </a:gs>
            <a:gs pos="50000">
              <a:srgbClr val="4495A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rgbClr>
            </a:gs>
            <a:gs pos="100000">
              <a:srgbClr val="4495A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rgb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solidFill>
                <a:srgbClr val="FFFFFF"/>
              </a:solidFill>
              <a:latin typeface="Franklin Gothic Book"/>
              <a:ea typeface="+mn-ea"/>
              <a:cs typeface="+mn-cs"/>
            </a:rPr>
            <a:t>Psychological</a:t>
          </a: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solidFill>
                <a:srgbClr val="FFFFFF"/>
              </a:solidFill>
              <a:latin typeface="Franklin Gothic Book"/>
              <a:ea typeface="+mn-ea"/>
              <a:cs typeface="+mn-cs"/>
            </a:rPr>
            <a:t>Customers emotive response – High quality with high price</a:t>
          </a:r>
          <a:endParaRPr lang="en-US" sz="1800" kern="1200" dirty="0">
            <a:solidFill>
              <a:srgbClr val="FFFFFF"/>
            </a:solidFill>
            <a:latin typeface="Franklin Gothic Book"/>
            <a:ea typeface="+mn-ea"/>
            <a:cs typeface="+mn-cs"/>
          </a:endParaRPr>
        </a:p>
      </dsp:txBody>
      <dsp:txXfrm>
        <a:off x="1326453" y="2175661"/>
        <a:ext cx="2406219" cy="1443731"/>
      </dsp:txXfrm>
    </dsp:sp>
    <dsp:sp modelId="{704EF9F4-6253-4CAD-9770-F8C3325D5A20}">
      <dsp:nvSpPr>
        <dsp:cNvPr id="0" name=""/>
        <dsp:cNvSpPr/>
      </dsp:nvSpPr>
      <dsp:spPr>
        <a:xfrm>
          <a:off x="3973295" y="2175661"/>
          <a:ext cx="2406219" cy="1443731"/>
        </a:xfrm>
        <a:prstGeom prst="rect">
          <a:avLst/>
        </a:prstGeom>
        <a:gradFill rotWithShape="0">
          <a:gsLst>
            <a:gs pos="0">
              <a:srgbClr val="4495A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rgbClr>
            </a:gs>
            <a:gs pos="50000">
              <a:srgbClr val="4495A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rgbClr>
            </a:gs>
            <a:gs pos="100000">
              <a:srgbClr val="4495A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rgb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solidFill>
                <a:srgbClr val="FFFFFF"/>
              </a:solidFill>
              <a:latin typeface="Franklin Gothic Book"/>
              <a:ea typeface="+mn-ea"/>
              <a:cs typeface="+mn-cs"/>
            </a:rPr>
            <a:t>Captive</a:t>
          </a: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solidFill>
                <a:srgbClr val="FFFFFF"/>
              </a:solidFill>
              <a:latin typeface="Franklin Gothic Book"/>
              <a:ea typeface="+mn-ea"/>
              <a:cs typeface="+mn-cs"/>
            </a:rPr>
            <a:t>Product consumables, e.g. razors at low cost – Replacement blades priced high</a:t>
          </a:r>
          <a:endParaRPr lang="en-US" sz="1800" kern="1200" dirty="0">
            <a:solidFill>
              <a:srgbClr val="FFFFFF"/>
            </a:solidFill>
            <a:latin typeface="Franklin Gothic Book"/>
            <a:ea typeface="+mn-ea"/>
            <a:cs typeface="+mn-cs"/>
          </a:endParaRPr>
        </a:p>
      </dsp:txBody>
      <dsp:txXfrm>
        <a:off x="3973295" y="2175661"/>
        <a:ext cx="2406219" cy="1443731"/>
      </dsp:txXfrm>
    </dsp:sp>
    <dsp:sp modelId="{D2EA063A-1E8D-453D-9660-E462000E2549}">
      <dsp:nvSpPr>
        <dsp:cNvPr id="0" name=""/>
        <dsp:cNvSpPr/>
      </dsp:nvSpPr>
      <dsp:spPr>
        <a:xfrm>
          <a:off x="6620136" y="2175661"/>
          <a:ext cx="2406219" cy="1443731"/>
        </a:xfrm>
        <a:prstGeom prst="rect">
          <a:avLst/>
        </a:prstGeom>
        <a:gradFill rotWithShape="0">
          <a:gsLst>
            <a:gs pos="0">
              <a:srgbClr val="4495A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rgbClr>
            </a:gs>
            <a:gs pos="50000">
              <a:srgbClr val="4495A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rgbClr>
            </a:gs>
            <a:gs pos="100000">
              <a:srgbClr val="4495A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rgb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solidFill>
                <a:srgbClr val="FFFFFF"/>
              </a:solidFill>
              <a:latin typeface="Franklin Gothic Book"/>
              <a:ea typeface="+mn-ea"/>
              <a:cs typeface="+mn-cs"/>
            </a:rPr>
            <a:t>Product Line</a:t>
          </a: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solidFill>
                <a:srgbClr val="FFFFFF"/>
              </a:solidFill>
              <a:latin typeface="Franklin Gothic Book"/>
              <a:ea typeface="+mn-ea"/>
              <a:cs typeface="+mn-cs"/>
            </a:rPr>
            <a:t>Different prices for perceived different quality levels within the same Product Range</a:t>
          </a:r>
          <a:endParaRPr lang="en-US" sz="1800" kern="1200" dirty="0">
            <a:solidFill>
              <a:srgbClr val="FFFFFF"/>
            </a:solidFill>
            <a:latin typeface="Franklin Gothic Book"/>
            <a:ea typeface="+mn-ea"/>
            <a:cs typeface="+mn-cs"/>
          </a:endParaRPr>
        </a:p>
      </dsp:txBody>
      <dsp:txXfrm>
        <a:off x="6620136" y="2175661"/>
        <a:ext cx="2406219" cy="144373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D8303B2-6492-41C6-B72B-ADC2B32DB1E2}" type="datetimeFigureOut">
              <a:rPr lang="en-GB" smtClean="0"/>
              <a:t>27/06/2023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6B8B7B6-E3BA-4A0D-9A2A-6CFC733A39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021763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446534" y="3085764"/>
            <a:ext cx="11298932" cy="333814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81191" y="1020431"/>
            <a:ext cx="10993549" cy="1475013"/>
          </a:xfrm>
          <a:effectLst/>
        </p:spPr>
        <p:txBody>
          <a:bodyPr anchor="b">
            <a:normAutofit/>
          </a:bodyPr>
          <a:lstStyle>
            <a:lvl1pPr>
              <a:defRPr sz="36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81194" y="2495445"/>
            <a:ext cx="10993546" cy="590321"/>
          </a:xfrm>
        </p:spPr>
        <p:txBody>
          <a:bodyPr anchor="t">
            <a:normAutofit/>
          </a:bodyPr>
          <a:lstStyle>
            <a:lvl1pPr marL="0" indent="0" algn="l">
              <a:buNone/>
              <a:defRPr sz="1600" cap="all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7FA0ACE7-29A8-47D3-A7D9-257B711D80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920DE-5A52-4E8B-9E59-8391DB272E65}" type="datetime1">
              <a:rPr lang="en-US" smtClean="0"/>
              <a:t>6/27/2023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DEC604B9-52E9-4810-8359-47206518D0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5898A89F-CA25-400F-B05A-AECBF2517E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900175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18872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1192" y="2340864"/>
            <a:ext cx="11029615" cy="363448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770E6237-3456-439F-802D-3BA93FC7E3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D3F76D-149D-469F-A83C-0BFE296457DD}" type="datetime1">
              <a:rPr lang="en-US" smtClean="0"/>
              <a:t>6/27/2023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1356D3B5-6063-4A89-B88F-9D3043916F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2B78BF7-69D3-4CE0-A631-50EFD41EEE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524434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7817" y="5141974"/>
            <a:ext cx="11290860" cy="125882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2393950"/>
            <a:ext cx="11029615" cy="2147467"/>
          </a:xfrm>
        </p:spPr>
        <p:txBody>
          <a:bodyPr anchor="b">
            <a:normAutofit/>
          </a:bodyPr>
          <a:lstStyle>
            <a:lvl1pPr algn="l">
              <a:defRPr sz="3600" b="0" cap="all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4541417"/>
            <a:ext cx="11029615" cy="600556"/>
          </a:xfrm>
        </p:spPr>
        <p:txBody>
          <a:bodyPr anchor="t">
            <a:normAutofit/>
          </a:bodyPr>
          <a:lstStyle>
            <a:lvl1pPr marL="0" indent="0" algn="l">
              <a:buNone/>
              <a:defRPr sz="18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1582016-5696-4A93-887F-BBB3B9002F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096DB5-DD13-45D7-8DB7-2B3524211970}" type="datetime1">
              <a:rPr lang="en-US" smtClean="0"/>
              <a:t>6/27/2023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57CFCD5-1192-4E18-8A8F-29E153B44D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E39A109E-5018-4794-92B3-FD5E5BCD95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66809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81193" y="2228003"/>
            <a:ext cx="5194767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6039" y="2228003"/>
            <a:ext cx="5194769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414FA5-224A-4681-8940-4E5D3B8B918A}" type="datetime1">
              <a:rPr lang="en-US" smtClean="0"/>
              <a:t>6/27/2023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833232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1" y="2250891"/>
            <a:ext cx="5194769" cy="557784"/>
          </a:xfrm>
        </p:spPr>
        <p:txBody>
          <a:bodyPr anchor="ctr">
            <a:noAutofit/>
          </a:bodyPr>
          <a:lstStyle>
            <a:lvl1pPr marL="0" indent="0">
              <a:buNone/>
              <a:defRPr sz="20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1194" y="2926052"/>
            <a:ext cx="5194766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6039" y="2250892"/>
            <a:ext cx="5194770" cy="553373"/>
          </a:xfrm>
        </p:spPr>
        <p:txBody>
          <a:bodyPr anchor="ctr">
            <a:noAutofit/>
          </a:bodyPr>
          <a:lstStyle>
            <a:lvl1pPr marL="0" marR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None/>
              <a:tabLst/>
              <a:defRPr sz="20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None/>
              <a:tabLst/>
              <a:defRPr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6037" y="2926052"/>
            <a:ext cx="5194771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3C9E2B-3BF8-413B-94DD-2921A17D2527}" type="datetime1">
              <a:rPr lang="en-US" smtClean="0"/>
              <a:t>6/27/2023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480465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AD3037-50B7-40EB-9CC6-A9AE6C5A284B}" type="datetime1">
              <a:rPr lang="en-US" smtClean="0"/>
              <a:t>6/27/2023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29363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8BE852-0E8F-40C0-8B39-B122FDD16E46}" type="datetime1">
              <a:rPr lang="en-US" smtClean="0"/>
              <a:t>6/27/2023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294949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>
            <a:spLocks noChangeAspect="1"/>
          </p:cNvSpPr>
          <p:nvPr/>
        </p:nvSpPr>
        <p:spPr>
          <a:xfrm>
            <a:off x="447817" y="601200"/>
            <a:ext cx="3682723" cy="5815475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7857" y="933450"/>
            <a:ext cx="3031852" cy="1722419"/>
          </a:xfrm>
        </p:spPr>
        <p:txBody>
          <a:bodyPr anchor="b">
            <a:normAutofit/>
          </a:bodyPr>
          <a:lstStyle>
            <a:lvl1pPr algn="l">
              <a:defRPr sz="24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00928" y="1179829"/>
            <a:ext cx="6650991" cy="4658216"/>
          </a:xfrm>
        </p:spPr>
        <p:txBody>
          <a:bodyPr anchor="ctr">
            <a:normAutofit/>
          </a:bodyPr>
          <a:lstStyle>
            <a:lvl1pPr>
              <a:defRPr sz="2000">
                <a:solidFill>
                  <a:schemeClr val="tx2"/>
                </a:solidFill>
              </a:defRPr>
            </a:lvl1pPr>
            <a:lvl2pPr>
              <a:defRPr sz="1800">
                <a:solidFill>
                  <a:schemeClr val="tx2"/>
                </a:solidFill>
              </a:defRPr>
            </a:lvl2pPr>
            <a:lvl3pPr>
              <a:defRPr sz="1600">
                <a:solidFill>
                  <a:schemeClr val="tx2"/>
                </a:solidFill>
              </a:defRPr>
            </a:lvl3pPr>
            <a:lvl4pPr>
              <a:defRPr sz="1400">
                <a:solidFill>
                  <a:schemeClr val="tx2"/>
                </a:solidFill>
              </a:defRPr>
            </a:lvl4pPr>
            <a:lvl5pPr>
              <a:defRPr sz="1400">
                <a:solidFill>
                  <a:schemeClr val="tx2"/>
                </a:solidFill>
              </a:defRPr>
            </a:lvl5pPr>
            <a:lvl6pPr>
              <a:defRPr sz="1400">
                <a:solidFill>
                  <a:schemeClr val="tx2"/>
                </a:solidFill>
              </a:defRPr>
            </a:lvl6pPr>
            <a:lvl7pPr>
              <a:defRPr sz="1400">
                <a:solidFill>
                  <a:schemeClr val="tx2"/>
                </a:solidFill>
              </a:defRPr>
            </a:lvl7pPr>
            <a:lvl8pPr>
              <a:defRPr sz="1400">
                <a:solidFill>
                  <a:schemeClr val="tx2"/>
                </a:solidFill>
              </a:defRPr>
            </a:lvl8pPr>
            <a:lvl9pPr>
              <a:defRPr sz="1400">
                <a:solidFill>
                  <a:schemeClr val="tx2"/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7857" y="2836654"/>
            <a:ext cx="3031852" cy="3001392"/>
          </a:xfrm>
        </p:spPr>
        <p:txBody>
          <a:bodyPr anchor="t">
            <a:normAutofit/>
          </a:bodyPr>
          <a:lstStyle>
            <a:lvl1pPr marL="0" indent="0" algn="l">
              <a:buNone/>
              <a:defRPr sz="1600">
                <a:solidFill>
                  <a:srgbClr val="FFFFFF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0B919CC2-2A65-446F-B538-9E624903544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05951" y="6456916"/>
            <a:ext cx="2844799" cy="365125"/>
          </a:xfrm>
        </p:spPr>
        <p:txBody>
          <a:bodyPr/>
          <a:lstStyle/>
          <a:p>
            <a:fld id="{605A881E-E600-45A1-B7F7-57381DC16BB4}" type="datetime1">
              <a:rPr lang="en-US" smtClean="0"/>
              <a:t>6/27/2023</a:t>
            </a:fld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B72412AE-119E-4982-8B24-63365EFCA7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52590"/>
            <a:ext cx="691721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7FC4BB19-6AD1-45CF-9F99-00B109890F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56916"/>
            <a:ext cx="1052510" cy="365125"/>
          </a:xfrm>
        </p:spPr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617666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4693389"/>
            <a:ext cx="11029616" cy="566738"/>
          </a:xfrm>
        </p:spPr>
        <p:txBody>
          <a:bodyPr anchor="b">
            <a:normAutofit/>
          </a:bodyPr>
          <a:lstStyle>
            <a:lvl1pPr algn="l">
              <a:defRPr sz="24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47817" y="641350"/>
            <a:ext cx="11290859" cy="3651249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81192" y="5260127"/>
            <a:ext cx="11029617" cy="998148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904E75-3EEB-44A1-8BFD-5EF793EFC1AB}" type="datetime1">
              <a:rPr lang="en-US" smtClean="0"/>
              <a:t>6/27/2023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732895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1CAEC3-DE29-4474-90D4-EC670E3DF8DD}" type="datetime1">
              <a:rPr lang="en-US" smtClean="0"/>
              <a:t>6/27/2023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835911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8058151" y="599725"/>
            <a:ext cx="3687316" cy="5816950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204200" y="863600"/>
            <a:ext cx="3124200" cy="4807326"/>
          </a:xfrm>
        </p:spPr>
        <p:txBody>
          <a:bodyPr vert="eaVert" anchor="ctr"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4923" y="863600"/>
            <a:ext cx="7161625" cy="4807326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6423B97-A5D4-47B9-8861-73B3707A04CF}"/>
              </a:ext>
            </a:extLst>
          </p:cNvPr>
          <p:cNvSpPr/>
          <p:nvPr/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1AEC0421-37B4-4481-A10D-69FDF5EC7909}"/>
              </a:ext>
            </a:extLst>
          </p:cNvPr>
          <p:cNvSpPr/>
          <p:nvPr/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F7265B5-9F97-4F1E-99E9-74F7B7E62337}"/>
              </a:ext>
            </a:extLst>
          </p:cNvPr>
          <p:cNvSpPr/>
          <p:nvPr/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5C74A470-3BD3-4F33-80E5-67E6E87FCB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7A63FD-744A-403F-9C14-0782DAED1037}" type="datetime1">
              <a:rPr lang="en-US" smtClean="0"/>
              <a:t>6/27/2023</a:t>
            </a:fld>
            <a:endParaRPr lang="en-US" dirty="0"/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9A3A30BA-DB50-4D7D-BCDE-17D20FB354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76FF9E58-C0B2-436B-A21C-DB45A00D65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888496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81192" y="705124"/>
            <a:ext cx="11029616" cy="118955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2336002"/>
            <a:ext cx="11029616" cy="365204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05951" y="6423914"/>
            <a:ext cx="28447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8AE4632D-170A-48CC-BD23-5D20B56EBA51}" type="datetime1">
              <a:rPr lang="en-US" smtClean="0"/>
              <a:t>6/27/2023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81192" y="6423914"/>
            <a:ext cx="69172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58300" y="6423914"/>
            <a:ext cx="10525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0008978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6" r:id="rId1"/>
    <p:sldLayoutId id="2147483757" r:id="rId2"/>
    <p:sldLayoutId id="2147483758" r:id="rId3"/>
    <p:sldLayoutId id="2147483759" r:id="rId4"/>
    <p:sldLayoutId id="2147483711" r:id="rId5"/>
    <p:sldLayoutId id="2147483760" r:id="rId6"/>
    <p:sldLayoutId id="2147483762" r:id="rId7"/>
    <p:sldLayoutId id="2147483706" r:id="rId8"/>
    <p:sldLayoutId id="2147483709" r:id="rId9"/>
    <p:sldLayoutId id="2147483707" r:id="rId10"/>
    <p:sldLayoutId id="2147483708" r:id="rId11"/>
  </p:sldLayoutIdLst>
  <p:hf hdr="0" dt="0"/>
  <p:txStyles>
    <p:titleStyle>
      <a:lvl1pPr algn="l" defTabSz="457200" rtl="0" eaLnBrk="1" latinLnBrk="0" hangingPunct="1">
        <a:lnSpc>
          <a:spcPct val="100000"/>
        </a:lnSpc>
        <a:spcBef>
          <a:spcPct val="0"/>
        </a:spcBef>
        <a:buNone/>
        <a:defRPr sz="2800" b="0" kern="1200" cap="all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06000" indent="-306000" algn="l" defTabSz="457200" rtl="0" eaLnBrk="1" latinLnBrk="0" hangingPunct="1">
        <a:lnSpc>
          <a:spcPct val="110000"/>
        </a:lnSpc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7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630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90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24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1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60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1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9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6pPr>
      <a:lvl7pPr marL="2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7pPr>
      <a:lvl8pPr marL="25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8pPr>
      <a:lvl9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7" Type="http://schemas.openxmlformats.org/officeDocument/2006/relationships/image" Target="../media/image12.pn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hyperlink" Target="https://youtu.be/tF9r9LrOb70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8.png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6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34.png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26B4480E-B7FF-4481-890E-043A69AE6F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1" name="Group 30">
            <a:extLst>
              <a:ext uri="{FF2B5EF4-FFF2-40B4-BE49-F238E27FC236}">
                <a16:creationId xmlns:a16="http://schemas.microsoft.com/office/drawing/2014/main" id="{79394E1F-0B5F-497D-B2A6-8383A2A548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38068" y="457200"/>
            <a:ext cx="3703320" cy="5935133"/>
            <a:chOff x="438068" y="457200"/>
            <a:chExt cx="3703320" cy="5935133"/>
          </a:xfrm>
        </p:grpSpPr>
        <p:sp>
          <p:nvSpPr>
            <p:cNvPr id="32" name="Rectangle 31">
              <a:extLst>
                <a:ext uri="{FF2B5EF4-FFF2-40B4-BE49-F238E27FC236}">
                  <a16:creationId xmlns:a16="http://schemas.microsoft.com/office/drawing/2014/main" id="{1F1FF39A-AC3C-4066-9D4C-519AA22812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8068" y="601201"/>
              <a:ext cx="3702134" cy="5791132"/>
            </a:xfrm>
            <a:prstGeom prst="rect">
              <a:avLst/>
            </a:prstGeom>
            <a:solidFill>
              <a:srgbClr val="465359">
                <a:alpha val="97000"/>
              </a:srgbClr>
            </a:solidFill>
            <a:ln w="6350" cmpd="sng"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3" name="Rectangle 32">
              <a:extLst>
                <a:ext uri="{FF2B5EF4-FFF2-40B4-BE49-F238E27FC236}">
                  <a16:creationId xmlns:a16="http://schemas.microsoft.com/office/drawing/2014/main" id="{64C13BAB-7C00-4D21-A857-E3D41C0A2A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8068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1C21E816-31F5-48BB-BD02-D15F2F18B48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84200" y="1524001"/>
            <a:ext cx="3412067" cy="3478384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FFFFFF"/>
                </a:solidFill>
              </a:rPr>
              <a:t>MBA Marketing management</a:t>
            </a:r>
            <a:br>
              <a:rPr lang="en-US" dirty="0">
                <a:solidFill>
                  <a:srgbClr val="FFFFFF"/>
                </a:solidFill>
              </a:rPr>
            </a:br>
            <a:r>
              <a:rPr lang="en-GB" b="0" i="0" dirty="0"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BMMB7012</a:t>
            </a:r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35D6E6B-3353-491C-A3C6-F278D6CED8B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84200" y="5145513"/>
            <a:ext cx="3412067" cy="738820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FFFFFF">
                    <a:alpha val="75000"/>
                  </a:srgbClr>
                </a:solidFill>
              </a:rPr>
              <a:t>Gwyneth jones</a:t>
            </a:r>
          </a:p>
          <a:p>
            <a:r>
              <a:rPr lang="en-US" dirty="0">
                <a:solidFill>
                  <a:srgbClr val="FFFFFF">
                    <a:alpha val="75000"/>
                  </a:srgbClr>
                </a:solidFill>
              </a:rPr>
              <a:t>June 2023</a:t>
            </a:r>
          </a:p>
        </p:txBody>
      </p:sp>
      <p:pic>
        <p:nvPicPr>
          <p:cNvPr id="5" name="Picture 4" descr="White bulbs with a yellow one standing out">
            <a:extLst>
              <a:ext uri="{FF2B5EF4-FFF2-40B4-BE49-F238E27FC236}">
                <a16:creationId xmlns:a16="http://schemas.microsoft.com/office/drawing/2014/main" id="{4667020F-7E64-66F2-1E53-1C5EAA4A0B30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765053" y="1159372"/>
            <a:ext cx="6764864" cy="4515546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C80E539C-4C1E-9B9A-5EAD-978A92102920}"/>
              </a:ext>
            </a:extLst>
          </p:cNvPr>
          <p:cNvSpPr txBox="1"/>
          <p:nvPr/>
        </p:nvSpPr>
        <p:spPr>
          <a:xfrm>
            <a:off x="5080908" y="4381442"/>
            <a:ext cx="549885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>
                <a:solidFill>
                  <a:srgbClr val="FFC000"/>
                </a:solidFill>
              </a:rPr>
              <a:t>Marketing Mix</a:t>
            </a:r>
          </a:p>
        </p:txBody>
      </p:sp>
    </p:spTree>
    <p:extLst>
      <p:ext uri="{BB962C8B-B14F-4D97-AF65-F5344CB8AC3E}">
        <p14:creationId xmlns:p14="http://schemas.microsoft.com/office/powerpoint/2010/main" val="247580555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504BED40-EAF7-4E55-AFF7-2CD840EBD3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D205B09-B315-A0E3-6C45-CD926535FC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3" y="702156"/>
            <a:ext cx="6309003" cy="653313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tx2"/>
                </a:solidFill>
              </a:rPr>
              <a:t>introduction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F367CCF1-BB1E-41CF-8499-94A870C33E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66751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965B88-CC9E-88F8-5805-6E0C9B3FD1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194" y="1605280"/>
            <a:ext cx="6309003" cy="4253519"/>
          </a:xfrm>
        </p:spPr>
        <p:txBody>
          <a:bodyPr>
            <a:noAutofit/>
          </a:bodyPr>
          <a:lstStyle/>
          <a:p>
            <a:r>
              <a:rPr lang="en-GB" sz="2000" dirty="0">
                <a:solidFill>
                  <a:schemeClr val="tx2"/>
                </a:solidFill>
              </a:rPr>
              <a:t>In previous weeks we have looked at the </a:t>
            </a:r>
            <a:r>
              <a:rPr lang="en-GB" sz="2000" b="1" dirty="0">
                <a:solidFill>
                  <a:srgbClr val="0070C0"/>
                </a:solidFill>
              </a:rPr>
              <a:t>micro (internal) </a:t>
            </a:r>
            <a:r>
              <a:rPr lang="en-GB" sz="2000" dirty="0">
                <a:solidFill>
                  <a:schemeClr val="tx2"/>
                </a:solidFill>
              </a:rPr>
              <a:t>and </a:t>
            </a:r>
            <a:r>
              <a:rPr lang="en-GB" sz="2000" b="1" dirty="0">
                <a:solidFill>
                  <a:srgbClr val="0070C0"/>
                </a:solidFill>
              </a:rPr>
              <a:t>macro (external) environments </a:t>
            </a:r>
            <a:r>
              <a:rPr lang="en-GB" sz="2000" dirty="0">
                <a:solidFill>
                  <a:schemeClr val="tx2"/>
                </a:solidFill>
              </a:rPr>
              <a:t>within which an organisation operates, as well as ways of identifying and analysing </a:t>
            </a:r>
            <a:r>
              <a:rPr lang="en-GB" sz="2000" b="1" dirty="0">
                <a:solidFill>
                  <a:srgbClr val="0070C0"/>
                </a:solidFill>
              </a:rPr>
              <a:t>buying behaviour </a:t>
            </a:r>
            <a:r>
              <a:rPr lang="en-GB" sz="2000" dirty="0">
                <a:solidFill>
                  <a:schemeClr val="tx2"/>
                </a:solidFill>
              </a:rPr>
              <a:t>in order to develop the </a:t>
            </a:r>
            <a:r>
              <a:rPr lang="en-GB" sz="2000" b="1" dirty="0">
                <a:solidFill>
                  <a:srgbClr val="0070C0"/>
                </a:solidFill>
              </a:rPr>
              <a:t>Segmentation, Targeting, Positioning (STP) approach</a:t>
            </a:r>
            <a:r>
              <a:rPr lang="en-GB" sz="2000" dirty="0">
                <a:solidFill>
                  <a:schemeClr val="tx2"/>
                </a:solidFill>
              </a:rPr>
              <a:t>. </a:t>
            </a:r>
          </a:p>
          <a:p>
            <a:r>
              <a:rPr lang="en-GB" sz="2000" dirty="0">
                <a:solidFill>
                  <a:schemeClr val="tx2"/>
                </a:solidFill>
              </a:rPr>
              <a:t>We have also looked at </a:t>
            </a:r>
            <a:r>
              <a:rPr lang="en-GB" sz="2000" b="1" dirty="0">
                <a:solidFill>
                  <a:srgbClr val="0070C0"/>
                </a:solidFill>
              </a:rPr>
              <a:t>customer value</a:t>
            </a:r>
            <a:r>
              <a:rPr lang="en-GB" sz="2000" dirty="0">
                <a:solidFill>
                  <a:schemeClr val="tx2"/>
                </a:solidFill>
              </a:rPr>
              <a:t>. Developing value for customers can be a key part of ensuring long-term success for an organisation, and this also links back to the STP process.</a:t>
            </a:r>
          </a:p>
          <a:p>
            <a:r>
              <a:rPr lang="en-GB" sz="2000" dirty="0">
                <a:solidFill>
                  <a:schemeClr val="tx2"/>
                </a:solidFill>
              </a:rPr>
              <a:t>Once the target market is identified, the details of the </a:t>
            </a:r>
            <a:r>
              <a:rPr lang="en-GB" sz="2000" b="1" dirty="0">
                <a:solidFill>
                  <a:srgbClr val="0070C0"/>
                </a:solidFill>
              </a:rPr>
              <a:t>marketing mix </a:t>
            </a:r>
            <a:r>
              <a:rPr lang="en-GB" sz="2000" dirty="0">
                <a:solidFill>
                  <a:schemeClr val="tx2"/>
                </a:solidFill>
              </a:rPr>
              <a:t>can be planned. 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2014B6D-3D1F-A7C9-4304-68FC774C3E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3" y="5951811"/>
            <a:ext cx="4277410" cy="365125"/>
          </a:xfrm>
        </p:spPr>
        <p:txBody>
          <a:bodyPr>
            <a:normAutofit/>
          </a:bodyPr>
          <a:lstStyle/>
          <a:p>
            <a:endParaRPr lang="en-US">
              <a:solidFill>
                <a:srgbClr val="A0815C"/>
              </a:solidFill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55F93B6-0B50-2901-C930-07ECC653F7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576780" y="5956137"/>
            <a:ext cx="544874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3A98EE3D-8CD1-4C3F-BD1C-C98C9596463C}" type="slidenum">
              <a:rPr lang="en-US" smtClean="0">
                <a:solidFill>
                  <a:srgbClr val="A0815C"/>
                </a:solidFill>
              </a:rPr>
              <a:pPr>
                <a:spcAft>
                  <a:spcPts val="600"/>
                </a:spcAft>
              </a:pPr>
              <a:t>2</a:t>
            </a:fld>
            <a:endParaRPr lang="en-US">
              <a:solidFill>
                <a:srgbClr val="A0815C"/>
              </a:solidFill>
            </a:endParaRPr>
          </a:p>
        </p:txBody>
      </p:sp>
      <p:pic>
        <p:nvPicPr>
          <p:cNvPr id="6" name="Picture 2" descr="4 Step approach to writing the Introduction section of a research paper |  Editage Insights">
            <a:extLst>
              <a:ext uri="{FF2B5EF4-FFF2-40B4-BE49-F238E27FC236}">
                <a16:creationId xmlns:a16="http://schemas.microsoft.com/office/drawing/2014/main" id="{D3440801-855B-C279-698E-0AB8B70AD54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7521283" y="10"/>
            <a:ext cx="4670717" cy="6857990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219439344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6B657B-84FC-BB9D-4A35-3D83B11C0B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872644"/>
          </a:xfrm>
        </p:spPr>
        <p:txBody>
          <a:bodyPr>
            <a:normAutofit/>
          </a:bodyPr>
          <a:lstStyle/>
          <a:p>
            <a:r>
              <a:rPr lang="en-GB" dirty="0"/>
              <a:t>Marketing mix – 4p and 7p introduction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7F1B963-1139-51D7-D96E-739D2FC96A55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3604" t="4264" r="18380" b="7057"/>
          <a:stretch/>
        </p:blipFill>
        <p:spPr>
          <a:xfrm>
            <a:off x="7701280" y="1241222"/>
            <a:ext cx="4244807" cy="4667776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03A7C5-C3F5-F5F4-3688-0D608AA246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192" y="1733024"/>
            <a:ext cx="7231847" cy="4667776"/>
          </a:xfrm>
        </p:spPr>
        <p:txBody>
          <a:bodyPr>
            <a:normAutofit/>
          </a:bodyPr>
          <a:lstStyle/>
          <a:p>
            <a:r>
              <a:rPr lang="en-GB" sz="2200" dirty="0"/>
              <a:t>A </a:t>
            </a:r>
            <a:r>
              <a:rPr lang="en-GB" sz="2200" b="1" dirty="0"/>
              <a:t>Marketing Mix </a:t>
            </a:r>
            <a:r>
              <a:rPr lang="en-GB" sz="2200" dirty="0"/>
              <a:t>is a set of tactical marketing tools that an organisation uses to get the response it is seeking for its product</a:t>
            </a:r>
          </a:p>
          <a:p>
            <a:r>
              <a:rPr lang="en-GB" sz="2200" dirty="0"/>
              <a:t>Traditionally referred to as the </a:t>
            </a:r>
            <a:r>
              <a:rPr lang="en-GB" sz="2200" b="1" dirty="0"/>
              <a:t>Four Ps of Marketing</a:t>
            </a:r>
            <a:r>
              <a:rPr lang="en-GB" sz="2200" dirty="0"/>
              <a:t>: Price, Product, Place, Promotion </a:t>
            </a:r>
            <a:r>
              <a:rPr lang="en-GB" sz="1600" dirty="0"/>
              <a:t>(The ‘4 Ps’ of product marketing (McCarthy, 1960))</a:t>
            </a:r>
          </a:p>
          <a:p>
            <a:r>
              <a:rPr lang="en-GB" sz="2200" dirty="0"/>
              <a:t>To account for the rise in the service economy: </a:t>
            </a:r>
            <a:r>
              <a:rPr lang="en-GB" sz="2200" b="1" dirty="0"/>
              <a:t>Seven Ps of Marketing </a:t>
            </a:r>
            <a:r>
              <a:rPr lang="en-GB" sz="2200" dirty="0"/>
              <a:t>now also include People, Process, Physical </a:t>
            </a:r>
            <a:r>
              <a:rPr lang="en-GB" sz="1600" dirty="0"/>
              <a:t>(The ‘7 Ps’ of services marketing (Booms &amp; Bitner, 1981))</a:t>
            </a:r>
          </a:p>
          <a:p>
            <a:r>
              <a:rPr lang="en-GB" sz="2200" b="1" dirty="0"/>
              <a:t>Marketing Strategy </a:t>
            </a:r>
            <a:r>
              <a:rPr lang="en-GB" sz="2200" dirty="0"/>
              <a:t>must be based on these factors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8C36151-3A38-4CEF-EE97-5FD68138F7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00800"/>
            <a:ext cx="6917210" cy="365125"/>
          </a:xfrm>
        </p:spPr>
        <p:txBody>
          <a:bodyPr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>
              <a:ln>
                <a:noFill/>
              </a:ln>
              <a:solidFill>
                <a:srgbClr val="FEA619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2555304-D664-8717-A278-512A20BE9A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00800"/>
            <a:ext cx="1052508" cy="365125"/>
          </a:xfrm>
        </p:spPr>
        <p:txBody>
          <a:bodyPr>
            <a:norm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FEA619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srgbClr val="FEA619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6461193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CD3681-0751-B2C4-24DB-0C8140A3DA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5894" y="729658"/>
            <a:ext cx="4519889" cy="988332"/>
          </a:xfrm>
        </p:spPr>
        <p:txBody>
          <a:bodyPr/>
          <a:lstStyle/>
          <a:p>
            <a:r>
              <a:rPr lang="en-GB" dirty="0"/>
              <a:t>7p marketing mix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2F0A4F0-8B42-4B1A-B7CE-297FE67B4C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b="0" i="0" u="none" strike="noStrike" kern="1200" cap="all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https://studiousguy.com/marketing-mix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FD44450-324B-BC37-EA64-86594C42FD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en-US" sz="9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F9816DC-414A-679A-5FB1-6DEDA32472B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64276" y="729658"/>
            <a:ext cx="7446532" cy="60102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117402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DD651B61-325E-4E73-8445-38B0DE8AAA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42E5253-D3AC-4AC2-B766-8B34F13C2F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10AE8D57-436A-4073-9A75-15BB5949F8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E2852671-8EB6-4EAF-8AF8-65CF3FD66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3085764"/>
            <a:ext cx="11298932" cy="333814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26B4480E-B7FF-4481-890E-043A69AE6F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grpSp>
        <p:nvGrpSpPr>
          <p:cNvPr id="21" name="Group 20">
            <a:extLst>
              <a:ext uri="{FF2B5EF4-FFF2-40B4-BE49-F238E27FC236}">
                <a16:creationId xmlns:a16="http://schemas.microsoft.com/office/drawing/2014/main" id="{79394E1F-0B5F-497D-B2A6-8383A2A548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38068" y="457200"/>
            <a:ext cx="3703320" cy="5935133"/>
            <a:chOff x="438068" y="457200"/>
            <a:chExt cx="3703320" cy="5935133"/>
          </a:xfrm>
        </p:grpSpPr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1F1FF39A-AC3C-4066-9D4C-519AA22812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8068" y="601201"/>
              <a:ext cx="3702134" cy="5791132"/>
            </a:xfrm>
            <a:prstGeom prst="rect">
              <a:avLst/>
            </a:prstGeom>
            <a:solidFill>
              <a:srgbClr val="465359">
                <a:alpha val="97000"/>
              </a:srgbClr>
            </a:solidFill>
            <a:ln w="6350" cmpd="sng"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2">
              <a:extLst>
                <a:ext uri="{FF2B5EF4-FFF2-40B4-BE49-F238E27FC236}">
                  <a16:creationId xmlns:a16="http://schemas.microsoft.com/office/drawing/2014/main" id="{64C13BAB-7C00-4D21-A857-E3D41C0A2A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8068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807D265-8030-5CA7-AAE2-C9858A878F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4200" y="1524001"/>
            <a:ext cx="3412067" cy="74167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600" dirty="0">
                <a:solidFill>
                  <a:srgbClr val="FFFFFF"/>
                </a:solidFill>
              </a:rPr>
              <a:t>objectives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5C9BD57-671F-066F-1EFB-AC9CFFA837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3454399" y="766070"/>
            <a:ext cx="542673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144C86B-A36C-C969-11C9-5ADBF6E66C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5884078"/>
            <a:ext cx="3432008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pic>
        <p:nvPicPr>
          <p:cNvPr id="6" name="Picture 2" descr="How to use the 7Ps Marketing Mix strategy model?">
            <a:extLst>
              <a:ext uri="{FF2B5EF4-FFF2-40B4-BE49-F238E27FC236}">
                <a16:creationId xmlns:a16="http://schemas.microsoft.com/office/drawing/2014/main" id="{019A4DEC-3F2D-BB0F-CB58-9826ED355D51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767310" y="479613"/>
            <a:ext cx="6840490" cy="35871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3" name="Text Placeholder 3">
            <a:extLst>
              <a:ext uri="{FF2B5EF4-FFF2-40B4-BE49-F238E27FC236}">
                <a16:creationId xmlns:a16="http://schemas.microsoft.com/office/drawing/2014/main" id="{9FB27AAB-7603-F2DC-1D75-920619862E8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825388536"/>
              </p:ext>
            </p:extLst>
          </p:nvPr>
        </p:nvGraphicFramePr>
        <p:xfrm>
          <a:off x="4767310" y="3721347"/>
          <a:ext cx="6840490" cy="282088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68963367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 30">
            <a:extLst>
              <a:ext uri="{FF2B5EF4-FFF2-40B4-BE49-F238E27FC236}">
                <a16:creationId xmlns:a16="http://schemas.microsoft.com/office/drawing/2014/main" id="{77F2BB43-1E8B-40A7-9733-9AEE76BFE2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2F2499BD-C67D-4CD4-9747-4DCC7EF1FC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80D02CAC-A533-4E24-84A6-B3171E16A2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 useBgFill="1">
        <p:nvSpPr>
          <p:cNvPr id="37" name="Rectangle 36">
            <a:extLst>
              <a:ext uri="{FF2B5EF4-FFF2-40B4-BE49-F238E27FC236}">
                <a16:creationId xmlns:a16="http://schemas.microsoft.com/office/drawing/2014/main" id="{504BED40-EAF7-4E55-AFF7-2CD840EBD3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4C9A3B2-3D5C-4AAD-BECF-BE9391575A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3" y="702156"/>
            <a:ext cx="6540462" cy="101380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b="0" kern="1200" cap="all">
                <a:solidFill>
                  <a:schemeClr val="tx2"/>
                </a:solidFill>
                <a:latin typeface="+mj-lt"/>
                <a:ea typeface="+mj-ea"/>
                <a:cs typeface="+mj-cs"/>
              </a:rPr>
              <a:t>Product vs. service</a:t>
            </a:r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F367CCF1-BB1E-41CF-8499-94A870C33E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66751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A63A293-6A4B-481D-8960-BE437C3CF946}"/>
              </a:ext>
            </a:extLst>
          </p:cNvPr>
          <p:cNvSpPr txBox="1"/>
          <p:nvPr/>
        </p:nvSpPr>
        <p:spPr>
          <a:xfrm>
            <a:off x="581194" y="1896533"/>
            <a:ext cx="6309003" cy="310218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R="0" lvl="0" defTabSz="457200" fontAlgn="auto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tabLst/>
              <a:defRPr/>
            </a:pPr>
            <a:r>
              <a:rPr kumimoji="0" lang="en-US" sz="2400" b="0" i="0" u="none" strike="noStrike" cap="none" spc="0" normalizeH="0" baseline="0" noProof="0" dirty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</a:rPr>
              <a:t>Broadly:</a:t>
            </a:r>
          </a:p>
          <a:p>
            <a:pPr marL="285750" marR="0" lvl="0" indent="-285750" defTabSz="457200" fontAlgn="auto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2400" b="0" i="0" u="none" strike="noStrike" cap="none" spc="0" normalizeH="0" baseline="0" noProof="0" dirty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</a:rPr>
              <a:t>Products are tangible</a:t>
            </a:r>
          </a:p>
          <a:p>
            <a:pPr marL="285750" marR="0" lvl="0" indent="-285750" defTabSz="457200" fontAlgn="auto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2400" b="0" i="0" u="none" strike="noStrike" cap="none" spc="0" normalizeH="0" baseline="0" noProof="0" dirty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</a:rPr>
              <a:t>Services/experiences are intangible (have no physical form) </a:t>
            </a:r>
          </a:p>
          <a:p>
            <a:pPr marL="285750" marR="0" lvl="0" indent="-285750" defTabSz="457200" fontAlgn="auto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lang="en-US" sz="2400" dirty="0">
                <a:solidFill>
                  <a:schemeClr val="tx2"/>
                </a:solidFill>
              </a:rPr>
              <a:t>Most offerings are a mixture of product and service E.g. a meal in a restaurant or a car service</a:t>
            </a:r>
            <a:endParaRPr kumimoji="0" lang="en-US" sz="2400" b="0" i="0" u="none" strike="noStrike" cap="none" spc="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</a:endParaRPr>
          </a:p>
        </p:txBody>
      </p:sp>
      <p:pic>
        <p:nvPicPr>
          <p:cNvPr id="10" name="Picture 9" descr="Fresh bread loaves on a container">
            <a:extLst>
              <a:ext uri="{FF2B5EF4-FFF2-40B4-BE49-F238E27FC236}">
                <a16:creationId xmlns:a16="http://schemas.microsoft.com/office/drawing/2014/main" id="{B4896FD5-7132-C4AA-DB62-26CCC8880B8E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7568188" y="-1"/>
            <a:ext cx="4623812" cy="3381502"/>
          </a:xfrm>
          <a:prstGeom prst="rect">
            <a:avLst/>
          </a:prstGeom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6129A5E-362D-43E2-84FD-60AD2B9B97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3" y="5951811"/>
            <a:ext cx="427741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R="0" lvl="0" indent="0" defTabSz="457200" fontAlgn="auto"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>
              <a:ln>
                <a:noFill/>
              </a:ln>
              <a:solidFill>
                <a:srgbClr val="BE6E5B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FF2D1C6-A321-4D2E-9D39-0DDE5923D5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576780" y="5956137"/>
            <a:ext cx="544874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R="0" lvl="0" indent="0" defTabSz="457200" fontAlgn="auto"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b="0" i="0" u="none" strike="noStrike" cap="none" spc="0" normalizeH="0" baseline="0" noProof="0">
                <a:ln>
                  <a:noFill/>
                </a:ln>
                <a:solidFill>
                  <a:srgbClr val="BE6E5B"/>
                </a:solidFill>
                <a:effectLst/>
                <a:uLnTx/>
                <a:uFillTx/>
              </a:rPr>
              <a:pPr marR="0" lvl="0" indent="0" defTabSz="457200" fontAlgn="auto"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en-US" b="0" i="0" u="none" strike="noStrike" cap="none" spc="0" normalizeH="0" baseline="0" noProof="0">
              <a:ln>
                <a:noFill/>
              </a:ln>
              <a:solidFill>
                <a:srgbClr val="BE6E5B"/>
              </a:solidFill>
              <a:effectLst/>
              <a:uLnTx/>
              <a:uFillTx/>
            </a:endParaRPr>
          </a:p>
        </p:txBody>
      </p:sp>
      <p:pic>
        <p:nvPicPr>
          <p:cNvPr id="8" name="Picture 7" descr="Seated man in airplane, wearing business suit, holding and reading cellphone">
            <a:extLst>
              <a:ext uri="{FF2B5EF4-FFF2-40B4-BE49-F238E27FC236}">
                <a16:creationId xmlns:a16="http://schemas.microsoft.com/office/drawing/2014/main" id="{E1B7F4E7-CE0C-E022-214E-083CFA7B9439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7571351" y="3476499"/>
            <a:ext cx="4620649" cy="3381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068253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Rectangle 10">
            <a:extLst>
              <a:ext uri="{FF2B5EF4-FFF2-40B4-BE49-F238E27FC236}">
                <a16:creationId xmlns:a16="http://schemas.microsoft.com/office/drawing/2014/main" id="{DD651B61-325E-4E73-8445-38B0DE8AAA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8" name="Rectangle 12">
            <a:extLst>
              <a:ext uri="{FF2B5EF4-FFF2-40B4-BE49-F238E27FC236}">
                <a16:creationId xmlns:a16="http://schemas.microsoft.com/office/drawing/2014/main" id="{B42E5253-D3AC-4AC2-B766-8B34F13C2F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9" name="Rectangle 14">
            <a:extLst>
              <a:ext uri="{FF2B5EF4-FFF2-40B4-BE49-F238E27FC236}">
                <a16:creationId xmlns:a16="http://schemas.microsoft.com/office/drawing/2014/main" id="{10AE8D57-436A-4073-9A75-15BB5949F8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0" name="Rectangle 16">
            <a:extLst>
              <a:ext uri="{FF2B5EF4-FFF2-40B4-BE49-F238E27FC236}">
                <a16:creationId xmlns:a16="http://schemas.microsoft.com/office/drawing/2014/main" id="{3CED7894-4F62-4A6C-8DB5-DB5BE08E9C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4C9A3B2-3D5C-4AAD-BECF-BE9391575A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906" y="702155"/>
            <a:ext cx="3568661" cy="1269713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service characteristics</a:t>
            </a:r>
          </a:p>
        </p:txBody>
      </p:sp>
      <p:sp>
        <p:nvSpPr>
          <p:cNvPr id="31" name="Rectangle 18">
            <a:extLst>
              <a:ext uri="{FF2B5EF4-FFF2-40B4-BE49-F238E27FC236}">
                <a16:creationId xmlns:a16="http://schemas.microsoft.com/office/drawing/2014/main" id="{E536F3B4-50F6-4C52-8F76-4EB1214719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8620" y="457200"/>
            <a:ext cx="3511233" cy="91439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A63A293-6A4B-481D-8960-BE437C3CF946}"/>
              </a:ext>
            </a:extLst>
          </p:cNvPr>
          <p:cNvSpPr txBox="1"/>
          <p:nvPr/>
        </p:nvSpPr>
        <p:spPr>
          <a:xfrm>
            <a:off x="609906" y="2340864"/>
            <a:ext cx="3568661" cy="363448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285750" marR="0" lvl="0" indent="-285750" defTabSz="457200" fontAlgn="auto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2400" b="0" i="0" u="none" strike="noStrike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</a:rPr>
              <a:t>Service refers to an activity, benefit, or satisfaction offered for sale that is essentially intangible</a:t>
            </a:r>
          </a:p>
          <a:p>
            <a:pPr marL="285750" marR="0" lvl="0" indent="-285750" defTabSz="457200" fontAlgn="auto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2400" b="0" i="0" u="none" strike="noStrike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</a:rPr>
              <a:t>Does not result in ownership of anything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6129A5E-362D-43E2-84FD-60AD2B9B97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23914"/>
            <a:ext cx="691721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R="0" lvl="0" indent="0" defTabSz="457200" fontAlgn="auto"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FF2D1C6-A321-4D2E-9D39-0DDE5923D5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23914"/>
            <a:ext cx="105251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R="0" lvl="0" indent="0" defTabSz="457200" fontAlgn="auto"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b="0" i="0" u="none" strike="noStrike" cap="none" spc="0" normalizeH="0" baseline="0" noProof="0" smtClean="0">
                <a:ln>
                  <a:noFill/>
                </a:ln>
                <a:effectLst/>
                <a:uLnTx/>
                <a:uFillTx/>
              </a:rPr>
              <a:pPr marR="0" lvl="0" indent="0" defTabSz="457200" fontAlgn="auto"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en-US" b="0" i="0" u="none" strike="noStrike" cap="none" spc="0" normalizeH="0" baseline="0" noProof="0">
              <a:ln>
                <a:noFill/>
              </a:ln>
              <a:effectLst/>
              <a:uLnTx/>
              <a:uFillTx/>
            </a:endParaRPr>
          </a:p>
        </p:txBody>
      </p:sp>
      <p:graphicFrame>
        <p:nvGraphicFramePr>
          <p:cNvPr id="6" name="Table 6">
            <a:extLst>
              <a:ext uri="{FF2B5EF4-FFF2-40B4-BE49-F238E27FC236}">
                <a16:creationId xmlns:a16="http://schemas.microsoft.com/office/drawing/2014/main" id="{52CAA0A7-9FAB-485B-6CDB-7AFA791CC30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80224759"/>
              </p:ext>
            </p:extLst>
          </p:nvPr>
        </p:nvGraphicFramePr>
        <p:xfrm>
          <a:off x="4654296" y="2673388"/>
          <a:ext cx="7222744" cy="3381972"/>
        </p:xfrm>
        <a:graphic>
          <a:graphicData uri="http://schemas.openxmlformats.org/drawingml/2006/table">
            <a:tbl>
              <a:tblPr firstRow="1" bandRow="1">
                <a:tableStyleId>{72833802-FEF1-4C79-8D5D-14CF1EAF98D9}</a:tableStyleId>
              </a:tblPr>
              <a:tblGrid>
                <a:gridCol w="1820495">
                  <a:extLst>
                    <a:ext uri="{9D8B030D-6E8A-4147-A177-3AD203B41FA5}">
                      <a16:colId xmlns:a16="http://schemas.microsoft.com/office/drawing/2014/main" val="1153792383"/>
                    </a:ext>
                  </a:extLst>
                </a:gridCol>
                <a:gridCol w="1952128">
                  <a:extLst>
                    <a:ext uri="{9D8B030D-6E8A-4147-A177-3AD203B41FA5}">
                      <a16:colId xmlns:a16="http://schemas.microsoft.com/office/drawing/2014/main" val="2539369271"/>
                    </a:ext>
                  </a:extLst>
                </a:gridCol>
                <a:gridCol w="1873149">
                  <a:extLst>
                    <a:ext uri="{9D8B030D-6E8A-4147-A177-3AD203B41FA5}">
                      <a16:colId xmlns:a16="http://schemas.microsoft.com/office/drawing/2014/main" val="3754784206"/>
                    </a:ext>
                  </a:extLst>
                </a:gridCol>
                <a:gridCol w="1576972">
                  <a:extLst>
                    <a:ext uri="{9D8B030D-6E8A-4147-A177-3AD203B41FA5}">
                      <a16:colId xmlns:a16="http://schemas.microsoft.com/office/drawing/2014/main" val="1538658123"/>
                    </a:ext>
                  </a:extLst>
                </a:gridCol>
              </a:tblGrid>
              <a:tr h="778836">
                <a:tc>
                  <a:txBody>
                    <a:bodyPr/>
                    <a:lstStyle/>
                    <a:p>
                      <a:pPr algn="l" fontAlgn="b"/>
                      <a:r>
                        <a:rPr lang="en-GB" sz="1700" dirty="0">
                          <a:effectLst/>
                        </a:rPr>
                        <a:t>Service Intangibility</a:t>
                      </a:r>
                    </a:p>
                  </a:txBody>
                  <a:tcPr marL="88380" marR="88380" marT="44190" marB="4419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700" dirty="0">
                          <a:effectLst/>
                        </a:rPr>
                        <a:t>Service Inseparability</a:t>
                      </a:r>
                    </a:p>
                  </a:txBody>
                  <a:tcPr marL="88380" marR="88380" marT="44190" marB="4419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700" dirty="0">
                          <a:effectLst/>
                        </a:rPr>
                        <a:t>Service Variability</a:t>
                      </a:r>
                    </a:p>
                  </a:txBody>
                  <a:tcPr marL="88380" marR="88380" marT="44190" marB="4419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700" dirty="0">
                          <a:effectLst/>
                        </a:rPr>
                        <a:t>Service Perishability</a:t>
                      </a:r>
                    </a:p>
                  </a:txBody>
                  <a:tcPr marL="88380" marR="88380" marT="44190" marB="44190" anchor="b"/>
                </a:tc>
                <a:extLst>
                  <a:ext uri="{0D108BD9-81ED-4DB2-BD59-A6C34878D82A}">
                    <a16:rowId xmlns:a16="http://schemas.microsoft.com/office/drawing/2014/main" val="2687610851"/>
                  </a:ext>
                </a:extLst>
              </a:tr>
              <a:tr h="2603136">
                <a:tc>
                  <a:txBody>
                    <a:bodyPr/>
                    <a:lstStyle/>
                    <a:p>
                      <a:pPr marL="285750" indent="-285750" fontAlgn="t">
                        <a:buFont typeface="Arial" panose="020B0604020202020204" pitchFamily="34" charset="0"/>
                        <a:buChar char="•"/>
                      </a:pPr>
                      <a:r>
                        <a:rPr lang="en-GB" sz="1700">
                          <a:solidFill>
                            <a:srgbClr val="595959"/>
                          </a:solidFill>
                          <a:effectLst/>
                        </a:rPr>
                        <a:t>Service cannot be seen, tasted, touched or heard.</a:t>
                      </a:r>
                    </a:p>
                  </a:txBody>
                  <a:tcPr marL="14730" marR="14730" marT="14730" marB="14730"/>
                </a:tc>
                <a:tc>
                  <a:txBody>
                    <a:bodyPr/>
                    <a:lstStyle/>
                    <a:p>
                      <a:pPr marL="285750" indent="-285750" fontAlgn="t">
                        <a:buFont typeface="Arial" panose="020B0604020202020204" pitchFamily="34" charset="0"/>
                        <a:buChar char="•"/>
                      </a:pPr>
                      <a:r>
                        <a:rPr lang="en-GB" sz="1700" dirty="0">
                          <a:solidFill>
                            <a:srgbClr val="595959"/>
                          </a:solidFill>
                          <a:effectLst/>
                        </a:rPr>
                        <a:t>Service is produced and consumed at the same time</a:t>
                      </a:r>
                    </a:p>
                    <a:p>
                      <a:pPr marL="285750" indent="-285750" fontAlgn="t">
                        <a:buFont typeface="Arial" panose="020B0604020202020204" pitchFamily="34" charset="0"/>
                        <a:buChar char="•"/>
                      </a:pPr>
                      <a:r>
                        <a:rPr lang="en-GB" sz="1700" dirty="0">
                          <a:solidFill>
                            <a:srgbClr val="595959"/>
                          </a:solidFill>
                          <a:effectLst/>
                        </a:rPr>
                        <a:t>Cannot be separated from providers.</a:t>
                      </a:r>
                    </a:p>
                  </a:txBody>
                  <a:tcPr marL="14730" marR="14730" marT="14730" marB="14730"/>
                </a:tc>
                <a:tc>
                  <a:txBody>
                    <a:bodyPr/>
                    <a:lstStyle/>
                    <a:p>
                      <a:pPr marL="285750" indent="-285750" fontAlgn="t">
                        <a:buFont typeface="Arial" panose="020B0604020202020204" pitchFamily="34" charset="0"/>
                        <a:buChar char="•"/>
                      </a:pPr>
                      <a:r>
                        <a:rPr lang="en-GB" sz="1700" dirty="0">
                          <a:solidFill>
                            <a:srgbClr val="595959"/>
                          </a:solidFill>
                          <a:effectLst/>
                        </a:rPr>
                        <a:t>Service may vary greatly depending upon who specifically provides it and how they provide it.</a:t>
                      </a:r>
                    </a:p>
                  </a:txBody>
                  <a:tcPr marL="14730" marR="14730" marT="14730" marB="14730"/>
                </a:tc>
                <a:tc>
                  <a:txBody>
                    <a:bodyPr/>
                    <a:lstStyle/>
                    <a:p>
                      <a:pPr marL="285750" indent="-285750" fontAlgn="t">
                        <a:buFont typeface="Arial" panose="020B0604020202020204" pitchFamily="34" charset="0"/>
                        <a:buChar char="•"/>
                      </a:pPr>
                      <a:r>
                        <a:rPr lang="en-GB" sz="1700" dirty="0">
                          <a:solidFill>
                            <a:srgbClr val="595959"/>
                          </a:solidFill>
                          <a:effectLst/>
                        </a:rPr>
                        <a:t>Service cannot be stored for later sale or use.</a:t>
                      </a:r>
                    </a:p>
                  </a:txBody>
                  <a:tcPr marL="14730" marR="14730" marT="14730" marB="14730"/>
                </a:tc>
                <a:extLst>
                  <a:ext uri="{0D108BD9-81ED-4DB2-BD59-A6C34878D82A}">
                    <a16:rowId xmlns:a16="http://schemas.microsoft.com/office/drawing/2014/main" val="1368446967"/>
                  </a:ext>
                </a:extLst>
              </a:tr>
            </a:tbl>
          </a:graphicData>
        </a:graphic>
      </p:graphicFrame>
      <p:sp>
        <p:nvSpPr>
          <p:cNvPr id="8" name="TextBox 7">
            <a:extLst>
              <a:ext uri="{FF2B5EF4-FFF2-40B4-BE49-F238E27FC236}">
                <a16:creationId xmlns:a16="http://schemas.microsoft.com/office/drawing/2014/main" id="{5A8FF04E-19B9-A3DA-4319-7ED6453BFC8B}"/>
              </a:ext>
            </a:extLst>
          </p:cNvPr>
          <p:cNvSpPr txBox="1"/>
          <p:nvPr/>
        </p:nvSpPr>
        <p:spPr>
          <a:xfrm>
            <a:off x="4654297" y="1756438"/>
            <a:ext cx="6735274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R="0" lvl="0" algn="ctr" defTabSz="457200" fontAlgn="auto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tabLst/>
              <a:defRPr/>
            </a:pPr>
            <a:r>
              <a:rPr kumimoji="0" lang="en-US" sz="2800" b="1" i="0" u="none" strike="noStrike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</a:rPr>
              <a:t>Four characteristics distinguish services:</a:t>
            </a:r>
          </a:p>
        </p:txBody>
      </p:sp>
    </p:spTree>
    <p:extLst>
      <p:ext uri="{BB962C8B-B14F-4D97-AF65-F5344CB8AC3E}">
        <p14:creationId xmlns:p14="http://schemas.microsoft.com/office/powerpoint/2010/main" val="209250739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DD651B61-325E-4E73-8445-38B0DE8AAA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B42E5253-D3AC-4AC2-B766-8B34F13C2F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10AE8D57-436A-4073-9A75-15BB5949F8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E9751CB9-7B25-4EB8-9A6F-82F822549F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E1317383-CF3B-4B02-9512-BECBEF6362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B1D4C7A0-6DF2-4F2D-A45D-F111582974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DBF3943D-BCB6-4B31-809D-A005686483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39373A6F-2E1F-4613-8E1D-D68057D29F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2377" y="601200"/>
            <a:ext cx="3707477" cy="562497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4C9A3B2-3D5C-4AAD-BECF-BE9391575A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1255" y="702155"/>
            <a:ext cx="3409783" cy="130036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>
                <a:solidFill>
                  <a:srgbClr val="FFFFFF"/>
                </a:solidFill>
              </a:rPr>
              <a:t>Three product levels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A63A293-6A4B-481D-8960-BE437C3CF946}"/>
              </a:ext>
            </a:extLst>
          </p:cNvPr>
          <p:cNvSpPr txBox="1"/>
          <p:nvPr/>
        </p:nvSpPr>
        <p:spPr>
          <a:xfrm>
            <a:off x="601255" y="2177142"/>
            <a:ext cx="3409782" cy="382360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R="0" lvl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Level 1: </a:t>
            </a: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Core Product</a:t>
            </a:r>
          </a:p>
          <a:p>
            <a:pPr marL="285750" marR="0" lvl="0" indent="-28575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is the benefit of the product that makes it valuable to you</a:t>
            </a:r>
          </a:p>
          <a:p>
            <a:pPr defTabSz="457200"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defRPr/>
            </a:pPr>
            <a:endParaRPr lang="en-GB" dirty="0"/>
          </a:p>
          <a:p>
            <a:pPr defTabSz="457200"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defRPr/>
            </a:pPr>
            <a:r>
              <a:rPr lang="en-GB" dirty="0"/>
              <a:t>Level 2: </a:t>
            </a:r>
            <a:r>
              <a:rPr lang="en-GB" b="1" dirty="0">
                <a:solidFill>
                  <a:srgbClr val="00B0F0"/>
                </a:solidFill>
              </a:rPr>
              <a:t>Actual Product</a:t>
            </a:r>
          </a:p>
          <a:p>
            <a:pPr marL="285750" indent="-285750" defTabSz="457200"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defRPr/>
            </a:pPr>
            <a:r>
              <a:rPr lang="en-GB" dirty="0"/>
              <a:t>is the </a:t>
            </a:r>
            <a:r>
              <a:rPr lang="en-GB" b="1" dirty="0">
                <a:solidFill>
                  <a:schemeClr val="tx2"/>
                </a:solidFill>
              </a:rPr>
              <a:t>physical</a:t>
            </a:r>
            <a:r>
              <a:rPr lang="en-GB" dirty="0"/>
              <a:t> item</a:t>
            </a:r>
          </a:p>
          <a:p>
            <a:pPr defTabSz="457200"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defRPr/>
            </a:pPr>
            <a:endParaRPr lang="en-GB" dirty="0"/>
          </a:p>
          <a:p>
            <a:pPr defTabSz="457200"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defRPr/>
            </a:pPr>
            <a:r>
              <a:rPr lang="en-GB" dirty="0"/>
              <a:t>Level 3: </a:t>
            </a:r>
            <a:r>
              <a:rPr lang="en-GB" b="1" dirty="0">
                <a:solidFill>
                  <a:srgbClr val="00B0F0"/>
                </a:solidFill>
              </a:rPr>
              <a:t>Augmented Product</a:t>
            </a:r>
          </a:p>
          <a:p>
            <a:pPr marL="285750" indent="-285750" defTabSz="457200"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defRPr/>
            </a:pPr>
            <a:r>
              <a:rPr lang="en-GB" dirty="0"/>
              <a:t>is the </a:t>
            </a:r>
            <a:r>
              <a:rPr lang="en-GB" b="1" dirty="0">
                <a:solidFill>
                  <a:schemeClr val="tx2"/>
                </a:solidFill>
              </a:rPr>
              <a:t>additional value </a:t>
            </a:r>
            <a:r>
              <a:rPr lang="en-GB" dirty="0"/>
              <a:t>beyond the physical product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5F6EBEC-058C-8E2F-ACCD-4B4B06B0C257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592231" y="2155205"/>
            <a:ext cx="6831503" cy="3808562"/>
          </a:xfrm>
          <a:prstGeom prst="rect">
            <a:avLst/>
          </a:prstGeom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6129A5E-362D-43E2-84FD-60AD2B9B97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00800"/>
            <a:ext cx="691721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>
              <a:ln>
                <a:noFill/>
              </a:ln>
              <a:solidFill>
                <a:srgbClr val="BD4829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FF2D1C6-A321-4D2E-9D39-0DDE5923D5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00800"/>
            <a:ext cx="1052508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>
                <a:ln>
                  <a:noFill/>
                </a:ln>
                <a:solidFill>
                  <a:srgbClr val="BD4829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srgbClr val="BD4829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1649B81E-92EF-15E4-5836-19914FF6CFA8}"/>
              </a:ext>
            </a:extLst>
          </p:cNvPr>
          <p:cNvSpPr txBox="1"/>
          <p:nvPr/>
        </p:nvSpPr>
        <p:spPr>
          <a:xfrm>
            <a:off x="4663762" y="1089520"/>
            <a:ext cx="6759971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Nature of a product requires three levels of understanding: core, actual and augmented</a:t>
            </a:r>
          </a:p>
        </p:txBody>
      </p:sp>
    </p:spTree>
    <p:extLst>
      <p:ext uri="{BB962C8B-B14F-4D97-AF65-F5344CB8AC3E}">
        <p14:creationId xmlns:p14="http://schemas.microsoft.com/office/powerpoint/2010/main" val="256922018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1" name="Rectangle 1030">
            <a:extLst>
              <a:ext uri="{FF2B5EF4-FFF2-40B4-BE49-F238E27FC236}">
                <a16:creationId xmlns:a16="http://schemas.microsoft.com/office/drawing/2014/main" id="{E6C8E6EB-4C59-429B-97E4-72A058CFC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33" name="Rectangle 1032">
            <a:extLst>
              <a:ext uri="{FF2B5EF4-FFF2-40B4-BE49-F238E27FC236}">
                <a16:creationId xmlns:a16="http://schemas.microsoft.com/office/drawing/2014/main" id="{B5B90362-AFCC-46A9-B41C-A257A8C5B3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35" name="Rectangle 1034">
            <a:extLst>
              <a:ext uri="{FF2B5EF4-FFF2-40B4-BE49-F238E27FC236}">
                <a16:creationId xmlns:a16="http://schemas.microsoft.com/office/drawing/2014/main" id="{F71EF7F1-38BA-471D-8CD4-2A9AE8E355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37" name="Rectangle 1036">
            <a:extLst>
              <a:ext uri="{FF2B5EF4-FFF2-40B4-BE49-F238E27FC236}">
                <a16:creationId xmlns:a16="http://schemas.microsoft.com/office/drawing/2014/main" id="{C0524398-BFB4-4C4A-8317-83B8729F9B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3085764"/>
            <a:ext cx="11298932" cy="333814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39" name="Rectangle 1038">
            <a:extLst>
              <a:ext uri="{FF2B5EF4-FFF2-40B4-BE49-F238E27FC236}">
                <a16:creationId xmlns:a16="http://schemas.microsoft.com/office/drawing/2014/main" id="{E08D4B6A-8113-4DFB-B82E-B60CAC8E0A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</p:txBody>
      </p:sp>
      <p:sp>
        <p:nvSpPr>
          <p:cNvPr id="1041" name="Rectangle 1040">
            <a:extLst>
              <a:ext uri="{FF2B5EF4-FFF2-40B4-BE49-F238E27FC236}">
                <a16:creationId xmlns:a16="http://schemas.microsoft.com/office/drawing/2014/main" id="{9822E561-F97C-4CBB-A9A6-A6BF6317BC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E60905C-E1AB-157D-F38A-627D1AF0B7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620" y="863695"/>
            <a:ext cx="3511233" cy="377999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 dirty="0">
                <a:solidFill>
                  <a:schemeClr val="tx1"/>
                </a:solidFill>
              </a:rPr>
              <a:t>Product Levels</a:t>
            </a:r>
          </a:p>
        </p:txBody>
      </p:sp>
      <p:sp>
        <p:nvSpPr>
          <p:cNvPr id="1043" name="Rectangle 1042">
            <a:extLst>
              <a:ext uri="{FF2B5EF4-FFF2-40B4-BE49-F238E27FC236}">
                <a16:creationId xmlns:a16="http://schemas.microsoft.com/office/drawing/2014/main" id="{B01B0E58-A5C8-4CDA-A2E0-35DF94E598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8620" y="457200"/>
            <a:ext cx="3511233" cy="91439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1026" name="Picture 2" descr="THREE LEVELS OF PRODUCT – CORE VALUE, ACTUAL PRODUCT, AUGMENTED PRODUCT">
            <a:extLst>
              <a:ext uri="{FF2B5EF4-FFF2-40B4-BE49-F238E27FC236}">
                <a16:creationId xmlns:a16="http://schemas.microsoft.com/office/drawing/2014/main" id="{1DA6CB48-D889-312F-902C-1A0A014D3CC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1" b="8559"/>
          <a:stretch/>
        </p:blipFill>
        <p:spPr bwMode="auto">
          <a:xfrm>
            <a:off x="4654295" y="10"/>
            <a:ext cx="7537705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D748723-7ABF-6018-6C53-385D9FF95E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858994" y="6400800"/>
            <a:ext cx="54864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457200"/>
            <a:endParaRPr lang="en-US" kern="1200" cap="all">
              <a:solidFill>
                <a:srgbClr val="FFFFFF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7020458-B9DB-7417-3B61-50559394FC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00800"/>
            <a:ext cx="101644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457200">
              <a:spcAft>
                <a:spcPts val="600"/>
              </a:spcAft>
            </a:pPr>
            <a:fld id="{3A98EE3D-8CD1-4C3F-BD1C-C98C9596463C}" type="slidenum">
              <a:rPr lang="en-US">
                <a:solidFill>
                  <a:srgbClr val="FFFFFF"/>
                </a:solidFill>
              </a:rPr>
              <a:pPr defTabSz="457200">
                <a:spcAft>
                  <a:spcPts val="600"/>
                </a:spcAft>
              </a:pPr>
              <a:t>9</a:t>
            </a:fld>
            <a:endParaRPr 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6581236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C9A3B2-3D5C-4AAD-BECF-BE9391575A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73040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b="0" kern="1200" cap="all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rPr>
              <a:t>Product differentiation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6129A5E-362D-43E2-84FD-60AD2B9B97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23914"/>
            <a:ext cx="691721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R="0" lvl="0" indent="0" defTabSz="457200" fontAlgn="auto"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 dirty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FF2D1C6-A321-4D2E-9D39-0DDE5923D5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23914"/>
            <a:ext cx="105251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R="0" lvl="0" indent="0" defTabSz="457200" fontAlgn="auto"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b="0" i="0" u="none" strike="noStrike" cap="none" spc="0" normalizeH="0" baseline="0" noProof="0" smtClean="0">
                <a:ln>
                  <a:noFill/>
                </a:ln>
                <a:effectLst/>
                <a:uLnTx/>
                <a:uFillTx/>
              </a:rPr>
              <a:pPr marR="0" lvl="0" indent="0" defTabSz="457200" fontAlgn="auto"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10</a:t>
            </a:fld>
            <a:endParaRPr kumimoji="0" lang="en-US" b="0" i="0" u="none" strike="noStrike" cap="none" spc="0" normalizeH="0" baseline="0" noProof="0">
              <a:ln>
                <a:noFill/>
              </a:ln>
              <a:effectLst/>
              <a:uLnTx/>
              <a:uFillTx/>
            </a:endParaRPr>
          </a:p>
        </p:txBody>
      </p:sp>
      <p:graphicFrame>
        <p:nvGraphicFramePr>
          <p:cNvPr id="24" name="TextBox 2">
            <a:extLst>
              <a:ext uri="{FF2B5EF4-FFF2-40B4-BE49-F238E27FC236}">
                <a16:creationId xmlns:a16="http://schemas.microsoft.com/office/drawing/2014/main" id="{311AA343-3F65-C14A-6AF8-9F92801DDC0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528671206"/>
              </p:ext>
            </p:extLst>
          </p:nvPr>
        </p:nvGraphicFramePr>
        <p:xfrm>
          <a:off x="106530" y="2336801"/>
          <a:ext cx="6814571" cy="35013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8" name="Picture 7">
            <a:extLst>
              <a:ext uri="{FF2B5EF4-FFF2-40B4-BE49-F238E27FC236}">
                <a16:creationId xmlns:a16="http://schemas.microsoft.com/office/drawing/2014/main" id="{4352CE25-0ABC-57A9-4E1A-0D03C81193BF}"/>
              </a:ext>
            </a:extLst>
          </p:cNvPr>
          <p:cNvPicPr>
            <a:picLocks noChangeAspect="1"/>
          </p:cNvPicPr>
          <p:nvPr/>
        </p:nvPicPr>
        <p:blipFill>
          <a:blip r:embed="rId7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921102" y="802640"/>
            <a:ext cx="5025900" cy="3108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30199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C9A3B2-3D5C-4AAD-BECF-BE9391575A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579590"/>
          </a:xfrm>
        </p:spPr>
        <p:txBody>
          <a:bodyPr/>
          <a:lstStyle/>
          <a:p>
            <a:r>
              <a:rPr lang="en-GB" dirty="0"/>
              <a:t>Product differentiation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6129A5E-362D-43E2-84FD-60AD2B9B97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FF2D1C6-A321-4D2E-9D39-0DDE5923D5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11</a:t>
            </a:fld>
            <a:endParaRPr kumimoji="0" lang="en-US" sz="9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graphicFrame>
        <p:nvGraphicFramePr>
          <p:cNvPr id="6" name="Table 6">
            <a:extLst>
              <a:ext uri="{FF2B5EF4-FFF2-40B4-BE49-F238E27FC236}">
                <a16:creationId xmlns:a16="http://schemas.microsoft.com/office/drawing/2014/main" id="{52CAA0A7-9FAB-485B-6CDB-7AFA791CC30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4537511"/>
              </p:ext>
            </p:extLst>
          </p:nvPr>
        </p:nvGraphicFramePr>
        <p:xfrm>
          <a:off x="172720" y="1625600"/>
          <a:ext cx="11785599" cy="4798313"/>
        </p:xfrm>
        <a:graphic>
          <a:graphicData uri="http://schemas.openxmlformats.org/drawingml/2006/table">
            <a:tbl>
              <a:tblPr firstRow="1" bandRow="1">
                <a:tableStyleId>{72833802-FEF1-4C79-8D5D-14CF1EAF98D9}</a:tableStyleId>
              </a:tblPr>
              <a:tblGrid>
                <a:gridCol w="3928533">
                  <a:extLst>
                    <a:ext uri="{9D8B030D-6E8A-4147-A177-3AD203B41FA5}">
                      <a16:colId xmlns:a16="http://schemas.microsoft.com/office/drawing/2014/main" val="1153792383"/>
                    </a:ext>
                  </a:extLst>
                </a:gridCol>
                <a:gridCol w="3928533">
                  <a:extLst>
                    <a:ext uri="{9D8B030D-6E8A-4147-A177-3AD203B41FA5}">
                      <a16:colId xmlns:a16="http://schemas.microsoft.com/office/drawing/2014/main" val="2539369271"/>
                    </a:ext>
                  </a:extLst>
                </a:gridCol>
                <a:gridCol w="3928533">
                  <a:extLst>
                    <a:ext uri="{9D8B030D-6E8A-4147-A177-3AD203B41FA5}">
                      <a16:colId xmlns:a16="http://schemas.microsoft.com/office/drawing/2014/main" val="1538658123"/>
                    </a:ext>
                  </a:extLst>
                </a:gridCol>
              </a:tblGrid>
              <a:tr h="448497">
                <a:tc>
                  <a:txBody>
                    <a:bodyPr/>
                    <a:lstStyle/>
                    <a:p>
                      <a:pPr algn="l" fontAlgn="b"/>
                      <a:r>
                        <a:rPr lang="en-GB" sz="1800" dirty="0">
                          <a:effectLst/>
                        </a:rPr>
                        <a:t>Core Differentiation</a:t>
                      </a: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800" dirty="0">
                          <a:effectLst/>
                        </a:rPr>
                        <a:t>Actual Differentiation</a:t>
                      </a: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800" dirty="0">
                          <a:effectLst/>
                        </a:rPr>
                        <a:t>Augmented Differentiation</a:t>
                      </a:r>
                    </a:p>
                  </a:txBody>
                  <a:tcPr anchor="b"/>
                </a:tc>
                <a:extLst>
                  <a:ext uri="{0D108BD9-81ED-4DB2-BD59-A6C34878D82A}">
                    <a16:rowId xmlns:a16="http://schemas.microsoft.com/office/drawing/2014/main" val="2687610851"/>
                  </a:ext>
                </a:extLst>
              </a:tr>
              <a:tr h="4349816">
                <a:tc>
                  <a:txBody>
                    <a:bodyPr/>
                    <a:lstStyle/>
                    <a:p>
                      <a:pPr marL="285750" indent="-285750" fontAlgn="t">
                        <a:buFont typeface="Arial" panose="020B0604020202020204" pitchFamily="34" charset="0"/>
                        <a:buChar char="•"/>
                      </a:pPr>
                      <a:r>
                        <a:rPr lang="en-GB" sz="1800" b="1" dirty="0">
                          <a:solidFill>
                            <a:srgbClr val="595959"/>
                          </a:solidFill>
                          <a:effectLst/>
                        </a:rPr>
                        <a:t>Occurs as a result of new disruptive technology</a:t>
                      </a:r>
                    </a:p>
                    <a:p>
                      <a:pPr marL="285750" indent="-285750" fontAlgn="t">
                        <a:buFont typeface="Arial" panose="020B0604020202020204" pitchFamily="34" charset="0"/>
                        <a:buChar char="•"/>
                      </a:pPr>
                      <a:endParaRPr lang="en-GB" sz="1800" b="1" dirty="0">
                        <a:solidFill>
                          <a:srgbClr val="595959"/>
                        </a:solidFill>
                        <a:effectLst/>
                      </a:endParaRPr>
                    </a:p>
                    <a:p>
                      <a:pPr marL="285750" indent="-285750" fontAlgn="t">
                        <a:buFont typeface="Arial" panose="020B0604020202020204" pitchFamily="34" charset="0"/>
                        <a:buChar char="•"/>
                      </a:pPr>
                      <a:endParaRPr lang="en-GB" sz="1800" dirty="0">
                        <a:solidFill>
                          <a:srgbClr val="595959"/>
                        </a:solidFill>
                        <a:effectLst/>
                      </a:endParaRPr>
                    </a:p>
                    <a:p>
                      <a:pPr marL="285750" indent="-285750" fontAlgn="t">
                        <a:buFont typeface="Arial" panose="020B0604020202020204" pitchFamily="34" charset="0"/>
                        <a:buChar char="•"/>
                      </a:pPr>
                      <a:r>
                        <a:rPr lang="en-GB" sz="1800" dirty="0">
                          <a:solidFill>
                            <a:srgbClr val="595959"/>
                          </a:solidFill>
                          <a:effectLst/>
                        </a:rPr>
                        <a:t>Example: the TV-entertainment industry faces a challenge from new competitors (Netflix) who have moved away from the model of providing a certain show at a certain time, by releasing every episode of a new season at once for customers to view when and where they want.</a:t>
                      </a:r>
                    </a:p>
                  </a:txBody>
                  <a:tcPr marL="15240" marR="15240" marT="15240" marB="15240"/>
                </a:tc>
                <a:tc>
                  <a:txBody>
                    <a:bodyPr/>
                    <a:lstStyle/>
                    <a:p>
                      <a:pPr marL="285750" indent="-285750" fontAlgn="t">
                        <a:buFont typeface="Arial" panose="020B0604020202020204" pitchFamily="34" charset="0"/>
                        <a:buChar char="•"/>
                      </a:pPr>
                      <a:r>
                        <a:rPr lang="en-GB" sz="1800" b="1" dirty="0">
                          <a:solidFill>
                            <a:srgbClr val="595959"/>
                          </a:solidFill>
                          <a:effectLst/>
                        </a:rPr>
                        <a:t>When a business competes by having superior quality, functionality, or design</a:t>
                      </a:r>
                    </a:p>
                    <a:p>
                      <a:pPr marL="285750" indent="-285750" fontAlgn="t">
                        <a:buFont typeface="Arial" panose="020B0604020202020204" pitchFamily="34" charset="0"/>
                        <a:buChar char="•"/>
                      </a:pPr>
                      <a:endParaRPr lang="en-GB" sz="1800" b="1" dirty="0">
                        <a:solidFill>
                          <a:srgbClr val="595959"/>
                        </a:solidFill>
                        <a:effectLst/>
                      </a:endParaRPr>
                    </a:p>
                    <a:p>
                      <a:pPr marL="285750" indent="-285750" fontAlgn="t">
                        <a:buFont typeface="Arial" panose="020B0604020202020204" pitchFamily="34" charset="0"/>
                        <a:buChar char="•"/>
                      </a:pPr>
                      <a:r>
                        <a:rPr lang="en-GB" sz="1800" dirty="0">
                          <a:solidFill>
                            <a:srgbClr val="595959"/>
                          </a:solidFill>
                          <a:effectLst/>
                        </a:rPr>
                        <a:t>Mobile phones tend to compete on this basis as customers have relatively low brand loyalty (with some exceptions!) – hence the move towards better speakers, higher resolution screens, curved aluminium backs, etc.</a:t>
                      </a:r>
                    </a:p>
                  </a:txBody>
                  <a:tcPr marL="15240" marR="15240" marT="15240" marB="15240"/>
                </a:tc>
                <a:tc>
                  <a:txBody>
                    <a:bodyPr/>
                    <a:lstStyle/>
                    <a:p>
                      <a:pPr marL="285750" indent="-285750" fontAlgn="t">
                        <a:buFont typeface="Arial" panose="020B0604020202020204" pitchFamily="34" charset="0"/>
                        <a:buChar char="•"/>
                      </a:pPr>
                      <a:r>
                        <a:rPr lang="en-GB" sz="1800" b="1" dirty="0">
                          <a:solidFill>
                            <a:srgbClr val="595959"/>
                          </a:solidFill>
                          <a:effectLst/>
                        </a:rPr>
                        <a:t>Most differentiation happens at this level</a:t>
                      </a:r>
                    </a:p>
                    <a:p>
                      <a:pPr marL="285750" indent="-285750" fontAlgn="t">
                        <a:buFont typeface="Arial" panose="020B0604020202020204" pitchFamily="34" charset="0"/>
                        <a:buChar char="•"/>
                      </a:pPr>
                      <a:endParaRPr lang="en-GB" sz="1800" b="1" dirty="0">
                        <a:solidFill>
                          <a:srgbClr val="595959"/>
                        </a:solidFill>
                        <a:effectLst/>
                      </a:endParaRPr>
                    </a:p>
                    <a:p>
                      <a:pPr marL="285750" indent="-285750" fontAlgn="t">
                        <a:buFont typeface="Arial" panose="020B0604020202020204" pitchFamily="34" charset="0"/>
                        <a:buChar char="•"/>
                      </a:pPr>
                      <a:endParaRPr lang="en-GB" sz="1800" dirty="0">
                        <a:solidFill>
                          <a:srgbClr val="595959"/>
                        </a:solidFill>
                        <a:effectLst/>
                      </a:endParaRPr>
                    </a:p>
                    <a:p>
                      <a:pPr marL="285750" indent="-285750" fontAlgn="t">
                        <a:buFont typeface="Arial" panose="020B0604020202020204" pitchFamily="34" charset="0"/>
                        <a:buChar char="•"/>
                      </a:pPr>
                      <a:r>
                        <a:rPr lang="en-GB" sz="1800" dirty="0">
                          <a:solidFill>
                            <a:srgbClr val="595959"/>
                          </a:solidFill>
                          <a:effectLst/>
                        </a:rPr>
                        <a:t>By building an admired and respected brand, Apple can charge premium prices on their product ranges.</a:t>
                      </a:r>
                    </a:p>
                  </a:txBody>
                  <a:tcPr marL="15240" marR="15240" marT="15240" marB="15240"/>
                </a:tc>
                <a:extLst>
                  <a:ext uri="{0D108BD9-81ED-4DB2-BD59-A6C34878D82A}">
                    <a16:rowId xmlns:a16="http://schemas.microsoft.com/office/drawing/2014/main" val="136844696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9712959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DD651B61-325E-4E73-8445-38B0DE8AAA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B42E5253-D3AC-4AC2-B766-8B34F13C2F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10AE8D57-436A-4073-9A75-15BB5949F8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E9751CB9-7B25-4EB8-9A6F-82F822549F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E1317383-CF3B-4B02-9512-BECBEF6362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B1D4C7A0-6DF2-4F2D-A45D-F111582974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DBF3943D-BCB6-4B31-809D-A005686483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39373A6F-2E1F-4613-8E1D-D68057D29F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2377" y="601200"/>
            <a:ext cx="3707477" cy="562497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4C9A3B2-3D5C-4AAD-BECF-BE9391575A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1255" y="702155"/>
            <a:ext cx="3409783" cy="1300365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>
                <a:solidFill>
                  <a:srgbClr val="FFFFFF"/>
                </a:solidFill>
              </a:rPr>
              <a:t>Product / service life cycle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A63A293-6A4B-481D-8960-BE437C3CF946}"/>
              </a:ext>
            </a:extLst>
          </p:cNvPr>
          <p:cNvSpPr txBox="1"/>
          <p:nvPr/>
        </p:nvSpPr>
        <p:spPr>
          <a:xfrm>
            <a:off x="601255" y="2177142"/>
            <a:ext cx="3409782" cy="382360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285750" marR="0" lvl="0" indent="-285750" algn="l" defTabSz="4572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The Product Life Cycle (PLC) is the course of a product’s sales and profits over its lifetime.</a:t>
            </a:r>
          </a:p>
          <a:p>
            <a:pPr marL="285750" marR="0" lvl="0" indent="-285750" algn="l" defTabSz="4572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The PLC has four phases after the initial development: introduction, growth, maturity and decline</a:t>
            </a:r>
          </a:p>
          <a:p>
            <a:pPr marL="285750" marR="0" lvl="0" indent="-285750" algn="l" defTabSz="4572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Every product has a life cycle</a:t>
            </a:r>
          </a:p>
          <a:p>
            <a:pPr marL="285750" marR="0" lvl="0" indent="-285750" algn="l" defTabSz="4572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Some short, some long</a:t>
            </a:r>
          </a:p>
        </p:txBody>
      </p:sp>
      <p:pic>
        <p:nvPicPr>
          <p:cNvPr id="8" name="Picture 7" descr="Chart&#10;&#10;Description automatically generated with medium confidence">
            <a:extLst>
              <a:ext uri="{FF2B5EF4-FFF2-40B4-BE49-F238E27FC236}">
                <a16:creationId xmlns:a16="http://schemas.microsoft.com/office/drawing/2014/main" id="{C34AEFE0-C81C-B20E-22CF-6A4D4BF490C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69915" y="1367161"/>
            <a:ext cx="7824730" cy="5030081"/>
          </a:xfrm>
          <a:prstGeom prst="rect">
            <a:avLst/>
          </a:prstGeom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6129A5E-362D-43E2-84FD-60AD2B9B97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00800"/>
            <a:ext cx="691721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>
              <a:ln>
                <a:noFill/>
              </a:ln>
              <a:solidFill>
                <a:srgbClr val="7DA5CC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FF2D1C6-A321-4D2E-9D39-0DDE5923D5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00800"/>
            <a:ext cx="1052508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7DA5CC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12</a:t>
            </a:fld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srgbClr val="7DA5CC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44545922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DD651B61-325E-4E73-8445-38B0DE8AAA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42E5253-D3AC-4AC2-B766-8B34F13C2F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10AE8D57-436A-4073-9A75-15BB5949F8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FBB53F82-F191-4EEB-AB7B-F69E634FA3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4C9A3B2-3D5C-4AAD-BECF-BE9391575A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73129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Product life cycle (PLC) Facts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8616AA08-3831-473D-B61B-89484A33CF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8431B918-3A1C-46BA-9430-CAD97D9DA0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8400935A-2F82-4DC4-A4E1-E12EFB8C27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A3D5D599-1CAE-4C92-B5AE-8E51AF6D47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3" y="2180496"/>
            <a:ext cx="5404639" cy="4045683"/>
          </a:xfrm>
          <a:prstGeom prst="rect">
            <a:avLst/>
          </a:prstGeom>
          <a:solidFill>
            <a:schemeClr val="bg1"/>
          </a:solidFill>
          <a:ln w="38100">
            <a:solidFill>
              <a:srgbClr val="46535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Chart&#10;&#10;Description automatically generated with medium confidence">
            <a:extLst>
              <a:ext uri="{FF2B5EF4-FFF2-40B4-BE49-F238E27FC236}">
                <a16:creationId xmlns:a16="http://schemas.microsoft.com/office/drawing/2014/main" id="{B6CAA69D-1E42-6872-7614-5ED4939ACC3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1192" y="2729136"/>
            <a:ext cx="5149048" cy="3275423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1A63A293-6A4B-481D-8960-BE437C3CF946}"/>
              </a:ext>
            </a:extLst>
          </p:cNvPr>
          <p:cNvSpPr txBox="1"/>
          <p:nvPr/>
        </p:nvSpPr>
        <p:spPr>
          <a:xfrm>
            <a:off x="6096000" y="1717040"/>
            <a:ext cx="5835587" cy="450913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marL="742950" marR="0" lvl="1" indent="-285750" defTabSz="457200" fontAlgn="auto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b="0" i="0" u="none" strike="noStrike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</a:rPr>
              <a:t>PLCs vary from product to product</a:t>
            </a:r>
          </a:p>
          <a:p>
            <a:pPr marL="742950" lvl="1" indent="-285750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Arial" panose="020B0604020202020204" pitchFamily="34" charset="0"/>
              <a:buChar char="•"/>
              <a:defRPr/>
            </a:pPr>
            <a:r>
              <a:rPr kumimoji="0" lang="en-US" b="0" i="0" u="none" strike="noStrike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</a:rPr>
              <a:t>Not all products will follow the PLC, some products may not get out of the first phase</a:t>
            </a:r>
          </a:p>
          <a:p>
            <a:pPr marL="742950" marR="0" lvl="1" indent="-285750" defTabSz="457200" fontAlgn="auto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b="0" i="0" u="none" strike="noStrike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</a:rPr>
              <a:t>Price and promotion are determined at the introduction/product development phase</a:t>
            </a:r>
          </a:p>
          <a:p>
            <a:pPr marL="742950" marR="0" lvl="1" indent="-285750" defTabSz="457200" fontAlgn="auto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b="0" i="0" u="none" strike="noStrike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</a:rPr>
              <a:t>The time-space of each phase is different from product to product: a product may experience a short growth stage but a long maturity stage</a:t>
            </a:r>
          </a:p>
          <a:p>
            <a:pPr marL="742950" marR="0" lvl="1" indent="-285750" defTabSz="457200" fontAlgn="auto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b="0" i="0" u="none" strike="noStrike" cap="none" spc="0" normalizeH="0" baseline="0" noProof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</a:rPr>
              <a:t>A product may be in different phases of its lifecycle in different market segments: e.g. it may be in the maturity phase in a domestic market, whilst in a growth phase in an overseas market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6129A5E-362D-43E2-84FD-60AD2B9B97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00800"/>
            <a:ext cx="691721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R="0" lvl="0" indent="0" defTabSz="457200" fontAlgn="auto"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>
              <a:ln>
                <a:noFill/>
              </a:ln>
              <a:solidFill>
                <a:srgbClr val="7DA5CC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FF2D1C6-A321-4D2E-9D39-0DDE5923D5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00800"/>
            <a:ext cx="1052508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R="0" lvl="0" indent="0" defTabSz="457200" fontAlgn="auto"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b="0" i="0" u="none" strike="noStrike" cap="none" spc="0" normalizeH="0" baseline="0" noProof="0" smtClean="0">
                <a:ln>
                  <a:noFill/>
                </a:ln>
                <a:solidFill>
                  <a:srgbClr val="7DA5CC"/>
                </a:solidFill>
                <a:effectLst/>
                <a:uLnTx/>
                <a:uFillTx/>
              </a:rPr>
              <a:pPr marR="0" lvl="0" indent="0" defTabSz="457200" fontAlgn="auto"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13</a:t>
            </a:fld>
            <a:endParaRPr kumimoji="0" lang="en-US" b="0" i="0" u="none" strike="noStrike" cap="none" spc="0" normalizeH="0" baseline="0" noProof="0">
              <a:ln>
                <a:noFill/>
              </a:ln>
              <a:solidFill>
                <a:srgbClr val="7DA5CC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88636002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02B6C2-FFA1-D109-CE30-A529682295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730842"/>
          </a:xfrm>
        </p:spPr>
        <p:txBody>
          <a:bodyPr/>
          <a:lstStyle/>
          <a:p>
            <a:r>
              <a:rPr lang="en-GB" dirty="0"/>
              <a:t>Apple </a:t>
            </a:r>
            <a:r>
              <a:rPr lang="en-GB" dirty="0" err="1"/>
              <a:t>Iphone</a:t>
            </a:r>
            <a:r>
              <a:rPr lang="en-GB" dirty="0"/>
              <a:t> life cycle  2007 - 2017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4BEE9A6-8002-1D96-EA26-BA26AB402C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34267C8-BF78-920E-1B05-D3C18F9D59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14</a:t>
            </a:fld>
            <a:endParaRPr lang="en-US" dirty="0"/>
          </a:p>
        </p:txBody>
      </p:sp>
      <p:pic>
        <p:nvPicPr>
          <p:cNvPr id="1026" name="Picture 2" descr="The life cycle of all the iPhone models | Download Scientific Diagram">
            <a:extLst>
              <a:ext uri="{FF2B5EF4-FFF2-40B4-BE49-F238E27FC236}">
                <a16:creationId xmlns:a16="http://schemas.microsoft.com/office/drawing/2014/main" id="{85C3B76D-F201-548A-7871-F35A930ED87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2100" y="2032000"/>
            <a:ext cx="11410983" cy="40963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6027314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DB895C-DD05-5DDF-C5A6-10C6B33B98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Product range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30E687-9EF6-B079-466C-3C8367F3437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192" y="2340864"/>
            <a:ext cx="6336443" cy="3634486"/>
          </a:xfrm>
        </p:spPr>
        <p:txBody>
          <a:bodyPr>
            <a:normAutofit/>
          </a:bodyPr>
          <a:lstStyle/>
          <a:p>
            <a:pPr marL="285750" indent="-285750" eaLnBrk="1" hangingPunct="1">
              <a:buClr>
                <a:schemeClr val="tx2"/>
              </a:buClr>
              <a:buFont typeface="Wingdings" panose="05000000000000000000" pitchFamily="2" charset="2"/>
              <a:buChar char="§"/>
            </a:pPr>
            <a:r>
              <a:rPr lang="en-GB" altLang="en-US" sz="2400" dirty="0"/>
              <a:t>A business will constantly change and update its product range.</a:t>
            </a:r>
          </a:p>
          <a:p>
            <a:pPr marL="285750" indent="-285750" eaLnBrk="1" hangingPunct="1">
              <a:buClr>
                <a:schemeClr val="tx2"/>
              </a:buClr>
              <a:buFont typeface="Wingdings" panose="05000000000000000000" pitchFamily="2" charset="2"/>
              <a:buChar char="§"/>
            </a:pPr>
            <a:endParaRPr lang="en-GB" altLang="en-US" sz="2400" b="1" dirty="0">
              <a:solidFill>
                <a:schemeClr val="tx2"/>
              </a:solidFill>
            </a:endParaRPr>
          </a:p>
          <a:p>
            <a:pPr marL="285750" indent="-285750" eaLnBrk="1" hangingPunct="1">
              <a:buClr>
                <a:schemeClr val="tx2"/>
              </a:buClr>
              <a:buFont typeface="Wingdings" panose="05000000000000000000" pitchFamily="2" charset="2"/>
              <a:buChar char="§"/>
            </a:pPr>
            <a:r>
              <a:rPr lang="en-GB" altLang="en-US" sz="2400" b="1" dirty="0">
                <a:solidFill>
                  <a:srgbClr val="0070C0"/>
                </a:solidFill>
              </a:rPr>
              <a:t>Q: What would happen if a business has too few products?</a:t>
            </a:r>
          </a:p>
          <a:p>
            <a:pPr marL="285750" indent="-285750" eaLnBrk="1" hangingPunct="1">
              <a:buClr>
                <a:schemeClr val="tx2"/>
              </a:buClr>
              <a:buFont typeface="Wingdings" panose="05000000000000000000" pitchFamily="2" charset="2"/>
              <a:buChar char="§"/>
            </a:pPr>
            <a:r>
              <a:rPr lang="en-GB" altLang="en-US" sz="2400" b="1" dirty="0">
                <a:solidFill>
                  <a:srgbClr val="0070C0"/>
                </a:solidFill>
              </a:rPr>
              <a:t>Q: What if there are too many products?</a:t>
            </a:r>
            <a:endParaRPr lang="en-GB" sz="2400" dirty="0">
              <a:solidFill>
                <a:srgbClr val="0070C0"/>
              </a:solidFill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CE13BA2-7C03-AEE1-085B-380651686E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C455D50-7195-C0B8-63A3-EC907E25A6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15</a:t>
            </a:fld>
            <a:endParaRPr lang="en-US" dirty="0"/>
          </a:p>
        </p:txBody>
      </p:sp>
      <p:pic>
        <p:nvPicPr>
          <p:cNvPr id="6" name="Picture 5" descr="http://cdn1.shopperhive.co.uk/n/eden4hampers-xl-cadbury-chocolate-basket.jpg">
            <a:extLst>
              <a:ext uri="{FF2B5EF4-FFF2-40B4-BE49-F238E27FC236}">
                <a16:creationId xmlns:a16="http://schemas.microsoft.com/office/drawing/2014/main" id="{55866449-CE8F-DA98-B8D3-ED820334896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12111" y="734767"/>
            <a:ext cx="4282150" cy="5464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6" descr="Cup of coffee 3D pattern">
            <a:extLst>
              <a:ext uri="{FF2B5EF4-FFF2-40B4-BE49-F238E27FC236}">
                <a16:creationId xmlns:a16="http://schemas.microsoft.com/office/drawing/2014/main" id="{AB89CD4A-56EA-6DEB-4B86-7B63CAEDD4E3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1212008" y="160893"/>
            <a:ext cx="797599" cy="996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103942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4" name="Rectangle 1030">
            <a:extLst>
              <a:ext uri="{FF2B5EF4-FFF2-40B4-BE49-F238E27FC236}">
                <a16:creationId xmlns:a16="http://schemas.microsoft.com/office/drawing/2014/main" id="{DD651B61-325E-4E73-8445-38B0DE8AAA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45" name="Rectangle 1032">
            <a:extLst>
              <a:ext uri="{FF2B5EF4-FFF2-40B4-BE49-F238E27FC236}">
                <a16:creationId xmlns:a16="http://schemas.microsoft.com/office/drawing/2014/main" id="{B42E5253-D3AC-4AC2-B766-8B34F13C2F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46" name="Rectangle 1034">
            <a:extLst>
              <a:ext uri="{FF2B5EF4-FFF2-40B4-BE49-F238E27FC236}">
                <a16:creationId xmlns:a16="http://schemas.microsoft.com/office/drawing/2014/main" id="{10AE8D57-436A-4073-9A75-15BB5949F8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47" name="Rectangle 1036">
            <a:extLst>
              <a:ext uri="{FF2B5EF4-FFF2-40B4-BE49-F238E27FC236}">
                <a16:creationId xmlns:a16="http://schemas.microsoft.com/office/drawing/2014/main" id="{E2852671-8EB6-4EAF-8AF8-65CF3FD66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3085764"/>
            <a:ext cx="11298932" cy="333814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 useBgFill="1">
        <p:nvSpPr>
          <p:cNvPr id="1048" name="Rectangle 1038">
            <a:extLst>
              <a:ext uri="{FF2B5EF4-FFF2-40B4-BE49-F238E27FC236}">
                <a16:creationId xmlns:a16="http://schemas.microsoft.com/office/drawing/2014/main" id="{26B4480E-B7FF-4481-890E-043A69AE6F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49" name="Group 1040">
            <a:extLst>
              <a:ext uri="{FF2B5EF4-FFF2-40B4-BE49-F238E27FC236}">
                <a16:creationId xmlns:a16="http://schemas.microsoft.com/office/drawing/2014/main" id="{79394E1F-0B5F-497D-B2A6-8383A2A548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38068" y="457200"/>
            <a:ext cx="3703320" cy="5935133"/>
            <a:chOff x="438068" y="457200"/>
            <a:chExt cx="3703320" cy="5935133"/>
          </a:xfrm>
        </p:grpSpPr>
        <p:sp>
          <p:nvSpPr>
            <p:cNvPr id="1042" name="Rectangle 1041">
              <a:extLst>
                <a:ext uri="{FF2B5EF4-FFF2-40B4-BE49-F238E27FC236}">
                  <a16:creationId xmlns:a16="http://schemas.microsoft.com/office/drawing/2014/main" id="{1F1FF39A-AC3C-4066-9D4C-519AA22812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8068" y="601201"/>
              <a:ext cx="3702134" cy="5791132"/>
            </a:xfrm>
            <a:prstGeom prst="rect">
              <a:avLst/>
            </a:prstGeom>
            <a:solidFill>
              <a:srgbClr val="465359">
                <a:alpha val="97000"/>
              </a:srgbClr>
            </a:solidFill>
            <a:ln w="6350" cmpd="sng"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43" name="Rectangle 1042">
              <a:extLst>
                <a:ext uri="{FF2B5EF4-FFF2-40B4-BE49-F238E27FC236}">
                  <a16:creationId xmlns:a16="http://schemas.microsoft.com/office/drawing/2014/main" id="{64C13BAB-7C00-4D21-A857-E3D41C0A2A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8068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0FF694EF-7C02-A871-3154-5BD46A08A3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4200" y="1524001"/>
            <a:ext cx="3412067" cy="130809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600" dirty="0">
                <a:solidFill>
                  <a:srgbClr val="FFFFFF"/>
                </a:solidFill>
              </a:rPr>
              <a:t>Portfolio Analysis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86B49AE-6803-230D-2C3C-616D5E8950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3454399" y="766070"/>
            <a:ext cx="542673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457200">
              <a:spcAft>
                <a:spcPts val="600"/>
              </a:spcAft>
            </a:pPr>
            <a:fld id="{3A98EE3D-8CD1-4C3F-BD1C-C98C9596463C}" type="slidenum">
              <a:rPr lang="en-US">
                <a:solidFill>
                  <a:srgbClr val="FFFFFF"/>
                </a:solidFill>
              </a:rPr>
              <a:pPr defTabSz="457200">
                <a:spcAft>
                  <a:spcPts val="600"/>
                </a:spcAft>
              </a:pPr>
              <a:t>16</a:t>
            </a:fld>
            <a:endParaRPr lang="en-US">
              <a:solidFill>
                <a:srgbClr val="FFFFFF"/>
              </a:solidFill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6E5CCC8-28EB-147B-DFC9-229146ECD1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5884078"/>
            <a:ext cx="3432008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457200"/>
            <a:endParaRPr lang="en-US" sz="900" kern="1200" cap="all">
              <a:solidFill>
                <a:srgbClr val="FFFFFF"/>
              </a:solidFill>
              <a:latin typeface="+mn-lt"/>
              <a:ea typeface="+mn-ea"/>
              <a:cs typeface="+mn-cs"/>
            </a:endParaRPr>
          </a:p>
        </p:txBody>
      </p:sp>
      <p:pic>
        <p:nvPicPr>
          <p:cNvPr id="1026" name="Picture 2" descr="2: Boston Consulting Group Matrix  ">
            <a:extLst>
              <a:ext uri="{FF2B5EF4-FFF2-40B4-BE49-F238E27FC236}">
                <a16:creationId xmlns:a16="http://schemas.microsoft.com/office/drawing/2014/main" id="{46A44324-1D4E-2B6F-7980-175F00752BE9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859526" y="618067"/>
            <a:ext cx="6575917" cy="55981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3400953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Title 1"/>
          <p:cNvSpPr>
            <a:spLocks noGrp="1"/>
          </p:cNvSpPr>
          <p:nvPr>
            <p:ph type="title"/>
          </p:nvPr>
        </p:nvSpPr>
        <p:spPr>
          <a:xfrm>
            <a:off x="643944" y="293431"/>
            <a:ext cx="9101719" cy="832107"/>
          </a:xfrm>
        </p:spPr>
        <p:txBody>
          <a:bodyPr>
            <a:normAutofit fontScale="90000"/>
          </a:bodyPr>
          <a:lstStyle/>
          <a:p>
            <a:r>
              <a:rPr lang="en-GB" altLang="en-US" sz="2540" b="1" dirty="0"/>
              <a:t>Using the Boston Matrix to Maximise Resource Capabilities </a:t>
            </a:r>
          </a:p>
        </p:txBody>
      </p:sp>
      <p:pic>
        <p:nvPicPr>
          <p:cNvPr id="3" name="Content Placeholder 2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62758" y="1183229"/>
            <a:ext cx="4375755" cy="4258239"/>
          </a:xfrm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9398" y="1125538"/>
            <a:ext cx="10309956" cy="54390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71142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DD651B61-325E-4E73-8445-38B0DE8AAA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42E5253-D3AC-4AC2-B766-8B34F13C2F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10AE8D57-436A-4073-9A75-15BB5949F8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E2852671-8EB6-4EAF-8AF8-65CF3FD66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3085764"/>
            <a:ext cx="11298932" cy="333814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26B4480E-B7FF-4481-890E-043A69AE6F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grpSp>
        <p:nvGrpSpPr>
          <p:cNvPr id="21" name="Group 20">
            <a:extLst>
              <a:ext uri="{FF2B5EF4-FFF2-40B4-BE49-F238E27FC236}">
                <a16:creationId xmlns:a16="http://schemas.microsoft.com/office/drawing/2014/main" id="{79394E1F-0B5F-497D-B2A6-8383A2A548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38068" y="457200"/>
            <a:ext cx="3703320" cy="5935133"/>
            <a:chOff x="438068" y="457200"/>
            <a:chExt cx="3703320" cy="5935133"/>
          </a:xfrm>
        </p:grpSpPr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1F1FF39A-AC3C-4066-9D4C-519AA22812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8068" y="601201"/>
              <a:ext cx="3702134" cy="5791132"/>
            </a:xfrm>
            <a:prstGeom prst="rect">
              <a:avLst/>
            </a:prstGeom>
            <a:solidFill>
              <a:srgbClr val="465359">
                <a:alpha val="97000"/>
              </a:srgbClr>
            </a:solidFill>
            <a:ln w="6350" cmpd="sng"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2">
              <a:extLst>
                <a:ext uri="{FF2B5EF4-FFF2-40B4-BE49-F238E27FC236}">
                  <a16:creationId xmlns:a16="http://schemas.microsoft.com/office/drawing/2014/main" id="{64C13BAB-7C00-4D21-A857-E3D41C0A2A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8068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807D265-8030-5CA7-AAE2-C9858A878F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4200" y="1524001"/>
            <a:ext cx="3412067" cy="1418633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600" dirty="0">
                <a:solidFill>
                  <a:srgbClr val="FFFFFF"/>
                </a:solidFill>
              </a:rPr>
              <a:t>P – promotion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5C9BD57-671F-066F-1EFB-AC9CFFA837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3454399" y="766070"/>
            <a:ext cx="542673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18</a:t>
            </a:fld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144C86B-A36C-C969-11C9-5ADBF6E66C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5884078"/>
            <a:ext cx="3432008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pic>
        <p:nvPicPr>
          <p:cNvPr id="6" name="Picture 2" descr="How to use the 7Ps Marketing Mix strategy model?">
            <a:extLst>
              <a:ext uri="{FF2B5EF4-FFF2-40B4-BE49-F238E27FC236}">
                <a16:creationId xmlns:a16="http://schemas.microsoft.com/office/drawing/2014/main" id="{019A4DEC-3F2D-BB0F-CB58-9826ED355D51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765053" y="1523888"/>
            <a:ext cx="6764864" cy="37865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5332438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9751CB9-7B25-4EB8-9A6F-82F822549F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1317383-CF3B-4B02-9512-BECBEF6362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B1D4C7A0-6DF2-4F2D-A45D-F111582974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DBF3943D-BCB6-4B31-809D-A005686483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39373A6F-2E1F-4613-8E1D-D68057D29F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2377" y="601200"/>
            <a:ext cx="3707477" cy="562497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52A671-30CB-5BEA-3984-26F07F447E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1255" y="702155"/>
            <a:ext cx="3409783" cy="1300365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promotion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46F1DB-6A62-D86A-BCAC-2DDC6B0BFF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1255" y="2177142"/>
            <a:ext cx="3409782" cy="3823607"/>
          </a:xfrm>
        </p:spPr>
        <p:txBody>
          <a:bodyPr>
            <a:normAutofit/>
          </a:bodyPr>
          <a:lstStyle/>
          <a:p>
            <a:r>
              <a:rPr lang="en-GB" sz="2000" dirty="0">
                <a:solidFill>
                  <a:srgbClr val="FFFFFF"/>
                </a:solidFill>
              </a:rPr>
              <a:t>Various methods of </a:t>
            </a:r>
            <a:r>
              <a:rPr lang="en-GB" sz="2000" b="1" i="1" dirty="0">
                <a:solidFill>
                  <a:srgbClr val="00B0F0"/>
                </a:solidFill>
              </a:rPr>
              <a:t>communicating</a:t>
            </a:r>
            <a:r>
              <a:rPr lang="en-GB" sz="2000" dirty="0">
                <a:solidFill>
                  <a:srgbClr val="FFFFFF"/>
                </a:solidFill>
              </a:rPr>
              <a:t> with your target audience</a:t>
            </a:r>
          </a:p>
          <a:p>
            <a:r>
              <a:rPr lang="en-GB" sz="2000" dirty="0">
                <a:solidFill>
                  <a:srgbClr val="FFFFFF"/>
                </a:solidFill>
              </a:rPr>
              <a:t>Aims to raise </a:t>
            </a:r>
            <a:r>
              <a:rPr lang="en-GB" sz="2000" b="1" i="1" dirty="0">
                <a:solidFill>
                  <a:srgbClr val="00B0F0"/>
                </a:solidFill>
              </a:rPr>
              <a:t>awareness</a:t>
            </a:r>
            <a:r>
              <a:rPr lang="en-GB" sz="2000" dirty="0">
                <a:solidFill>
                  <a:srgbClr val="FFFFFF"/>
                </a:solidFill>
              </a:rPr>
              <a:t> of an organisation’s product or service to </a:t>
            </a:r>
            <a:r>
              <a:rPr lang="en-GB" sz="2000" b="1" i="1" dirty="0">
                <a:solidFill>
                  <a:srgbClr val="00B0F0"/>
                </a:solidFill>
              </a:rPr>
              <a:t>generate sales</a:t>
            </a:r>
          </a:p>
          <a:p>
            <a:r>
              <a:rPr lang="en-GB" sz="2000" dirty="0">
                <a:solidFill>
                  <a:srgbClr val="FFFFFF"/>
                </a:solidFill>
              </a:rPr>
              <a:t>A common model for doing this is the AIDA model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8F83090-4C90-42FB-252A-0C187997D09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3435" y="723261"/>
            <a:ext cx="7745005" cy="5502917"/>
          </a:xfrm>
          <a:prstGeom prst="rect">
            <a:avLst/>
          </a:prstGeom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74D5DC3-1807-AC4B-A5DB-83975CDBB7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00800"/>
            <a:ext cx="6917210" cy="365125"/>
          </a:xfrm>
        </p:spPr>
        <p:txBody>
          <a:bodyPr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>
              <a:ln>
                <a:noFill/>
              </a:ln>
              <a:solidFill>
                <a:srgbClr val="F79D0D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682D4EC-1DC8-4F5D-CD83-944163653F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00800"/>
            <a:ext cx="1052508" cy="365125"/>
          </a:xfrm>
        </p:spPr>
        <p:txBody>
          <a:bodyPr>
            <a:norm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>
                <a:ln>
                  <a:noFill/>
                </a:ln>
                <a:solidFill>
                  <a:srgbClr val="F79D0D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19</a:t>
            </a:fld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srgbClr val="F79D0D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01878185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1BB56EB9-078F-4952-AC1F-149C7A0AE4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AFAD66-2FF5-6362-A1BB-7A583D5056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2280" y="773799"/>
            <a:ext cx="4011480" cy="602306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bg1">
                    <a:lumMod val="75000"/>
                    <a:lumOff val="25000"/>
                  </a:schemeClr>
                </a:solidFill>
              </a:rPr>
              <a:t>Promotions mix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10058680-D07C-4893-B2B7-91543F18AB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B42427A-0A1F-4A55-8705-D9179F1E0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EE54A6FE-D8CB-48A3-900B-053D4EBD3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C8C0B5-96D2-0B0B-8394-ACDF15D075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0311" y="1483360"/>
            <a:ext cx="5690632" cy="4724607"/>
          </a:xfrm>
        </p:spPr>
        <p:txBody>
          <a:bodyPr anchor="t">
            <a:noAutofit/>
          </a:bodyPr>
          <a:lstStyle/>
          <a:p>
            <a:pPr>
              <a:lnSpc>
                <a:spcPct val="90000"/>
              </a:lnSpc>
            </a:pPr>
            <a:r>
              <a:rPr lang="en-GB" sz="2000" dirty="0">
                <a:solidFill>
                  <a:schemeClr val="bg1">
                    <a:lumMod val="75000"/>
                    <a:lumOff val="25000"/>
                  </a:schemeClr>
                </a:solidFill>
              </a:rPr>
              <a:t>Refers to the specific blend of tools the company can use to communicate customer value and build customer relationships persuasively</a:t>
            </a:r>
          </a:p>
          <a:p>
            <a:pPr>
              <a:lnSpc>
                <a:spcPct val="90000"/>
              </a:lnSpc>
            </a:pPr>
            <a:r>
              <a:rPr lang="en-GB" sz="2000" dirty="0">
                <a:solidFill>
                  <a:schemeClr val="bg1">
                    <a:lumMod val="75000"/>
                    <a:lumOff val="25000"/>
                  </a:schemeClr>
                </a:solidFill>
              </a:rPr>
              <a:t>The core of any promotions mix includes six key elements:</a:t>
            </a:r>
          </a:p>
          <a:p>
            <a:pPr lvl="1">
              <a:lnSpc>
                <a:spcPct val="90000"/>
              </a:lnSpc>
            </a:pPr>
            <a:r>
              <a:rPr lang="en-GB" sz="2000" dirty="0">
                <a:solidFill>
                  <a:schemeClr val="bg1">
                    <a:lumMod val="75000"/>
                    <a:lumOff val="25000"/>
                  </a:schemeClr>
                </a:solidFill>
              </a:rPr>
              <a:t>Advertising</a:t>
            </a:r>
          </a:p>
          <a:p>
            <a:pPr lvl="1">
              <a:lnSpc>
                <a:spcPct val="90000"/>
              </a:lnSpc>
            </a:pPr>
            <a:r>
              <a:rPr lang="en-GB" sz="2000" dirty="0">
                <a:solidFill>
                  <a:schemeClr val="bg1">
                    <a:lumMod val="75000"/>
                    <a:lumOff val="25000"/>
                  </a:schemeClr>
                </a:solidFill>
              </a:rPr>
              <a:t>Sales promotion</a:t>
            </a:r>
          </a:p>
          <a:p>
            <a:pPr lvl="1">
              <a:lnSpc>
                <a:spcPct val="90000"/>
              </a:lnSpc>
            </a:pPr>
            <a:r>
              <a:rPr lang="en-GB" sz="2000" dirty="0">
                <a:solidFill>
                  <a:schemeClr val="bg1">
                    <a:lumMod val="75000"/>
                    <a:lumOff val="25000"/>
                  </a:schemeClr>
                </a:solidFill>
              </a:rPr>
              <a:t>Personal selling</a:t>
            </a:r>
          </a:p>
          <a:p>
            <a:pPr lvl="1">
              <a:lnSpc>
                <a:spcPct val="90000"/>
              </a:lnSpc>
            </a:pPr>
            <a:r>
              <a:rPr lang="en-GB" sz="2000" dirty="0">
                <a:solidFill>
                  <a:schemeClr val="bg1">
                    <a:lumMod val="75000"/>
                    <a:lumOff val="25000"/>
                  </a:schemeClr>
                </a:solidFill>
              </a:rPr>
              <a:t>Public relations (PR)</a:t>
            </a:r>
          </a:p>
          <a:p>
            <a:pPr lvl="1">
              <a:lnSpc>
                <a:spcPct val="90000"/>
              </a:lnSpc>
            </a:pPr>
            <a:r>
              <a:rPr lang="en-GB" sz="2000" dirty="0">
                <a:solidFill>
                  <a:schemeClr val="bg1">
                    <a:lumMod val="75000"/>
                    <a:lumOff val="25000"/>
                  </a:schemeClr>
                </a:solidFill>
              </a:rPr>
              <a:t>Direct marketing</a:t>
            </a:r>
          </a:p>
          <a:p>
            <a:pPr lvl="1">
              <a:lnSpc>
                <a:spcPct val="90000"/>
              </a:lnSpc>
            </a:pPr>
            <a:r>
              <a:rPr lang="en-GB" sz="2000" dirty="0">
                <a:solidFill>
                  <a:schemeClr val="bg1">
                    <a:lumMod val="75000"/>
                    <a:lumOff val="25000"/>
                  </a:schemeClr>
                </a:solidFill>
              </a:rPr>
              <a:t>Digital marketing</a:t>
            </a:r>
          </a:p>
        </p:txBody>
      </p:sp>
      <p:pic>
        <p:nvPicPr>
          <p:cNvPr id="7" name="Picture 6" descr="Group of cupcakes">
            <a:extLst>
              <a:ext uri="{FF2B5EF4-FFF2-40B4-BE49-F238E27FC236}">
                <a16:creationId xmlns:a16="http://schemas.microsoft.com/office/drawing/2014/main" id="{76C8111D-C9A1-D801-B4BB-ED236D0F7644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409633" y="1213980"/>
            <a:ext cx="4847042" cy="3739693"/>
          </a:xfrm>
          <a:prstGeom prst="rect">
            <a:avLst/>
          </a:prstGeom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BE88D16-8752-4279-41F7-E3011A5221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23914"/>
            <a:ext cx="6917210" cy="365125"/>
          </a:xfrm>
        </p:spPr>
        <p:txBody>
          <a:bodyPr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D22172D-51CC-2E05-DF97-74F4BE4A64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23914"/>
            <a:ext cx="1052510" cy="365125"/>
          </a:xfrm>
        </p:spPr>
        <p:txBody>
          <a:bodyPr>
            <a:norm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20</a:t>
            </a:fld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E4E027C-7B02-C182-08B1-AA9A8E00538C}"/>
              </a:ext>
            </a:extLst>
          </p:cNvPr>
          <p:cNvSpPr txBox="1"/>
          <p:nvPr/>
        </p:nvSpPr>
        <p:spPr>
          <a:xfrm>
            <a:off x="446535" y="5777580"/>
            <a:ext cx="11405154" cy="4247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90000"/>
              </a:lnSpc>
            </a:pPr>
            <a:r>
              <a:rPr lang="en-GB" sz="2400" b="1" dirty="0">
                <a:solidFill>
                  <a:srgbClr val="C00000"/>
                </a:solidFill>
              </a:rPr>
              <a:t>The Promotions Mix is often what people think ‘Marketing’ is, as it is most visible</a:t>
            </a:r>
          </a:p>
        </p:txBody>
      </p:sp>
    </p:spTree>
    <p:extLst>
      <p:ext uri="{BB962C8B-B14F-4D97-AF65-F5344CB8AC3E}">
        <p14:creationId xmlns:p14="http://schemas.microsoft.com/office/powerpoint/2010/main" val="392638433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19FA68-2B73-645F-7492-FF7DAE284F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7B7C962-B815-FBE0-72B3-55F82C187E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21</a:t>
            </a:fld>
            <a:endParaRPr kumimoji="0" lang="en-US" sz="9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5" name="Flowchart: Process 4">
            <a:extLst>
              <a:ext uri="{FF2B5EF4-FFF2-40B4-BE49-F238E27FC236}">
                <a16:creationId xmlns:a16="http://schemas.microsoft.com/office/drawing/2014/main" id="{7752BF6E-A20C-B0C1-4501-41C8B651E075}"/>
              </a:ext>
            </a:extLst>
          </p:cNvPr>
          <p:cNvSpPr/>
          <p:nvPr/>
        </p:nvSpPr>
        <p:spPr>
          <a:xfrm>
            <a:off x="575894" y="1491447"/>
            <a:ext cx="11029616" cy="783521"/>
          </a:xfrm>
          <a:prstGeom prst="flowChartProcess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Advertising: 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any paid form of non-personal presentation and promotion of ideas, goods or services by an organization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.</a:t>
            </a:r>
          </a:p>
        </p:txBody>
      </p:sp>
      <p:sp>
        <p:nvSpPr>
          <p:cNvPr id="6" name="Flowchart: Process 5">
            <a:extLst>
              <a:ext uri="{FF2B5EF4-FFF2-40B4-BE49-F238E27FC236}">
                <a16:creationId xmlns:a16="http://schemas.microsoft.com/office/drawing/2014/main" id="{E6311E39-CAD5-72A7-C9EB-FA8130560727}"/>
              </a:ext>
            </a:extLst>
          </p:cNvPr>
          <p:cNvSpPr/>
          <p:nvPr/>
        </p:nvSpPr>
        <p:spPr>
          <a:xfrm>
            <a:off x="575894" y="2319914"/>
            <a:ext cx="11029616" cy="783521"/>
          </a:xfrm>
          <a:prstGeom prst="flowChartProcess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Sales Promotions: 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short-term incentives to encourage purchase of product or service, incl. limited-time sales events at retail stores (“The first 100 customers get 50% off a computer”). </a:t>
            </a:r>
          </a:p>
        </p:txBody>
      </p:sp>
      <p:sp>
        <p:nvSpPr>
          <p:cNvPr id="7" name="Flowchart: Process 6">
            <a:extLst>
              <a:ext uri="{FF2B5EF4-FFF2-40B4-BE49-F238E27FC236}">
                <a16:creationId xmlns:a16="http://schemas.microsoft.com/office/drawing/2014/main" id="{D7D5F45E-B63F-597D-6A90-62BDF6ACF0C9}"/>
              </a:ext>
            </a:extLst>
          </p:cNvPr>
          <p:cNvSpPr/>
          <p:nvPr/>
        </p:nvSpPr>
        <p:spPr>
          <a:xfrm>
            <a:off x="575894" y="3154774"/>
            <a:ext cx="11029616" cy="783521"/>
          </a:xfrm>
          <a:prstGeom prst="flowChartProcess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Personal Selling: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 personal customer interactions by sales force to engage customers, make sales, and build customer relationships. (e.g. in-store selling by employees or door-to-door salesperson).</a:t>
            </a:r>
          </a:p>
        </p:txBody>
      </p:sp>
      <p:sp>
        <p:nvSpPr>
          <p:cNvPr id="8" name="Flowchart: Process 7">
            <a:extLst>
              <a:ext uri="{FF2B5EF4-FFF2-40B4-BE49-F238E27FC236}">
                <a16:creationId xmlns:a16="http://schemas.microsoft.com/office/drawing/2014/main" id="{8CB25D29-6386-63E6-2B09-8433C2561C3B}"/>
              </a:ext>
            </a:extLst>
          </p:cNvPr>
          <p:cNvSpPr/>
          <p:nvPr/>
        </p:nvSpPr>
        <p:spPr>
          <a:xfrm>
            <a:off x="575894" y="3986534"/>
            <a:ext cx="11029616" cy="900426"/>
          </a:xfrm>
          <a:prstGeom prst="flowChartProcess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Public Relations (PR):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 building good relations with the company’s public stakeholders by obtaining publicity, building up a good corporate image, and handling unfavourable (e.g. negative) stories, events, and publicity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. </a:t>
            </a:r>
          </a:p>
        </p:txBody>
      </p:sp>
      <p:sp>
        <p:nvSpPr>
          <p:cNvPr id="9" name="Flowchart: Process 8">
            <a:extLst>
              <a:ext uri="{FF2B5EF4-FFF2-40B4-BE49-F238E27FC236}">
                <a16:creationId xmlns:a16="http://schemas.microsoft.com/office/drawing/2014/main" id="{98F6B7C0-E1AC-BA42-97F7-1B41174CE461}"/>
              </a:ext>
            </a:extLst>
          </p:cNvPr>
          <p:cNvSpPr/>
          <p:nvPr/>
        </p:nvSpPr>
        <p:spPr>
          <a:xfrm>
            <a:off x="575894" y="4964770"/>
            <a:ext cx="11029616" cy="783521"/>
          </a:xfrm>
          <a:prstGeom prst="flowChartProcess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Direct and Digital Marketing: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 engaging with carefully targeted individual customers / communities to obtain immediate response and build long-term relationships.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A8D1F79-DC0D-3895-61CA-BC5653993D91}"/>
              </a:ext>
            </a:extLst>
          </p:cNvPr>
          <p:cNvSpPr txBox="1"/>
          <p:nvPr/>
        </p:nvSpPr>
        <p:spPr>
          <a:xfrm>
            <a:off x="586490" y="5748291"/>
            <a:ext cx="11019019" cy="707886"/>
          </a:xfrm>
          <a:prstGeom prst="rect">
            <a:avLst/>
          </a:prstGeom>
          <a:noFill/>
          <a:ln w="19050">
            <a:solidFill>
              <a:srgbClr val="FF0000"/>
            </a:solidFill>
          </a:ln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Crucial: coordinating the various elements to work together seamlessly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(e.g. through careful crafting of an integrated marketing communications plan)</a:t>
            </a:r>
          </a:p>
        </p:txBody>
      </p:sp>
      <p:sp>
        <p:nvSpPr>
          <p:cNvPr id="12" name="Title 1">
            <a:extLst>
              <a:ext uri="{FF2B5EF4-FFF2-40B4-BE49-F238E27FC236}">
                <a16:creationId xmlns:a16="http://schemas.microsoft.com/office/drawing/2014/main" id="{6A8BC379-589E-930D-901F-F99054D503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558473"/>
          </a:xfrm>
        </p:spPr>
        <p:txBody>
          <a:bodyPr/>
          <a:lstStyle/>
          <a:p>
            <a:r>
              <a:rPr lang="en-GB" dirty="0"/>
              <a:t>Promotions mix – key elements</a:t>
            </a:r>
          </a:p>
        </p:txBody>
      </p:sp>
    </p:spTree>
    <p:extLst>
      <p:ext uri="{BB962C8B-B14F-4D97-AF65-F5344CB8AC3E}">
        <p14:creationId xmlns:p14="http://schemas.microsoft.com/office/powerpoint/2010/main" val="391923439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46DF06-EC2B-8B52-2D52-E8A34A6A36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C517149-B7F3-FBD9-001B-1542BEF7B6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588C1F6-8CB0-3718-B954-EFBF0FFB11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22</a:t>
            </a:fld>
            <a:endParaRPr lang="en-US" dirty="0"/>
          </a:p>
        </p:txBody>
      </p:sp>
      <p:pic>
        <p:nvPicPr>
          <p:cNvPr id="3074" name="Picture 2" descr="Marketing Communications Session 3 Marketing Communications Planning 3">
            <a:extLst>
              <a:ext uri="{FF2B5EF4-FFF2-40B4-BE49-F238E27FC236}">
                <a16:creationId xmlns:a16="http://schemas.microsoft.com/office/drawing/2014/main" id="{79A2B1CA-07A6-E630-E645-35BD367065C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3749"/>
            <a:ext cx="12191999" cy="67452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9511038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BE2D59-5F3C-7650-CB85-4EC312CA60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621622"/>
          </a:xfrm>
        </p:spPr>
        <p:txBody>
          <a:bodyPr>
            <a:normAutofit/>
          </a:bodyPr>
          <a:lstStyle/>
          <a:p>
            <a:r>
              <a:rPr lang="en-GB" dirty="0"/>
              <a:t>Public relations (PR)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8772C3-96A1-C3C7-2EF3-25818066FCD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81191" y="1625600"/>
            <a:ext cx="5194769" cy="4502742"/>
          </a:xfrm>
        </p:spPr>
        <p:txBody>
          <a:bodyPr>
            <a:noAutofit/>
          </a:bodyPr>
          <a:lstStyle/>
          <a:p>
            <a:r>
              <a:rPr lang="en-GB" sz="2000" dirty="0"/>
              <a:t>Commonly confused with advertising, but PR is very different!</a:t>
            </a:r>
          </a:p>
          <a:p>
            <a:r>
              <a:rPr lang="en-GB" sz="2000" dirty="0"/>
              <a:t>Aims to address the needs of a company’s various stakeholders, e.g.:</a:t>
            </a:r>
          </a:p>
          <a:p>
            <a:pPr lvl="1"/>
            <a:r>
              <a:rPr lang="en-GB" sz="2000" dirty="0"/>
              <a:t>Employees</a:t>
            </a:r>
          </a:p>
          <a:p>
            <a:pPr lvl="1"/>
            <a:r>
              <a:rPr lang="en-GB" sz="2000" dirty="0"/>
              <a:t>local community</a:t>
            </a:r>
          </a:p>
          <a:p>
            <a:pPr lvl="1"/>
            <a:r>
              <a:rPr lang="en-GB" sz="2000" dirty="0"/>
              <a:t>Shareholders</a:t>
            </a:r>
          </a:p>
          <a:p>
            <a:pPr lvl="1"/>
            <a:r>
              <a:rPr lang="en-GB" sz="2000" dirty="0"/>
              <a:t>Media</a:t>
            </a:r>
          </a:p>
          <a:p>
            <a:pPr lvl="1"/>
            <a:r>
              <a:rPr lang="en-GB" sz="2000" dirty="0"/>
              <a:t>pressure groups</a:t>
            </a:r>
          </a:p>
          <a:p>
            <a:pPr lvl="1"/>
            <a:r>
              <a:rPr lang="en-GB" sz="2000" dirty="0"/>
              <a:t>government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DA5787B-68D6-33FB-6D4F-1C1A76E6D71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1" y="1066800"/>
            <a:ext cx="5514808" cy="1723350"/>
          </a:xfrm>
        </p:spPr>
        <p:txBody>
          <a:bodyPr/>
          <a:lstStyle/>
          <a:p>
            <a:r>
              <a:rPr lang="en-GB" b="1" u="sng" dirty="0"/>
              <a:t>DEFINITION</a:t>
            </a:r>
            <a:r>
              <a:rPr lang="en-GB" dirty="0"/>
              <a:t> - Public relations is the planned and sustained effort to establish and maintain mutual understanding and good will between an organisation and its publics (</a:t>
            </a:r>
            <a:r>
              <a:rPr lang="en-GB" i="1" dirty="0"/>
              <a:t>Chartered Institute of Public Relations</a:t>
            </a:r>
            <a:r>
              <a:rPr lang="en-GB" dirty="0"/>
              <a:t>)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EAF504E-8FBF-0E41-B164-036BC74C37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rmAutofit/>
          </a:bodyPr>
          <a:lstStyle/>
          <a:p>
            <a:pPr marL="0" marR="0" lvl="0" indent="0" defTabSz="914400" rtl="0" eaLnBrk="1" fontAlgn="auto" latinLnBrk="0" hangingPunct="1"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b="0" i="0" u="none" strike="noStrike" kern="1200" cap="all" spc="0" normalizeH="0" baseline="0" noProof="0">
              <a:ln>
                <a:noFill/>
              </a:ln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9AC897E-9105-D950-048A-A1B1D4D6C3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pPr marL="0" marR="0" lvl="0" indent="0" defTabSz="914400" rtl="0" eaLnBrk="1" fontAlgn="auto" latinLnBrk="0" hangingPunct="1"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b="0" i="0" u="none" strike="noStrike" kern="1200" cap="none" spc="0" normalizeH="0" baseline="0" noProof="0" smtClean="0">
                <a:ln>
                  <a:noFill/>
                </a:ln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defTabSz="914400" rtl="0" eaLnBrk="1" fontAlgn="auto" latinLnBrk="0" hangingPunct="1"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23</a:t>
            </a:fld>
            <a:endParaRPr kumimoji="0" lang="en-US" b="0" i="0" u="none" strike="noStrike" kern="1200" cap="none" spc="0" normalizeH="0" baseline="0" noProof="0">
              <a:ln>
                <a:noFill/>
              </a:ln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pic>
        <p:nvPicPr>
          <p:cNvPr id="11" name="Picture 10" descr="On air sign with the light on">
            <a:extLst>
              <a:ext uri="{FF2B5EF4-FFF2-40B4-BE49-F238E27FC236}">
                <a16:creationId xmlns:a16="http://schemas.microsoft.com/office/drawing/2014/main" id="{6C03D717-84D4-8BF4-7E39-6D64541FAE48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096000" y="2877906"/>
            <a:ext cx="5361630" cy="34582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212618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BE2D59-5F3C-7650-CB85-4EC312CA60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659284"/>
          </a:xfrm>
        </p:spPr>
        <p:txBody>
          <a:bodyPr>
            <a:normAutofit/>
          </a:bodyPr>
          <a:lstStyle/>
          <a:p>
            <a:r>
              <a:rPr lang="en-GB" dirty="0"/>
              <a:t>Difference between advertising and public relations (PR)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EAF504E-8FBF-0E41-B164-036BC74C37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9AC897E-9105-D950-048A-A1B1D4D6C3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24</a:t>
            </a:fld>
            <a:endParaRPr kumimoji="0" lang="en-US" sz="9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7" name="Rectangle: Beveled 6">
            <a:extLst>
              <a:ext uri="{FF2B5EF4-FFF2-40B4-BE49-F238E27FC236}">
                <a16:creationId xmlns:a16="http://schemas.microsoft.com/office/drawing/2014/main" id="{C93D5627-F7E4-841B-ED5A-720E76D2FD72}"/>
              </a:ext>
            </a:extLst>
          </p:cNvPr>
          <p:cNvSpPr/>
          <p:nvPr/>
        </p:nvSpPr>
        <p:spPr>
          <a:xfrm>
            <a:off x="701334" y="1625600"/>
            <a:ext cx="5261499" cy="934719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Common with Advertising</a:t>
            </a:r>
          </a:p>
        </p:txBody>
      </p:sp>
      <p:sp>
        <p:nvSpPr>
          <p:cNvPr id="8" name="Rectangle: Beveled 7">
            <a:extLst>
              <a:ext uri="{FF2B5EF4-FFF2-40B4-BE49-F238E27FC236}">
                <a16:creationId xmlns:a16="http://schemas.microsoft.com/office/drawing/2014/main" id="{73031475-9190-C429-CA32-F7EA688FCCEF}"/>
              </a:ext>
            </a:extLst>
          </p:cNvPr>
          <p:cNvSpPr/>
          <p:nvPr/>
        </p:nvSpPr>
        <p:spPr>
          <a:xfrm>
            <a:off x="6090702" y="1625601"/>
            <a:ext cx="5261499" cy="934718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Difference to Advertising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FE079D2-8BC5-505B-B387-7F886D6BF9AE}"/>
              </a:ext>
            </a:extLst>
          </p:cNvPr>
          <p:cNvSpPr txBox="1"/>
          <p:nvPr/>
        </p:nvSpPr>
        <p:spPr>
          <a:xfrm>
            <a:off x="581192" y="2824479"/>
            <a:ext cx="5381641" cy="32316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sz="2400" dirty="0">
                <a:solidFill>
                  <a:prstClr val="black"/>
                </a:solidFill>
                <a:latin typeface="Franklin Gothic Book" panose="020B0502020104020203"/>
              </a:rPr>
              <a:t>B</a:t>
            </a:r>
            <a:r>
              <a:rPr kumimoji="0" lang="en-GB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uilds</a:t>
            </a:r>
            <a:r>
              <a:rPr kumimoji="0" lang="en-GB" sz="2400" b="0" i="0" u="none" strike="noStrike" kern="1200" cap="none" spc="0" normalizeH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 brands, 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prestige and reputation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sz="2400" dirty="0">
                <a:solidFill>
                  <a:prstClr val="black"/>
                </a:solidFill>
                <a:latin typeface="Franklin Gothic Book" panose="020B0502020104020203"/>
              </a:rPr>
              <a:t>Communicates with target audiences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sz="2400" dirty="0">
                <a:solidFill>
                  <a:prstClr val="black"/>
                </a:solidFill>
                <a:latin typeface="Franklin Gothic Book" panose="020B0502020104020203"/>
              </a:rPr>
              <a:t>C</a:t>
            </a:r>
            <a:r>
              <a:rPr kumimoji="0" lang="en-GB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reates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 awareness and interest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sz="2400" dirty="0">
                <a:solidFill>
                  <a:prstClr val="black"/>
                </a:solidFill>
                <a:latin typeface="Franklin Gothic Book" panose="020B0502020104020203"/>
              </a:rPr>
              <a:t>O</a:t>
            </a:r>
            <a:r>
              <a:rPr kumimoji="0" lang="en-GB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vercomes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 misconceptions surrounding the organisation and/or its offerings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1533FA0-87FF-BBEE-E1B8-2F2D4CA77AC9}"/>
              </a:ext>
            </a:extLst>
          </p:cNvPr>
          <p:cNvSpPr txBox="1"/>
          <p:nvPr/>
        </p:nvSpPr>
        <p:spPr>
          <a:xfrm>
            <a:off x="6062587" y="2824479"/>
            <a:ext cx="5381641" cy="30469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prstClr val="black"/>
                </a:solidFill>
              </a:rPr>
              <a:t>Advertising space is paid for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endParaRPr lang="en-GB" sz="1200" dirty="0">
              <a:solidFill>
                <a:prstClr val="black"/>
              </a:solidFill>
            </a:endParaRP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prstClr val="black"/>
                </a:solidFill>
              </a:rPr>
              <a:t>PR results are earned (e.g. by providing the media with information such as press releases)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endParaRPr lang="en-GB" sz="1200" dirty="0">
              <a:solidFill>
                <a:prstClr val="black"/>
              </a:solidFill>
            </a:endParaRP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prstClr val="black"/>
                </a:solidFill>
              </a:rPr>
              <a:t>PR revolves around seminars, publications, lobbying, charitable donations, interviews, etc.</a:t>
            </a: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41902727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910015B9-6046-41B8-83BD-71778D2F97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53908232-52E2-4794-A6C1-54300FB989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D2B9299F-BED7-44C5-9CC5-E542F9193C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E9DDF273-E040-4765-AD05-872458E137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3085764"/>
            <a:ext cx="11298932" cy="333814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D6D7A0BC-0046-4CAA-8E7F-DCAFE511EA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4BE2D59-5F3C-7650-CB85-4EC312CA60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1" y="758448"/>
            <a:ext cx="10993549" cy="66574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600" dirty="0"/>
              <a:t>Public relations’ three main characteristics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8772C3-96A1-C3C7-2EF3-25818066FC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194" y="1522317"/>
            <a:ext cx="10993546" cy="441465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2000" b="1" cap="all" dirty="0">
                <a:solidFill>
                  <a:schemeClr val="tx1"/>
                </a:solidFill>
              </a:rPr>
              <a:t>There are three main characteristics of PR, which are important to consider</a:t>
            </a:r>
            <a:r>
              <a:rPr lang="en-US" sz="1600" b="1" cap="all" dirty="0">
                <a:solidFill>
                  <a:schemeClr val="tx1"/>
                </a:solidFill>
              </a:rPr>
              <a:t>.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E7C6334F-6411-41EC-AD7D-179EDD8B5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E6B02CEE-3AF8-4349-9B3E-8970E6DF62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AAA01CF0-3FB5-44EB-B7DE-F2E86374C2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8" name="Picture 7" descr="Aerial view of people walking">
            <a:extLst>
              <a:ext uri="{FF2B5EF4-FFF2-40B4-BE49-F238E27FC236}">
                <a16:creationId xmlns:a16="http://schemas.microsoft.com/office/drawing/2014/main" id="{7CFE6378-D3E9-2445-A1D5-A0C59BBF787C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81191" y="2213770"/>
            <a:ext cx="2802089" cy="4390230"/>
          </a:xfrm>
          <a:prstGeom prst="rect">
            <a:avLst/>
          </a:prstGeom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EAF504E-8FBF-0E41-B164-036BC74C37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02187"/>
            <a:ext cx="691721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>
              <a:ln>
                <a:noFill/>
              </a:ln>
              <a:solidFill>
                <a:prstClr val="black">
                  <a:lumMod val="85000"/>
                  <a:lumOff val="1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9AC897E-9105-D950-048A-A1B1D4D6C3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06513"/>
            <a:ext cx="101644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25</a:t>
            </a:fld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prstClr val="black">
                  <a:lumMod val="85000"/>
                  <a:lumOff val="1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graphicFrame>
        <p:nvGraphicFramePr>
          <p:cNvPr id="6" name="Table 6">
            <a:extLst>
              <a:ext uri="{FF2B5EF4-FFF2-40B4-BE49-F238E27FC236}">
                <a16:creationId xmlns:a16="http://schemas.microsoft.com/office/drawing/2014/main" id="{B7104260-64EA-A67C-77D2-4B03A719736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6293566"/>
              </p:ext>
            </p:extLst>
          </p:nvPr>
        </p:nvGraphicFramePr>
        <p:xfrm>
          <a:off x="3517938" y="1963782"/>
          <a:ext cx="8359324" cy="471816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26030">
                  <a:extLst>
                    <a:ext uri="{9D8B030D-6E8A-4147-A177-3AD203B41FA5}">
                      <a16:colId xmlns:a16="http://schemas.microsoft.com/office/drawing/2014/main" val="1784792858"/>
                    </a:ext>
                  </a:extLst>
                </a:gridCol>
                <a:gridCol w="6633294">
                  <a:extLst>
                    <a:ext uri="{9D8B030D-6E8A-4147-A177-3AD203B41FA5}">
                      <a16:colId xmlns:a16="http://schemas.microsoft.com/office/drawing/2014/main" val="1070104315"/>
                    </a:ext>
                  </a:extLst>
                </a:gridCol>
              </a:tblGrid>
              <a:tr h="384139">
                <a:tc>
                  <a:txBody>
                    <a:bodyPr/>
                    <a:lstStyle/>
                    <a:p>
                      <a:pPr algn="l" fontAlgn="b"/>
                      <a:r>
                        <a:rPr lang="en-GB" sz="1500">
                          <a:effectLst/>
                        </a:rPr>
                        <a:t>Characteristic</a:t>
                      </a:r>
                    </a:p>
                  </a:txBody>
                  <a:tcPr marL="66828" marR="66828" marT="33414" marB="33414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500">
                          <a:effectLst/>
                        </a:rPr>
                        <a:t>Description</a:t>
                      </a:r>
                    </a:p>
                  </a:txBody>
                  <a:tcPr marL="66828" marR="66828" marT="33414" marB="33414" anchor="b"/>
                </a:tc>
                <a:extLst>
                  <a:ext uri="{0D108BD9-81ED-4DB2-BD59-A6C34878D82A}">
                    <a16:rowId xmlns:a16="http://schemas.microsoft.com/office/drawing/2014/main" val="2730875460"/>
                  </a:ext>
                </a:extLst>
              </a:tr>
              <a:tr h="1454215">
                <a:tc>
                  <a:txBody>
                    <a:bodyPr/>
                    <a:lstStyle/>
                    <a:p>
                      <a:pPr fontAlgn="t"/>
                      <a:r>
                        <a:rPr lang="en-GB" sz="1500" b="1" dirty="0">
                          <a:solidFill>
                            <a:srgbClr val="595959"/>
                          </a:solidFill>
                          <a:effectLst/>
                        </a:rPr>
                        <a:t>High credibility</a:t>
                      </a:r>
                    </a:p>
                  </a:txBody>
                  <a:tcPr marL="11138" marR="11138" marT="11138" marB="11138"/>
                </a:tc>
                <a:tc>
                  <a:txBody>
                    <a:bodyPr/>
                    <a:lstStyle/>
                    <a:p>
                      <a:pPr marL="285750" indent="-285750" fontAlgn="t">
                        <a:buFont typeface="Arial" panose="020B0604020202020204" pitchFamily="34" charset="0"/>
                        <a:buChar char="•"/>
                      </a:pPr>
                      <a:r>
                        <a:rPr lang="en-GB" sz="2000" dirty="0">
                          <a:solidFill>
                            <a:srgbClr val="595959"/>
                          </a:solidFill>
                          <a:effectLst/>
                        </a:rPr>
                        <a:t>Nature of PR: the message being put across appears to have been independently written/produced (i.e. by a journalist and/or individual employee)</a:t>
                      </a:r>
                    </a:p>
                    <a:p>
                      <a:pPr marL="285750" indent="-285750" fontAlgn="t">
                        <a:buFont typeface="Arial" panose="020B0604020202020204" pitchFamily="34" charset="0"/>
                        <a:buChar char="•"/>
                      </a:pPr>
                      <a:r>
                        <a:rPr lang="en-GB" sz="2000" dirty="0">
                          <a:solidFill>
                            <a:srgbClr val="595959"/>
                          </a:solidFill>
                          <a:effectLst/>
                        </a:rPr>
                        <a:t>Gives it higher credibility, in the consumer's eyes, than an advertisement.</a:t>
                      </a:r>
                    </a:p>
                  </a:txBody>
                  <a:tcPr marL="11138" marR="11138" marT="11138" marB="11138"/>
                </a:tc>
                <a:extLst>
                  <a:ext uri="{0D108BD9-81ED-4DB2-BD59-A6C34878D82A}">
                    <a16:rowId xmlns:a16="http://schemas.microsoft.com/office/drawing/2014/main" val="2688878641"/>
                  </a:ext>
                </a:extLst>
              </a:tr>
              <a:tr h="1167562">
                <a:tc>
                  <a:txBody>
                    <a:bodyPr/>
                    <a:lstStyle/>
                    <a:p>
                      <a:pPr fontAlgn="t"/>
                      <a:r>
                        <a:rPr lang="en-GB" sz="1500" b="1">
                          <a:solidFill>
                            <a:srgbClr val="595959"/>
                          </a:solidFill>
                          <a:effectLst/>
                        </a:rPr>
                        <a:t>No direct cost</a:t>
                      </a:r>
                    </a:p>
                  </a:txBody>
                  <a:tcPr marL="11138" marR="11138" marT="11138" marB="11138"/>
                </a:tc>
                <a:tc>
                  <a:txBody>
                    <a:bodyPr/>
                    <a:lstStyle/>
                    <a:p>
                      <a:pPr marL="285750" indent="-285750" fontAlgn="t">
                        <a:buFont typeface="Arial" panose="020B0604020202020204" pitchFamily="34" charset="0"/>
                        <a:buChar char="•"/>
                      </a:pPr>
                      <a:r>
                        <a:rPr lang="en-GB" sz="2000" dirty="0">
                          <a:solidFill>
                            <a:srgbClr val="595959"/>
                          </a:solidFill>
                          <a:effectLst/>
                        </a:rPr>
                        <a:t>Allows organisation to push a message without paying the media organisation</a:t>
                      </a:r>
                    </a:p>
                    <a:p>
                      <a:pPr marL="285750" indent="-285750" fontAlgn="t">
                        <a:buFont typeface="Arial" panose="020B0604020202020204" pitchFamily="34" charset="0"/>
                        <a:buChar char="•"/>
                      </a:pPr>
                      <a:r>
                        <a:rPr lang="en-GB" sz="2000" dirty="0">
                          <a:solidFill>
                            <a:srgbClr val="595959"/>
                          </a:solidFill>
                          <a:effectLst/>
                        </a:rPr>
                        <a:t>Indirect costs: writing a press release, liaising with journalists and events organisers etc.</a:t>
                      </a:r>
                    </a:p>
                  </a:txBody>
                  <a:tcPr marL="11138" marR="11138" marT="11138" marB="11138"/>
                </a:tc>
                <a:extLst>
                  <a:ext uri="{0D108BD9-81ED-4DB2-BD59-A6C34878D82A}">
                    <a16:rowId xmlns:a16="http://schemas.microsoft.com/office/drawing/2014/main" val="3897174800"/>
                  </a:ext>
                </a:extLst>
              </a:tr>
              <a:tr h="1454215">
                <a:tc>
                  <a:txBody>
                    <a:bodyPr/>
                    <a:lstStyle/>
                    <a:p>
                      <a:pPr fontAlgn="t"/>
                      <a:r>
                        <a:rPr lang="en-GB" sz="1500" b="1" dirty="0">
                          <a:solidFill>
                            <a:srgbClr val="595959"/>
                          </a:solidFill>
                          <a:effectLst/>
                        </a:rPr>
                        <a:t>No control</a:t>
                      </a:r>
                    </a:p>
                  </a:txBody>
                  <a:tcPr marL="11138" marR="11138" marT="11138" marB="11138"/>
                </a:tc>
                <a:tc>
                  <a:txBody>
                    <a:bodyPr/>
                    <a:lstStyle/>
                    <a:p>
                      <a:pPr marL="285750" indent="-285750" fontAlgn="t">
                        <a:buFont typeface="Arial" panose="020B0604020202020204" pitchFamily="34" charset="0"/>
                        <a:buChar char="•"/>
                      </a:pPr>
                      <a:r>
                        <a:rPr lang="en-GB" sz="2000" dirty="0">
                          <a:solidFill>
                            <a:srgbClr val="595959"/>
                          </a:solidFill>
                          <a:effectLst/>
                        </a:rPr>
                        <a:t>Advertising offers the organisation full control of its message</a:t>
                      </a:r>
                    </a:p>
                    <a:p>
                      <a:pPr marL="285750" indent="-285750" fontAlgn="t">
                        <a:buFont typeface="Arial" panose="020B0604020202020204" pitchFamily="34" charset="0"/>
                        <a:buChar char="•"/>
                      </a:pPr>
                      <a:r>
                        <a:rPr lang="en-GB" sz="2000" dirty="0">
                          <a:solidFill>
                            <a:srgbClr val="595959"/>
                          </a:solidFill>
                          <a:effectLst/>
                        </a:rPr>
                        <a:t>PR leaves the final presentation of your organisation’s message in the hands of an independent reporter</a:t>
                      </a:r>
                    </a:p>
                    <a:p>
                      <a:pPr marL="285750" indent="-285750" fontAlgn="t">
                        <a:buFont typeface="Arial" panose="020B0604020202020204" pitchFamily="34" charset="0"/>
                        <a:buChar char="•"/>
                      </a:pPr>
                      <a:r>
                        <a:rPr lang="en-GB" sz="2000" dirty="0">
                          <a:solidFill>
                            <a:srgbClr val="595959"/>
                          </a:solidFill>
                          <a:effectLst/>
                        </a:rPr>
                        <a:t>Final message may not be whole or indeed at all positive.</a:t>
                      </a:r>
                    </a:p>
                  </a:txBody>
                  <a:tcPr marL="11138" marR="11138" marT="11138" marB="11138"/>
                </a:tc>
                <a:extLst>
                  <a:ext uri="{0D108BD9-81ED-4DB2-BD59-A6C34878D82A}">
                    <a16:rowId xmlns:a16="http://schemas.microsoft.com/office/drawing/2014/main" val="135987423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9174293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EBEE3C-DDCD-7E9E-D5C1-9E3B37C855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872644"/>
          </a:xfrm>
        </p:spPr>
        <p:txBody>
          <a:bodyPr>
            <a:normAutofit/>
          </a:bodyPr>
          <a:lstStyle/>
          <a:p>
            <a:r>
              <a:rPr lang="en-GB" dirty="0"/>
              <a:t>Promotions mix – example of </a:t>
            </a:r>
            <a:r>
              <a:rPr lang="en-GB" dirty="0" err="1"/>
              <a:t>mcDonald’s</a:t>
            </a:r>
            <a:endParaRPr lang="en-GB" dirty="0"/>
          </a:p>
        </p:txBody>
      </p:sp>
      <p:sp>
        <p:nvSpPr>
          <p:cNvPr id="1031" name="Rectangle 1030">
            <a:extLst>
              <a:ext uri="{FF2B5EF4-FFF2-40B4-BE49-F238E27FC236}">
                <a16:creationId xmlns:a16="http://schemas.microsoft.com/office/drawing/2014/main" id="{0A7B8BBB-5B34-401F-9483-EB5DC6DFA8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2180496"/>
            <a:ext cx="3703320" cy="4045683"/>
          </a:xfrm>
          <a:prstGeom prst="rect">
            <a:avLst/>
          </a:prstGeom>
          <a:solidFill>
            <a:srgbClr val="FFFFFF"/>
          </a:solidFill>
          <a:ln w="38100">
            <a:solidFill>
              <a:srgbClr val="46535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91E2241-1538-D05A-3EB3-E954C0744245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402541" y="2368941"/>
            <a:ext cx="1788166" cy="1788166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454373-1A0F-64EE-BFA0-361EE26D67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05325" y="2180496"/>
            <a:ext cx="7105481" cy="4045683"/>
          </a:xfrm>
        </p:spPr>
        <p:txBody>
          <a:bodyPr>
            <a:normAutofit/>
          </a:bodyPr>
          <a:lstStyle/>
          <a:p>
            <a:r>
              <a:rPr lang="en-GB" dirty="0"/>
              <a:t>Two Teachers</a:t>
            </a:r>
          </a:p>
          <a:p>
            <a:r>
              <a:rPr lang="en-GB" dirty="0"/>
              <a:t>https://youtu.be/XI2qK1UASxI</a:t>
            </a:r>
          </a:p>
          <a:p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DDECC10-77B6-D3CE-B6BD-8F23F410FE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00800"/>
            <a:ext cx="6917210" cy="365125"/>
          </a:xfrm>
        </p:spPr>
        <p:txBody>
          <a:bodyPr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b="0" i="0" u="none" strike="noStrike" kern="1200" cap="all" spc="0" normalizeH="0" baseline="0" noProof="0" dirty="0">
                <a:ln>
                  <a:noFill/>
                </a:ln>
                <a:solidFill>
                  <a:srgbClr val="3885DA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6:35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13D3442-880C-3F92-5B53-779107CACC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00800"/>
            <a:ext cx="1052508" cy="365125"/>
          </a:xfrm>
        </p:spPr>
        <p:txBody>
          <a:bodyPr>
            <a:norm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3885DA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26</a:t>
            </a:fld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srgbClr val="3885DA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pic>
        <p:nvPicPr>
          <p:cNvPr id="7" name="Picture 2" descr="McDonald's Logo and symbol, meaning, history, PNG, brand">
            <a:extLst>
              <a:ext uri="{FF2B5EF4-FFF2-40B4-BE49-F238E27FC236}">
                <a16:creationId xmlns:a16="http://schemas.microsoft.com/office/drawing/2014/main" id="{FB09D97B-6831-3791-8A9E-5E2E6F85189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1893" y="4401482"/>
            <a:ext cx="2809461" cy="15803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2116961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EBEE3C-DDCD-7E9E-D5C1-9E3B37C855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821844"/>
          </a:xfrm>
        </p:spPr>
        <p:txBody>
          <a:bodyPr>
            <a:normAutofit/>
          </a:bodyPr>
          <a:lstStyle/>
          <a:p>
            <a:r>
              <a:rPr lang="en-GB" dirty="0"/>
              <a:t>Creative advertising – example of tesla</a:t>
            </a:r>
          </a:p>
        </p:txBody>
      </p:sp>
      <p:sp>
        <p:nvSpPr>
          <p:cNvPr id="1031" name="Rectangle 1030">
            <a:extLst>
              <a:ext uri="{FF2B5EF4-FFF2-40B4-BE49-F238E27FC236}">
                <a16:creationId xmlns:a16="http://schemas.microsoft.com/office/drawing/2014/main" id="{0A7B8BBB-5B34-401F-9483-EB5DC6DFA8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2180496"/>
            <a:ext cx="3703320" cy="4045683"/>
          </a:xfrm>
          <a:prstGeom prst="rect">
            <a:avLst/>
          </a:prstGeom>
          <a:solidFill>
            <a:srgbClr val="FFFFFF"/>
          </a:solidFill>
          <a:ln w="38100">
            <a:solidFill>
              <a:srgbClr val="46535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454373-1A0F-64EE-BFA0-361EE26D67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05325" y="2180496"/>
            <a:ext cx="7105481" cy="4045683"/>
          </a:xfrm>
        </p:spPr>
        <p:txBody>
          <a:bodyPr>
            <a:normAutofit/>
          </a:bodyPr>
          <a:lstStyle/>
          <a:p>
            <a:r>
              <a:rPr lang="en-GB" dirty="0" err="1"/>
              <a:t>ThoughtCatalyst</a:t>
            </a:r>
            <a:endParaRPr lang="en-GB" dirty="0"/>
          </a:p>
          <a:p>
            <a:r>
              <a:rPr lang="en-GB" dirty="0">
                <a:hlinkClick r:id="rId2"/>
              </a:rPr>
              <a:t>https://youtu.be/tF9r9LrOb70</a:t>
            </a:r>
            <a:endParaRPr lang="en-GB" dirty="0"/>
          </a:p>
          <a:p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DDECC10-77B6-D3CE-B6BD-8F23F410FE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00800"/>
            <a:ext cx="6917210" cy="365125"/>
          </a:xfrm>
        </p:spPr>
        <p:txBody>
          <a:bodyPr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>
                <a:solidFill>
                  <a:srgbClr val="3885DA"/>
                </a:solidFill>
                <a:latin typeface="Franklin Gothic Book" panose="020B0502020104020203"/>
              </a:rPr>
              <a:t>7:32</a:t>
            </a:r>
            <a:endParaRPr kumimoji="0" lang="en-US" sz="900" b="0" i="0" u="none" strike="noStrike" kern="1200" cap="all" spc="0" normalizeH="0" baseline="0" noProof="0" dirty="0">
              <a:ln>
                <a:noFill/>
              </a:ln>
              <a:solidFill>
                <a:srgbClr val="3885DA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13D3442-880C-3F92-5B53-779107CACC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00800"/>
            <a:ext cx="1052508" cy="365125"/>
          </a:xfrm>
        </p:spPr>
        <p:txBody>
          <a:bodyPr>
            <a:norm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3885DA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27</a:t>
            </a:fld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srgbClr val="3885DA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pic>
        <p:nvPicPr>
          <p:cNvPr id="3074" name="Picture 2">
            <a:extLst>
              <a:ext uri="{FF2B5EF4-FFF2-40B4-BE49-F238E27FC236}">
                <a16:creationId xmlns:a16="http://schemas.microsoft.com/office/drawing/2014/main" id="{6BC45183-20CE-1108-75EC-7FD101A6ED1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58423" y="2435462"/>
            <a:ext cx="1676400" cy="1676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Tesla Logo, Meaning, Transparent PNG">
            <a:extLst>
              <a:ext uri="{FF2B5EF4-FFF2-40B4-BE49-F238E27FC236}">
                <a16:creationId xmlns:a16="http://schemas.microsoft.com/office/drawing/2014/main" id="{D743E8E0-7EED-5ABA-8F3A-72B4F6DECE8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87487" y="4241158"/>
            <a:ext cx="1401148" cy="17813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607820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DD651B61-325E-4E73-8445-38B0DE8AAA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42E5253-D3AC-4AC2-B766-8B34F13C2F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10AE8D57-436A-4073-9A75-15BB5949F8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E2852671-8EB6-4EAF-8AF8-65CF3FD66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3085764"/>
            <a:ext cx="11298932" cy="333814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26B4480E-B7FF-4481-890E-043A69AE6F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grpSp>
        <p:nvGrpSpPr>
          <p:cNvPr id="21" name="Group 20">
            <a:extLst>
              <a:ext uri="{FF2B5EF4-FFF2-40B4-BE49-F238E27FC236}">
                <a16:creationId xmlns:a16="http://schemas.microsoft.com/office/drawing/2014/main" id="{79394E1F-0B5F-497D-B2A6-8383A2A548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38068" y="457200"/>
            <a:ext cx="3703320" cy="5935133"/>
            <a:chOff x="438068" y="457200"/>
            <a:chExt cx="3703320" cy="5935133"/>
          </a:xfrm>
        </p:grpSpPr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1F1FF39A-AC3C-4066-9D4C-519AA22812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8068" y="601201"/>
              <a:ext cx="3702134" cy="5791132"/>
            </a:xfrm>
            <a:prstGeom prst="rect">
              <a:avLst/>
            </a:prstGeom>
            <a:solidFill>
              <a:srgbClr val="465359">
                <a:alpha val="97000"/>
              </a:srgbClr>
            </a:solidFill>
            <a:ln w="6350" cmpd="sng"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2">
              <a:extLst>
                <a:ext uri="{FF2B5EF4-FFF2-40B4-BE49-F238E27FC236}">
                  <a16:creationId xmlns:a16="http://schemas.microsoft.com/office/drawing/2014/main" id="{64C13BAB-7C00-4D21-A857-E3D41C0A2A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8068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807D265-8030-5CA7-AAE2-C9858A878F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4200" y="1524001"/>
            <a:ext cx="3412067" cy="79247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600" dirty="0">
                <a:solidFill>
                  <a:srgbClr val="FFFFFF"/>
                </a:solidFill>
              </a:rPr>
              <a:t>P – price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5C9BD57-671F-066F-1EFB-AC9CFFA837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3454399" y="766070"/>
            <a:ext cx="542673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28</a:t>
            </a:fld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144C86B-A36C-C969-11C9-5ADBF6E66C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5884078"/>
            <a:ext cx="3432008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pic>
        <p:nvPicPr>
          <p:cNvPr id="6" name="Picture 2" descr="How to use the 7Ps Marketing Mix strategy model?">
            <a:extLst>
              <a:ext uri="{FF2B5EF4-FFF2-40B4-BE49-F238E27FC236}">
                <a16:creationId xmlns:a16="http://schemas.microsoft.com/office/drawing/2014/main" id="{019A4DEC-3F2D-BB0F-CB58-9826ED355D51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358640" y="1005840"/>
            <a:ext cx="7171277" cy="4563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41729375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9751CB9-7B25-4EB8-9A6F-82F822549F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1317383-CF3B-4B02-9512-BECBEF6362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B1D4C7A0-6DF2-4F2D-A45D-F111582974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DBF3943D-BCB6-4B31-809D-A005686483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39373A6F-2E1F-4613-8E1D-D68057D29F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2377" y="601200"/>
            <a:ext cx="3707477" cy="562497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713EC62-7A25-4745-62FD-744DA19324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1255" y="702155"/>
            <a:ext cx="3409783" cy="1300365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price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06E738-3EC5-FD38-19CA-6D59702D1B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1255" y="2177142"/>
            <a:ext cx="3409782" cy="3823607"/>
          </a:xfrm>
        </p:spPr>
        <p:txBody>
          <a:bodyPr>
            <a:normAutofit/>
          </a:bodyPr>
          <a:lstStyle/>
          <a:p>
            <a:r>
              <a:rPr lang="en-GB" sz="2000" dirty="0">
                <a:solidFill>
                  <a:srgbClr val="FFFFFF"/>
                </a:solidFill>
              </a:rPr>
              <a:t>Price is one element of the Marketing Mix that produces </a:t>
            </a:r>
            <a:r>
              <a:rPr lang="en-GB" sz="2000" b="1" i="1" dirty="0">
                <a:solidFill>
                  <a:srgbClr val="00B0F0"/>
                </a:solidFill>
              </a:rPr>
              <a:t>Revenue</a:t>
            </a:r>
            <a:r>
              <a:rPr lang="en-GB" sz="2000" dirty="0">
                <a:solidFill>
                  <a:srgbClr val="FFFFFF"/>
                </a:solidFill>
              </a:rPr>
              <a:t> – the others produce </a:t>
            </a:r>
            <a:r>
              <a:rPr lang="en-GB" sz="2000" b="1" i="1" dirty="0">
                <a:solidFill>
                  <a:srgbClr val="00B0F0"/>
                </a:solidFill>
              </a:rPr>
              <a:t>Costs</a:t>
            </a:r>
            <a:r>
              <a:rPr lang="en-GB" sz="2000" dirty="0">
                <a:solidFill>
                  <a:srgbClr val="FFFFFF"/>
                </a:solidFill>
              </a:rPr>
              <a:t>.</a:t>
            </a:r>
          </a:p>
          <a:p>
            <a:r>
              <a:rPr lang="en-GB" sz="2000" dirty="0">
                <a:solidFill>
                  <a:srgbClr val="FFFFFF"/>
                </a:solidFill>
              </a:rPr>
              <a:t>An organisation must set a price for a product.</a:t>
            </a:r>
          </a:p>
          <a:p>
            <a:r>
              <a:rPr lang="en-GB" sz="2000" dirty="0">
                <a:solidFill>
                  <a:srgbClr val="FFFFFF"/>
                </a:solidFill>
              </a:rPr>
              <a:t>Prices can be changed quickly.</a:t>
            </a:r>
          </a:p>
          <a:p>
            <a:endParaRPr lang="en-GB" dirty="0">
              <a:solidFill>
                <a:srgbClr val="FFFFFF"/>
              </a:solidFill>
            </a:endParaRPr>
          </a:p>
        </p:txBody>
      </p:sp>
      <p:pic>
        <p:nvPicPr>
          <p:cNvPr id="6" name="Picture 2" descr="Why Everyone is Talking About TripTease's Price Check Widget">
            <a:extLst>
              <a:ext uri="{FF2B5EF4-FFF2-40B4-BE49-F238E27FC236}">
                <a16:creationId xmlns:a16="http://schemas.microsoft.com/office/drawing/2014/main" id="{4AD40DD8-A42A-DD76-8FC7-3CBAA0A71E4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592231" y="1200055"/>
            <a:ext cx="6831503" cy="4440476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D04577E-7B8C-2BE6-0E01-D4424F1728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00800"/>
            <a:ext cx="6917210" cy="365125"/>
          </a:xfrm>
        </p:spPr>
        <p:txBody>
          <a:bodyPr>
            <a:normAutofit/>
          </a:bodyPr>
          <a:lstStyle/>
          <a:p>
            <a:endParaRPr lang="en-US">
              <a:solidFill>
                <a:srgbClr val="D63A00"/>
              </a:solidFill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2D33649-A2E7-96DB-7D3A-16A620C08A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00800"/>
            <a:ext cx="1052508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3A98EE3D-8CD1-4C3F-BD1C-C98C9596463C}" type="slidenum">
              <a:rPr lang="en-US">
                <a:solidFill>
                  <a:srgbClr val="D63A00"/>
                </a:solidFill>
              </a:rPr>
              <a:pPr>
                <a:spcAft>
                  <a:spcPts val="600"/>
                </a:spcAft>
              </a:pPr>
              <a:t>29</a:t>
            </a:fld>
            <a:endParaRPr lang="en-US">
              <a:solidFill>
                <a:srgbClr val="D63A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8486227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FBB53F82-F191-4EEB-AB7B-F69E634FA3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B2A1897-D6A0-C27F-F24D-2249D1D392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689764"/>
          </a:xfrm>
        </p:spPr>
        <p:txBody>
          <a:bodyPr>
            <a:normAutofit/>
          </a:bodyPr>
          <a:lstStyle/>
          <a:p>
            <a:r>
              <a:rPr lang="en-GB" dirty="0"/>
              <a:t>Six stages of Pricing strategy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8616AA08-3831-473D-B61B-89484A33CF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8431B918-3A1C-46BA-9430-CAD97D9DA0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8400935A-2F82-4DC4-A4E1-E12EFB8C27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A3D5D599-1CAE-4C92-B5AE-8E51AF6D47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3" y="2180496"/>
            <a:ext cx="5404639" cy="4045683"/>
          </a:xfrm>
          <a:prstGeom prst="rect">
            <a:avLst/>
          </a:prstGeom>
          <a:solidFill>
            <a:schemeClr val="bg1"/>
          </a:solidFill>
          <a:ln w="38100">
            <a:solidFill>
              <a:srgbClr val="46535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Close-up of a pen writing on a chart">
            <a:extLst>
              <a:ext uri="{FF2B5EF4-FFF2-40B4-BE49-F238E27FC236}">
                <a16:creationId xmlns:a16="http://schemas.microsoft.com/office/drawing/2014/main" id="{B908175A-0FF6-7FEE-265B-D766BE274E79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22608" y="2499053"/>
            <a:ext cx="4664921" cy="3405393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5B140F-5D5A-88DB-7987-24B1A8D5BD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35805" y="2180496"/>
            <a:ext cx="5275001" cy="4045683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400" dirty="0"/>
              <a:t>In deciding a product’s price, marketers can follow six stages:</a:t>
            </a:r>
          </a:p>
          <a:p>
            <a:r>
              <a:rPr lang="en-GB" sz="2400" dirty="0"/>
              <a:t>Select the price objective</a:t>
            </a:r>
          </a:p>
          <a:p>
            <a:r>
              <a:rPr lang="en-GB" sz="2400" dirty="0"/>
              <a:t>Determine the demand</a:t>
            </a:r>
          </a:p>
          <a:p>
            <a:r>
              <a:rPr lang="en-GB" sz="2400" dirty="0"/>
              <a:t>Estimate costs</a:t>
            </a:r>
          </a:p>
          <a:p>
            <a:r>
              <a:rPr lang="en-GB" sz="2400" dirty="0"/>
              <a:t>Analyse competitors</a:t>
            </a:r>
          </a:p>
          <a:p>
            <a:r>
              <a:rPr lang="en-GB" sz="2400" dirty="0"/>
              <a:t>Select pricing strategy</a:t>
            </a:r>
          </a:p>
          <a:p>
            <a:r>
              <a:rPr lang="en-GB" sz="2400" dirty="0"/>
              <a:t>Select final price 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DC9BD15-1BAD-3C0E-02E8-837F0F1DCC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00800"/>
            <a:ext cx="6917210" cy="365125"/>
          </a:xfrm>
        </p:spPr>
        <p:txBody>
          <a:bodyPr>
            <a:normAutofit/>
          </a:bodyPr>
          <a:lstStyle/>
          <a:p>
            <a:endParaRPr lang="en-US">
              <a:solidFill>
                <a:srgbClr val="8CBBED"/>
              </a:solidFill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690A9CA-2523-AA52-5C6F-F43448D6C5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00800"/>
            <a:ext cx="1052508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3A98EE3D-8CD1-4C3F-BD1C-C98C9596463C}" type="slidenum">
              <a:rPr lang="en-US" smtClean="0">
                <a:solidFill>
                  <a:srgbClr val="8CBBED"/>
                </a:solidFill>
              </a:rPr>
              <a:pPr>
                <a:spcAft>
                  <a:spcPts val="600"/>
                </a:spcAft>
              </a:pPr>
              <a:t>30</a:t>
            </a:fld>
            <a:endParaRPr lang="en-US">
              <a:solidFill>
                <a:srgbClr val="8CBBE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7010024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C5810F-BEF9-5E1E-6824-AA6A049FD7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Pricing strategy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971DD62-E22E-BDC5-F0BA-A44BE47545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B8384C4-2205-ECAE-16BB-C12B2A5BE7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31</a:t>
            </a:fld>
            <a:endParaRPr lang="en-US" dirty="0"/>
          </a:p>
        </p:txBody>
      </p:sp>
      <p:graphicFrame>
        <p:nvGraphicFramePr>
          <p:cNvPr id="7" name="TextBox 6">
            <a:extLst>
              <a:ext uri="{FF2B5EF4-FFF2-40B4-BE49-F238E27FC236}">
                <a16:creationId xmlns:a16="http://schemas.microsoft.com/office/drawing/2014/main" id="{13AA3106-BE42-AD81-B7EC-1FBB3F62363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885957545"/>
              </p:ext>
            </p:extLst>
          </p:nvPr>
        </p:nvGraphicFramePr>
        <p:xfrm>
          <a:off x="952500" y="1939108"/>
          <a:ext cx="10352810" cy="411070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22965680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E6C8E6EB-4C59-429B-97E4-72A058CFC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B5B90362-AFCC-46A9-B41C-A257A8C5B3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F71EF7F1-38BA-471D-8CD4-2A9AE8E355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343EB22B-005C-D211-5C45-F542DBCEE0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82184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b="0" kern="1200" cap="all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rPr>
              <a:t>Impact of economy on pricing strategies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7A4CA679-3546-4E14-8FB8-F57168C376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44D16E90-7C64-4C04-A50A-B866A1A92B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DBE4DD59-5AA2-46C6-B6A8-9B4C62D198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160CE81C-67DC-489E-BFFB-877C80B854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3" y="2180496"/>
            <a:ext cx="5404639" cy="4045683"/>
          </a:xfrm>
          <a:prstGeom prst="rect">
            <a:avLst/>
          </a:prstGeom>
          <a:solidFill>
            <a:srgbClr val="FFFFFF">
              <a:alpha val="80000"/>
            </a:srgbClr>
          </a:solidFill>
          <a:ln w="38100">
            <a:solidFill>
              <a:srgbClr val="46535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pic>
        <p:nvPicPr>
          <p:cNvPr id="5" name="Picture 4" descr="B sign on figures">
            <a:extLst>
              <a:ext uri="{FF2B5EF4-FFF2-40B4-BE49-F238E27FC236}">
                <a16:creationId xmlns:a16="http://schemas.microsoft.com/office/drawing/2014/main" id="{FD463018-1CFD-55C5-C220-A8A7085336CD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-2"/>
          <a:stretch/>
        </p:blipFill>
        <p:spPr>
          <a:xfrm>
            <a:off x="611392" y="2347105"/>
            <a:ext cx="5074920" cy="3712464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B21CCBB4-CBCF-1CE6-ACE4-50462A9EBBD2}"/>
              </a:ext>
            </a:extLst>
          </p:cNvPr>
          <p:cNvSpPr txBox="1"/>
          <p:nvPr/>
        </p:nvSpPr>
        <p:spPr>
          <a:xfrm>
            <a:off x="6340830" y="2340864"/>
            <a:ext cx="5269977" cy="363448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285750" marR="0" lvl="0" indent="-285750" algn="l" defTabSz="4572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Economy can have a considerable impact on how to best approach pricing</a:t>
            </a:r>
          </a:p>
          <a:p>
            <a:pPr marL="285750" marR="0" lvl="0" indent="-285750" algn="l" defTabSz="4572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  <a:p>
            <a:pPr marL="285750" marR="0" lvl="0" indent="-285750" algn="l" defTabSz="4572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In </a:t>
            </a: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boom times 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(i.e. economy is growing quickly, people have higher disposable incomes):</a:t>
            </a:r>
          </a:p>
          <a:p>
            <a:pPr marL="742950" marR="0" lvl="1" indent="-285750" algn="l" defTabSz="4572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Demand for higher quality, more expensive goods and services tend to increase</a:t>
            </a:r>
          </a:p>
          <a:p>
            <a:pPr marL="285750" marR="0" lvl="0" indent="-285750" algn="l" defTabSz="4572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  <a:p>
            <a:pPr marL="285750" marR="0" lvl="0" indent="-285750" algn="l" defTabSz="4572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When </a:t>
            </a: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recession or inflation 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is high:</a:t>
            </a:r>
          </a:p>
          <a:p>
            <a:pPr marL="742950" marR="0" lvl="1" indent="-285750" algn="l" defTabSz="4572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Consumers tend to be more frugal</a:t>
            </a:r>
          </a:p>
          <a:p>
            <a:pPr marL="285750" marR="0" lvl="0" indent="-285750" algn="l" defTabSz="4572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98F89A6-828B-D5CE-03DC-8278900917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23914"/>
            <a:ext cx="691721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>
              <a:ln>
                <a:noFill/>
              </a:ln>
              <a:solidFill>
                <a:srgbClr val="FBFF25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D278ABB-76B0-C6DE-D7D5-83EBF5AF8E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23914"/>
            <a:ext cx="105251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FBFF25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32</a:t>
            </a:fld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srgbClr val="FBFF25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890904072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77F8016E-837B-4C70-B44C-E1627C028C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5B9C6062-B8DD-49CC-9F05-D6DF7ABB65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0F846FCA-97FF-4271-8B97-C14BD3AA9B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343EB22B-005C-D211-5C45-F542DBCEE0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89582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b="0" kern="1200" cap="all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rPr>
              <a:t>Impact of economy on pricing strategies – example</a:t>
            </a:r>
          </a:p>
        </p:txBody>
      </p:sp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4E50CB51-B365-4D56-A15E-771C28177F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2180496"/>
            <a:ext cx="3717694" cy="4045683"/>
          </a:xfrm>
          <a:prstGeom prst="rect">
            <a:avLst/>
          </a:prstGeom>
          <a:ln w="127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693181C4-A853-BFED-B120-DB5ACF726AB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1858" y="3698596"/>
            <a:ext cx="3372672" cy="948813"/>
          </a:xfrm>
          <a:prstGeom prst="rect">
            <a:avLst/>
          </a:prstGeom>
        </p:spPr>
      </p:pic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A8A1727F-C089-4657-91FA-76EA1BFCA4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9496" y="2180496"/>
            <a:ext cx="1846504" cy="1992507"/>
          </a:xfrm>
          <a:prstGeom prst="rect">
            <a:avLst/>
          </a:prstGeom>
          <a:ln w="127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14DA367-CBB4-3689-75BA-0D9F3F1A265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88643" y="2361059"/>
            <a:ext cx="1377360" cy="1652832"/>
          </a:xfrm>
          <a:prstGeom prst="rect">
            <a:avLst/>
          </a:prstGeom>
        </p:spPr>
      </p:pic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6F1F3A4A-F23C-4AE4-BEEE-39B0621D05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233672"/>
            <a:ext cx="1854170" cy="1992507"/>
          </a:xfrm>
          <a:prstGeom prst="rect">
            <a:avLst/>
          </a:prstGeom>
          <a:ln w="127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136234B-CE2C-CB4D-BEB7-7FC54FBEFB1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38269" y="4490465"/>
            <a:ext cx="1496864" cy="1496864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B21CCBB4-CBCF-1CE6-ACE4-50462A9EBBD2}"/>
              </a:ext>
            </a:extLst>
          </p:cNvPr>
          <p:cNvSpPr txBox="1"/>
          <p:nvPr/>
        </p:nvSpPr>
        <p:spPr>
          <a:xfrm>
            <a:off x="6105150" y="1795717"/>
            <a:ext cx="5863329" cy="48635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marR="0" lvl="0" algn="l" defTabSz="4572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tabLst/>
              <a:defRPr/>
            </a:pPr>
            <a:r>
              <a:rPr kumimoji="0" lang="en-US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Example: UK’s biggest supermarket Tesco</a:t>
            </a:r>
          </a:p>
          <a:p>
            <a:pPr marL="285750" indent="-285750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defRPr/>
            </a:pPr>
            <a:r>
              <a:rPr kumimoji="0" lang="en-US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As people tightened their purse strings, low-cost supermarket chains Aldi and Lidl gained traction</a:t>
            </a:r>
          </a:p>
          <a:p>
            <a:pPr marL="285750" indent="-285750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defRPr/>
            </a:pPr>
            <a:r>
              <a:rPr kumimoji="0" lang="en-US" b="1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Aldi and Lidl:</a:t>
            </a:r>
          </a:p>
          <a:p>
            <a:pPr marL="742950" lvl="1" indent="-285750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Smaller product line (about 2000)</a:t>
            </a:r>
          </a:p>
          <a:p>
            <a:pPr marL="742950" lvl="1" indent="-285750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Reliance on cheaper brands</a:t>
            </a:r>
          </a:p>
          <a:p>
            <a:pPr marL="742950" lvl="1" indent="-285750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Could provide customers with cheaper food without a loss of quality</a:t>
            </a:r>
          </a:p>
          <a:p>
            <a:pPr marL="285750" indent="-285750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defRPr/>
            </a:pPr>
            <a:r>
              <a:rPr kumimoji="0" lang="en-US" b="1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Tesco:</a:t>
            </a:r>
          </a:p>
          <a:p>
            <a:pPr marL="742950" lvl="1" indent="-285750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defRPr/>
            </a:pPr>
            <a:r>
              <a:rPr kumimoji="0" lang="en-US" sz="17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Big product line (about 40,000)</a:t>
            </a:r>
          </a:p>
          <a:p>
            <a:pPr marL="742950" lvl="1" indent="-285750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defRPr/>
            </a:pPr>
            <a:r>
              <a:rPr kumimoji="0" lang="en-US" sz="17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Can’t press prices down as low as a chain that orders huge quantities of a smaller product range</a:t>
            </a:r>
          </a:p>
          <a:p>
            <a:pPr marL="742950" lvl="1" indent="-285750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defRPr/>
            </a:pPr>
            <a:r>
              <a:rPr kumimoji="0" lang="en-US" sz="17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Result, Tesco needed to reposition itself in the market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98F89A6-828B-D5CE-03DC-8278900917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23914"/>
            <a:ext cx="691721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D278ABB-76B0-C6DE-D7D5-83EBF5AF8E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23914"/>
            <a:ext cx="105251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33</a:t>
            </a:fld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628255097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DD651B61-325E-4E73-8445-38B0DE8AAA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42E5253-D3AC-4AC2-B766-8B34F13C2F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10AE8D57-436A-4073-9A75-15BB5949F8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E2852671-8EB6-4EAF-8AF8-65CF3FD66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3085764"/>
            <a:ext cx="11298932" cy="333814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26B4480E-B7FF-4481-890E-043A69AE6F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grpSp>
        <p:nvGrpSpPr>
          <p:cNvPr id="21" name="Group 20">
            <a:extLst>
              <a:ext uri="{FF2B5EF4-FFF2-40B4-BE49-F238E27FC236}">
                <a16:creationId xmlns:a16="http://schemas.microsoft.com/office/drawing/2014/main" id="{79394E1F-0B5F-497D-B2A6-8383A2A548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38068" y="457200"/>
            <a:ext cx="3703320" cy="5935133"/>
            <a:chOff x="438068" y="457200"/>
            <a:chExt cx="3703320" cy="5935133"/>
          </a:xfrm>
        </p:grpSpPr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1F1FF39A-AC3C-4066-9D4C-519AA22812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8068" y="601201"/>
              <a:ext cx="3702134" cy="5791132"/>
            </a:xfrm>
            <a:prstGeom prst="rect">
              <a:avLst/>
            </a:prstGeom>
            <a:solidFill>
              <a:srgbClr val="465359">
                <a:alpha val="97000"/>
              </a:srgbClr>
            </a:solidFill>
            <a:ln w="6350" cmpd="sng"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2">
              <a:extLst>
                <a:ext uri="{FF2B5EF4-FFF2-40B4-BE49-F238E27FC236}">
                  <a16:creationId xmlns:a16="http://schemas.microsoft.com/office/drawing/2014/main" id="{64C13BAB-7C00-4D21-A857-E3D41C0A2A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8068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807D265-8030-5CA7-AAE2-C9858A878F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4200" y="1524001"/>
            <a:ext cx="3412067" cy="83311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600" dirty="0">
                <a:solidFill>
                  <a:srgbClr val="FFFFFF"/>
                </a:solidFill>
              </a:rPr>
              <a:t>P – place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5C9BD57-671F-066F-1EFB-AC9CFFA837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3454399" y="766070"/>
            <a:ext cx="542673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34</a:t>
            </a:fld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144C86B-A36C-C969-11C9-5ADBF6E66C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5884078"/>
            <a:ext cx="3432008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pic>
        <p:nvPicPr>
          <p:cNvPr id="6" name="Picture 2" descr="How to use the 7Ps Marketing Mix strategy model?">
            <a:extLst>
              <a:ext uri="{FF2B5EF4-FFF2-40B4-BE49-F238E27FC236}">
                <a16:creationId xmlns:a16="http://schemas.microsoft.com/office/drawing/2014/main" id="{019A4DEC-3F2D-BB0F-CB58-9826ED355D51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765053" y="1523888"/>
            <a:ext cx="6764864" cy="37865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7170334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9751CB9-7B25-4EB8-9A6F-82F822549F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1317383-CF3B-4B02-9512-BECBEF6362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B1D4C7A0-6DF2-4F2D-A45D-F111582974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DBF3943D-BCB6-4B31-809D-A005686483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39373A6F-2E1F-4613-8E1D-D68057D29F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2377" y="601200"/>
            <a:ext cx="3707477" cy="562497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1218CB5-7154-378E-4584-3F695FDA16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1255" y="702155"/>
            <a:ext cx="3409783" cy="1300365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place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43FD29-2EF7-FD7F-493B-0CA18CED7A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1255" y="2177142"/>
            <a:ext cx="3409782" cy="3823607"/>
          </a:xfrm>
        </p:spPr>
        <p:txBody>
          <a:bodyPr>
            <a:normAutofit/>
          </a:bodyPr>
          <a:lstStyle/>
          <a:p>
            <a:r>
              <a:rPr lang="en-GB" sz="2400" dirty="0">
                <a:solidFill>
                  <a:srgbClr val="FFFFFF"/>
                </a:solidFill>
              </a:rPr>
              <a:t>Refers to </a:t>
            </a:r>
            <a:r>
              <a:rPr lang="en-GB" sz="2400" b="1" i="1" dirty="0">
                <a:solidFill>
                  <a:srgbClr val="00B0F0"/>
                </a:solidFill>
              </a:rPr>
              <a:t>where</a:t>
            </a:r>
            <a:r>
              <a:rPr lang="en-GB" sz="2400" dirty="0">
                <a:solidFill>
                  <a:srgbClr val="FFFFFF"/>
                </a:solidFill>
              </a:rPr>
              <a:t> the product is purchased from and how it is </a:t>
            </a:r>
            <a:r>
              <a:rPr lang="en-GB" sz="2400" b="1" i="1" dirty="0">
                <a:solidFill>
                  <a:srgbClr val="00B0F0"/>
                </a:solidFill>
              </a:rPr>
              <a:t>distributed</a:t>
            </a:r>
          </a:p>
          <a:p>
            <a:endParaRPr lang="en-GB" dirty="0">
              <a:solidFill>
                <a:srgbClr val="FFFFFF"/>
              </a:solidFill>
            </a:endParaRPr>
          </a:p>
        </p:txBody>
      </p:sp>
      <p:pic>
        <p:nvPicPr>
          <p:cNvPr id="6" name="Picture 2" descr="What makes a place a place?. by Rahmin Eslami | by Hornall Anderson | HA  Perspectives | Medium">
            <a:extLst>
              <a:ext uri="{FF2B5EF4-FFF2-40B4-BE49-F238E27FC236}">
                <a16:creationId xmlns:a16="http://schemas.microsoft.com/office/drawing/2014/main" id="{8093D265-DF60-1F28-5B04-ACCC7EFE53D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5799870" y="936141"/>
            <a:ext cx="4416225" cy="4968305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2D7FA58-F063-10F6-849A-6DC0EBC474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00800"/>
            <a:ext cx="6917210" cy="365125"/>
          </a:xfrm>
        </p:spPr>
        <p:txBody>
          <a:bodyPr>
            <a:normAutofit/>
          </a:bodyPr>
          <a:lstStyle/>
          <a:p>
            <a:endParaRPr lang="en-US">
              <a:solidFill>
                <a:srgbClr val="72DAE7"/>
              </a:solidFill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BFD5136-D4C5-F9DB-FEFE-CFA7895716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00800"/>
            <a:ext cx="1052508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3A98EE3D-8CD1-4C3F-BD1C-C98C9596463C}" type="slidenum">
              <a:rPr lang="en-US">
                <a:solidFill>
                  <a:srgbClr val="72DAE7"/>
                </a:solidFill>
              </a:rPr>
              <a:pPr>
                <a:spcAft>
                  <a:spcPts val="600"/>
                </a:spcAft>
              </a:pPr>
              <a:t>35</a:t>
            </a:fld>
            <a:endParaRPr lang="en-US">
              <a:solidFill>
                <a:srgbClr val="72DAE7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001055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C39A14-E18C-55D7-9485-87CE7E4FEA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188720"/>
          </a:xfrm>
        </p:spPr>
        <p:txBody>
          <a:bodyPr>
            <a:normAutofit/>
          </a:bodyPr>
          <a:lstStyle/>
          <a:p>
            <a:r>
              <a:rPr lang="en-GB"/>
              <a:t>distribution</a:t>
            </a:r>
            <a:endParaRPr lang="en-GB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A4CA679-3546-4E14-8FB8-F57168C376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44D16E90-7C64-4C04-A50A-B866A1A92B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DBE4DD59-5AA2-46C6-B6A8-9B4C62D198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160CE81C-67DC-489E-BFFB-877C80B854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3" y="2180496"/>
            <a:ext cx="5404639" cy="4045683"/>
          </a:xfrm>
          <a:prstGeom prst="rect">
            <a:avLst/>
          </a:prstGeom>
          <a:solidFill>
            <a:srgbClr val="FFFFFF">
              <a:alpha val="80000"/>
            </a:srgbClr>
          </a:solidFill>
          <a:ln w="38100">
            <a:solidFill>
              <a:srgbClr val="46535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Cardboard boxes on conveyor belt">
            <a:extLst>
              <a:ext uri="{FF2B5EF4-FFF2-40B4-BE49-F238E27FC236}">
                <a16:creationId xmlns:a16="http://schemas.microsoft.com/office/drawing/2014/main" id="{68800BA7-BFA6-326F-1341-7C1E3C723ACE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r="-3" b="-3"/>
          <a:stretch/>
        </p:blipFill>
        <p:spPr>
          <a:xfrm>
            <a:off x="581192" y="2347105"/>
            <a:ext cx="5000008" cy="3657663"/>
          </a:xfrm>
          <a:prstGeom prst="rect">
            <a:avLst/>
          </a:prstGeom>
          <a:noFill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5C58F9-EACB-4CB4-F2D2-1CFC1E1A02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83378" y="1257786"/>
            <a:ext cx="6037502" cy="4898058"/>
          </a:xfrm>
        </p:spPr>
        <p:txBody>
          <a:bodyPr>
            <a:normAutofit/>
          </a:bodyPr>
          <a:lstStyle/>
          <a:p>
            <a:r>
              <a:rPr lang="en-GB" sz="1800" b="1" dirty="0">
                <a:solidFill>
                  <a:srgbClr val="00B0F0"/>
                </a:solidFill>
              </a:rPr>
              <a:t>Distribution </a:t>
            </a:r>
            <a:r>
              <a:rPr lang="en-GB" sz="1800" dirty="0"/>
              <a:t>is the process of moving products from its manufacturing source to its customers.</a:t>
            </a:r>
          </a:p>
          <a:p>
            <a:r>
              <a:rPr lang="en-GB" sz="1800" dirty="0"/>
              <a:t>Two forms of Distribution:</a:t>
            </a:r>
          </a:p>
          <a:p>
            <a:pPr lvl="1"/>
            <a:r>
              <a:rPr lang="en-GB" sz="1800" b="1" dirty="0">
                <a:solidFill>
                  <a:srgbClr val="00B0F0"/>
                </a:solidFill>
              </a:rPr>
              <a:t>Indirect </a:t>
            </a:r>
          </a:p>
          <a:p>
            <a:pPr lvl="1"/>
            <a:endParaRPr lang="en-GB" sz="1800" b="1" dirty="0">
              <a:solidFill>
                <a:srgbClr val="00B0F0"/>
              </a:solidFill>
            </a:endParaRPr>
          </a:p>
          <a:p>
            <a:pPr lvl="1"/>
            <a:endParaRPr lang="en-GB" sz="1800" b="1" dirty="0">
              <a:solidFill>
                <a:srgbClr val="00B0F0"/>
              </a:solidFill>
            </a:endParaRPr>
          </a:p>
          <a:p>
            <a:pPr lvl="1"/>
            <a:endParaRPr lang="en-GB" sz="1800" b="1" dirty="0">
              <a:solidFill>
                <a:srgbClr val="00B0F0"/>
              </a:solidFill>
            </a:endParaRPr>
          </a:p>
          <a:p>
            <a:pPr lvl="1"/>
            <a:r>
              <a:rPr lang="en-GB" sz="1800" b="1" dirty="0">
                <a:solidFill>
                  <a:srgbClr val="00B0F0"/>
                </a:solidFill>
              </a:rPr>
              <a:t>Direct 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BBC9523-2517-EA48-EBC4-574D9EE3ED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23914"/>
            <a:ext cx="6917210" cy="365125"/>
          </a:xfrm>
        </p:spPr>
        <p:txBody>
          <a:bodyPr>
            <a:normAutofit/>
          </a:bodyPr>
          <a:lstStyle/>
          <a:p>
            <a:endParaRPr lang="en-US">
              <a:solidFill>
                <a:srgbClr val="2BE1A9"/>
              </a:solidFill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CF27732-BDE8-8441-1E63-D096DF0EB3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23914"/>
            <a:ext cx="105251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3A98EE3D-8CD1-4C3F-BD1C-C98C9596463C}" type="slidenum">
              <a:rPr lang="en-US" smtClean="0">
                <a:solidFill>
                  <a:srgbClr val="2BE1A9"/>
                </a:solidFill>
              </a:rPr>
              <a:pPr>
                <a:spcAft>
                  <a:spcPts val="600"/>
                </a:spcAft>
              </a:pPr>
              <a:t>36</a:t>
            </a:fld>
            <a:endParaRPr lang="en-US">
              <a:solidFill>
                <a:srgbClr val="2BE1A9"/>
              </a:solidFill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843C2A66-6005-7C6A-6C87-BBB96DB87E8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46901" y="3187918"/>
            <a:ext cx="4208632" cy="20232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8584548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DD651B61-325E-4E73-8445-38B0DE8AAA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42E5253-D3AC-4AC2-B766-8B34F13C2F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10AE8D57-436A-4073-9A75-15BB5949F8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E2852671-8EB6-4EAF-8AF8-65CF3FD66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3085764"/>
            <a:ext cx="11298932" cy="333814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26B4480E-B7FF-4481-890E-043A69AE6F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grpSp>
        <p:nvGrpSpPr>
          <p:cNvPr id="21" name="Group 20">
            <a:extLst>
              <a:ext uri="{FF2B5EF4-FFF2-40B4-BE49-F238E27FC236}">
                <a16:creationId xmlns:a16="http://schemas.microsoft.com/office/drawing/2014/main" id="{79394E1F-0B5F-497D-B2A6-8383A2A548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38068" y="457200"/>
            <a:ext cx="3703320" cy="5935133"/>
            <a:chOff x="438068" y="457200"/>
            <a:chExt cx="3703320" cy="5935133"/>
          </a:xfrm>
        </p:grpSpPr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1F1FF39A-AC3C-4066-9D4C-519AA22812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8068" y="601201"/>
              <a:ext cx="3702134" cy="5791132"/>
            </a:xfrm>
            <a:prstGeom prst="rect">
              <a:avLst/>
            </a:prstGeom>
            <a:solidFill>
              <a:srgbClr val="465359">
                <a:alpha val="97000"/>
              </a:srgbClr>
            </a:solidFill>
            <a:ln w="6350" cmpd="sng"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2">
              <a:extLst>
                <a:ext uri="{FF2B5EF4-FFF2-40B4-BE49-F238E27FC236}">
                  <a16:creationId xmlns:a16="http://schemas.microsoft.com/office/drawing/2014/main" id="{64C13BAB-7C00-4D21-A857-E3D41C0A2A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8068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807D265-8030-5CA7-AAE2-C9858A878F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4200" y="1524001"/>
            <a:ext cx="3412067" cy="590072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3600" dirty="0">
                <a:solidFill>
                  <a:srgbClr val="FFFFFF"/>
                </a:solidFill>
              </a:rPr>
              <a:t>P – people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5C9BD57-671F-066F-1EFB-AC9CFFA837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3454399" y="766070"/>
            <a:ext cx="542673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37</a:t>
            </a:fld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144C86B-A36C-C969-11C9-5ADBF6E66C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5884078"/>
            <a:ext cx="3432008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pic>
        <p:nvPicPr>
          <p:cNvPr id="6" name="Picture 2" descr="How to use the 7Ps Marketing Mix strategy model?">
            <a:extLst>
              <a:ext uri="{FF2B5EF4-FFF2-40B4-BE49-F238E27FC236}">
                <a16:creationId xmlns:a16="http://schemas.microsoft.com/office/drawing/2014/main" id="{019A4DEC-3F2D-BB0F-CB58-9826ED355D51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765053" y="1523888"/>
            <a:ext cx="6764864" cy="37865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96215008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3CED7894-4F62-4A6C-8DB5-DB5BE08E9C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900E07E-2D4A-1D11-6346-6E036E226E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906" y="702156"/>
            <a:ext cx="3568661" cy="1188720"/>
          </a:xfrm>
        </p:spPr>
        <p:txBody>
          <a:bodyPr>
            <a:normAutofit/>
          </a:bodyPr>
          <a:lstStyle/>
          <a:p>
            <a:r>
              <a:rPr lang="en-GB" dirty="0"/>
              <a:t>people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536F3B4-50F6-4C52-8F76-4EB1214719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8620" y="457200"/>
            <a:ext cx="3511233" cy="91439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D3902F-4FC2-E793-1380-85FD049B0F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906" y="2340864"/>
            <a:ext cx="3568661" cy="3634486"/>
          </a:xfrm>
        </p:spPr>
        <p:txBody>
          <a:bodyPr>
            <a:noAutofit/>
          </a:bodyPr>
          <a:lstStyle/>
          <a:p>
            <a:r>
              <a:rPr lang="en-GB" sz="2800" dirty="0"/>
              <a:t>Service providers like airlines frequently use images of their staff (People) in their advertising. </a:t>
            </a:r>
          </a:p>
          <a:p>
            <a:endParaRPr lang="en-GB" sz="240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C864A94-6991-01CE-9D7C-00090C2019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23914"/>
            <a:ext cx="3568661" cy="365125"/>
          </a:xfrm>
        </p:spPr>
        <p:txBody>
          <a:bodyPr>
            <a:normAutofit/>
          </a:bodyPr>
          <a:lstStyle/>
          <a:p>
            <a:endParaRPr lang="en-US">
              <a:solidFill>
                <a:schemeClr val="tx1">
                  <a:lumMod val="75000"/>
                  <a:lumOff val="25000"/>
                  <a:alpha val="75000"/>
                </a:schemeClr>
              </a:solidFill>
            </a:endParaRPr>
          </a:p>
        </p:txBody>
      </p:sp>
      <p:pic>
        <p:nvPicPr>
          <p:cNvPr id="6" name="Picture 5" descr="A group of men in a cockpit&#10;&#10;Description automatically generated with low confidence">
            <a:extLst>
              <a:ext uri="{FF2B5EF4-FFF2-40B4-BE49-F238E27FC236}">
                <a16:creationId xmlns:a16="http://schemas.microsoft.com/office/drawing/2014/main" id="{E16CB8D3-507A-5B47-52B2-8E2B605DC65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-1"/>
          <a:stretch/>
        </p:blipFill>
        <p:spPr>
          <a:xfrm>
            <a:off x="4654295" y="10"/>
            <a:ext cx="7537705" cy="6857990"/>
          </a:xfrm>
          <a:prstGeom prst="rect">
            <a:avLst/>
          </a:prstGeom>
          <a:noFill/>
        </p:spPr>
      </p:pic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27CF558-5DBD-FE00-434B-D618BB4097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23914"/>
            <a:ext cx="105251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3A98EE3D-8CD1-4C3F-BD1C-C98C9596463C}" type="slidenum">
              <a:rPr lang="en-US">
                <a:solidFill>
                  <a:srgbClr val="FFFFFF"/>
                </a:solidFill>
              </a:rPr>
              <a:pPr>
                <a:spcAft>
                  <a:spcPts val="600"/>
                </a:spcAft>
              </a:pPr>
              <a:t>38</a:t>
            </a:fld>
            <a:endParaRPr 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06497777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0E558B-0CE6-0212-E7C5-04A70C0913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657760"/>
          </a:xfrm>
        </p:spPr>
        <p:txBody>
          <a:bodyPr>
            <a:normAutofit/>
          </a:bodyPr>
          <a:lstStyle/>
          <a:p>
            <a:r>
              <a:rPr lang="en-GB" dirty="0"/>
              <a:t>people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A4CA679-3546-4E14-8FB8-F57168C376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44D16E90-7C64-4C04-A50A-B866A1A92B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DBE4DD59-5AA2-46C6-B6A8-9B4C62D198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160CE81C-67DC-489E-BFFB-877C80B854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3" y="2180496"/>
            <a:ext cx="5404639" cy="4045683"/>
          </a:xfrm>
          <a:prstGeom prst="rect">
            <a:avLst/>
          </a:prstGeom>
          <a:solidFill>
            <a:srgbClr val="FFFFFF">
              <a:alpha val="80000"/>
            </a:srgbClr>
          </a:solidFill>
          <a:ln w="38100">
            <a:solidFill>
              <a:srgbClr val="46535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" name="Picture 10" descr="Receptionist at a hotel">
            <a:extLst>
              <a:ext uri="{FF2B5EF4-FFF2-40B4-BE49-F238E27FC236}">
                <a16:creationId xmlns:a16="http://schemas.microsoft.com/office/drawing/2014/main" id="{62417151-1A51-9060-684E-F823467719A7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-3"/>
          <a:stretch/>
        </p:blipFill>
        <p:spPr>
          <a:xfrm>
            <a:off x="611392" y="2347105"/>
            <a:ext cx="5074920" cy="3712464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96AF7E-D426-DF14-13D4-14DAA3CAB2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40830" y="1808480"/>
            <a:ext cx="5698770" cy="4166870"/>
          </a:xfrm>
        </p:spPr>
        <p:txBody>
          <a:bodyPr>
            <a:noAutofit/>
          </a:bodyPr>
          <a:lstStyle/>
          <a:p>
            <a:pPr>
              <a:lnSpc>
                <a:spcPct val="100000"/>
              </a:lnSpc>
            </a:pPr>
            <a:r>
              <a:rPr lang="en-GB" sz="1800" dirty="0"/>
              <a:t>P – for </a:t>
            </a:r>
            <a:r>
              <a:rPr lang="en-GB" sz="1800" b="1" dirty="0">
                <a:solidFill>
                  <a:srgbClr val="0070C0"/>
                </a:solidFill>
              </a:rPr>
              <a:t>People</a:t>
            </a:r>
            <a:r>
              <a:rPr lang="en-GB" sz="1800" dirty="0"/>
              <a:t> – is specifically </a:t>
            </a:r>
            <a:r>
              <a:rPr lang="en-GB" sz="1800" b="1" dirty="0">
                <a:solidFill>
                  <a:srgbClr val="0070C0"/>
                </a:solidFill>
              </a:rPr>
              <a:t>service-related</a:t>
            </a:r>
          </a:p>
          <a:p>
            <a:pPr>
              <a:lnSpc>
                <a:spcPct val="100000"/>
              </a:lnSpc>
            </a:pPr>
            <a:r>
              <a:rPr lang="en-GB" sz="1800" dirty="0"/>
              <a:t>The term </a:t>
            </a:r>
            <a:r>
              <a:rPr lang="en-GB" sz="1800" b="1" dirty="0">
                <a:solidFill>
                  <a:srgbClr val="0070C0"/>
                </a:solidFill>
              </a:rPr>
              <a:t>Service Encounter </a:t>
            </a:r>
            <a:r>
              <a:rPr lang="en-GB" sz="1800" dirty="0"/>
              <a:t>is used to describe an interaction between a service provider and a customer</a:t>
            </a:r>
          </a:p>
          <a:p>
            <a:pPr>
              <a:lnSpc>
                <a:spcPct val="100000"/>
              </a:lnSpc>
            </a:pPr>
            <a:r>
              <a:rPr lang="en-GB" sz="1800" dirty="0"/>
              <a:t>For service employees to be in the frame of mind to treat customers well, they need to feel that their company is treating them well</a:t>
            </a:r>
          </a:p>
          <a:p>
            <a:pPr>
              <a:lnSpc>
                <a:spcPct val="100000"/>
              </a:lnSpc>
            </a:pPr>
            <a:r>
              <a:rPr lang="en-GB" sz="1800" dirty="0"/>
              <a:t>This has given rise to the idea of the </a:t>
            </a:r>
            <a:r>
              <a:rPr lang="en-GB" sz="1800" b="1" dirty="0">
                <a:solidFill>
                  <a:srgbClr val="0070C0"/>
                </a:solidFill>
              </a:rPr>
              <a:t>service profit chain </a:t>
            </a:r>
            <a:r>
              <a:rPr lang="en-GB" sz="1800" dirty="0"/>
              <a:t>whereby having a happy workforce leads to having happy customers and, ultimately, superior profitability</a:t>
            </a:r>
          </a:p>
          <a:p>
            <a:pPr>
              <a:lnSpc>
                <a:spcPct val="100000"/>
              </a:lnSpc>
            </a:pPr>
            <a:r>
              <a:rPr lang="en-GB" sz="1800" b="1" dirty="0">
                <a:solidFill>
                  <a:srgbClr val="0070C0"/>
                </a:solidFill>
              </a:rPr>
              <a:t>Internal marketing </a:t>
            </a:r>
            <a:r>
              <a:rPr lang="en-GB" sz="1800" dirty="0"/>
              <a:t>– includes selecting, training, and motivating staff members to provide customer satisfaction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82F65FF-6A97-6757-4D75-DA02396755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23914"/>
            <a:ext cx="6917210" cy="365125"/>
          </a:xfrm>
        </p:spPr>
        <p:txBody>
          <a:bodyPr>
            <a:normAutofit/>
          </a:bodyPr>
          <a:lstStyle/>
          <a:p>
            <a:endParaRPr lang="en-US">
              <a:solidFill>
                <a:srgbClr val="C1934A"/>
              </a:solidFill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5046CE4-0D77-04DA-278D-FCCE983702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23914"/>
            <a:ext cx="105251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3A98EE3D-8CD1-4C3F-BD1C-C98C9596463C}" type="slidenum">
              <a:rPr lang="en-US" smtClean="0">
                <a:solidFill>
                  <a:srgbClr val="C1934A"/>
                </a:solidFill>
              </a:rPr>
              <a:pPr>
                <a:spcAft>
                  <a:spcPts val="600"/>
                </a:spcAft>
              </a:pPr>
              <a:t>39</a:t>
            </a:fld>
            <a:endParaRPr lang="en-US">
              <a:solidFill>
                <a:srgbClr val="C1934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53138456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DD651B61-325E-4E73-8445-38B0DE8AAA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42E5253-D3AC-4AC2-B766-8B34F13C2F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10AE8D57-436A-4073-9A75-15BB5949F8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E2852671-8EB6-4EAF-8AF8-65CF3FD66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3085764"/>
            <a:ext cx="11298932" cy="333814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26B4480E-B7FF-4481-890E-043A69AE6F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grpSp>
        <p:nvGrpSpPr>
          <p:cNvPr id="21" name="Group 20">
            <a:extLst>
              <a:ext uri="{FF2B5EF4-FFF2-40B4-BE49-F238E27FC236}">
                <a16:creationId xmlns:a16="http://schemas.microsoft.com/office/drawing/2014/main" id="{79394E1F-0B5F-497D-B2A6-8383A2A548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38068" y="457200"/>
            <a:ext cx="3703320" cy="5935133"/>
            <a:chOff x="438068" y="457200"/>
            <a:chExt cx="3703320" cy="5935133"/>
          </a:xfrm>
        </p:grpSpPr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1F1FF39A-AC3C-4066-9D4C-519AA22812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8068" y="601201"/>
              <a:ext cx="3702134" cy="5791132"/>
            </a:xfrm>
            <a:prstGeom prst="rect">
              <a:avLst/>
            </a:prstGeom>
            <a:solidFill>
              <a:srgbClr val="465359">
                <a:alpha val="97000"/>
              </a:srgbClr>
            </a:solidFill>
            <a:ln w="6350" cmpd="sng"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2">
              <a:extLst>
                <a:ext uri="{FF2B5EF4-FFF2-40B4-BE49-F238E27FC236}">
                  <a16:creationId xmlns:a16="http://schemas.microsoft.com/office/drawing/2014/main" id="{64C13BAB-7C00-4D21-A857-E3D41C0A2A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8068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807D265-8030-5CA7-AAE2-C9858A878F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4200" y="1524001"/>
            <a:ext cx="3412067" cy="89407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600" dirty="0">
                <a:solidFill>
                  <a:srgbClr val="FFFFFF"/>
                </a:solidFill>
              </a:rPr>
              <a:t>P – process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5C9BD57-671F-066F-1EFB-AC9CFFA837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3454399" y="766070"/>
            <a:ext cx="542673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40</a:t>
            </a:fld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144C86B-A36C-C969-11C9-5ADBF6E66C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5884078"/>
            <a:ext cx="3432008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pic>
        <p:nvPicPr>
          <p:cNvPr id="6" name="Picture 2" descr="How to use the 7Ps Marketing Mix strategy model?">
            <a:extLst>
              <a:ext uri="{FF2B5EF4-FFF2-40B4-BE49-F238E27FC236}">
                <a16:creationId xmlns:a16="http://schemas.microsoft.com/office/drawing/2014/main" id="{019A4DEC-3F2D-BB0F-CB58-9826ED355D51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765053" y="1523888"/>
            <a:ext cx="6764864" cy="37865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90049787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1BB56EB9-078F-4952-AC1F-149C7A0AE4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D3772EE4-ED5E-4D3A-A306-B22CF86678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601200"/>
            <a:ext cx="3703320" cy="5789365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E9AFA76-B7FC-BB6F-F762-7B9CC1421B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2280" y="944752"/>
            <a:ext cx="3259016" cy="579248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process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10058680-D07C-4893-B2B7-91543F18AB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7B42427A-0A1F-4A55-8705-D9179F1E0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EE54A6FE-D8CB-48A3-900B-053D4EBD3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506EA6-AD67-4695-8CBC-2BCCD23359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1513" y="2536031"/>
            <a:ext cx="3123783" cy="3671936"/>
          </a:xfrm>
        </p:spPr>
        <p:txBody>
          <a:bodyPr anchor="t">
            <a:normAutofit/>
          </a:bodyPr>
          <a:lstStyle/>
          <a:p>
            <a:r>
              <a:rPr lang="en-GB" sz="2400" dirty="0">
                <a:solidFill>
                  <a:srgbClr val="FFFFFF"/>
                </a:solidFill>
              </a:rPr>
              <a:t>Process refers to the flow of activities or mechanism that take place when there is an interaction between the customers and the businesses</a:t>
            </a:r>
          </a:p>
        </p:txBody>
      </p:sp>
      <p:pic>
        <p:nvPicPr>
          <p:cNvPr id="7" name="Picture 6" descr="Hands of person using credit card reader">
            <a:extLst>
              <a:ext uri="{FF2B5EF4-FFF2-40B4-BE49-F238E27FC236}">
                <a16:creationId xmlns:a16="http://schemas.microsoft.com/office/drawing/2014/main" id="{01B7DCBE-CFED-1809-C068-658D8FC6508D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241830" y="601200"/>
            <a:ext cx="7503636" cy="5789365"/>
          </a:xfrm>
          <a:prstGeom prst="rect">
            <a:avLst/>
          </a:prstGeom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0287F4F-66F6-1A61-965C-8B78092273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23914"/>
            <a:ext cx="6917210" cy="365125"/>
          </a:xfrm>
        </p:spPr>
        <p:txBody>
          <a:bodyPr>
            <a:normAutofit/>
          </a:bodyPr>
          <a:lstStyle/>
          <a:p>
            <a:endParaRPr lang="en-US">
              <a:solidFill>
                <a:schemeClr val="bg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29B02C8-F392-340A-9454-26B1F243B9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23914"/>
            <a:ext cx="105251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3A98EE3D-8CD1-4C3F-BD1C-C98C9596463C}" type="slidenum">
              <a:rPr lang="en-US">
                <a:solidFill>
                  <a:schemeClr val="bg1">
                    <a:lumMod val="75000"/>
                    <a:lumOff val="25000"/>
                  </a:schemeClr>
                </a:solidFill>
              </a:rPr>
              <a:pPr>
                <a:spcAft>
                  <a:spcPts val="600"/>
                </a:spcAft>
              </a:pPr>
              <a:t>41</a:t>
            </a:fld>
            <a:endParaRPr lang="en-US">
              <a:solidFill>
                <a:schemeClr val="bg1">
                  <a:lumMod val="75000"/>
                  <a:lumOff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6580977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57" name="Rectangle 2056">
            <a:extLst>
              <a:ext uri="{FF2B5EF4-FFF2-40B4-BE49-F238E27FC236}">
                <a16:creationId xmlns:a16="http://schemas.microsoft.com/office/drawing/2014/main" id="{19080B67-B754-42DD-A48D-9F9825B8BC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59" name="Rectangle 2058">
            <a:extLst>
              <a:ext uri="{FF2B5EF4-FFF2-40B4-BE49-F238E27FC236}">
                <a16:creationId xmlns:a16="http://schemas.microsoft.com/office/drawing/2014/main" id="{3ED1230F-A795-4397-9AB6-7FDC98B726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61" name="Rectangle 2060">
            <a:extLst>
              <a:ext uri="{FF2B5EF4-FFF2-40B4-BE49-F238E27FC236}">
                <a16:creationId xmlns:a16="http://schemas.microsoft.com/office/drawing/2014/main" id="{41182216-581B-4394-806B-79D6D40614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63" name="Rectangle 2062">
            <a:extLst>
              <a:ext uri="{FF2B5EF4-FFF2-40B4-BE49-F238E27FC236}">
                <a16:creationId xmlns:a16="http://schemas.microsoft.com/office/drawing/2014/main" id="{1678ABD2-2F95-4A50-936B-1A18BD7ED4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65" name="Rectangle 2064">
            <a:extLst>
              <a:ext uri="{FF2B5EF4-FFF2-40B4-BE49-F238E27FC236}">
                <a16:creationId xmlns:a16="http://schemas.microsoft.com/office/drawing/2014/main" id="{9C27EDFD-C02F-4070-BDA1-2A0746244C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2377" y="638174"/>
            <a:ext cx="3705323" cy="5762625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E9AFA76-B7FC-BB6F-F762-7B9CC1421B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3189" y="1209184"/>
            <a:ext cx="3089189" cy="4734416"/>
          </a:xfrm>
        </p:spPr>
        <p:txBody>
          <a:bodyPr anchor="ctr"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Process example</a:t>
            </a:r>
          </a:p>
        </p:txBody>
      </p:sp>
      <p:sp>
        <p:nvSpPr>
          <p:cNvPr id="2067" name="Rectangle 2066">
            <a:extLst>
              <a:ext uri="{FF2B5EF4-FFF2-40B4-BE49-F238E27FC236}">
                <a16:creationId xmlns:a16="http://schemas.microsoft.com/office/drawing/2014/main" id="{04C78D19-92E9-4BAF-986C-B007349BE6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31923" y="654222"/>
            <a:ext cx="3702878" cy="2437844"/>
          </a:xfrm>
          <a:prstGeom prst="rect">
            <a:avLst/>
          </a:prstGeom>
          <a:noFill/>
          <a:ln w="1905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52" name="Picture 4" descr="A red and white logo&#10;&#10;Description automatically generated with medium confidence">
            <a:extLst>
              <a:ext uri="{FF2B5EF4-FFF2-40B4-BE49-F238E27FC236}">
                <a16:creationId xmlns:a16="http://schemas.microsoft.com/office/drawing/2014/main" id="{9B89BA2B-2564-6EC8-629F-66194FF600D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4382798" y="1408246"/>
            <a:ext cx="3397924" cy="9124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>
            <a:extLst>
              <a:ext uri="{FF2B5EF4-FFF2-40B4-BE49-F238E27FC236}">
                <a16:creationId xmlns:a16="http://schemas.microsoft.com/office/drawing/2014/main" id="{2F844438-ED17-76A7-D7C6-72C88E821C1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8188827" y="1562838"/>
            <a:ext cx="3400442" cy="6206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69" name="Rectangle 2068">
            <a:extLst>
              <a:ext uri="{FF2B5EF4-FFF2-40B4-BE49-F238E27FC236}">
                <a16:creationId xmlns:a16="http://schemas.microsoft.com/office/drawing/2014/main" id="{DEEF1D81-170C-4CAD-9246-D18D8D4501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36239" y="654222"/>
            <a:ext cx="3702878" cy="2437844"/>
          </a:xfrm>
          <a:prstGeom prst="rect">
            <a:avLst/>
          </a:prstGeom>
          <a:noFill/>
          <a:ln w="1905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506EA6-AD67-4695-8CBC-2BCCD23359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61869" y="3425295"/>
            <a:ext cx="7183597" cy="2800477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000" dirty="0"/>
              <a:t>Example:</a:t>
            </a:r>
          </a:p>
          <a:p>
            <a:r>
              <a:rPr lang="en-GB" sz="2000" dirty="0"/>
              <a:t>A customer decides to take membership with service providers like Netflix or Amazon Prime</a:t>
            </a:r>
          </a:p>
          <a:p>
            <a:r>
              <a:rPr lang="en-GB" sz="2000" dirty="0"/>
              <a:t>Processes involved are:</a:t>
            </a:r>
          </a:p>
          <a:p>
            <a:pPr marL="666900" lvl="1" indent="-342900">
              <a:buFont typeface="+mj-lt"/>
              <a:buAutoNum type="arabicPeriod"/>
            </a:pPr>
            <a:r>
              <a:rPr lang="en-GB" sz="2000" dirty="0"/>
              <a:t>Customer who decides on a particular service depending on the features</a:t>
            </a:r>
          </a:p>
          <a:p>
            <a:pPr marL="666900" lvl="1" indent="-342900">
              <a:buFont typeface="+mj-lt"/>
              <a:buAutoNum type="arabicPeriod"/>
            </a:pPr>
            <a:r>
              <a:rPr lang="en-GB" sz="2000" dirty="0"/>
              <a:t>Customer will download the application</a:t>
            </a:r>
          </a:p>
          <a:p>
            <a:pPr marL="666900" lvl="1" indent="-342900">
              <a:buFont typeface="+mj-lt"/>
              <a:buAutoNum type="arabicPeriod"/>
            </a:pPr>
            <a:r>
              <a:rPr lang="en-GB" sz="2000" dirty="0"/>
              <a:t>Customer will register their account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0287F4F-66F6-1A61-965C-8B78092273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00800"/>
            <a:ext cx="6917210" cy="365125"/>
          </a:xfrm>
        </p:spPr>
        <p:txBody>
          <a:bodyPr>
            <a:normAutofit/>
          </a:bodyPr>
          <a:lstStyle/>
          <a:p>
            <a:endParaRPr lang="en-US">
              <a:solidFill>
                <a:srgbClr val="FF8800"/>
              </a:solidFill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29B02C8-F392-340A-9454-26B1F243B9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00800"/>
            <a:ext cx="1052508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3A98EE3D-8CD1-4C3F-BD1C-C98C9596463C}" type="slidenum">
              <a:rPr lang="en-US" smtClean="0">
                <a:solidFill>
                  <a:srgbClr val="FF8800"/>
                </a:solidFill>
              </a:rPr>
              <a:pPr>
                <a:spcAft>
                  <a:spcPts val="600"/>
                </a:spcAft>
              </a:pPr>
              <a:t>42</a:t>
            </a:fld>
            <a:endParaRPr lang="en-US">
              <a:solidFill>
                <a:srgbClr val="FF88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73690149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DD651B61-325E-4E73-8445-38B0DE8AAA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42E5253-D3AC-4AC2-B766-8B34F13C2F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10AE8D57-436A-4073-9A75-15BB5949F8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E2852671-8EB6-4EAF-8AF8-65CF3FD66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3085764"/>
            <a:ext cx="11298932" cy="333814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26B4480E-B7FF-4481-890E-043A69AE6F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grpSp>
        <p:nvGrpSpPr>
          <p:cNvPr id="21" name="Group 20">
            <a:extLst>
              <a:ext uri="{FF2B5EF4-FFF2-40B4-BE49-F238E27FC236}">
                <a16:creationId xmlns:a16="http://schemas.microsoft.com/office/drawing/2014/main" id="{79394E1F-0B5F-497D-B2A6-8383A2A548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38068" y="457200"/>
            <a:ext cx="3703320" cy="5935133"/>
            <a:chOff x="438068" y="457200"/>
            <a:chExt cx="3703320" cy="5935133"/>
          </a:xfrm>
        </p:grpSpPr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1F1FF39A-AC3C-4066-9D4C-519AA22812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8068" y="601201"/>
              <a:ext cx="3702134" cy="5791132"/>
            </a:xfrm>
            <a:prstGeom prst="rect">
              <a:avLst/>
            </a:prstGeom>
            <a:solidFill>
              <a:srgbClr val="465359">
                <a:alpha val="97000"/>
              </a:srgbClr>
            </a:solidFill>
            <a:ln w="6350" cmpd="sng"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2">
              <a:extLst>
                <a:ext uri="{FF2B5EF4-FFF2-40B4-BE49-F238E27FC236}">
                  <a16:creationId xmlns:a16="http://schemas.microsoft.com/office/drawing/2014/main" id="{64C13BAB-7C00-4D21-A857-E3D41C0A2A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8068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807D265-8030-5CA7-AAE2-C9858A878F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4200" y="1524001"/>
            <a:ext cx="3412067" cy="1418633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600" dirty="0">
                <a:solidFill>
                  <a:srgbClr val="FFFFFF"/>
                </a:solidFill>
              </a:rPr>
              <a:t>P – physical evidence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5C9BD57-671F-066F-1EFB-AC9CFFA837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3454399" y="766070"/>
            <a:ext cx="542673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43</a:t>
            </a:fld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144C86B-A36C-C969-11C9-5ADBF6E66C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5884078"/>
            <a:ext cx="3432008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pic>
        <p:nvPicPr>
          <p:cNvPr id="6" name="Picture 2" descr="How to use the 7Ps Marketing Mix strategy model?">
            <a:extLst>
              <a:ext uri="{FF2B5EF4-FFF2-40B4-BE49-F238E27FC236}">
                <a16:creationId xmlns:a16="http://schemas.microsoft.com/office/drawing/2014/main" id="{019A4DEC-3F2D-BB0F-CB58-9826ED355D51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765053" y="1523888"/>
            <a:ext cx="6764864" cy="37865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23934370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FA22C8-1433-A3B1-3A04-3E9E24F57C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771044"/>
          </a:xfrm>
        </p:spPr>
        <p:txBody>
          <a:bodyPr>
            <a:normAutofit/>
          </a:bodyPr>
          <a:lstStyle/>
          <a:p>
            <a:r>
              <a:rPr lang="en-GB" dirty="0"/>
              <a:t>Physical evidence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F57E54-2C1A-3F82-3119-930FFAACD0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6080" y="1788160"/>
            <a:ext cx="7219871" cy="4085590"/>
          </a:xfrm>
        </p:spPr>
        <p:txBody>
          <a:bodyPr>
            <a:noAutofit/>
          </a:bodyPr>
          <a:lstStyle/>
          <a:p>
            <a:r>
              <a:rPr lang="en-GB" sz="2400" dirty="0"/>
              <a:t>Customers look for clues to examine the likely quality of a service by inspecting the physical / tangible evidence</a:t>
            </a:r>
          </a:p>
          <a:p>
            <a:r>
              <a:rPr lang="en-GB" sz="2400" dirty="0"/>
              <a:t>Includes the décor, furnishings and lighting</a:t>
            </a:r>
          </a:p>
          <a:p>
            <a:r>
              <a:rPr lang="en-GB" sz="2400" dirty="0"/>
              <a:t>The ambience of a retail store is highly dependent on décor</a:t>
            </a:r>
          </a:p>
          <a:p>
            <a:r>
              <a:rPr lang="en-GB" sz="2400" dirty="0"/>
              <a:t>Colour can play an important role in establishing mood</a:t>
            </a:r>
          </a:p>
          <a:p>
            <a:r>
              <a:rPr lang="en-GB" sz="2400" dirty="0"/>
              <a:t>Changes in the physical evidence are often part of a marketer’s effort to reposition a brand</a:t>
            </a:r>
          </a:p>
        </p:txBody>
      </p:sp>
      <p:pic>
        <p:nvPicPr>
          <p:cNvPr id="7" name="Picture 6" descr="Eye reflecting fiber optic lights">
            <a:extLst>
              <a:ext uri="{FF2B5EF4-FFF2-40B4-BE49-F238E27FC236}">
                <a16:creationId xmlns:a16="http://schemas.microsoft.com/office/drawing/2014/main" id="{92464B0D-0F78-F632-A827-7A69814B0B05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8051799" y="1889760"/>
            <a:ext cx="3683001" cy="4085590"/>
          </a:xfrm>
          <a:prstGeom prst="rect">
            <a:avLst/>
          </a:prstGeom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7D9C28A-80DE-E94A-1CB5-61277A2A8C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23914"/>
            <a:ext cx="6917210" cy="365125"/>
          </a:xfrm>
        </p:spPr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C13CEAA-3C8D-A6DF-869B-B48617E91F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23914"/>
            <a:ext cx="105251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3A98EE3D-8CD1-4C3F-BD1C-C98C9596463C}" type="slidenum">
              <a:rPr lang="en-US" smtClean="0"/>
              <a:pPr>
                <a:spcAft>
                  <a:spcPts val="600"/>
                </a:spcAft>
              </a:pPr>
              <a:t>44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6282271"/>
      </p:ext>
    </p:extLst>
  </p:cSld>
  <p:clrMapOvr>
    <a:masterClrMapping/>
  </p:clrMapOvr>
</p:sld>
</file>

<file path=ppt/theme/theme1.xml><?xml version="1.0" encoding="utf-8"?>
<a:theme xmlns:a="http://schemas.openxmlformats.org/drawingml/2006/main" name="DividendVTI">
  <a:themeElements>
    <a:clrScheme name="Blue II">
      <a:dk1>
        <a:sysClr val="windowText" lastClr="000000"/>
      </a:dk1>
      <a:lt1>
        <a:sysClr val="window" lastClr="FFFFFF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6EAC1C"/>
      </a:hlink>
      <a:folHlink>
        <a:srgbClr val="B26B02"/>
      </a:folHlink>
    </a:clrScheme>
    <a:fontScheme name="Dividend">
      <a:majorFont>
        <a:latin typeface="Franklin Gothic Demi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Franklin Gothic Book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ividend">
      <a:fillStyleLst>
        <a:solidFill>
          <a:schemeClr val="phClr"/>
        </a:solidFill>
        <a:gradFill rotWithShape="1">
          <a:gsLst>
            <a:gs pos="0">
              <a:schemeClr val="phClr">
                <a:tint val="68000"/>
                <a:alpha val="90000"/>
                <a:lumMod val="100000"/>
              </a:schemeClr>
            </a:gs>
            <a:gs pos="100000">
              <a:schemeClr val="phClr">
                <a:tint val="90000"/>
                <a:lumMod val="9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lumMod val="110000"/>
              </a:schemeClr>
            </a:gs>
            <a:gs pos="84000">
              <a:schemeClr val="phClr">
                <a:shade val="90000"/>
                <a:lumMod val="88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>
              <a:lumMod val="90000"/>
            </a:schemeClr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88900" dist="38100" dir="504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88000">
              <a:schemeClr val="phClr">
                <a:shade val="94000"/>
                <a:satMod val="110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ividendVTI" id="{97558BDE-0B66-457C-BB6F-7B1B22DAA9B8}" vid="{F53508A3-AC60-448A-AF37-934D5F1A0D5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a410dd7f93c95333ffa1b60ed6adedd1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a936d9baba76aa3866493feff160faab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8D289AE2-D2AE-49D1-AFAC-3A79F6794255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customXml/itemProps2.xml><?xml version="1.0" encoding="utf-8"?>
<ds:datastoreItem xmlns:ds="http://schemas.openxmlformats.org/officeDocument/2006/customXml" ds:itemID="{927BD4C1-B6B1-4715-ABF9-E660A51A4EA0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41E7CA09-9778-4414-AE97-8064B12DA30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{C2AA1F26-50D4-4A29-A703-40C744C528EE}tf33552983_win32</Template>
  <TotalTime>0</TotalTime>
  <Words>2054</Words>
  <Application>Microsoft Office PowerPoint</Application>
  <PresentationFormat>Widescreen</PresentationFormat>
  <Paragraphs>280</Paragraphs>
  <Slides>44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44</vt:i4>
      </vt:variant>
    </vt:vector>
  </HeadingPairs>
  <TitlesOfParts>
    <vt:vector size="52" baseType="lpstr">
      <vt:lpstr>Arial</vt:lpstr>
      <vt:lpstr>Calibri</vt:lpstr>
      <vt:lpstr>Franklin Gothic Book</vt:lpstr>
      <vt:lpstr>Franklin Gothic Demi</vt:lpstr>
      <vt:lpstr>Gill Sans MT</vt:lpstr>
      <vt:lpstr>Wingdings</vt:lpstr>
      <vt:lpstr>Wingdings 2</vt:lpstr>
      <vt:lpstr>DividendVTI</vt:lpstr>
      <vt:lpstr>MBA Marketing management BMMB7012</vt:lpstr>
      <vt:lpstr>introduction</vt:lpstr>
      <vt:lpstr>Marketing mix – 4p and 7p introduction</vt:lpstr>
      <vt:lpstr>7p marketing mix</vt:lpstr>
      <vt:lpstr>objectives</vt:lpstr>
      <vt:lpstr>Product vs. service</vt:lpstr>
      <vt:lpstr>service characteristics</vt:lpstr>
      <vt:lpstr>Three product levels</vt:lpstr>
      <vt:lpstr>Product Levels</vt:lpstr>
      <vt:lpstr>Product differentiation</vt:lpstr>
      <vt:lpstr>Product differentiation</vt:lpstr>
      <vt:lpstr>Product / service life cycle</vt:lpstr>
      <vt:lpstr>Product life cycle (PLC) Facts</vt:lpstr>
      <vt:lpstr>Apple Iphone life cycle  2007 - 2017</vt:lpstr>
      <vt:lpstr>Product range</vt:lpstr>
      <vt:lpstr>Portfolio Analysis </vt:lpstr>
      <vt:lpstr>Using the Boston Matrix to Maximise Resource Capabilities </vt:lpstr>
      <vt:lpstr>P – promotion</vt:lpstr>
      <vt:lpstr>promotion</vt:lpstr>
      <vt:lpstr>Promotions mix</vt:lpstr>
      <vt:lpstr>Promotions mix – key elements</vt:lpstr>
      <vt:lpstr>PowerPoint Presentation</vt:lpstr>
      <vt:lpstr>Public relations (PR)</vt:lpstr>
      <vt:lpstr>Difference between advertising and public relations (PR)</vt:lpstr>
      <vt:lpstr>Public relations’ three main characteristics</vt:lpstr>
      <vt:lpstr>Promotions mix – example of mcDonald’s</vt:lpstr>
      <vt:lpstr>Creative advertising – example of tesla</vt:lpstr>
      <vt:lpstr>P – price</vt:lpstr>
      <vt:lpstr>price</vt:lpstr>
      <vt:lpstr>Six stages of Pricing strategy</vt:lpstr>
      <vt:lpstr>Pricing strategy</vt:lpstr>
      <vt:lpstr>Impact of economy on pricing strategies</vt:lpstr>
      <vt:lpstr>Impact of economy on pricing strategies – example</vt:lpstr>
      <vt:lpstr>P – place</vt:lpstr>
      <vt:lpstr>place</vt:lpstr>
      <vt:lpstr>distribution</vt:lpstr>
      <vt:lpstr>P – people</vt:lpstr>
      <vt:lpstr>people</vt:lpstr>
      <vt:lpstr>people</vt:lpstr>
      <vt:lpstr>P – process</vt:lpstr>
      <vt:lpstr>process</vt:lpstr>
      <vt:lpstr>Process example</vt:lpstr>
      <vt:lpstr>P – physical evidence</vt:lpstr>
      <vt:lpstr>Physical evidence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Title Lorem Ipsum</dc:title>
  <dc:creator>D Hellyer</dc:creator>
  <cp:lastModifiedBy>Gwyneth Jones</cp:lastModifiedBy>
  <cp:revision>205</cp:revision>
  <dcterms:created xsi:type="dcterms:W3CDTF">2021-11-30T09:35:50Z</dcterms:created>
  <dcterms:modified xsi:type="dcterms:W3CDTF">2023-06-28T08:23:28Z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